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400" r:id="rId3"/>
    <p:sldId id="406" r:id="rId4"/>
    <p:sldId id="401" r:id="rId5"/>
    <p:sldId id="402" r:id="rId6"/>
    <p:sldId id="403" r:id="rId7"/>
    <p:sldId id="411" r:id="rId8"/>
    <p:sldId id="412" r:id="rId9"/>
    <p:sldId id="404" r:id="rId10"/>
    <p:sldId id="405" r:id="rId11"/>
    <p:sldId id="414" r:id="rId12"/>
    <p:sldId id="408" r:id="rId13"/>
    <p:sldId id="410" r:id="rId14"/>
    <p:sldId id="409" r:id="rId15"/>
    <p:sldId id="407" r:id="rId16"/>
    <p:sldId id="41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18"/>
    <p:restoredTop sz="86636"/>
  </p:normalViewPr>
  <p:slideViewPr>
    <p:cSldViewPr snapToGrid="0" snapToObjects="1">
      <p:cViewPr varScale="1">
        <p:scale>
          <a:sx n="97" d="100"/>
          <a:sy n="97" d="100"/>
        </p:scale>
        <p:origin x="440" y="184"/>
      </p:cViewPr>
      <p:guideLst/>
    </p:cSldViewPr>
  </p:slideViewPr>
  <p:outlineViewPr>
    <p:cViewPr>
      <p:scale>
        <a:sx n="33" d="100"/>
        <a:sy n="33" d="100"/>
      </p:scale>
      <p:origin x="0" y="-848"/>
    </p:cViewPr>
  </p:outlineViewPr>
  <p:notesTextViewPr>
    <p:cViewPr>
      <p:scale>
        <a:sx n="1" d="1"/>
        <a:sy n="1" d="1"/>
      </p:scale>
      <p:origin x="0" y="0"/>
    </p:cViewPr>
  </p:notesTextViewPr>
  <p:notesViewPr>
    <p:cSldViewPr snapToGrid="0" snapToObjects="1">
      <p:cViewPr varScale="1">
        <p:scale>
          <a:sx n="79" d="100"/>
          <a:sy n="79" d="100"/>
        </p:scale>
        <p:origin x="35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E549EA-A729-3D45-8B4D-22B7EBF5C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B97E04D-ECCF-9144-940C-119F342EF9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43F512-30E2-3F46-8010-5659AF98CC34}" type="datetimeFigureOut">
              <a:rPr lang="en-US" smtClean="0"/>
              <a:t>12/10/23</a:t>
            </a:fld>
            <a:endParaRPr lang="en-US"/>
          </a:p>
        </p:txBody>
      </p:sp>
      <p:sp>
        <p:nvSpPr>
          <p:cNvPr id="4" name="Footer Placeholder 3">
            <a:extLst>
              <a:ext uri="{FF2B5EF4-FFF2-40B4-BE49-F238E27FC236}">
                <a16:creationId xmlns:a16="http://schemas.microsoft.com/office/drawing/2014/main" id="{AA0344F1-5767-0541-B208-C6A9788E85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76DBA68-A779-A547-8605-413DDCAEB5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7A2CB1-9001-FD49-B675-3F6AB6B0DB25}" type="slidenum">
              <a:rPr lang="en-US" smtClean="0"/>
              <a:t>‹#›</a:t>
            </a:fld>
            <a:endParaRPr lang="en-US"/>
          </a:p>
        </p:txBody>
      </p:sp>
    </p:spTree>
    <p:extLst>
      <p:ext uri="{BB962C8B-B14F-4D97-AF65-F5344CB8AC3E}">
        <p14:creationId xmlns:p14="http://schemas.microsoft.com/office/powerpoint/2010/main" val="32210826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E9FAA-CE99-9243-980C-708A50330DCB}" type="datetimeFigureOut">
              <a:rPr lang="en-US" smtClean="0"/>
              <a:t>12/10/23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6AF33-FE8D-0F43-AD85-A52C3F99EDA1}" type="slidenum">
              <a:rPr lang="en-US" smtClean="0"/>
              <a:t>‹#›</a:t>
            </a:fld>
            <a:endParaRPr lang="en-US"/>
          </a:p>
        </p:txBody>
      </p:sp>
    </p:spTree>
    <p:extLst>
      <p:ext uri="{BB962C8B-B14F-4D97-AF65-F5344CB8AC3E}">
        <p14:creationId xmlns:p14="http://schemas.microsoft.com/office/powerpoint/2010/main" val="377618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66AF33-FE8D-0F43-AD85-A52C3F99EDA1}" type="slidenum">
              <a:rPr lang="en-US" smtClean="0"/>
              <a:t>1</a:t>
            </a:fld>
            <a:endParaRPr lang="en-US"/>
          </a:p>
        </p:txBody>
      </p:sp>
    </p:spTree>
    <p:extLst>
      <p:ext uri="{BB962C8B-B14F-4D97-AF65-F5344CB8AC3E}">
        <p14:creationId xmlns:p14="http://schemas.microsoft.com/office/powerpoint/2010/main" val="345504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66AF33-FE8D-0F43-AD85-A52C3F99EDA1}" type="slidenum">
              <a:rPr lang="en-US" smtClean="0"/>
              <a:t>5</a:t>
            </a:fld>
            <a:endParaRPr lang="en-US"/>
          </a:p>
        </p:txBody>
      </p:sp>
    </p:spTree>
    <p:extLst>
      <p:ext uri="{BB962C8B-B14F-4D97-AF65-F5344CB8AC3E}">
        <p14:creationId xmlns:p14="http://schemas.microsoft.com/office/powerpoint/2010/main" val="32908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66AF33-FE8D-0F43-AD85-A52C3F99EDA1}" type="slidenum">
              <a:rPr lang="en-US" smtClean="0"/>
              <a:t>8</a:t>
            </a:fld>
            <a:endParaRPr lang="en-US"/>
          </a:p>
        </p:txBody>
      </p:sp>
    </p:spTree>
    <p:extLst>
      <p:ext uri="{BB962C8B-B14F-4D97-AF65-F5344CB8AC3E}">
        <p14:creationId xmlns:p14="http://schemas.microsoft.com/office/powerpoint/2010/main" val="2440621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2AFA-44D0-F744-8BDD-C2802771C1EF}"/>
              </a:ext>
            </a:extLst>
          </p:cNvPr>
          <p:cNvSpPr>
            <a:spLocks noGrp="1"/>
          </p:cNvSpPr>
          <p:nvPr>
            <p:ph type="ctrTitle" hasCustomPrompt="1"/>
          </p:nvPr>
        </p:nvSpPr>
        <p:spPr>
          <a:xfrm>
            <a:off x="1524000" y="2503487"/>
            <a:ext cx="9144000" cy="1006475"/>
          </a:xfrm>
        </p:spPr>
        <p:txBody>
          <a:bodyPr anchor="b"/>
          <a:lstStyle>
            <a:lvl1pPr algn="ctr">
              <a:defRPr sz="6000"/>
            </a:lvl1pPr>
          </a:lstStyle>
          <a:p>
            <a:r>
              <a:rPr lang="en-US" dirty="0"/>
              <a:t>Title of Presentation</a:t>
            </a:r>
          </a:p>
        </p:txBody>
      </p:sp>
      <p:sp>
        <p:nvSpPr>
          <p:cNvPr id="3" name="Subtitle 2">
            <a:extLst>
              <a:ext uri="{FF2B5EF4-FFF2-40B4-BE49-F238E27FC236}">
                <a16:creationId xmlns:a16="http://schemas.microsoft.com/office/drawing/2014/main" id="{B1ABA64A-8634-5140-B60F-09086C669D5C}"/>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Name</a:t>
            </a:r>
          </a:p>
          <a:p>
            <a:r>
              <a:rPr lang="en-US" dirty="0"/>
              <a:t>Title, Department</a:t>
            </a:r>
          </a:p>
          <a:p>
            <a:r>
              <a:rPr lang="en-US" dirty="0"/>
              <a:t>Date</a:t>
            </a:r>
          </a:p>
        </p:txBody>
      </p:sp>
      <p:sp>
        <p:nvSpPr>
          <p:cNvPr id="4" name="Date Placeholder 3">
            <a:extLst>
              <a:ext uri="{FF2B5EF4-FFF2-40B4-BE49-F238E27FC236}">
                <a16:creationId xmlns:a16="http://schemas.microsoft.com/office/drawing/2014/main" id="{A0E3B9D1-8415-1B44-B6D1-308A9D4A6CD9}"/>
              </a:ext>
            </a:extLst>
          </p:cNvPr>
          <p:cNvSpPr>
            <a:spLocks noGrp="1"/>
          </p:cNvSpPr>
          <p:nvPr>
            <p:ph type="dt" sz="half" idx="10"/>
          </p:nvPr>
        </p:nvSpPr>
        <p:spPr/>
        <p:txBody>
          <a:bodyPr/>
          <a:lstStyle/>
          <a:p>
            <a:fld id="{8254A545-610A-3246-BBF7-82AC132EB6A8}" type="datetimeFigureOut">
              <a:rPr lang="en-US" smtClean="0"/>
              <a:t>12/10/23</a:t>
            </a:fld>
            <a:endParaRPr lang="en-US"/>
          </a:p>
        </p:txBody>
      </p:sp>
      <p:sp>
        <p:nvSpPr>
          <p:cNvPr id="5" name="Footer Placeholder 4">
            <a:extLst>
              <a:ext uri="{FF2B5EF4-FFF2-40B4-BE49-F238E27FC236}">
                <a16:creationId xmlns:a16="http://schemas.microsoft.com/office/drawing/2014/main" id="{1DF19443-4DC4-404B-8FFB-AAEF9ABDE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D4938-7FDF-B04D-A213-F8160A6F1A95}"/>
              </a:ext>
            </a:extLst>
          </p:cNvPr>
          <p:cNvSpPr>
            <a:spLocks noGrp="1"/>
          </p:cNvSpPr>
          <p:nvPr>
            <p:ph type="sldNum" sz="quarter" idx="12"/>
          </p:nvPr>
        </p:nvSpPr>
        <p:spPr/>
        <p:txBody>
          <a:bodyPr/>
          <a:lstStyle/>
          <a:p>
            <a:fld id="{8EF147F3-F4BF-2C46-AC54-645A1178D8F6}" type="slidenum">
              <a:rPr lang="en-US" smtClean="0"/>
              <a:t>‹#›</a:t>
            </a:fld>
            <a:endParaRPr lang="en-US"/>
          </a:p>
        </p:txBody>
      </p:sp>
      <p:pic>
        <p:nvPicPr>
          <p:cNvPr id="9" name="Picture 8" descr="The logo for Wichita State University." title="Wichita State University Logo">
            <a:extLst>
              <a:ext uri="{FF2B5EF4-FFF2-40B4-BE49-F238E27FC236}">
                <a16:creationId xmlns:a16="http://schemas.microsoft.com/office/drawing/2014/main" id="{1ADE4355-A3B2-6449-9D1C-9F7D8F17891B}"/>
              </a:ext>
            </a:extLst>
          </p:cNvPr>
          <p:cNvPicPr>
            <a:picLocks noChangeAspect="1"/>
          </p:cNvPicPr>
          <p:nvPr userDrawn="1"/>
        </p:nvPicPr>
        <p:blipFill>
          <a:blip r:embed="rId3"/>
          <a:stretch>
            <a:fillRect/>
          </a:stretch>
        </p:blipFill>
        <p:spPr>
          <a:xfrm>
            <a:off x="4001073" y="1192211"/>
            <a:ext cx="4189854" cy="965202"/>
          </a:xfrm>
          <a:prstGeom prst="rect">
            <a:avLst/>
          </a:prstGeom>
        </p:spPr>
      </p:pic>
    </p:spTree>
    <p:extLst>
      <p:ext uri="{BB962C8B-B14F-4D97-AF65-F5344CB8AC3E}">
        <p14:creationId xmlns:p14="http://schemas.microsoft.com/office/powerpoint/2010/main" val="193912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AE9C-BCE1-134F-9AA5-36AC0166BAB7}"/>
              </a:ext>
            </a:extLst>
          </p:cNvPr>
          <p:cNvSpPr>
            <a:spLocks noGrp="1"/>
          </p:cNvSpPr>
          <p:nvPr>
            <p:ph type="title" hasCustomPrompt="1"/>
          </p:nvPr>
        </p:nvSpPr>
        <p:spPr>
          <a:xfrm>
            <a:off x="2857500" y="300039"/>
            <a:ext cx="8503920" cy="957262"/>
          </a:xfrm>
        </p:spPr>
        <p:txBody>
          <a:bodyPr/>
          <a:lstStyle>
            <a:lvl1pPr>
              <a:defRPr>
                <a:solidFill>
                  <a:schemeClr val="bg1"/>
                </a:solidFill>
              </a:defRPr>
            </a:lvl1pPr>
          </a:lstStyle>
          <a:p>
            <a:r>
              <a:rPr lang="en-US" dirty="0"/>
              <a:t>1-Column Slide</a:t>
            </a:r>
          </a:p>
        </p:txBody>
      </p:sp>
      <p:sp>
        <p:nvSpPr>
          <p:cNvPr id="3" name="Content Placeholder 2">
            <a:extLst>
              <a:ext uri="{FF2B5EF4-FFF2-40B4-BE49-F238E27FC236}">
                <a16:creationId xmlns:a16="http://schemas.microsoft.com/office/drawing/2014/main" id="{5052DADA-DA3F-374B-8A2B-B0B5F1A463F1}"/>
              </a:ext>
            </a:extLst>
          </p:cNvPr>
          <p:cNvSpPr>
            <a:spLocks noGrp="1"/>
          </p:cNvSpPr>
          <p:nvPr>
            <p:ph idx="1" hasCustomPrompt="1"/>
          </p:nvPr>
        </p:nvSpPr>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6B57CC7-E80B-4E43-9A8C-58FE70FDAF35}"/>
              </a:ext>
            </a:extLst>
          </p:cNvPr>
          <p:cNvSpPr>
            <a:spLocks noGrp="1"/>
          </p:cNvSpPr>
          <p:nvPr>
            <p:ph type="dt" sz="half" idx="10"/>
          </p:nvPr>
        </p:nvSpPr>
        <p:spPr/>
        <p:txBody>
          <a:bodyPr/>
          <a:lstStyle/>
          <a:p>
            <a:fld id="{8254A545-610A-3246-BBF7-82AC132EB6A8}" type="datetimeFigureOut">
              <a:rPr lang="en-US" smtClean="0"/>
              <a:t>12/10/23</a:t>
            </a:fld>
            <a:endParaRPr lang="en-US"/>
          </a:p>
        </p:txBody>
      </p:sp>
      <p:sp>
        <p:nvSpPr>
          <p:cNvPr id="5" name="Footer Placeholder 4">
            <a:extLst>
              <a:ext uri="{FF2B5EF4-FFF2-40B4-BE49-F238E27FC236}">
                <a16:creationId xmlns:a16="http://schemas.microsoft.com/office/drawing/2014/main" id="{06D4C005-7FB8-3D4C-96BE-CD8E4D136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D0C98-1C77-A04F-96D7-2FB871DF47C4}"/>
              </a:ext>
            </a:extLst>
          </p:cNvPr>
          <p:cNvSpPr>
            <a:spLocks noGrp="1"/>
          </p:cNvSpPr>
          <p:nvPr>
            <p:ph type="sldNum" sz="quarter" idx="12"/>
          </p:nvPr>
        </p:nvSpPr>
        <p:spPr/>
        <p:txBody>
          <a:bodyPr/>
          <a:lstStyle/>
          <a:p>
            <a:fld id="{8EF147F3-F4BF-2C46-AC54-645A1178D8F6}" type="slidenum">
              <a:rPr lang="en-US" smtClean="0"/>
              <a:t>‹#›</a:t>
            </a:fld>
            <a:endParaRPr lang="en-US"/>
          </a:p>
        </p:txBody>
      </p:sp>
      <p:pic>
        <p:nvPicPr>
          <p:cNvPr id="8" name="Picture 7" descr="&quot;WSU&quot; logo for Wichita State University." title="WSU Logo">
            <a:extLst>
              <a:ext uri="{FF2B5EF4-FFF2-40B4-BE49-F238E27FC236}">
                <a16:creationId xmlns:a16="http://schemas.microsoft.com/office/drawing/2014/main" id="{33B1789B-D0E4-4F47-8C64-CCCFE5CB8907}"/>
              </a:ext>
            </a:extLst>
          </p:cNvPr>
          <p:cNvPicPr>
            <a:picLocks noChangeAspect="1"/>
          </p:cNvPicPr>
          <p:nvPr userDrawn="1"/>
        </p:nvPicPr>
        <p:blipFill rotWithShape="1">
          <a:blip r:embed="rId3">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249745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DDA10-D4F1-1246-AC76-4E99217B7F15}"/>
              </a:ext>
            </a:extLst>
          </p:cNvPr>
          <p:cNvSpPr>
            <a:spLocks noGrp="1"/>
          </p:cNvSpPr>
          <p:nvPr>
            <p:ph type="title" hasCustomPrompt="1"/>
          </p:nvPr>
        </p:nvSpPr>
        <p:spPr>
          <a:xfrm>
            <a:off x="2857500" y="301752"/>
            <a:ext cx="8503920" cy="960120"/>
          </a:xfrm>
        </p:spPr>
        <p:txBody>
          <a:bodyPr/>
          <a:lstStyle>
            <a:lvl1pPr>
              <a:defRPr>
                <a:solidFill>
                  <a:schemeClr val="bg1"/>
                </a:solidFill>
              </a:defRPr>
            </a:lvl1pPr>
          </a:lstStyle>
          <a:p>
            <a:r>
              <a:rPr lang="en-US" dirty="0"/>
              <a:t>2-Column Slide</a:t>
            </a:r>
          </a:p>
        </p:txBody>
      </p:sp>
      <p:sp>
        <p:nvSpPr>
          <p:cNvPr id="3" name="Content Placeholder 2">
            <a:extLst>
              <a:ext uri="{FF2B5EF4-FFF2-40B4-BE49-F238E27FC236}">
                <a16:creationId xmlns:a16="http://schemas.microsoft.com/office/drawing/2014/main" id="{7AB7A247-7DFC-E446-938A-2CA021AE3EDD}"/>
              </a:ext>
            </a:extLst>
          </p:cNvPr>
          <p:cNvSpPr>
            <a:spLocks noGrp="1"/>
          </p:cNvSpPr>
          <p:nvPr>
            <p:ph sz="half" idx="1" hasCustomPrompt="1"/>
          </p:nvPr>
        </p:nvSpPr>
        <p:spPr>
          <a:xfrm>
            <a:off x="838200" y="1825625"/>
            <a:ext cx="5181600" cy="435133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4B5206B-3FC0-CE41-90B0-155B2B1C6F2F}"/>
              </a:ext>
            </a:extLst>
          </p:cNvPr>
          <p:cNvSpPr>
            <a:spLocks noGrp="1"/>
          </p:cNvSpPr>
          <p:nvPr>
            <p:ph sz="half" idx="2" hasCustomPrompt="1"/>
          </p:nvPr>
        </p:nvSpPr>
        <p:spPr>
          <a:xfrm>
            <a:off x="6172200" y="1825625"/>
            <a:ext cx="5181600" cy="435133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DF86D33-CD83-4040-BB1F-306A4D9B8E6E}"/>
              </a:ext>
            </a:extLst>
          </p:cNvPr>
          <p:cNvSpPr>
            <a:spLocks noGrp="1"/>
          </p:cNvSpPr>
          <p:nvPr>
            <p:ph type="dt" sz="half" idx="10"/>
          </p:nvPr>
        </p:nvSpPr>
        <p:spPr/>
        <p:txBody>
          <a:bodyPr/>
          <a:lstStyle/>
          <a:p>
            <a:fld id="{8254A545-610A-3246-BBF7-82AC132EB6A8}" type="datetimeFigureOut">
              <a:rPr lang="en-US" smtClean="0"/>
              <a:t>12/10/23</a:t>
            </a:fld>
            <a:endParaRPr lang="en-US"/>
          </a:p>
        </p:txBody>
      </p:sp>
      <p:sp>
        <p:nvSpPr>
          <p:cNvPr id="6" name="Footer Placeholder 5">
            <a:extLst>
              <a:ext uri="{FF2B5EF4-FFF2-40B4-BE49-F238E27FC236}">
                <a16:creationId xmlns:a16="http://schemas.microsoft.com/office/drawing/2014/main" id="{E4CB5D88-544F-964C-84FC-051762122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67E06-089A-6846-8B48-B3A0F23DC958}"/>
              </a:ext>
            </a:extLst>
          </p:cNvPr>
          <p:cNvSpPr>
            <a:spLocks noGrp="1"/>
          </p:cNvSpPr>
          <p:nvPr>
            <p:ph type="sldNum" sz="quarter" idx="12"/>
          </p:nvPr>
        </p:nvSpPr>
        <p:spPr/>
        <p:txBody>
          <a:bodyPr/>
          <a:lstStyle/>
          <a:p>
            <a:fld id="{8EF147F3-F4BF-2C46-AC54-645A1178D8F6}" type="slidenum">
              <a:rPr lang="en-US" smtClean="0"/>
              <a:t>‹#›</a:t>
            </a:fld>
            <a:endParaRPr lang="en-US"/>
          </a:p>
        </p:txBody>
      </p:sp>
      <p:pic>
        <p:nvPicPr>
          <p:cNvPr id="8" name="Picture 7" descr="&quot;WSU&quot; logo for Wichita State University." title="WSU Logo">
            <a:extLst>
              <a:ext uri="{FF2B5EF4-FFF2-40B4-BE49-F238E27FC236}">
                <a16:creationId xmlns:a16="http://schemas.microsoft.com/office/drawing/2014/main" id="{BC3239E5-4689-FA43-AAF6-CE4F83EE41AC}"/>
              </a:ext>
            </a:extLst>
          </p:cNvPr>
          <p:cNvPicPr>
            <a:picLocks noChangeAspect="1"/>
          </p:cNvPicPr>
          <p:nvPr userDrawn="1"/>
        </p:nvPicPr>
        <p:blipFill rotWithShape="1">
          <a:blip r:embed="rId3">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18069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0318-CC45-A342-AEE3-670F36387ECF}"/>
              </a:ext>
            </a:extLst>
          </p:cNvPr>
          <p:cNvSpPr>
            <a:spLocks noGrp="1"/>
          </p:cNvSpPr>
          <p:nvPr>
            <p:ph type="title" hasCustomPrompt="1"/>
          </p:nvPr>
        </p:nvSpPr>
        <p:spPr>
          <a:xfrm>
            <a:off x="831850" y="1709738"/>
            <a:ext cx="10515600" cy="2852737"/>
          </a:xfrm>
        </p:spPr>
        <p:txBody>
          <a:bodyPr anchor="b"/>
          <a:lstStyle>
            <a:lvl1pPr>
              <a:defRPr sz="6000"/>
            </a:lvl1pPr>
          </a:lstStyle>
          <a:p>
            <a:r>
              <a:rPr lang="en-US" dirty="0"/>
              <a:t>Divider Slide</a:t>
            </a:r>
          </a:p>
        </p:txBody>
      </p:sp>
      <p:sp>
        <p:nvSpPr>
          <p:cNvPr id="3" name="Text Placeholder 2">
            <a:extLst>
              <a:ext uri="{FF2B5EF4-FFF2-40B4-BE49-F238E27FC236}">
                <a16:creationId xmlns:a16="http://schemas.microsoft.com/office/drawing/2014/main" id="{DAA57E59-4F7B-3B4C-B9E7-67DE80EDB614}"/>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Or Alternative Title Slide</a:t>
            </a:r>
          </a:p>
        </p:txBody>
      </p:sp>
      <p:sp>
        <p:nvSpPr>
          <p:cNvPr id="4" name="Date Placeholder 3">
            <a:extLst>
              <a:ext uri="{FF2B5EF4-FFF2-40B4-BE49-F238E27FC236}">
                <a16:creationId xmlns:a16="http://schemas.microsoft.com/office/drawing/2014/main" id="{0A8DE7E8-47E7-104E-BF54-359C263C9962}"/>
              </a:ext>
            </a:extLst>
          </p:cNvPr>
          <p:cNvSpPr>
            <a:spLocks noGrp="1"/>
          </p:cNvSpPr>
          <p:nvPr>
            <p:ph type="dt" sz="half" idx="10"/>
          </p:nvPr>
        </p:nvSpPr>
        <p:spPr/>
        <p:txBody>
          <a:bodyPr/>
          <a:lstStyle/>
          <a:p>
            <a:fld id="{8254A545-610A-3246-BBF7-82AC132EB6A8}" type="datetimeFigureOut">
              <a:rPr lang="en-US" smtClean="0"/>
              <a:t>12/10/23</a:t>
            </a:fld>
            <a:endParaRPr lang="en-US"/>
          </a:p>
        </p:txBody>
      </p:sp>
      <p:sp>
        <p:nvSpPr>
          <p:cNvPr id="5" name="Footer Placeholder 4">
            <a:extLst>
              <a:ext uri="{FF2B5EF4-FFF2-40B4-BE49-F238E27FC236}">
                <a16:creationId xmlns:a16="http://schemas.microsoft.com/office/drawing/2014/main" id="{7F2DE16E-EEEB-F04D-B629-FBE01C97F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47F99-D730-2641-86EF-84BCC74BAAFB}"/>
              </a:ext>
            </a:extLst>
          </p:cNvPr>
          <p:cNvSpPr>
            <a:spLocks noGrp="1"/>
          </p:cNvSpPr>
          <p:nvPr>
            <p:ph type="sldNum" sz="quarter" idx="12"/>
          </p:nvPr>
        </p:nvSpPr>
        <p:spPr/>
        <p:txBody>
          <a:bodyPr/>
          <a:lstStyle/>
          <a:p>
            <a:fld id="{8EF147F3-F4BF-2C46-AC54-645A1178D8F6}" type="slidenum">
              <a:rPr lang="en-US" smtClean="0"/>
              <a:t>‹#›</a:t>
            </a:fld>
            <a:endParaRPr lang="en-US"/>
          </a:p>
        </p:txBody>
      </p:sp>
      <p:pic>
        <p:nvPicPr>
          <p:cNvPr id="7" name="Picture 6" descr="&quot;WSU&quot; logo for Wichita State University." title="WSU Logo">
            <a:extLst>
              <a:ext uri="{FF2B5EF4-FFF2-40B4-BE49-F238E27FC236}">
                <a16:creationId xmlns:a16="http://schemas.microsoft.com/office/drawing/2014/main" id="{0747E5A0-53E7-3649-A4F4-D53323CF508A}"/>
              </a:ext>
            </a:extLst>
          </p:cNvPr>
          <p:cNvPicPr>
            <a:picLocks noChangeAspect="1"/>
          </p:cNvPicPr>
          <p:nvPr userDrawn="1"/>
        </p:nvPicPr>
        <p:blipFill rotWithShape="1">
          <a:blip r:embed="rId3">
            <a:alphaModFix/>
          </a:blip>
          <a:srcRect b="37252"/>
          <a:stretch/>
        </p:blipFill>
        <p:spPr>
          <a:xfrm>
            <a:off x="-28576" y="111919"/>
            <a:ext cx="2030521" cy="1131094"/>
          </a:xfrm>
          <a:prstGeom prst="rect">
            <a:avLst/>
          </a:prstGeom>
        </p:spPr>
      </p:pic>
    </p:spTree>
    <p:extLst>
      <p:ext uri="{BB962C8B-B14F-4D97-AF65-F5344CB8AC3E}">
        <p14:creationId xmlns:p14="http://schemas.microsoft.com/office/powerpoint/2010/main" val="22895504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E8205-8020-9E43-BDC9-8F0646FB4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DAD0D22-4086-394C-A571-C6BB444D3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3091FC-EF27-E34B-B5FE-194D933C9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4A545-610A-3246-BBF7-82AC132EB6A8}" type="datetimeFigureOut">
              <a:rPr lang="en-US" smtClean="0"/>
              <a:t>12/10/23</a:t>
            </a:fld>
            <a:endParaRPr lang="en-US"/>
          </a:p>
        </p:txBody>
      </p:sp>
      <p:sp>
        <p:nvSpPr>
          <p:cNvPr id="5" name="Footer Placeholder 4">
            <a:extLst>
              <a:ext uri="{FF2B5EF4-FFF2-40B4-BE49-F238E27FC236}">
                <a16:creationId xmlns:a16="http://schemas.microsoft.com/office/drawing/2014/main" id="{EB871301-3F06-5A49-A699-BBCBCEEE5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74BA5A-8069-9D49-A99F-3AD1783CEA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147F3-F4BF-2C46-AC54-645A1178D8F6}" type="slidenum">
              <a:rPr lang="en-US" smtClean="0"/>
              <a:t>‹#›</a:t>
            </a:fld>
            <a:endParaRPr lang="en-US"/>
          </a:p>
        </p:txBody>
      </p:sp>
    </p:spTree>
    <p:extLst>
      <p:ext uri="{BB962C8B-B14F-4D97-AF65-F5344CB8AC3E}">
        <p14:creationId xmlns:p14="http://schemas.microsoft.com/office/powerpoint/2010/main" val="4226485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B1D9-831F-0B44-B7DF-FF6D868378DC}"/>
              </a:ext>
            </a:extLst>
          </p:cNvPr>
          <p:cNvSpPr>
            <a:spLocks noGrp="1"/>
          </p:cNvSpPr>
          <p:nvPr>
            <p:ph type="ctrTitle"/>
          </p:nvPr>
        </p:nvSpPr>
        <p:spPr>
          <a:xfrm>
            <a:off x="420129" y="3094953"/>
            <a:ext cx="11443901" cy="1248130"/>
          </a:xfrm>
        </p:spPr>
        <p:txBody>
          <a:bodyPr>
            <a:noAutofit/>
          </a:bodyPr>
          <a:lstStyle/>
          <a:p>
            <a:r>
              <a:rPr lang="en-US" sz="4800" b="1" dirty="0">
                <a:latin typeface="Times New Roman" panose="02020603050405020304" pitchFamily="18" charset="0"/>
                <a:cs typeface="Times New Roman" panose="02020603050405020304" pitchFamily="18" charset="0"/>
              </a:rPr>
              <a:t>PARK AND REC ADULT SPORTING</a:t>
            </a:r>
          </a:p>
        </p:txBody>
      </p:sp>
      <p:sp>
        <p:nvSpPr>
          <p:cNvPr id="3" name="Subtitle 2">
            <a:extLst>
              <a:ext uri="{FF2B5EF4-FFF2-40B4-BE49-F238E27FC236}">
                <a16:creationId xmlns:a16="http://schemas.microsoft.com/office/drawing/2014/main" id="{55D4A66C-A4DF-4747-A9FD-A259C3C36C64}"/>
              </a:ext>
            </a:extLst>
          </p:cNvPr>
          <p:cNvSpPr>
            <a:spLocks noGrp="1"/>
          </p:cNvSpPr>
          <p:nvPr>
            <p:ph type="subTitle" idx="1"/>
          </p:nvPr>
        </p:nvSpPr>
        <p:spPr>
          <a:xfrm>
            <a:off x="8217243" y="4905632"/>
            <a:ext cx="3646788" cy="1370664"/>
          </a:xfrm>
        </p:spPr>
        <p:txBody>
          <a:bodyPr>
            <a:normAutofit/>
          </a:bodyPr>
          <a:lstStyle/>
          <a:p>
            <a:r>
              <a:rPr lang="en-US" dirty="0">
                <a:latin typeface="Times New Roman" panose="02020603050405020304" pitchFamily="18" charset="0"/>
                <a:cs typeface="Times New Roman" panose="02020603050405020304" pitchFamily="18" charset="0"/>
              </a:rPr>
              <a:t>Data Duo:</a:t>
            </a:r>
          </a:p>
          <a:p>
            <a:r>
              <a:rPr lang="en-US" dirty="0" err="1">
                <a:latin typeface="Times New Roman" panose="02020603050405020304" pitchFamily="18" charset="0"/>
                <a:cs typeface="Times New Roman" panose="02020603050405020304" pitchFamily="18" charset="0"/>
              </a:rPr>
              <a:t>Sanam</a:t>
            </a:r>
            <a:r>
              <a:rPr lang="en-US">
                <a:latin typeface="Times New Roman" panose="02020603050405020304" pitchFamily="18" charset="0"/>
                <a:cs typeface="Times New Roman" panose="02020603050405020304" pitchFamily="18" charset="0"/>
              </a:rPr>
              <a:t>, Prince David</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Ellundhula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Jeethendrinee</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2207502-58CC-8E08-2306-A7C540D53DDA}"/>
              </a:ext>
            </a:extLst>
          </p:cNvPr>
          <p:cNvSpPr txBox="1"/>
          <p:nvPr/>
        </p:nvSpPr>
        <p:spPr>
          <a:xfrm>
            <a:off x="0" y="5259213"/>
            <a:ext cx="425500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CAPSTONE PROJECT</a:t>
            </a:r>
          </a:p>
          <a:p>
            <a:r>
              <a:rPr lang="en-US" b="1" dirty="0">
                <a:latin typeface="Times New Roman" panose="02020603050405020304" pitchFamily="18" charset="0"/>
                <a:cs typeface="Times New Roman" panose="02020603050405020304" pitchFamily="18" charset="0"/>
              </a:rPr>
              <a:t>Instructor: Dr. Yan, Fujian</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CS896 , Fall-2023</a:t>
            </a:r>
          </a:p>
        </p:txBody>
      </p:sp>
      <p:pic>
        <p:nvPicPr>
          <p:cNvPr id="5" name="Picture 4">
            <a:extLst>
              <a:ext uri="{FF2B5EF4-FFF2-40B4-BE49-F238E27FC236}">
                <a16:creationId xmlns:a16="http://schemas.microsoft.com/office/drawing/2014/main" id="{36DED07D-A9D6-6C54-6C3F-BA1922918E4C}"/>
              </a:ext>
            </a:extLst>
          </p:cNvPr>
          <p:cNvPicPr>
            <a:picLocks noChangeAspect="1"/>
          </p:cNvPicPr>
          <p:nvPr/>
        </p:nvPicPr>
        <p:blipFill>
          <a:blip r:embed="rId3"/>
          <a:stretch>
            <a:fillRect/>
          </a:stretch>
        </p:blipFill>
        <p:spPr>
          <a:xfrm>
            <a:off x="327969" y="1000834"/>
            <a:ext cx="3376979" cy="1964788"/>
          </a:xfrm>
          <a:prstGeom prst="rect">
            <a:avLst/>
          </a:prstGeom>
        </p:spPr>
      </p:pic>
    </p:spTree>
    <p:extLst>
      <p:ext uri="{BB962C8B-B14F-4D97-AF65-F5344CB8AC3E}">
        <p14:creationId xmlns:p14="http://schemas.microsoft.com/office/powerpoint/2010/main" val="282680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B5F5-A032-B595-F328-A903FFA85DE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Hypothesis</a:t>
            </a:r>
          </a:p>
        </p:txBody>
      </p:sp>
      <p:sp>
        <p:nvSpPr>
          <p:cNvPr id="3" name="Content Placeholder 2">
            <a:extLst>
              <a:ext uri="{FF2B5EF4-FFF2-40B4-BE49-F238E27FC236}">
                <a16:creationId xmlns:a16="http://schemas.microsoft.com/office/drawing/2014/main" id="{072AE2BF-7CB1-7097-1C5C-2EEFDB875FAC}"/>
              </a:ext>
            </a:extLst>
          </p:cNvPr>
          <p:cNvSpPr>
            <a:spLocks noGrp="1"/>
          </p:cNvSpPr>
          <p:nvPr>
            <p:ph idx="1"/>
          </p:nvPr>
        </p:nvSpPr>
        <p:spPr/>
        <p:txBody>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The popularity of adult sports varies by season, with certain sports being more popular in specific seasons.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0377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67D0-7284-74BD-2227-7D27DB2466A4}"/>
              </a:ext>
            </a:extLst>
          </p:cNvPr>
          <p:cNvSpPr>
            <a:spLocks noGrp="1"/>
          </p:cNvSpPr>
          <p:nvPr>
            <p:ph type="title"/>
          </p:nvPr>
        </p:nvSpPr>
        <p:spPr/>
        <p:txBody>
          <a:bodyPr/>
          <a:lstStyle/>
          <a:p>
            <a:r>
              <a:rPr lang="en-US" dirty="0"/>
              <a:t>Tools &amp; </a:t>
            </a:r>
            <a:r>
              <a:rPr lang="en-US" dirty="0" err="1"/>
              <a:t>Softwares</a:t>
            </a:r>
            <a:endParaRPr lang="en-US" dirty="0"/>
          </a:p>
        </p:txBody>
      </p:sp>
      <p:sp>
        <p:nvSpPr>
          <p:cNvPr id="3" name="Content Placeholder 2">
            <a:extLst>
              <a:ext uri="{FF2B5EF4-FFF2-40B4-BE49-F238E27FC236}">
                <a16:creationId xmlns:a16="http://schemas.microsoft.com/office/drawing/2014/main" id="{30B26134-67B5-7926-44A9-D7A1C7EFDAEF}"/>
              </a:ext>
            </a:extLst>
          </p:cNvPr>
          <p:cNvSpPr>
            <a:spLocks noGrp="1"/>
          </p:cNvSpPr>
          <p:nvPr>
            <p:ph idx="1"/>
          </p:nvPr>
        </p:nvSpPr>
        <p:spPr/>
        <p:txBody>
          <a:bodyPr/>
          <a:lstStyle/>
          <a:p>
            <a:r>
              <a:rPr lang="en-US" dirty="0"/>
              <a:t>Python</a:t>
            </a:r>
          </a:p>
          <a:p>
            <a:r>
              <a:rPr lang="en-US" dirty="0"/>
              <a:t>VS Code</a:t>
            </a:r>
          </a:p>
          <a:p>
            <a:r>
              <a:rPr lang="en-US" dirty="0" err="1"/>
              <a:t>Jupyter</a:t>
            </a:r>
            <a:r>
              <a:rPr lang="en-US" dirty="0"/>
              <a:t> Notebook</a:t>
            </a:r>
          </a:p>
          <a:p>
            <a:r>
              <a:rPr lang="en-US" dirty="0"/>
              <a:t>Power BI</a:t>
            </a:r>
          </a:p>
        </p:txBody>
      </p:sp>
    </p:spTree>
    <p:extLst>
      <p:ext uri="{BB962C8B-B14F-4D97-AF65-F5344CB8AC3E}">
        <p14:creationId xmlns:p14="http://schemas.microsoft.com/office/powerpoint/2010/main" val="118465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7D76C-08A0-FDC2-DE97-FD04700D0CD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B80FC6FE-603C-268C-57B0-9EB546550F24}"/>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We will create a model that can predict the popularity of adult sports and look if we can give an optimal schedule for the sports based on the seasons.</a:t>
            </a:r>
          </a:p>
        </p:txBody>
      </p:sp>
    </p:spTree>
    <p:extLst>
      <p:ext uri="{BB962C8B-B14F-4D97-AF65-F5344CB8AC3E}">
        <p14:creationId xmlns:p14="http://schemas.microsoft.com/office/powerpoint/2010/main" val="10371201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C24A-BFF2-4471-6536-41E4D0ABB35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Challenges Faced</a:t>
            </a:r>
          </a:p>
        </p:txBody>
      </p:sp>
      <p:sp>
        <p:nvSpPr>
          <p:cNvPr id="3" name="Content Placeholder 2">
            <a:extLst>
              <a:ext uri="{FF2B5EF4-FFF2-40B4-BE49-F238E27FC236}">
                <a16:creationId xmlns:a16="http://schemas.microsoft.com/office/drawing/2014/main" id="{B89F2768-0BB4-87B5-7FD8-15BE278F04B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Understanding the Dataset</a:t>
            </a:r>
          </a:p>
          <a:p>
            <a:pPr algn="just"/>
            <a:r>
              <a:rPr lang="en-US" dirty="0">
                <a:latin typeface="Times New Roman" panose="02020603050405020304" pitchFamily="18" charset="0"/>
                <a:cs typeface="Times New Roman" panose="02020603050405020304" pitchFamily="18" charset="0"/>
              </a:rPr>
              <a:t>Identifying &amp; Replacing the missing values</a:t>
            </a:r>
          </a:p>
          <a:p>
            <a:pPr algn="just"/>
            <a:r>
              <a:rPr lang="en-US" dirty="0">
                <a:latin typeface="Times New Roman" panose="02020603050405020304" pitchFamily="18" charset="0"/>
                <a:cs typeface="Times New Roman" panose="02020603050405020304" pitchFamily="18" charset="0"/>
              </a:rPr>
              <a:t>Model selection</a:t>
            </a:r>
          </a:p>
        </p:txBody>
      </p:sp>
    </p:spTree>
    <p:extLst>
      <p:ext uri="{BB962C8B-B14F-4D97-AF65-F5344CB8AC3E}">
        <p14:creationId xmlns:p14="http://schemas.microsoft.com/office/powerpoint/2010/main" val="30209481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3251-96AE-0567-3CC2-5B60E5C72E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Expected Outcomes</a:t>
            </a:r>
          </a:p>
        </p:txBody>
      </p:sp>
      <p:sp>
        <p:nvSpPr>
          <p:cNvPr id="3" name="Content Placeholder 2">
            <a:extLst>
              <a:ext uri="{FF2B5EF4-FFF2-40B4-BE49-F238E27FC236}">
                <a16:creationId xmlns:a16="http://schemas.microsoft.com/office/drawing/2014/main" id="{60323DA7-FB6D-719F-EFD0-9A4C8C42672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created model will be used to obtain the popularity of the adult sports.</a:t>
            </a:r>
          </a:p>
          <a:p>
            <a:pPr algn="just"/>
            <a:r>
              <a:rPr lang="en-US" dirty="0">
                <a:latin typeface="Times New Roman" panose="02020603050405020304" pitchFamily="18" charset="0"/>
                <a:cs typeface="Times New Roman" panose="02020603050405020304" pitchFamily="18" charset="0"/>
              </a:rPr>
              <a:t>Create a dashboard showing the </a:t>
            </a:r>
            <a:r>
              <a:rPr lang="en-US" dirty="0" err="1">
                <a:latin typeface="Times New Roman" panose="02020603050405020304" pitchFamily="18" charset="0"/>
                <a:cs typeface="Times New Roman" panose="02020603050405020304" pitchFamily="18" charset="0"/>
              </a:rPr>
              <a:t>Max_Count</a:t>
            </a:r>
            <a:r>
              <a:rPr lang="en-US" dirty="0">
                <a:latin typeface="Times New Roman" panose="02020603050405020304" pitchFamily="18" charset="0"/>
                <a:cs typeface="Times New Roman" panose="02020603050405020304" pitchFamily="18" charset="0"/>
              </a:rPr>
              <a:t> and Enrollment for the sport for the given years.</a:t>
            </a:r>
          </a:p>
          <a:p>
            <a:pPr algn="just"/>
            <a:r>
              <a:rPr lang="en-US" dirty="0">
                <a:latin typeface="Times New Roman" panose="02020603050405020304" pitchFamily="18" charset="0"/>
                <a:cs typeface="Times New Roman" panose="02020603050405020304" pitchFamily="18" charset="0"/>
              </a:rPr>
              <a:t>Predict an optimal schedule for sports based on seasons.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626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4D34-A29F-E160-D1A4-2B82BA9F22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EB219BE-3E21-C7FF-BCC4-072F85677C5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developed model can be used to understand and forecast the trends of sports participation. The dashboard can be useful for the stakeholders to quickly access the trends which helps in decision making. If provided, a sports scheduling system that is optimized would represent a data-driven strategy for enhancing adult sports programs.</a:t>
            </a:r>
          </a:p>
        </p:txBody>
      </p:sp>
    </p:spTree>
    <p:extLst>
      <p:ext uri="{BB962C8B-B14F-4D97-AF65-F5344CB8AC3E}">
        <p14:creationId xmlns:p14="http://schemas.microsoft.com/office/powerpoint/2010/main" val="1246270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34B47-0F3F-8584-7646-6734072D4B88}"/>
              </a:ext>
            </a:extLst>
          </p:cNvPr>
          <p:cNvSpPr>
            <a:spLocks noGrp="1"/>
          </p:cNvSpPr>
          <p:nvPr>
            <p:ph idx="1"/>
          </p:nvPr>
        </p:nvSpPr>
        <p:spPr>
          <a:xfrm>
            <a:off x="2804981" y="3076835"/>
            <a:ext cx="7142206" cy="3249828"/>
          </a:xfrm>
        </p:spPr>
        <p:txBody>
          <a:bodyPr>
            <a:noAutofit/>
          </a:bodyPr>
          <a:lstStyle/>
          <a:p>
            <a:pPr marL="0" indent="0">
              <a:buNone/>
            </a:pPr>
            <a:r>
              <a:rPr lang="en-US" sz="9600" b="1" dirty="0">
                <a:latin typeface="Algerian" pitchFamily="82" charset="77"/>
                <a:cs typeface="Times New Roman" panose="02020603050405020304" pitchFamily="18" charset="0"/>
              </a:rPr>
              <a:t>THANK YOU</a:t>
            </a:r>
          </a:p>
        </p:txBody>
      </p:sp>
    </p:spTree>
    <p:extLst>
      <p:ext uri="{BB962C8B-B14F-4D97-AF65-F5344CB8AC3E}">
        <p14:creationId xmlns:p14="http://schemas.microsoft.com/office/powerpoint/2010/main" val="5975445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53B2C-316E-F8BB-737B-DE797C8FC3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92C7A052-2629-9A97-17DD-6C768A870A13}"/>
              </a:ext>
            </a:extLst>
          </p:cNvPr>
          <p:cNvSpPr>
            <a:spLocks noGrp="1"/>
          </p:cNvSpPr>
          <p:nvPr>
            <p:ph idx="1"/>
          </p:nvPr>
        </p:nvSpPr>
        <p:spPr/>
        <p:txBody>
          <a:bodyPr>
            <a:normAutofit/>
          </a:bodyPr>
          <a:lstStyle/>
          <a:p>
            <a:pPr algn="just" rtl="0"/>
            <a:r>
              <a:rPr lang="en-US" dirty="0">
                <a:latin typeface="Times New Roman" panose="02020603050405020304" pitchFamily="18" charset="0"/>
                <a:cs typeface="Times New Roman" panose="02020603050405020304" pitchFamily="18" charset="0"/>
              </a:rPr>
              <a:t>To determine the highest demand times for adult sports activities and to evaluate the seasonality of these activities.</a:t>
            </a:r>
          </a:p>
          <a:p>
            <a:pPr algn="just"/>
            <a:r>
              <a:rPr lang="en-US" dirty="0">
                <a:latin typeface="Times New Roman" panose="02020603050405020304" pitchFamily="18" charset="0"/>
                <a:cs typeface="Times New Roman" panose="02020603050405020304" pitchFamily="18" charset="0"/>
              </a:rPr>
              <a:t>Locating and assessing outside elements that might have impacted the demand for and acceptance of adult sports.</a:t>
            </a:r>
          </a:p>
          <a:p>
            <a:pPr algn="just"/>
            <a:r>
              <a:rPr lang="en-US" dirty="0">
                <a:latin typeface="Times New Roman" panose="02020603050405020304" pitchFamily="18" charset="0"/>
                <a:cs typeface="Times New Roman" panose="02020603050405020304" pitchFamily="18" charset="0"/>
              </a:rPr>
              <a:t>To identify the periods of highest demand and assess the seasonal patterns of adult sports participation.</a:t>
            </a:r>
          </a:p>
          <a:p>
            <a:pPr algn="just"/>
            <a:r>
              <a:rPr lang="en-US" dirty="0">
                <a:latin typeface="Times New Roman" panose="02020603050405020304" pitchFamily="18" charset="0"/>
                <a:cs typeface="Times New Roman" panose="02020603050405020304" pitchFamily="18" charset="0"/>
              </a:rPr>
              <a:t>These goals are the focus of the research, which intends to offer useful insights into the dynamics of adult sports popularity.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48012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13A65-0C81-7C16-CC29-49BA6C44F5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A9232F5-A8E2-9259-0EF3-719E0528236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current challenge involves examining the changes in the popularity of adult sports and ascertaining whether identifiable external elements have significantly influenced the demand for sports. </a:t>
            </a:r>
          </a:p>
          <a:p>
            <a:pPr algn="just"/>
            <a:r>
              <a:rPr lang="en-US" dirty="0">
                <a:latin typeface="Times New Roman" panose="02020603050405020304" pitchFamily="18" charset="0"/>
                <a:cs typeface="Times New Roman" panose="02020603050405020304" pitchFamily="18" charset="0"/>
              </a:rPr>
              <a:t>Furthermore, we seek to explore the possibility of establishing an ideal seasonal schedule for adult sports events, considering the varying demand patterns influenced by a range of factors.</a:t>
            </a:r>
          </a:p>
        </p:txBody>
      </p:sp>
    </p:spTree>
    <p:extLst>
      <p:ext uri="{BB962C8B-B14F-4D97-AF65-F5344CB8AC3E}">
        <p14:creationId xmlns:p14="http://schemas.microsoft.com/office/powerpoint/2010/main" val="41098190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B5F5-A032-B595-F328-A903FFA85DE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Importance of the Study</a:t>
            </a:r>
          </a:p>
        </p:txBody>
      </p:sp>
      <p:sp>
        <p:nvSpPr>
          <p:cNvPr id="3" name="Content Placeholder 2">
            <a:extLst>
              <a:ext uri="{FF2B5EF4-FFF2-40B4-BE49-F238E27FC236}">
                <a16:creationId xmlns:a16="http://schemas.microsoft.com/office/drawing/2014/main" id="{072AE2BF-7CB1-7097-1C5C-2EEFDB875FA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To understand </a:t>
            </a:r>
            <a:r>
              <a:rPr lang="en-US" b="0" i="0" dirty="0">
                <a:solidFill>
                  <a:srgbClr val="374151"/>
                </a:solidFill>
                <a:effectLst/>
                <a:latin typeface="Times New Roman" panose="02020603050405020304" pitchFamily="18" charset="0"/>
                <a:cs typeface="Times New Roman" panose="02020603050405020304" pitchFamily="18" charset="0"/>
              </a:rPr>
              <a:t>which sports are gaining or losing popularity. This helps organizations to invest in sports that are on the rise and consider adjustments for those in decline.</a:t>
            </a:r>
          </a:p>
          <a:p>
            <a:pPr algn="just"/>
            <a:r>
              <a:rPr lang="en-US" b="0" i="0" dirty="0">
                <a:solidFill>
                  <a:srgbClr val="374151"/>
                </a:solidFill>
                <a:effectLst/>
                <a:latin typeface="Times New Roman" panose="02020603050405020304" pitchFamily="18" charset="0"/>
                <a:cs typeface="Times New Roman" panose="02020603050405020304" pitchFamily="18" charset="0"/>
              </a:rPr>
              <a:t>It can guide product development, marketing strategies, and inventory management for sports-related products.</a:t>
            </a:r>
          </a:p>
          <a:p>
            <a:pPr algn="just"/>
            <a:r>
              <a:rPr lang="en-US" b="0" i="0" dirty="0">
                <a:solidFill>
                  <a:srgbClr val="374151"/>
                </a:solidFill>
                <a:effectLst/>
                <a:latin typeface="Times New Roman" panose="02020603050405020304" pitchFamily="18" charset="0"/>
                <a:cs typeface="Times New Roman" panose="02020603050405020304" pitchFamily="18" charset="0"/>
              </a:rPr>
              <a:t>The sports industry has a significant economic impact, from ticket sales to merchandise to tourism. Understanding which sports are growing in popularity can help regions and businesses capitalize on economic opportunities.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90835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B5F5-A032-B595-F328-A903FFA85DE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Importance of the Study</a:t>
            </a:r>
          </a:p>
        </p:txBody>
      </p:sp>
      <p:sp>
        <p:nvSpPr>
          <p:cNvPr id="3" name="Content Placeholder 2">
            <a:extLst>
              <a:ext uri="{FF2B5EF4-FFF2-40B4-BE49-F238E27FC236}">
                <a16:creationId xmlns:a16="http://schemas.microsoft.com/office/drawing/2014/main" id="{072AE2BF-7CB1-7097-1C5C-2EEFDB875FAC}"/>
              </a:ext>
            </a:extLst>
          </p:cNvPr>
          <p:cNvSpPr>
            <a:spLocks noGrp="1"/>
          </p:cNvSpPr>
          <p:nvPr>
            <p:ph idx="1"/>
          </p:nvPr>
        </p:nvSpPr>
        <p:spPr/>
        <p:txBody>
          <a:bodyPr/>
          <a:lstStyle/>
          <a:p>
            <a:pPr algn="just"/>
            <a:r>
              <a:rPr lang="en-US" i="0" dirty="0">
                <a:effectLst/>
                <a:latin typeface="Times New Roman" panose="02020603050405020304" pitchFamily="18" charset="0"/>
                <a:cs typeface="Times New Roman" panose="02020603050405020304" pitchFamily="18" charset="0"/>
              </a:rPr>
              <a:t>The demand for sports facilities and infrastructure can change based on the popularity of sports. Understanding these shifts can guide investments in sports facilities and the development of new Arenas.</a:t>
            </a:r>
          </a:p>
          <a:p>
            <a:pPr algn="just"/>
            <a:r>
              <a:rPr lang="en-US" dirty="0">
                <a:latin typeface="Times New Roman" panose="02020603050405020304" pitchFamily="18" charset="0"/>
                <a:cs typeface="Times New Roman" panose="02020603050405020304" pitchFamily="18" charset="0"/>
              </a:rPr>
              <a:t>Companies and sponsors often invest in sports events and teams. Knowing which sports are gaining popularity can guide their sponsorship decisions and marketing strategies to reach a wider and more engaged audience.</a:t>
            </a:r>
          </a:p>
          <a:p>
            <a:pPr algn="just"/>
            <a:r>
              <a:rPr lang="en-US" i="0" dirty="0">
                <a:effectLst/>
                <a:latin typeface="Times New Roman" panose="02020603050405020304" pitchFamily="18" charset="0"/>
                <a:cs typeface="Times New Roman" panose="02020603050405020304" pitchFamily="18" charset="0"/>
              </a:rPr>
              <a:t>Changes in sports popularity can influence the types of sports programs and educational opportunities available to individuals.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146689"/>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B5F5-A032-B595-F328-A903FFA85DE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Key Variables for Analysis</a:t>
            </a:r>
          </a:p>
        </p:txBody>
      </p:sp>
      <p:sp>
        <p:nvSpPr>
          <p:cNvPr id="3" name="Content Placeholder 2">
            <a:extLst>
              <a:ext uri="{FF2B5EF4-FFF2-40B4-BE49-F238E27FC236}">
                <a16:creationId xmlns:a16="http://schemas.microsoft.com/office/drawing/2014/main" id="{072AE2BF-7CB1-7097-1C5C-2EEFDB875FA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Max Count(Feature Variable)(INT)</a:t>
            </a:r>
          </a:p>
          <a:p>
            <a:pPr marL="0" indent="0" algn="just">
              <a:buNone/>
            </a:pPr>
            <a:r>
              <a:rPr lang="en-US" dirty="0">
                <a:latin typeface="Times New Roman" panose="02020603050405020304" pitchFamily="18" charset="0"/>
                <a:cs typeface="Times New Roman" panose="02020603050405020304" pitchFamily="18" charset="0"/>
              </a:rPr>
              <a:t>	Maximum number of registrations available</a:t>
            </a:r>
          </a:p>
          <a:p>
            <a:pPr algn="just"/>
            <a:r>
              <a:rPr lang="en-US" dirty="0">
                <a:latin typeface="Times New Roman" panose="02020603050405020304" pitchFamily="18" charset="0"/>
                <a:cs typeface="Times New Roman" panose="02020603050405020304" pitchFamily="18" charset="0"/>
              </a:rPr>
              <a:t>Enrollment(Feature Variable)(INT)</a:t>
            </a:r>
          </a:p>
          <a:p>
            <a:pPr marL="0" indent="0" algn="just">
              <a:buNone/>
            </a:pPr>
            <a:r>
              <a:rPr lang="en-US" dirty="0">
                <a:latin typeface="Times New Roman" panose="02020603050405020304" pitchFamily="18" charset="0"/>
                <a:cs typeface="Times New Roman" panose="02020603050405020304" pitchFamily="18" charset="0"/>
              </a:rPr>
              <a:t>	Actual number of registrations</a:t>
            </a:r>
          </a:p>
          <a:p>
            <a:pPr algn="just"/>
            <a:r>
              <a:rPr lang="en-US" dirty="0">
                <a:latin typeface="Times New Roman" panose="02020603050405020304" pitchFamily="18" charset="0"/>
                <a:cs typeface="Times New Roman" panose="02020603050405020304" pitchFamily="18" charset="0"/>
              </a:rPr>
              <a:t>Unnamed: 9(</a:t>
            </a:r>
            <a:r>
              <a:rPr lang="en-US" dirty="0" err="1">
                <a:latin typeface="Times New Roman" panose="02020603050405020304" pitchFamily="18" charset="0"/>
                <a:cs typeface="Times New Roman" panose="02020603050405020304" pitchFamily="18" charset="0"/>
              </a:rPr>
              <a:t>Adult_Sports</a:t>
            </a:r>
            <a:r>
              <a:rPr lang="en-US" dirty="0">
                <a:latin typeface="Times New Roman" panose="02020603050405020304" pitchFamily="18" charset="0"/>
                <a:cs typeface="Times New Roman" panose="02020603050405020304" pitchFamily="18" charset="0"/>
              </a:rPr>
              <a:t>) (Target Variable)(Object)</a:t>
            </a:r>
          </a:p>
          <a:p>
            <a:pPr marL="0" indent="0" algn="just">
              <a:buNone/>
            </a:pPr>
            <a:r>
              <a:rPr lang="en-US" dirty="0">
                <a:latin typeface="Times New Roman" panose="02020603050405020304" pitchFamily="18" charset="0"/>
                <a:cs typeface="Times New Roman" panose="02020603050405020304" pitchFamily="18" charset="0"/>
              </a:rPr>
              <a:t>	Variety of Adult Seasonal Sports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3328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5008-5D48-AB3D-96E9-AA3EE3EBB1B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Set</a:t>
            </a:r>
          </a:p>
        </p:txBody>
      </p:sp>
      <p:sp>
        <p:nvSpPr>
          <p:cNvPr id="3" name="Content Placeholder 2">
            <a:extLst>
              <a:ext uri="{FF2B5EF4-FFF2-40B4-BE49-F238E27FC236}">
                <a16:creationId xmlns:a16="http://schemas.microsoft.com/office/drawing/2014/main" id="{E8710C72-B5CC-1CB7-EE49-E4A3338A8AC8}"/>
              </a:ext>
            </a:extLst>
          </p:cNvPr>
          <p:cNvSpPr>
            <a:spLocks noGrp="1"/>
          </p:cNvSpPr>
          <p:nvPr>
            <p:ph idx="1"/>
          </p:nvPr>
        </p:nvSpPr>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Read:</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u="sng" dirty="0">
                <a:latin typeface="Times New Roman" panose="02020603050405020304" pitchFamily="18" charset="0"/>
                <a:cs typeface="Times New Roman" panose="02020603050405020304" pitchFamily="18" charset="0"/>
              </a:rPr>
              <a:t>Head:</a:t>
            </a:r>
          </a:p>
          <a:p>
            <a:pPr marL="0" indent="0">
              <a:buNone/>
            </a:pPr>
            <a:endParaRPr lang="en-US" sz="1800" b="1" u="sng"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867D85-979F-E43E-063C-8DA7B0C8B97E}"/>
              </a:ext>
            </a:extLst>
          </p:cNvPr>
          <p:cNvPicPr>
            <a:picLocks noChangeAspect="1"/>
          </p:cNvPicPr>
          <p:nvPr/>
        </p:nvPicPr>
        <p:blipFill>
          <a:blip r:embed="rId2"/>
          <a:stretch>
            <a:fillRect/>
          </a:stretch>
        </p:blipFill>
        <p:spPr>
          <a:xfrm>
            <a:off x="1147119" y="2350269"/>
            <a:ext cx="7772400" cy="1078731"/>
          </a:xfrm>
          <a:prstGeom prst="rect">
            <a:avLst/>
          </a:prstGeom>
        </p:spPr>
      </p:pic>
      <p:pic>
        <p:nvPicPr>
          <p:cNvPr id="5" name="Picture 4">
            <a:extLst>
              <a:ext uri="{FF2B5EF4-FFF2-40B4-BE49-F238E27FC236}">
                <a16:creationId xmlns:a16="http://schemas.microsoft.com/office/drawing/2014/main" id="{2B13D7B3-3362-964B-FF58-36BC0D136CBF}"/>
              </a:ext>
            </a:extLst>
          </p:cNvPr>
          <p:cNvPicPr>
            <a:picLocks noChangeAspect="1"/>
          </p:cNvPicPr>
          <p:nvPr/>
        </p:nvPicPr>
        <p:blipFill>
          <a:blip r:embed="rId3"/>
          <a:stretch>
            <a:fillRect/>
          </a:stretch>
        </p:blipFill>
        <p:spPr>
          <a:xfrm>
            <a:off x="1147119" y="4083821"/>
            <a:ext cx="8147494" cy="1739678"/>
          </a:xfrm>
          <a:prstGeom prst="rect">
            <a:avLst/>
          </a:prstGeom>
        </p:spPr>
      </p:pic>
    </p:spTree>
    <p:extLst>
      <p:ext uri="{BB962C8B-B14F-4D97-AF65-F5344CB8AC3E}">
        <p14:creationId xmlns:p14="http://schemas.microsoft.com/office/powerpoint/2010/main" val="11251027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6817-A160-CC22-7148-5BDFB891AF8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BF83999-A7F3-F5B5-B395-91B757C2ACFA}"/>
              </a:ext>
            </a:extLst>
          </p:cNvPr>
          <p:cNvSpPr>
            <a:spLocks noGrp="1"/>
          </p:cNvSpPr>
          <p:nvPr>
            <p:ph idx="1"/>
          </p:nvPr>
        </p:nvSpPr>
        <p:spPr/>
        <p:txBody>
          <a:bodyPr>
            <a:normAutofit/>
          </a:bodyPr>
          <a:lstStyle/>
          <a:p>
            <a:r>
              <a:rPr lang="en-US" sz="1800" b="1" u="sng" dirty="0">
                <a:latin typeface="Times New Roman" panose="02020603050405020304" pitchFamily="18" charset="0"/>
                <a:cs typeface="Times New Roman" panose="02020603050405020304" pitchFamily="18" charset="0"/>
              </a:rPr>
              <a:t>Shape:</a:t>
            </a:r>
          </a:p>
          <a:p>
            <a:endParaRPr lang="en-US" sz="1800" b="1" u="sng"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b="1" u="sng" dirty="0">
              <a:latin typeface="Times New Roman" panose="02020603050405020304" pitchFamily="18" charset="0"/>
              <a:cs typeface="Times New Roman" panose="02020603050405020304" pitchFamily="18" charset="0"/>
            </a:endParaRPr>
          </a:p>
          <a:p>
            <a:r>
              <a:rPr lang="en-US" sz="1800" b="1" u="sng" dirty="0">
                <a:latin typeface="Times New Roman" panose="02020603050405020304" pitchFamily="18" charset="0"/>
                <a:cs typeface="Times New Roman" panose="02020603050405020304" pitchFamily="18" charset="0"/>
              </a:rPr>
              <a:t>Columns: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p>
        </p:txBody>
      </p:sp>
      <p:pic>
        <p:nvPicPr>
          <p:cNvPr id="6" name="Picture 5">
            <a:extLst>
              <a:ext uri="{FF2B5EF4-FFF2-40B4-BE49-F238E27FC236}">
                <a16:creationId xmlns:a16="http://schemas.microsoft.com/office/drawing/2014/main" id="{4197C7CC-B728-625B-A380-E6EFB8082963}"/>
              </a:ext>
            </a:extLst>
          </p:cNvPr>
          <p:cNvPicPr>
            <a:picLocks noChangeAspect="1"/>
          </p:cNvPicPr>
          <p:nvPr/>
        </p:nvPicPr>
        <p:blipFill>
          <a:blip r:embed="rId3"/>
          <a:stretch>
            <a:fillRect/>
          </a:stretch>
        </p:blipFill>
        <p:spPr>
          <a:xfrm>
            <a:off x="6886142" y="2169927"/>
            <a:ext cx="3536782" cy="3136392"/>
          </a:xfrm>
          <a:prstGeom prst="rect">
            <a:avLst/>
          </a:prstGeom>
        </p:spPr>
      </p:pic>
      <p:pic>
        <p:nvPicPr>
          <p:cNvPr id="7" name="Picture 6">
            <a:extLst>
              <a:ext uri="{FF2B5EF4-FFF2-40B4-BE49-F238E27FC236}">
                <a16:creationId xmlns:a16="http://schemas.microsoft.com/office/drawing/2014/main" id="{1D9ADA73-E617-2543-B78F-34751B09FD5D}"/>
              </a:ext>
            </a:extLst>
          </p:cNvPr>
          <p:cNvPicPr>
            <a:picLocks noChangeAspect="1"/>
          </p:cNvPicPr>
          <p:nvPr/>
        </p:nvPicPr>
        <p:blipFill>
          <a:blip r:embed="rId4"/>
          <a:stretch>
            <a:fillRect/>
          </a:stretch>
        </p:blipFill>
        <p:spPr>
          <a:xfrm>
            <a:off x="1220573" y="2316894"/>
            <a:ext cx="4165600" cy="914400"/>
          </a:xfrm>
          <a:prstGeom prst="rect">
            <a:avLst/>
          </a:prstGeom>
        </p:spPr>
      </p:pic>
      <p:pic>
        <p:nvPicPr>
          <p:cNvPr id="8" name="Picture 7">
            <a:extLst>
              <a:ext uri="{FF2B5EF4-FFF2-40B4-BE49-F238E27FC236}">
                <a16:creationId xmlns:a16="http://schemas.microsoft.com/office/drawing/2014/main" id="{4F69F198-7D28-D049-C718-40460BF4A5C7}"/>
              </a:ext>
            </a:extLst>
          </p:cNvPr>
          <p:cNvPicPr>
            <a:picLocks noChangeAspect="1"/>
          </p:cNvPicPr>
          <p:nvPr/>
        </p:nvPicPr>
        <p:blipFill>
          <a:blip r:embed="rId5"/>
          <a:stretch>
            <a:fillRect/>
          </a:stretch>
        </p:blipFill>
        <p:spPr>
          <a:xfrm>
            <a:off x="1220573" y="4355673"/>
            <a:ext cx="4376352" cy="1243584"/>
          </a:xfrm>
          <a:prstGeom prst="rect">
            <a:avLst/>
          </a:prstGeom>
        </p:spPr>
      </p:pic>
      <p:sp>
        <p:nvSpPr>
          <p:cNvPr id="10" name="TextBox 9">
            <a:extLst>
              <a:ext uri="{FF2B5EF4-FFF2-40B4-BE49-F238E27FC236}">
                <a16:creationId xmlns:a16="http://schemas.microsoft.com/office/drawing/2014/main" id="{F0C4BFAA-58DF-66DD-5C4F-750ECCD2EBFA}"/>
              </a:ext>
            </a:extLst>
          </p:cNvPr>
          <p:cNvSpPr txBox="1"/>
          <p:nvPr/>
        </p:nvSpPr>
        <p:spPr>
          <a:xfrm>
            <a:off x="6487983" y="1777413"/>
            <a:ext cx="6116594" cy="369332"/>
          </a:xfrm>
          <a:prstGeom prst="rect">
            <a:avLst/>
          </a:prstGeom>
          <a:noFill/>
        </p:spPr>
        <p:txBody>
          <a:bodyPr wrap="square">
            <a:spAutoFit/>
          </a:bodyPr>
          <a:lstStyle/>
          <a:p>
            <a:pPr marL="285750" indent="-285750">
              <a:buFont typeface="Arial" panose="020B0604020202020204" pitchFamily="34" charset="0"/>
              <a:buChar char="•"/>
            </a:pPr>
            <a:r>
              <a:rPr lang="en-US" sz="1800" b="1" u="sng" dirty="0">
                <a:latin typeface="Times New Roman" panose="02020603050405020304" pitchFamily="18" charset="0"/>
                <a:cs typeface="Times New Roman" panose="02020603050405020304" pitchFamily="18" charset="0"/>
              </a:rPr>
              <a:t>Info:</a:t>
            </a:r>
            <a:endParaRPr lang="en-US" b="1" u="sng" dirty="0"/>
          </a:p>
        </p:txBody>
      </p:sp>
    </p:spTree>
    <p:extLst>
      <p:ext uri="{BB962C8B-B14F-4D97-AF65-F5344CB8AC3E}">
        <p14:creationId xmlns:p14="http://schemas.microsoft.com/office/powerpoint/2010/main" val="34686888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B5F5-A032-B595-F328-A903FFA85DE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072AE2BF-7CB1-7097-1C5C-2EEFDB875FAC}"/>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Classification</a:t>
            </a:r>
          </a:p>
          <a:p>
            <a:pPr marL="0" indent="0" algn="just">
              <a:buNone/>
            </a:pPr>
            <a:r>
              <a:rPr lang="en-US" dirty="0">
                <a:latin typeface="Times New Roman" panose="02020603050405020304" pitchFamily="18" charset="0"/>
                <a:cs typeface="Times New Roman" panose="02020603050405020304" pitchFamily="18" charset="0"/>
              </a:rPr>
              <a:t>We can classify the data based on the popularity metrics such as Highly popular, moderately popular and Low popular.</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Regression</a:t>
            </a:r>
          </a:p>
          <a:p>
            <a:pPr marL="0" indent="0" algn="just">
              <a:buNone/>
            </a:pPr>
            <a:r>
              <a:rPr lang="en-US" dirty="0">
                <a:latin typeface="Times New Roman" panose="02020603050405020304" pitchFamily="18" charset="0"/>
                <a:cs typeface="Times New Roman" panose="02020603050405020304" pitchFamily="18" charset="0"/>
              </a:rPr>
              <a:t>We can predict the popularity(</a:t>
            </a:r>
            <a:r>
              <a:rPr lang="en-US" dirty="0" err="1">
                <a:latin typeface="Times New Roman" panose="02020603050405020304" pitchFamily="18" charset="0"/>
                <a:cs typeface="Times New Roman" panose="02020603050405020304" pitchFamily="18" charset="0"/>
              </a:rPr>
              <a:t>Max_Count</a:t>
            </a:r>
            <a:r>
              <a:rPr lang="en-US" dirty="0">
                <a:latin typeface="Times New Roman" panose="02020603050405020304" pitchFamily="18" charset="0"/>
                <a:cs typeface="Times New Roman" panose="02020603050405020304" pitchFamily="18" charset="0"/>
              </a:rPr>
              <a:t>) of each sport depending on external factors(Seasons).</a:t>
            </a:r>
          </a:p>
        </p:txBody>
      </p:sp>
    </p:spTree>
    <p:extLst>
      <p:ext uri="{BB962C8B-B14F-4D97-AF65-F5344CB8AC3E}">
        <p14:creationId xmlns:p14="http://schemas.microsoft.com/office/powerpoint/2010/main" val="421525944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signmentsAssessmentGradingCheating" id="{AE6392FE-4306-BC41-81E8-E6708850800F}" vid="{544358C9-3339-414A-A6EA-3C9F5032DB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22684</TotalTime>
  <Words>626</Words>
  <Application>Microsoft Macintosh PowerPoint</Application>
  <PresentationFormat>Widescreen</PresentationFormat>
  <Paragraphs>76</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Calibri</vt:lpstr>
      <vt:lpstr>Calibri Light</vt:lpstr>
      <vt:lpstr>Times New Roman</vt:lpstr>
      <vt:lpstr>Office Theme</vt:lpstr>
      <vt:lpstr>PARK AND REC ADULT SPORTING</vt:lpstr>
      <vt:lpstr>OBJECTIVE</vt:lpstr>
      <vt:lpstr>Problem Statement</vt:lpstr>
      <vt:lpstr>Importance of the Study</vt:lpstr>
      <vt:lpstr>Importance of the Study</vt:lpstr>
      <vt:lpstr>Key Variables for Analysis</vt:lpstr>
      <vt:lpstr>Data Set</vt:lpstr>
      <vt:lpstr>PowerPoint Presentation</vt:lpstr>
      <vt:lpstr>Methodology</vt:lpstr>
      <vt:lpstr>Hypothesis</vt:lpstr>
      <vt:lpstr>Tools &amp; Softwares</vt:lpstr>
      <vt:lpstr>Proposed Solution</vt:lpstr>
      <vt:lpstr>Challenges Faced</vt:lpstr>
      <vt:lpstr>Expected Outcomes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Wilson, Caleb</dc:creator>
  <cp:lastModifiedBy>Sanam, Prince David</cp:lastModifiedBy>
  <cp:revision>54</cp:revision>
  <dcterms:created xsi:type="dcterms:W3CDTF">2018-06-18T13:40:31Z</dcterms:created>
  <dcterms:modified xsi:type="dcterms:W3CDTF">2023-12-11T01:24:06Z</dcterms:modified>
</cp:coreProperties>
</file>