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8" r:id="rId4"/>
    <p:sldId id="266" r:id="rId5"/>
  </p:sldIdLst>
  <p:sldSz cx="18288000" cy="10287000"/>
  <p:notesSz cx="6858000" cy="9144000"/>
  <p:embeddedFontLst>
    <p:embeddedFont>
      <p:font typeface="Calibri" panose="020F0502020204030204" pitchFamily="34" charset="0"/>
      <p:regular r:id="rId6"/>
      <p:bold r:id="rId7"/>
      <p:italic r:id="rId8"/>
      <p:boldItalic r:id="rId9"/>
    </p:embeddedFont>
    <p:embeddedFont>
      <p:font typeface="Codec Pro" panose="020B0604020202020204" charset="0"/>
      <p:regular r:id="rId10"/>
    </p:embeddedFont>
    <p:embeddedFont>
      <p:font typeface="Codec Pro Bold" panose="020B0604020202020204" charset="0"/>
      <p:regular r:id="rId11"/>
    </p:embeddedFont>
    <p:embeddedFont>
      <p:font typeface="Helvetica" panose="020B060402020202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e EDISON" userId="24d3e9596aff944f" providerId="LiveId" clId="{E0107857-F349-4A2A-992B-B9173172A319}"/>
    <pc:docChg chg="modSld">
      <pc:chgData name="Prince EDISON" userId="24d3e9596aff944f" providerId="LiveId" clId="{E0107857-F349-4A2A-992B-B9173172A319}" dt="2024-01-28T22:52:06.756" v="1"/>
      <pc:docMkLst>
        <pc:docMk/>
      </pc:docMkLst>
      <pc:sldChg chg="modSp mod">
        <pc:chgData name="Prince EDISON" userId="24d3e9596aff944f" providerId="LiveId" clId="{E0107857-F349-4A2A-992B-B9173172A319}" dt="2024-01-28T22:52:06.756" v="1"/>
        <pc:sldMkLst>
          <pc:docMk/>
          <pc:sldMk cId="0" sldId="256"/>
        </pc:sldMkLst>
        <pc:spChg chg="mod">
          <ac:chgData name="Prince EDISON" userId="24d3e9596aff944f" providerId="LiveId" clId="{E0107857-F349-4A2A-992B-B9173172A319}" dt="2024-01-28T22:52:06.756" v="1"/>
          <ac:spMkLst>
            <pc:docMk/>
            <pc:sldMk cId="0" sldId="256"/>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807203"/>
            <a:ext cx="16230600" cy="8672593"/>
            <a:chOff x="0" y="0"/>
            <a:chExt cx="4274726" cy="2167467"/>
          </a:xfrm>
        </p:grpSpPr>
        <p:sp>
          <p:nvSpPr>
            <p:cNvPr id="3" name="Freeform 3"/>
            <p:cNvSpPr/>
            <p:nvPr/>
          </p:nvSpPr>
          <p:spPr>
            <a:xfrm>
              <a:off x="0" y="0"/>
              <a:ext cx="4274726" cy="2167467"/>
            </a:xfrm>
            <a:custGeom>
              <a:avLst/>
              <a:gdLst/>
              <a:ahLst/>
              <a:cxnLst/>
              <a:rect l="l" t="t" r="r" b="b"/>
              <a:pathLst>
                <a:path w="4274726" h="2167467">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cap="sq">
              <a:solidFill>
                <a:srgbClr val="084C6E"/>
              </a:solidFill>
              <a:prstDash val="solid"/>
              <a:miter/>
            </a:ln>
          </p:spPr>
        </p:sp>
        <p:sp>
          <p:nvSpPr>
            <p:cNvPr id="4" name="TextBox 4"/>
            <p:cNvSpPr txBox="1"/>
            <p:nvPr/>
          </p:nvSpPr>
          <p:spPr>
            <a:xfrm>
              <a:off x="0" y="-28575"/>
              <a:ext cx="4274726" cy="2196042"/>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4715226" y="2324101"/>
            <a:ext cx="8848374" cy="3693319"/>
          </a:xfrm>
          <a:prstGeom prst="rect">
            <a:avLst/>
          </a:prstGeom>
        </p:spPr>
        <p:txBody>
          <a:bodyPr wrap="square" lIns="0" tIns="0" rIns="0" bIns="0" rtlCol="0" anchor="t">
            <a:spAutoFit/>
          </a:bodyPr>
          <a:lstStyle/>
          <a:p>
            <a:pPr algn="ctr"/>
            <a:r>
              <a:rPr lang="en-US" sz="8000" dirty="0">
                <a:solidFill>
                  <a:srgbClr val="084C6E"/>
                </a:solidFill>
                <a:latin typeface="Codec Pro Bold"/>
              </a:rPr>
              <a:t>MUTABLE AND</a:t>
            </a:r>
          </a:p>
          <a:p>
            <a:pPr algn="ctr"/>
            <a:r>
              <a:rPr lang="en-US" sz="8000" dirty="0">
                <a:solidFill>
                  <a:srgbClr val="084C6E"/>
                </a:solidFill>
                <a:latin typeface="Codec Pro Bold"/>
              </a:rPr>
              <a:t>IMMUTABLE DATA TYPES IN PYTHON</a:t>
            </a:r>
          </a:p>
        </p:txBody>
      </p:sp>
      <p:sp>
        <p:nvSpPr>
          <p:cNvPr id="6" name="Freeform 6"/>
          <p:cNvSpPr/>
          <p:nvPr/>
        </p:nvSpPr>
        <p:spPr>
          <a:xfrm>
            <a:off x="2059408" y="1225269"/>
            <a:ext cx="614087" cy="594839"/>
          </a:xfrm>
          <a:custGeom>
            <a:avLst/>
            <a:gdLst/>
            <a:ahLst/>
            <a:cxnLst/>
            <a:rect l="l" t="t" r="r" b="b"/>
            <a:pathLst>
              <a:path w="614087" h="594839">
                <a:moveTo>
                  <a:pt x="0" y="0"/>
                </a:moveTo>
                <a:lnTo>
                  <a:pt x="614087" y="0"/>
                </a:lnTo>
                <a:lnTo>
                  <a:pt x="614087" y="594838"/>
                </a:lnTo>
                <a:lnTo>
                  <a:pt x="0" y="5948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816064" y="1187169"/>
            <a:ext cx="1679736" cy="605166"/>
          </a:xfrm>
          <a:prstGeom prst="rect">
            <a:avLst/>
          </a:prstGeom>
        </p:spPr>
        <p:txBody>
          <a:bodyPr wrap="square" lIns="0" tIns="0" rIns="0" bIns="0" rtlCol="0" anchor="t">
            <a:spAutoFit/>
          </a:bodyPr>
          <a:lstStyle/>
          <a:p>
            <a:pPr>
              <a:lnSpc>
                <a:spcPts val="2387"/>
              </a:lnSpc>
            </a:pPr>
            <a:r>
              <a:rPr lang="en-US" sz="1989" spc="-39" dirty="0">
                <a:solidFill>
                  <a:srgbClr val="084C6E"/>
                </a:solidFill>
                <a:latin typeface="Codec Pro"/>
              </a:rPr>
              <a:t>PHYSICS 4</a:t>
            </a:r>
          </a:p>
          <a:p>
            <a:pPr>
              <a:lnSpc>
                <a:spcPts val="2387"/>
              </a:lnSpc>
            </a:pPr>
            <a:r>
              <a:rPr lang="en-US" sz="1989" spc="-39" dirty="0">
                <a:solidFill>
                  <a:srgbClr val="084C6E"/>
                </a:solidFill>
                <a:latin typeface="Codec Pro"/>
              </a:rPr>
              <a:t>COMPUTING</a:t>
            </a:r>
          </a:p>
        </p:txBody>
      </p:sp>
      <p:sp>
        <p:nvSpPr>
          <p:cNvPr id="8" name="TextBox 8"/>
          <p:cNvSpPr txBox="1"/>
          <p:nvPr/>
        </p:nvSpPr>
        <p:spPr>
          <a:xfrm>
            <a:off x="5451717" y="6864210"/>
            <a:ext cx="7578483" cy="2089290"/>
          </a:xfrm>
          <a:prstGeom prst="rect">
            <a:avLst/>
          </a:prstGeom>
        </p:spPr>
        <p:txBody>
          <a:bodyPr wrap="square" lIns="0" tIns="0" rIns="0" bIns="0" rtlCol="0" anchor="t">
            <a:spAutoFit/>
          </a:bodyPr>
          <a:lstStyle/>
          <a:p>
            <a:pPr algn="ctr">
              <a:lnSpc>
                <a:spcPts val="3313"/>
              </a:lnSpc>
            </a:pPr>
            <a:r>
              <a:rPr lang="en-US" sz="2366" b="1" u="sng" spc="-47" dirty="0">
                <a:solidFill>
                  <a:srgbClr val="084C6E"/>
                </a:solidFill>
                <a:latin typeface="Codec Pro"/>
              </a:rPr>
              <a:t>GROUP MEMBERS</a:t>
            </a:r>
          </a:p>
          <a:p>
            <a:pPr algn="ctr">
              <a:lnSpc>
                <a:spcPts val="3313"/>
              </a:lnSpc>
            </a:pPr>
            <a:r>
              <a:rPr lang="en-US" sz="2366" spc="-47" dirty="0">
                <a:solidFill>
                  <a:srgbClr val="084C6E"/>
                </a:solidFill>
                <a:latin typeface="Codec Pro"/>
              </a:rPr>
              <a:t>JOEL KWAKYE OWUSU BOATENG --4275320</a:t>
            </a:r>
          </a:p>
          <a:p>
            <a:pPr algn="ctr">
              <a:lnSpc>
                <a:spcPts val="3313"/>
              </a:lnSpc>
            </a:pPr>
            <a:r>
              <a:rPr lang="en-US" sz="2366" spc="-47" dirty="0">
                <a:solidFill>
                  <a:srgbClr val="084C6E"/>
                </a:solidFill>
                <a:latin typeface="Codec Pro"/>
              </a:rPr>
              <a:t>PRINCE EDISON DZAKPASU --4237220</a:t>
            </a:r>
          </a:p>
          <a:p>
            <a:pPr algn="ctr">
              <a:lnSpc>
                <a:spcPts val="3313"/>
              </a:lnSpc>
            </a:pPr>
            <a:r>
              <a:rPr lang="en-US" sz="2366" spc="-47" dirty="0" err="1">
                <a:solidFill>
                  <a:srgbClr val="084C6E"/>
                </a:solidFill>
                <a:latin typeface="Codec Pro"/>
              </a:rPr>
              <a:t>McFAYA</a:t>
            </a:r>
            <a:r>
              <a:rPr lang="en-US" sz="2366" spc="-47" dirty="0">
                <a:solidFill>
                  <a:srgbClr val="084C6E"/>
                </a:solidFill>
                <a:latin typeface="Codec Pro"/>
              </a:rPr>
              <a:t> ADU </a:t>
            </a:r>
            <a:r>
              <a:rPr lang="en-US" sz="2366" spc="-47">
                <a:solidFill>
                  <a:srgbClr val="084C6E"/>
                </a:solidFill>
                <a:latin typeface="Codec Pro"/>
              </a:rPr>
              <a:t>FORSON --4267520</a:t>
            </a:r>
            <a:endParaRPr lang="en-US" sz="2366" spc="-47" dirty="0">
              <a:solidFill>
                <a:srgbClr val="084C6E"/>
              </a:solidFill>
              <a:latin typeface="Codec Pro"/>
            </a:endParaRPr>
          </a:p>
          <a:p>
            <a:pPr algn="ctr">
              <a:lnSpc>
                <a:spcPts val="3313"/>
              </a:lnSpc>
            </a:pPr>
            <a:r>
              <a:rPr lang="en-US" sz="2366" spc="-47" dirty="0">
                <a:solidFill>
                  <a:srgbClr val="084C6E"/>
                </a:solidFill>
                <a:latin typeface="Codec Pro"/>
              </a:rPr>
              <a:t>ODURO-TWUM EVANGEL --4278420</a:t>
            </a:r>
          </a:p>
        </p:txBody>
      </p:sp>
      <p:grpSp>
        <p:nvGrpSpPr>
          <p:cNvPr id="9" name="Group 9"/>
          <p:cNvGrpSpPr/>
          <p:nvPr/>
        </p:nvGrpSpPr>
        <p:grpSpPr>
          <a:xfrm>
            <a:off x="15307171" y="1285018"/>
            <a:ext cx="847229" cy="200882"/>
            <a:chOff x="0" y="0"/>
            <a:chExt cx="1653904" cy="392148"/>
          </a:xfrm>
        </p:grpSpPr>
        <p:grpSp>
          <p:nvGrpSpPr>
            <p:cNvPr id="10" name="Group 10"/>
            <p:cNvGrpSpPr/>
            <p:nvPr/>
          </p:nvGrpSpPr>
          <p:grpSpPr>
            <a:xfrm>
              <a:off x="1261756" y="0"/>
              <a:ext cx="392148" cy="39214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633448" y="0"/>
              <a:ext cx="392148" cy="39214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6" name="Group 16"/>
            <p:cNvGrpSpPr/>
            <p:nvPr/>
          </p:nvGrpSpPr>
          <p:grpSpPr>
            <a:xfrm>
              <a:off x="0" y="0"/>
              <a:ext cx="392148" cy="39214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a:ln w="9525" cap="sq">
                <a:solidFill>
                  <a:srgbClr val="000000"/>
                </a:solidFill>
                <a:prstDash val="solid"/>
                <a:miter/>
              </a:ln>
            </p:spPr>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9" name="AutoShape 19"/>
          <p:cNvSpPr/>
          <p:nvPr/>
        </p:nvSpPr>
        <p:spPr>
          <a:xfrm>
            <a:off x="1247028" y="1866900"/>
            <a:ext cx="15822467" cy="0"/>
          </a:xfrm>
          <a:prstGeom prst="line">
            <a:avLst/>
          </a:prstGeom>
          <a:ln w="28575" cap="flat">
            <a:solidFill>
              <a:srgbClr val="084C6E"/>
            </a:solidFill>
            <a:prstDash val="solid"/>
            <a:headEnd type="none" w="sm" len="sm"/>
            <a:tailEnd type="none" w="sm" len="sm"/>
          </a:ln>
        </p:spPr>
      </p:sp>
      <p:sp>
        <p:nvSpPr>
          <p:cNvPr id="20" name="Freeform 20"/>
          <p:cNvSpPr/>
          <p:nvPr/>
        </p:nvSpPr>
        <p:spPr>
          <a:xfrm>
            <a:off x="16349806" y="1128793"/>
            <a:ext cx="603509" cy="603509"/>
          </a:xfrm>
          <a:custGeom>
            <a:avLst/>
            <a:gdLst/>
            <a:ahLst/>
            <a:cxnLst/>
            <a:rect l="l" t="t" r="r" b="b"/>
            <a:pathLst>
              <a:path w="603509" h="603509">
                <a:moveTo>
                  <a:pt x="0" y="0"/>
                </a:moveTo>
                <a:lnTo>
                  <a:pt x="603510" y="0"/>
                </a:lnTo>
                <a:lnTo>
                  <a:pt x="603510" y="603509"/>
                </a:lnTo>
                <a:lnTo>
                  <a:pt x="0" y="6035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p:cNvSpPr/>
          <p:nvPr/>
        </p:nvSpPr>
        <p:spPr>
          <a:xfrm flipH="1">
            <a:off x="1255632" y="1066800"/>
            <a:ext cx="603509" cy="603509"/>
          </a:xfrm>
          <a:custGeom>
            <a:avLst/>
            <a:gdLst/>
            <a:ahLst/>
            <a:cxnLst/>
            <a:rect l="l" t="t" r="r" b="b"/>
            <a:pathLst>
              <a:path w="603509" h="603509">
                <a:moveTo>
                  <a:pt x="603509" y="0"/>
                </a:moveTo>
                <a:lnTo>
                  <a:pt x="0" y="0"/>
                </a:lnTo>
                <a:lnTo>
                  <a:pt x="0" y="603509"/>
                </a:lnTo>
                <a:lnTo>
                  <a:pt x="603509" y="603509"/>
                </a:lnTo>
                <a:lnTo>
                  <a:pt x="60350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6">
            <a:extLst>
              <a:ext uri="{FF2B5EF4-FFF2-40B4-BE49-F238E27FC236}">
                <a16:creationId xmlns:a16="http://schemas.microsoft.com/office/drawing/2014/main" id="{997FEDDA-E58E-A9B1-EB88-D7CA4208FC76}"/>
              </a:ext>
            </a:extLst>
          </p:cNvPr>
          <p:cNvSpPr/>
          <p:nvPr/>
        </p:nvSpPr>
        <p:spPr>
          <a:xfrm>
            <a:off x="2048830" y="1066800"/>
            <a:ext cx="614087" cy="594839"/>
          </a:xfrm>
          <a:custGeom>
            <a:avLst/>
            <a:gdLst/>
            <a:ahLst/>
            <a:cxnLst/>
            <a:rect l="l" t="t" r="r" b="b"/>
            <a:pathLst>
              <a:path w="614087" h="594839">
                <a:moveTo>
                  <a:pt x="0" y="0"/>
                </a:moveTo>
                <a:lnTo>
                  <a:pt x="614087" y="0"/>
                </a:lnTo>
                <a:lnTo>
                  <a:pt x="614087" y="594838"/>
                </a:lnTo>
                <a:lnTo>
                  <a:pt x="0" y="5948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50000">
              <a:srgbClr val="84BFDD">
                <a:alpha val="100000"/>
              </a:srgbClr>
            </a:gs>
            <a:gs pos="100000">
              <a:srgbClr val="84BFDD">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762000" y="587447"/>
            <a:ext cx="16992600" cy="9128053"/>
            <a:chOff x="0" y="0"/>
            <a:chExt cx="1883596" cy="1955416"/>
          </a:xfrm>
        </p:grpSpPr>
        <p:sp>
          <p:nvSpPr>
            <p:cNvPr id="3" name="Freeform 3"/>
            <p:cNvSpPr/>
            <p:nvPr/>
          </p:nvSpPr>
          <p:spPr>
            <a:xfrm>
              <a:off x="0" y="0"/>
              <a:ext cx="1883596" cy="1955416"/>
            </a:xfrm>
            <a:custGeom>
              <a:avLst/>
              <a:gdLst/>
              <a:ahLst/>
              <a:cxnLst/>
              <a:rect l="l" t="t" r="r" b="b"/>
              <a:pathLst>
                <a:path w="1883596" h="1955416">
                  <a:moveTo>
                    <a:pt x="22733" y="0"/>
                  </a:moveTo>
                  <a:lnTo>
                    <a:pt x="1860864" y="0"/>
                  </a:lnTo>
                  <a:cubicBezTo>
                    <a:pt x="1866893" y="0"/>
                    <a:pt x="1872675" y="2395"/>
                    <a:pt x="1876938" y="6658"/>
                  </a:cubicBezTo>
                  <a:cubicBezTo>
                    <a:pt x="1881201" y="10922"/>
                    <a:pt x="1883596" y="16704"/>
                    <a:pt x="1883596" y="22733"/>
                  </a:cubicBezTo>
                  <a:lnTo>
                    <a:pt x="1883596" y="1932683"/>
                  </a:lnTo>
                  <a:cubicBezTo>
                    <a:pt x="1883596" y="1945238"/>
                    <a:pt x="1873419" y="1955416"/>
                    <a:pt x="1860864" y="1955416"/>
                  </a:cubicBezTo>
                  <a:lnTo>
                    <a:pt x="22733" y="1955416"/>
                  </a:lnTo>
                  <a:cubicBezTo>
                    <a:pt x="16704" y="1955416"/>
                    <a:pt x="10922" y="1953021"/>
                    <a:pt x="6658" y="1948757"/>
                  </a:cubicBezTo>
                  <a:cubicBezTo>
                    <a:pt x="2395" y="1944494"/>
                    <a:pt x="0" y="1938712"/>
                    <a:pt x="0" y="1932683"/>
                  </a:cubicBezTo>
                  <a:lnTo>
                    <a:pt x="0" y="22733"/>
                  </a:lnTo>
                  <a:cubicBezTo>
                    <a:pt x="0" y="16704"/>
                    <a:pt x="2395" y="10922"/>
                    <a:pt x="6658" y="6658"/>
                  </a:cubicBezTo>
                  <a:cubicBezTo>
                    <a:pt x="10922" y="2395"/>
                    <a:pt x="16704" y="0"/>
                    <a:pt x="22733"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cap="rnd">
              <a:solidFill>
                <a:srgbClr val="084C6E"/>
              </a:solidFill>
              <a:prstDash val="solid"/>
              <a:round/>
            </a:ln>
          </p:spPr>
        </p:sp>
        <p:sp>
          <p:nvSpPr>
            <p:cNvPr id="4" name="TextBox 4"/>
            <p:cNvSpPr txBox="1"/>
            <p:nvPr/>
          </p:nvSpPr>
          <p:spPr>
            <a:xfrm>
              <a:off x="0" y="-28575"/>
              <a:ext cx="1883596" cy="1983991"/>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6043147" y="1243682"/>
            <a:ext cx="700189" cy="166018"/>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80929" y="1037693"/>
            <a:ext cx="524407" cy="524407"/>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flipH="1">
            <a:off x="1131329" y="1037693"/>
            <a:ext cx="524407" cy="524407"/>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524001" y="9715500"/>
            <a:ext cx="15418034" cy="469666"/>
          </a:xfrm>
          <a:custGeom>
            <a:avLst/>
            <a:gdLst/>
            <a:ahLst/>
            <a:cxnLst/>
            <a:rect l="l" t="t" r="r" b="b"/>
            <a:pathLst>
              <a:path w="7151780" h="572667">
                <a:moveTo>
                  <a:pt x="0" y="0"/>
                </a:moveTo>
                <a:lnTo>
                  <a:pt x="7151780" y="0"/>
                </a:lnTo>
                <a:lnTo>
                  <a:pt x="7151780" y="572666"/>
                </a:lnTo>
                <a:lnTo>
                  <a:pt x="0" y="572666"/>
                </a:lnTo>
                <a:lnTo>
                  <a:pt x="0" y="0"/>
                </a:lnTo>
                <a:close/>
              </a:path>
            </a:pathLst>
          </a:custGeom>
          <a:blipFill>
            <a:blip r:embed="rId4"/>
            <a:stretch>
              <a:fillRect t="-146648"/>
            </a:stretch>
          </a:blipFill>
        </p:spPr>
      </p:sp>
      <p:sp>
        <p:nvSpPr>
          <p:cNvPr id="26" name="TextBox 26"/>
          <p:cNvSpPr txBox="1"/>
          <p:nvPr/>
        </p:nvSpPr>
        <p:spPr>
          <a:xfrm>
            <a:off x="1915106" y="993067"/>
            <a:ext cx="9895894" cy="705001"/>
          </a:xfrm>
          <a:prstGeom prst="rect">
            <a:avLst/>
          </a:prstGeom>
        </p:spPr>
        <p:txBody>
          <a:bodyPr wrap="square" lIns="0" tIns="0" rIns="0" bIns="0" rtlCol="0" anchor="t">
            <a:spAutoFit/>
          </a:bodyPr>
          <a:lstStyle/>
          <a:p>
            <a:pPr marL="0" lvl="0" indent="0" algn="ctr">
              <a:lnSpc>
                <a:spcPts val="5782"/>
              </a:lnSpc>
              <a:spcBef>
                <a:spcPct val="0"/>
              </a:spcBef>
            </a:pPr>
            <a:r>
              <a:rPr lang="en-US" sz="4400" dirty="0">
                <a:solidFill>
                  <a:srgbClr val="084C6E"/>
                </a:solidFill>
                <a:latin typeface="Codec Pro Bold"/>
              </a:rPr>
              <a:t>MUTABLE AND IMMUTABLE OBJECTS</a:t>
            </a:r>
          </a:p>
        </p:txBody>
      </p:sp>
      <p:sp>
        <p:nvSpPr>
          <p:cNvPr id="28" name="TextBox 27">
            <a:extLst>
              <a:ext uri="{FF2B5EF4-FFF2-40B4-BE49-F238E27FC236}">
                <a16:creationId xmlns:a16="http://schemas.microsoft.com/office/drawing/2014/main" id="{68D4B166-894E-2F37-90D9-D982FACAC133}"/>
              </a:ext>
            </a:extLst>
          </p:cNvPr>
          <p:cNvSpPr txBox="1"/>
          <p:nvPr/>
        </p:nvSpPr>
        <p:spPr>
          <a:xfrm>
            <a:off x="1393532" y="2247900"/>
            <a:ext cx="15334239" cy="3539430"/>
          </a:xfrm>
          <a:prstGeom prst="rect">
            <a:avLst/>
          </a:prstGeom>
          <a:noFill/>
        </p:spPr>
        <p:txBody>
          <a:bodyPr wrap="square" rtlCol="0">
            <a:spAutoFit/>
          </a:bodyPr>
          <a:lstStyle/>
          <a:p>
            <a:r>
              <a:rPr lang="en-US" sz="3200" b="0" i="0" dirty="0">
                <a:effectLst/>
                <a:latin typeface="Helvetica" panose="020B0604020202020204" pitchFamily="34" charset="0"/>
              </a:rPr>
              <a:t>A </a:t>
            </a:r>
            <a:r>
              <a:rPr lang="en-US" sz="3200" b="1" i="0" dirty="0">
                <a:effectLst/>
                <a:latin typeface="Helvetica" panose="020B0604020202020204" pitchFamily="34" charset="0"/>
              </a:rPr>
              <a:t>mutable object</a:t>
            </a:r>
            <a:r>
              <a:rPr lang="en-US" sz="3200" b="0" i="0" dirty="0">
                <a:effectLst/>
                <a:latin typeface="Helvetica" panose="020B0604020202020204" pitchFamily="34" charset="0"/>
              </a:rPr>
              <a:t> is an entity whose value can be altered after its creation. In Python, mutable objects are liken to chameleons in the coding ecosystem, adapting and transforming as required. Mutable objects are incredibly versatile and find application in a wide range of real-world scenarios. For instance, lists are frequently employed to store data that needs manipulation, like a list of usernames on a website, while dictionaries are ideal for storing key-value pairs, akin to a phone book.</a:t>
            </a:r>
          </a:p>
        </p:txBody>
      </p:sp>
      <p:pic>
        <p:nvPicPr>
          <p:cNvPr id="32" name="Picture 31">
            <a:extLst>
              <a:ext uri="{FF2B5EF4-FFF2-40B4-BE49-F238E27FC236}">
                <a16:creationId xmlns:a16="http://schemas.microsoft.com/office/drawing/2014/main" id="{4ADE6FD2-E983-7E00-FEDD-789B4012919A}"/>
              </a:ext>
            </a:extLst>
          </p:cNvPr>
          <p:cNvPicPr>
            <a:picLocks noChangeAspect="1"/>
          </p:cNvPicPr>
          <p:nvPr/>
        </p:nvPicPr>
        <p:blipFill>
          <a:blip r:embed="rId5"/>
          <a:stretch>
            <a:fillRect/>
          </a:stretch>
        </p:blipFill>
        <p:spPr>
          <a:xfrm>
            <a:off x="8508548" y="5459433"/>
            <a:ext cx="8788852" cy="3283119"/>
          </a:xfrm>
          <a:prstGeom prst="rect">
            <a:avLst/>
          </a:prstGeom>
        </p:spPr>
      </p:pic>
      <p:sp>
        <p:nvSpPr>
          <p:cNvPr id="33" name="TextBox 32">
            <a:extLst>
              <a:ext uri="{FF2B5EF4-FFF2-40B4-BE49-F238E27FC236}">
                <a16:creationId xmlns:a16="http://schemas.microsoft.com/office/drawing/2014/main" id="{257ED4B5-B3F0-573B-B210-EACC10279173}"/>
              </a:ext>
            </a:extLst>
          </p:cNvPr>
          <p:cNvSpPr txBox="1"/>
          <p:nvPr/>
        </p:nvSpPr>
        <p:spPr>
          <a:xfrm>
            <a:off x="1393532" y="5753100"/>
            <a:ext cx="6759868" cy="3046988"/>
          </a:xfrm>
          <a:prstGeom prst="rect">
            <a:avLst/>
          </a:prstGeom>
          <a:noFill/>
        </p:spPr>
        <p:txBody>
          <a:bodyPr wrap="square" rtlCol="0">
            <a:spAutoFit/>
          </a:bodyPr>
          <a:lstStyle/>
          <a:p>
            <a:r>
              <a:rPr lang="en-US" sz="3200" dirty="0">
                <a:latin typeface="Helvetica" panose="020B0604020202020204" pitchFamily="34" charset="0"/>
                <a:cs typeface="Helvetica" panose="020B0604020202020204" pitchFamily="34" charset="0"/>
              </a:rPr>
              <a:t>Python passes mutable objects by reference, not by value. This means that if you modify a mutable object inside a function, those changes can affect the original object outside the function.</a:t>
            </a:r>
          </a:p>
        </p:txBody>
      </p:sp>
      <p:pic>
        <p:nvPicPr>
          <p:cNvPr id="34" name="Picture 33">
            <a:extLst>
              <a:ext uri="{FF2B5EF4-FFF2-40B4-BE49-F238E27FC236}">
                <a16:creationId xmlns:a16="http://schemas.microsoft.com/office/drawing/2014/main" id="{2439C9EA-9E2F-31FE-A621-9FAB67628EAB}"/>
              </a:ext>
            </a:extLst>
          </p:cNvPr>
          <p:cNvPicPr>
            <a:picLocks noChangeAspect="1"/>
          </p:cNvPicPr>
          <p:nvPr/>
        </p:nvPicPr>
        <p:blipFill>
          <a:blip r:embed="rId6"/>
          <a:stretch>
            <a:fillRect/>
          </a:stretch>
        </p:blipFill>
        <p:spPr>
          <a:xfrm>
            <a:off x="8508548" y="8726407"/>
            <a:ext cx="8788852" cy="6080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50000">
              <a:srgbClr val="84BFDD">
                <a:alpha val="100000"/>
              </a:srgbClr>
            </a:gs>
            <a:gs pos="100000">
              <a:srgbClr val="84BFDD">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762000" y="401468"/>
            <a:ext cx="16992600" cy="9320383"/>
            <a:chOff x="0" y="0"/>
            <a:chExt cx="1883596" cy="1955416"/>
          </a:xfrm>
        </p:grpSpPr>
        <p:sp>
          <p:nvSpPr>
            <p:cNvPr id="3" name="Freeform 3"/>
            <p:cNvSpPr/>
            <p:nvPr/>
          </p:nvSpPr>
          <p:spPr>
            <a:xfrm>
              <a:off x="0" y="0"/>
              <a:ext cx="1883596" cy="1955416"/>
            </a:xfrm>
            <a:custGeom>
              <a:avLst/>
              <a:gdLst/>
              <a:ahLst/>
              <a:cxnLst/>
              <a:rect l="l" t="t" r="r" b="b"/>
              <a:pathLst>
                <a:path w="1883596" h="1955416">
                  <a:moveTo>
                    <a:pt x="22733" y="0"/>
                  </a:moveTo>
                  <a:lnTo>
                    <a:pt x="1860864" y="0"/>
                  </a:lnTo>
                  <a:cubicBezTo>
                    <a:pt x="1866893" y="0"/>
                    <a:pt x="1872675" y="2395"/>
                    <a:pt x="1876938" y="6658"/>
                  </a:cubicBezTo>
                  <a:cubicBezTo>
                    <a:pt x="1881201" y="10922"/>
                    <a:pt x="1883596" y="16704"/>
                    <a:pt x="1883596" y="22733"/>
                  </a:cubicBezTo>
                  <a:lnTo>
                    <a:pt x="1883596" y="1932683"/>
                  </a:lnTo>
                  <a:cubicBezTo>
                    <a:pt x="1883596" y="1945238"/>
                    <a:pt x="1873419" y="1955416"/>
                    <a:pt x="1860864" y="1955416"/>
                  </a:cubicBezTo>
                  <a:lnTo>
                    <a:pt x="22733" y="1955416"/>
                  </a:lnTo>
                  <a:cubicBezTo>
                    <a:pt x="16704" y="1955416"/>
                    <a:pt x="10922" y="1953021"/>
                    <a:pt x="6658" y="1948757"/>
                  </a:cubicBezTo>
                  <a:cubicBezTo>
                    <a:pt x="2395" y="1944494"/>
                    <a:pt x="0" y="1938712"/>
                    <a:pt x="0" y="1932683"/>
                  </a:cubicBezTo>
                  <a:lnTo>
                    <a:pt x="0" y="22733"/>
                  </a:lnTo>
                  <a:cubicBezTo>
                    <a:pt x="0" y="16704"/>
                    <a:pt x="2395" y="10922"/>
                    <a:pt x="6658" y="6658"/>
                  </a:cubicBezTo>
                  <a:cubicBezTo>
                    <a:pt x="10922" y="2395"/>
                    <a:pt x="16704" y="0"/>
                    <a:pt x="22733"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cap="rnd">
              <a:solidFill>
                <a:srgbClr val="084C6E"/>
              </a:solidFill>
              <a:prstDash val="solid"/>
              <a:round/>
            </a:ln>
          </p:spPr>
        </p:sp>
        <p:sp>
          <p:nvSpPr>
            <p:cNvPr id="4" name="TextBox 4"/>
            <p:cNvSpPr txBox="1"/>
            <p:nvPr/>
          </p:nvSpPr>
          <p:spPr>
            <a:xfrm>
              <a:off x="0" y="-28575"/>
              <a:ext cx="1883596" cy="1983991"/>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6043147" y="1243682"/>
            <a:ext cx="700189" cy="166018"/>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80929" y="1037693"/>
            <a:ext cx="524407" cy="524407"/>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flipH="1">
            <a:off x="1131329" y="1037693"/>
            <a:ext cx="524407" cy="524407"/>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546105" y="9721852"/>
            <a:ext cx="15418034" cy="469666"/>
          </a:xfrm>
          <a:custGeom>
            <a:avLst/>
            <a:gdLst/>
            <a:ahLst/>
            <a:cxnLst/>
            <a:rect l="l" t="t" r="r" b="b"/>
            <a:pathLst>
              <a:path w="7151780" h="572667">
                <a:moveTo>
                  <a:pt x="0" y="0"/>
                </a:moveTo>
                <a:lnTo>
                  <a:pt x="7151780" y="0"/>
                </a:lnTo>
                <a:lnTo>
                  <a:pt x="7151780" y="572666"/>
                </a:lnTo>
                <a:lnTo>
                  <a:pt x="0" y="572666"/>
                </a:lnTo>
                <a:lnTo>
                  <a:pt x="0" y="0"/>
                </a:lnTo>
                <a:close/>
              </a:path>
            </a:pathLst>
          </a:custGeom>
          <a:blipFill>
            <a:blip r:embed="rId4"/>
            <a:stretch>
              <a:fillRect t="-146648"/>
            </a:stretch>
          </a:blipFill>
        </p:spPr>
      </p:sp>
      <p:sp>
        <p:nvSpPr>
          <p:cNvPr id="28" name="TextBox 27">
            <a:extLst>
              <a:ext uri="{FF2B5EF4-FFF2-40B4-BE49-F238E27FC236}">
                <a16:creationId xmlns:a16="http://schemas.microsoft.com/office/drawing/2014/main" id="{68D4B166-894E-2F37-90D9-D982FACAC133}"/>
              </a:ext>
            </a:extLst>
          </p:cNvPr>
          <p:cNvSpPr txBox="1"/>
          <p:nvPr/>
        </p:nvSpPr>
        <p:spPr>
          <a:xfrm>
            <a:off x="1447800" y="1492627"/>
            <a:ext cx="15334239" cy="4524315"/>
          </a:xfrm>
          <a:prstGeom prst="rect">
            <a:avLst/>
          </a:prstGeom>
          <a:noFill/>
        </p:spPr>
        <p:txBody>
          <a:bodyPr wrap="square" rtlCol="0">
            <a:spAutoFit/>
          </a:bodyPr>
          <a:lstStyle/>
          <a:p>
            <a:r>
              <a:rPr lang="en-US" sz="3200" b="0" i="0" dirty="0">
                <a:effectLst/>
                <a:latin typeface="Helvetica" panose="020B0604020202020204" pitchFamily="34" charset="0"/>
              </a:rPr>
              <a:t>On the contrary, an </a:t>
            </a:r>
            <a:r>
              <a:rPr lang="en-US" sz="3200" b="1" i="0" dirty="0">
                <a:effectLst/>
                <a:latin typeface="Helvetica" panose="020B0604020202020204" pitchFamily="34" charset="0"/>
              </a:rPr>
              <a:t>immutable object</a:t>
            </a:r>
            <a:r>
              <a:rPr lang="en-US" sz="3200" b="0" i="0" dirty="0">
                <a:effectLst/>
                <a:latin typeface="Helvetica" panose="020B0604020202020204" pitchFamily="34" charset="0"/>
              </a:rPr>
              <a:t> is an entity whose value remains constant after its creation. In Python, an immutable object is akin to a written contract—it’s binding and cannot be altered once it’s been established. This unchangeable nature of immutable objects is what makes them so reliable. You can trust that once you’ve created an immutable object, its value will remain constant throughout its lifetime. </a:t>
            </a:r>
          </a:p>
          <a:p>
            <a:endParaRPr lang="en-US" sz="3200" b="0" i="0" dirty="0">
              <a:effectLst/>
              <a:latin typeface="Helvetica" panose="020B0604020202020204" pitchFamily="34" charset="0"/>
            </a:endParaRPr>
          </a:p>
          <a:p>
            <a:r>
              <a:rPr lang="en-US" sz="3200" b="0" i="0" dirty="0">
                <a:effectLst/>
                <a:latin typeface="Helvetica" panose="020B0604020202020204" pitchFamily="34" charset="0"/>
              </a:rPr>
              <a:t>Some reasons strings and </a:t>
            </a:r>
            <a:r>
              <a:rPr lang="en-US" sz="3200" b="0" i="0" dirty="0" err="1">
                <a:effectLst/>
                <a:latin typeface="Helvetica" panose="020B0604020202020204" pitchFamily="34" charset="0"/>
              </a:rPr>
              <a:t>ints</a:t>
            </a:r>
            <a:r>
              <a:rPr lang="en-US" sz="3200" b="0" i="0" dirty="0">
                <a:effectLst/>
                <a:latin typeface="Helvetica" panose="020B0604020202020204" pitchFamily="34" charset="0"/>
              </a:rPr>
              <a:t> are immutable:</a:t>
            </a:r>
          </a:p>
          <a:p>
            <a:pPr marL="457200" indent="-457200">
              <a:buFont typeface="Arial" panose="020B0604020202020204" pitchFamily="34" charset="0"/>
              <a:buChar char="•"/>
            </a:pPr>
            <a:r>
              <a:rPr lang="en-US" sz="3200" dirty="0">
                <a:latin typeface="Helvetica" panose="020B0604020202020204" pitchFamily="34" charset="0"/>
              </a:rPr>
              <a:t>t</a:t>
            </a:r>
            <a:r>
              <a:rPr lang="en-US" sz="3200" b="0" i="0" dirty="0">
                <a:effectLst/>
                <a:latin typeface="Helvetica" panose="020B0604020202020204" pitchFamily="34" charset="0"/>
              </a:rPr>
              <a:t>hey are commonly passed to functions with the expectation of the function not modifying them.</a:t>
            </a:r>
          </a:p>
        </p:txBody>
      </p:sp>
      <p:sp>
        <p:nvSpPr>
          <p:cNvPr id="33" name="TextBox 32">
            <a:extLst>
              <a:ext uri="{FF2B5EF4-FFF2-40B4-BE49-F238E27FC236}">
                <a16:creationId xmlns:a16="http://schemas.microsoft.com/office/drawing/2014/main" id="{257ED4B5-B3F0-573B-B210-EACC10279173}"/>
              </a:ext>
            </a:extLst>
          </p:cNvPr>
          <p:cNvSpPr txBox="1"/>
          <p:nvPr/>
        </p:nvSpPr>
        <p:spPr>
          <a:xfrm>
            <a:off x="1447800" y="5936040"/>
            <a:ext cx="6683667"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Helvetica" panose="020B0604020202020204" pitchFamily="34" charset="0"/>
                <a:cs typeface="Helvetica" panose="020B0604020202020204" pitchFamily="34" charset="0"/>
              </a:rPr>
              <a:t>they are typically small, and less frequently modified than data types like dictionaries.</a:t>
            </a:r>
          </a:p>
        </p:txBody>
      </p:sp>
      <p:pic>
        <p:nvPicPr>
          <p:cNvPr id="19" name="Picture 18">
            <a:extLst>
              <a:ext uri="{FF2B5EF4-FFF2-40B4-BE49-F238E27FC236}">
                <a16:creationId xmlns:a16="http://schemas.microsoft.com/office/drawing/2014/main" id="{7E947ED6-0CA1-D1FA-CD22-8725A273A18A}"/>
              </a:ext>
            </a:extLst>
          </p:cNvPr>
          <p:cNvPicPr>
            <a:picLocks noChangeAspect="1"/>
          </p:cNvPicPr>
          <p:nvPr/>
        </p:nvPicPr>
        <p:blipFill>
          <a:blip r:embed="rId5"/>
          <a:stretch>
            <a:fillRect/>
          </a:stretch>
        </p:blipFill>
        <p:spPr>
          <a:xfrm>
            <a:off x="8657698" y="5737772"/>
            <a:ext cx="8487302" cy="3076054"/>
          </a:xfrm>
          <a:prstGeom prst="rect">
            <a:avLst/>
          </a:prstGeom>
        </p:spPr>
      </p:pic>
      <p:pic>
        <p:nvPicPr>
          <p:cNvPr id="20" name="Picture 19">
            <a:extLst>
              <a:ext uri="{FF2B5EF4-FFF2-40B4-BE49-F238E27FC236}">
                <a16:creationId xmlns:a16="http://schemas.microsoft.com/office/drawing/2014/main" id="{B705D227-617D-41F3-887F-196845EF3F57}"/>
              </a:ext>
            </a:extLst>
          </p:cNvPr>
          <p:cNvPicPr>
            <a:picLocks noChangeAspect="1"/>
          </p:cNvPicPr>
          <p:nvPr/>
        </p:nvPicPr>
        <p:blipFill>
          <a:blip r:embed="rId6"/>
          <a:stretch>
            <a:fillRect/>
          </a:stretch>
        </p:blipFill>
        <p:spPr>
          <a:xfrm>
            <a:off x="8686800" y="8801100"/>
            <a:ext cx="8487302" cy="448207"/>
          </a:xfrm>
          <a:prstGeom prst="rect">
            <a:avLst/>
          </a:prstGeom>
        </p:spPr>
      </p:pic>
    </p:spTree>
    <p:extLst>
      <p:ext uri="{BB962C8B-B14F-4D97-AF65-F5344CB8AC3E}">
        <p14:creationId xmlns:p14="http://schemas.microsoft.com/office/powerpoint/2010/main" val="18585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181600" y="3006816"/>
            <a:ext cx="7875064" cy="4966204"/>
            <a:chOff x="0" y="0"/>
            <a:chExt cx="2074091" cy="1307971"/>
          </a:xfrm>
        </p:grpSpPr>
        <p:sp>
          <p:nvSpPr>
            <p:cNvPr id="3" name="Freeform 3"/>
            <p:cNvSpPr/>
            <p:nvPr/>
          </p:nvSpPr>
          <p:spPr>
            <a:xfrm>
              <a:off x="0" y="0"/>
              <a:ext cx="2074091" cy="1307972"/>
            </a:xfrm>
            <a:custGeom>
              <a:avLst/>
              <a:gdLst/>
              <a:ahLst/>
              <a:cxnLst/>
              <a:rect l="l" t="t" r="r" b="b"/>
              <a:pathLst>
                <a:path w="2074091" h="1307972">
                  <a:moveTo>
                    <a:pt x="37358" y="0"/>
                  </a:moveTo>
                  <a:lnTo>
                    <a:pt x="2036733" y="0"/>
                  </a:lnTo>
                  <a:cubicBezTo>
                    <a:pt x="2046641" y="0"/>
                    <a:pt x="2056143" y="3936"/>
                    <a:pt x="2063149" y="10942"/>
                  </a:cubicBezTo>
                  <a:cubicBezTo>
                    <a:pt x="2070155" y="17948"/>
                    <a:pt x="2074091" y="27450"/>
                    <a:pt x="2074091" y="37358"/>
                  </a:cubicBezTo>
                  <a:lnTo>
                    <a:pt x="2074091" y="1270614"/>
                  </a:lnTo>
                  <a:cubicBezTo>
                    <a:pt x="2074091" y="1280522"/>
                    <a:pt x="2070155" y="1290024"/>
                    <a:pt x="2063149" y="1297030"/>
                  </a:cubicBezTo>
                  <a:cubicBezTo>
                    <a:pt x="2056143" y="1304036"/>
                    <a:pt x="2046641" y="1307972"/>
                    <a:pt x="2036733" y="1307972"/>
                  </a:cubicBezTo>
                  <a:lnTo>
                    <a:pt x="37358" y="1307972"/>
                  </a:lnTo>
                  <a:cubicBezTo>
                    <a:pt x="27450" y="1307972"/>
                    <a:pt x="17948" y="1304036"/>
                    <a:pt x="10942" y="1297030"/>
                  </a:cubicBezTo>
                  <a:cubicBezTo>
                    <a:pt x="3936" y="1290024"/>
                    <a:pt x="0" y="1280522"/>
                    <a:pt x="0" y="1270614"/>
                  </a:cubicBezTo>
                  <a:lnTo>
                    <a:pt x="0" y="37358"/>
                  </a:lnTo>
                  <a:cubicBezTo>
                    <a:pt x="0" y="27450"/>
                    <a:pt x="3936" y="17948"/>
                    <a:pt x="10942" y="10942"/>
                  </a:cubicBezTo>
                  <a:cubicBezTo>
                    <a:pt x="17948" y="3936"/>
                    <a:pt x="27450" y="0"/>
                    <a:pt x="37358" y="0"/>
                  </a:cubicBezTo>
                  <a:close/>
                </a:path>
              </a:pathLst>
            </a:custGeom>
            <a:gradFill rotWithShape="1">
              <a:gsLst>
                <a:gs pos="0">
                  <a:srgbClr val="84BFDD">
                    <a:alpha val="100000"/>
                  </a:srgbClr>
                </a:gs>
                <a:gs pos="33333">
                  <a:srgbClr val="FFFFFF">
                    <a:alpha val="100000"/>
                  </a:srgbClr>
                </a:gs>
                <a:gs pos="66667">
                  <a:srgbClr val="FFFFFF">
                    <a:alpha val="100000"/>
                  </a:srgbClr>
                </a:gs>
                <a:gs pos="100000">
                  <a:srgbClr val="FFF7CF">
                    <a:alpha val="100000"/>
                  </a:srgbClr>
                </a:gs>
              </a:gsLst>
              <a:path path="circle">
                <a:fillToRect r="100000" b="100000"/>
              </a:path>
              <a:tileRect l="-100000" t="-100000"/>
            </a:gradFill>
            <a:ln w="19050" cap="rnd">
              <a:solidFill>
                <a:srgbClr val="084C6E"/>
              </a:solidFill>
              <a:prstDash val="solid"/>
              <a:round/>
            </a:ln>
          </p:spPr>
        </p:sp>
        <p:sp>
          <p:nvSpPr>
            <p:cNvPr id="4" name="TextBox 4"/>
            <p:cNvSpPr txBox="1"/>
            <p:nvPr/>
          </p:nvSpPr>
          <p:spPr>
            <a:xfrm>
              <a:off x="0" y="-304800"/>
              <a:ext cx="2074091" cy="1612771"/>
            </a:xfrm>
            <a:prstGeom prst="rect">
              <a:avLst/>
            </a:prstGeom>
          </p:spPr>
          <p:txBody>
            <a:bodyPr lIns="50800" tIns="50800" rIns="50800" bIns="50800" rtlCol="0" anchor="ctr"/>
            <a:lstStyle/>
            <a:p>
              <a:pPr marL="0" lvl="0" indent="0" algn="ctr">
                <a:lnSpc>
                  <a:spcPts val="8751"/>
                </a:lnSpc>
              </a:pPr>
              <a:endParaRPr/>
            </a:p>
          </p:txBody>
        </p:sp>
      </p:grpSp>
      <p:sp>
        <p:nvSpPr>
          <p:cNvPr id="19" name="TextBox 19"/>
          <p:cNvSpPr txBox="1"/>
          <p:nvPr/>
        </p:nvSpPr>
        <p:spPr>
          <a:xfrm>
            <a:off x="6588173" y="5610225"/>
            <a:ext cx="5061919" cy="600075"/>
          </a:xfrm>
          <a:prstGeom prst="rect">
            <a:avLst/>
          </a:prstGeom>
        </p:spPr>
        <p:txBody>
          <a:bodyPr lIns="0" tIns="0" rIns="0" bIns="0" rtlCol="0" anchor="t">
            <a:spAutoFit/>
          </a:bodyPr>
          <a:lstStyle/>
          <a:p>
            <a:pPr marL="0" lvl="0" indent="0" algn="ctr">
              <a:lnSpc>
                <a:spcPts val="4311"/>
              </a:lnSpc>
              <a:spcBef>
                <a:spcPct val="0"/>
              </a:spcBef>
            </a:pPr>
            <a:r>
              <a:rPr lang="en-US" sz="3592" dirty="0" err="1">
                <a:solidFill>
                  <a:srgbClr val="084C6E"/>
                </a:solidFill>
                <a:latin typeface="Codec Pro Bold"/>
              </a:rPr>
              <a:t>Thank's</a:t>
            </a:r>
            <a:r>
              <a:rPr lang="en-US" sz="3592" dirty="0">
                <a:solidFill>
                  <a:srgbClr val="084C6E"/>
                </a:solidFill>
                <a:latin typeface="Codec Pro Bold"/>
              </a:rPr>
              <a:t> For Watching</a:t>
            </a:r>
          </a:p>
        </p:txBody>
      </p:sp>
      <p:sp>
        <p:nvSpPr>
          <p:cNvPr id="20" name="Freeform 20"/>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AutoShape 21"/>
          <p:cNvSpPr/>
          <p:nvPr/>
        </p:nvSpPr>
        <p:spPr>
          <a:xfrm flipV="1">
            <a:off x="5343496" y="4231348"/>
            <a:ext cx="7591875" cy="0"/>
          </a:xfrm>
          <a:prstGeom prst="line">
            <a:avLst/>
          </a:prstGeom>
          <a:ln w="19050" cap="flat">
            <a:solidFill>
              <a:srgbClr val="084C6E"/>
            </a:solidFill>
            <a:prstDash val="solid"/>
            <a:headEnd type="none" w="sm" len="sm"/>
            <a:tailEnd type="none" w="sm" len="sm"/>
          </a:ln>
        </p:spPr>
      </p:sp>
      <p:pic>
        <p:nvPicPr>
          <p:cNvPr id="44" name="Picture 43">
            <a:extLst>
              <a:ext uri="{FF2B5EF4-FFF2-40B4-BE49-F238E27FC236}">
                <a16:creationId xmlns:a16="http://schemas.microsoft.com/office/drawing/2014/main" id="{71B91F92-A899-15DB-2E70-39BD9B8F311A}"/>
              </a:ext>
            </a:extLst>
          </p:cNvPr>
          <p:cNvPicPr>
            <a:picLocks noChangeAspect="1"/>
          </p:cNvPicPr>
          <p:nvPr/>
        </p:nvPicPr>
        <p:blipFill>
          <a:blip r:embed="rId4"/>
          <a:stretch>
            <a:fillRect/>
          </a:stretch>
        </p:blipFill>
        <p:spPr>
          <a:xfrm>
            <a:off x="5638800" y="3467100"/>
            <a:ext cx="6953765" cy="4095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277</Words>
  <Application>Microsoft Office PowerPoint</Application>
  <PresentationFormat>Custom</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Codec Pro Bold</vt:lpstr>
      <vt:lpstr>Arial</vt:lpstr>
      <vt:lpstr>Helvetica</vt:lpstr>
      <vt:lpstr>Codec Pro</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EDISON</dc:creator>
  <cp:lastModifiedBy>Prince EDISON</cp:lastModifiedBy>
  <cp:revision>2</cp:revision>
  <dcterms:created xsi:type="dcterms:W3CDTF">2006-08-16T00:00:00Z</dcterms:created>
  <dcterms:modified xsi:type="dcterms:W3CDTF">2024-01-28T22:52:13Z</dcterms:modified>
  <dc:identifier>DAF7Mj7PIS8</dc:identifier>
</cp:coreProperties>
</file>