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ce Francis" initials="PF" lastIdx="1" clrIdx="0">
    <p:extLst>
      <p:ext uri="{19B8F6BF-5375-455C-9EA6-DF929625EA0E}">
        <p15:presenceInfo xmlns:p15="http://schemas.microsoft.com/office/powerpoint/2012/main" userId="2f7738e5e659d4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02-04-2024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985C95E-AACB-48DB-B549-6AA6ED4DDDE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34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3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882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3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FC3A6-17AA-4353-A98D-D358090E4D3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32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FC3A6-17AA-4353-A98D-D358090E4D3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5C95E-AACB-48DB-B549-6AA6ED4DDDE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7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FC3A6-17AA-4353-A98D-D358090E4D3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85C95E-AACB-48DB-B549-6AA6ED4DDDE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884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FC3A6-17AA-4353-A98D-D358090E4D3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85C95E-AACB-48DB-B549-6AA6ED4DDDE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0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C3A6-17AA-4353-A98D-D358090E4D3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85C95E-AACB-48DB-B549-6AA6ED4DDDE0}" type="slidenum">
              <a:rPr lang="en-IN" smtClean="0"/>
              <a:t>‹#›</a:t>
            </a:fld>
            <a:endParaRPr lang="en-IN"/>
          </a:p>
        </p:txBody>
      </p:sp>
    </p:spTree>
    <p:extLst>
      <p:ext uri="{BB962C8B-B14F-4D97-AF65-F5344CB8AC3E}">
        <p14:creationId xmlns:p14="http://schemas.microsoft.com/office/powerpoint/2010/main" val="334965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FC3A6-17AA-4353-A98D-D358090E4D3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5C95E-AACB-48DB-B549-6AA6ED4DDDE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03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2FC3A6-17AA-4353-A98D-D358090E4D39}" type="datetimeFigureOut">
              <a:rPr lang="en-IN" smtClean="0"/>
              <a:t>02-04-2024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985C95E-AACB-48DB-B549-6AA6ED4DDDE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14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2FC3A6-17AA-4353-A98D-D358090E4D39}" type="datetimeFigureOut">
              <a:rPr lang="en-IN" smtClean="0"/>
              <a:t>02-04-2024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85C95E-AACB-48DB-B549-6AA6ED4DDDE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11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A9EC-7D05-5326-2A57-C8498FAFAD0C}"/>
              </a:ext>
            </a:extLst>
          </p:cNvPr>
          <p:cNvSpPr>
            <a:spLocks noGrp="1"/>
          </p:cNvSpPr>
          <p:nvPr>
            <p:ph type="ctrTitle"/>
          </p:nvPr>
        </p:nvSpPr>
        <p:spPr>
          <a:xfrm>
            <a:off x="3209732" y="2038604"/>
            <a:ext cx="8637073" cy="1390396"/>
          </a:xfrm>
        </p:spPr>
        <p:txBody>
          <a:bodyPr>
            <a:normAutofit/>
          </a:bodyPr>
          <a:lstStyle/>
          <a:p>
            <a:r>
              <a:rPr lang="en-US" sz="3600" dirty="0"/>
              <a:t>     </a:t>
            </a:r>
            <a:br>
              <a:rPr lang="en-US" sz="3600" dirty="0"/>
            </a:br>
            <a:r>
              <a:rPr lang="en-US" sz="3600" dirty="0"/>
              <a:t>APS FAILURE AT SCANIA TRUCKS</a:t>
            </a:r>
            <a:endParaRPr lang="en-IN" sz="3600" dirty="0"/>
          </a:p>
        </p:txBody>
      </p:sp>
      <p:sp>
        <p:nvSpPr>
          <p:cNvPr id="3" name="Subtitle 2">
            <a:extLst>
              <a:ext uri="{FF2B5EF4-FFF2-40B4-BE49-F238E27FC236}">
                <a16:creationId xmlns:a16="http://schemas.microsoft.com/office/drawing/2014/main" id="{064D1174-4EF5-9FDA-ABB4-0EA6B000E040}"/>
              </a:ext>
            </a:extLst>
          </p:cNvPr>
          <p:cNvSpPr>
            <a:spLocks noGrp="1"/>
          </p:cNvSpPr>
          <p:nvPr>
            <p:ph type="subTitle" idx="1"/>
          </p:nvPr>
        </p:nvSpPr>
        <p:spPr>
          <a:xfrm>
            <a:off x="3368352" y="5761220"/>
            <a:ext cx="8712868" cy="977621"/>
          </a:xfrm>
        </p:spPr>
        <p:txBody>
          <a:bodyPr/>
          <a:lstStyle/>
          <a:p>
            <a:pPr algn="r"/>
            <a:r>
              <a:rPr lang="en-US" dirty="0"/>
              <a:t>	submitted by : prince </a:t>
            </a:r>
            <a:r>
              <a:rPr lang="en-US" dirty="0" err="1"/>
              <a:t>francis</a:t>
            </a:r>
            <a:endParaRPr lang="en-IN" dirty="0"/>
          </a:p>
        </p:txBody>
      </p:sp>
    </p:spTree>
    <p:extLst>
      <p:ext uri="{BB962C8B-B14F-4D97-AF65-F5344CB8AC3E}">
        <p14:creationId xmlns:p14="http://schemas.microsoft.com/office/powerpoint/2010/main" val="3677450135"/>
      </p:ext>
    </p:extLst>
  </p:cSld>
  <p:clrMapOvr>
    <a:masterClrMapping/>
  </p:clrMapOvr>
  <mc:AlternateContent xmlns:mc="http://schemas.openxmlformats.org/markup-compatibility/2006" xmlns:p14="http://schemas.microsoft.com/office/powerpoint/2010/main">
    <mc:Choice Requires="p14">
      <p:transition spd="slow" p14:dur="2000" advTm="15615"/>
    </mc:Choice>
    <mc:Fallback xmlns="">
      <p:transition spd="slow" advTm="1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39A7-F90D-620C-7AE0-3AA19AF38C90}"/>
              </a:ext>
            </a:extLst>
          </p:cNvPr>
          <p:cNvSpPr>
            <a:spLocks noGrp="1"/>
          </p:cNvSpPr>
          <p:nvPr>
            <p:ph type="title"/>
          </p:nvPr>
        </p:nvSpPr>
        <p:spPr/>
        <p:txBody>
          <a:bodyPr/>
          <a:lstStyle/>
          <a:p>
            <a:r>
              <a:rPr lang="en-US" dirty="0"/>
              <a:t>Model trainer</a:t>
            </a:r>
            <a:endParaRPr lang="en-IN" dirty="0"/>
          </a:p>
        </p:txBody>
      </p:sp>
      <p:sp>
        <p:nvSpPr>
          <p:cNvPr id="3" name="Content Placeholder 2">
            <a:extLst>
              <a:ext uri="{FF2B5EF4-FFF2-40B4-BE49-F238E27FC236}">
                <a16:creationId xmlns:a16="http://schemas.microsoft.com/office/drawing/2014/main" id="{0CC1F7AF-DD0C-DFC8-4C15-F9D2732F1DEB}"/>
              </a:ext>
            </a:extLst>
          </p:cNvPr>
          <p:cNvSpPr>
            <a:spLocks noGrp="1"/>
          </p:cNvSpPr>
          <p:nvPr>
            <p:ph idx="1"/>
          </p:nvPr>
        </p:nvSpPr>
        <p:spPr/>
        <p:txBody>
          <a:bodyPr/>
          <a:lstStyle/>
          <a:p>
            <a:r>
              <a:rPr lang="en-US" dirty="0"/>
              <a:t>Since the data is being transformed we can now train the model.</a:t>
            </a:r>
          </a:p>
          <a:p>
            <a:r>
              <a:rPr lang="en-US" dirty="0"/>
              <a:t>We have chosen </a:t>
            </a:r>
            <a:r>
              <a:rPr lang="en-US" dirty="0" err="1"/>
              <a:t>XGBoost</a:t>
            </a:r>
            <a:r>
              <a:rPr lang="en-US" dirty="0"/>
              <a:t> classifier </a:t>
            </a:r>
            <a:r>
              <a:rPr lang="en-US" dirty="0" err="1"/>
              <a:t>inorder</a:t>
            </a:r>
            <a:r>
              <a:rPr lang="en-US" dirty="0"/>
              <a:t> to train the </a:t>
            </a:r>
            <a:r>
              <a:rPr lang="en-US" dirty="0" err="1"/>
              <a:t>data.The</a:t>
            </a:r>
            <a:r>
              <a:rPr lang="en-US" dirty="0"/>
              <a:t> model has been chosen after the evaluation of different classification models.</a:t>
            </a:r>
          </a:p>
          <a:p>
            <a:r>
              <a:rPr lang="en-US" dirty="0"/>
              <a:t>Firstly we are checking if the model is overfitting or underfitting.</a:t>
            </a:r>
          </a:p>
          <a:p>
            <a:r>
              <a:rPr lang="en-US" dirty="0"/>
              <a:t>The improved model object is being stored under the folder </a:t>
            </a:r>
            <a:r>
              <a:rPr lang="en-US" b="1" dirty="0" err="1"/>
              <a:t>model_trainer</a:t>
            </a:r>
            <a:r>
              <a:rPr lang="en-US" dirty="0"/>
              <a:t>.</a:t>
            </a:r>
            <a:endParaRPr lang="en-IN" dirty="0"/>
          </a:p>
        </p:txBody>
      </p:sp>
    </p:spTree>
    <p:extLst>
      <p:ext uri="{BB962C8B-B14F-4D97-AF65-F5344CB8AC3E}">
        <p14:creationId xmlns:p14="http://schemas.microsoft.com/office/powerpoint/2010/main" val="31255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E1F5-02A6-C3B3-96DF-E132589C28BB}"/>
              </a:ext>
            </a:extLst>
          </p:cNvPr>
          <p:cNvSpPr>
            <a:spLocks noGrp="1"/>
          </p:cNvSpPr>
          <p:nvPr>
            <p:ph type="title"/>
          </p:nvPr>
        </p:nvSpPr>
        <p:spPr/>
        <p:txBody>
          <a:bodyPr/>
          <a:lstStyle/>
          <a:p>
            <a:r>
              <a:rPr lang="en-US" dirty="0"/>
              <a:t>Model trainer(</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FC70E39-0C56-10A7-926B-BAA4F18E8B7F}"/>
              </a:ext>
            </a:extLst>
          </p:cNvPr>
          <p:cNvSpPr>
            <a:spLocks noGrp="1"/>
          </p:cNvSpPr>
          <p:nvPr>
            <p:ph idx="1"/>
          </p:nvPr>
        </p:nvSpPr>
        <p:spPr/>
        <p:txBody>
          <a:bodyPr/>
          <a:lstStyle/>
          <a:p>
            <a:r>
              <a:rPr lang="en-US" dirty="0"/>
              <a:t>Below represents the folder directory structure for the </a:t>
            </a:r>
            <a:r>
              <a:rPr lang="en-US" dirty="0" err="1"/>
              <a:t>model_trainer</a:t>
            </a:r>
            <a:r>
              <a:rPr lang="en-US" dirty="0"/>
              <a:t> folder.</a:t>
            </a:r>
          </a:p>
          <a:p>
            <a:endParaRPr lang="en-IN" dirty="0"/>
          </a:p>
          <a:p>
            <a:endParaRPr lang="en-IN" dirty="0"/>
          </a:p>
        </p:txBody>
      </p:sp>
      <p:pic>
        <p:nvPicPr>
          <p:cNvPr id="6" name="Picture 5">
            <a:extLst>
              <a:ext uri="{FF2B5EF4-FFF2-40B4-BE49-F238E27FC236}">
                <a16:creationId xmlns:a16="http://schemas.microsoft.com/office/drawing/2014/main" id="{5B4849EB-7EC1-D466-7998-30DDAF86DB16}"/>
              </a:ext>
            </a:extLst>
          </p:cNvPr>
          <p:cNvPicPr>
            <a:picLocks noChangeAspect="1"/>
          </p:cNvPicPr>
          <p:nvPr/>
        </p:nvPicPr>
        <p:blipFill>
          <a:blip r:embed="rId2"/>
          <a:stretch>
            <a:fillRect/>
          </a:stretch>
        </p:blipFill>
        <p:spPr>
          <a:xfrm>
            <a:off x="1535032" y="2864500"/>
            <a:ext cx="4473882" cy="2763823"/>
          </a:xfrm>
          <a:prstGeom prst="rect">
            <a:avLst/>
          </a:prstGeom>
        </p:spPr>
      </p:pic>
    </p:spTree>
    <p:extLst>
      <p:ext uri="{BB962C8B-B14F-4D97-AF65-F5344CB8AC3E}">
        <p14:creationId xmlns:p14="http://schemas.microsoft.com/office/powerpoint/2010/main" val="176559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2B3F-3EA1-46E9-95E3-B593B2F366F1}"/>
              </a:ext>
            </a:extLst>
          </p:cNvPr>
          <p:cNvSpPr>
            <a:spLocks noGrp="1"/>
          </p:cNvSpPr>
          <p:nvPr>
            <p:ph type="title"/>
          </p:nvPr>
        </p:nvSpPr>
        <p:spPr/>
        <p:txBody>
          <a:bodyPr/>
          <a:lstStyle/>
          <a:p>
            <a:r>
              <a:rPr lang="en-US" dirty="0"/>
              <a:t>Model evaluation	</a:t>
            </a:r>
            <a:endParaRPr lang="en-IN" dirty="0"/>
          </a:p>
        </p:txBody>
      </p:sp>
      <p:sp>
        <p:nvSpPr>
          <p:cNvPr id="3" name="Content Placeholder 2">
            <a:extLst>
              <a:ext uri="{FF2B5EF4-FFF2-40B4-BE49-F238E27FC236}">
                <a16:creationId xmlns:a16="http://schemas.microsoft.com/office/drawing/2014/main" id="{64658B63-0A2B-8BE6-ED72-6A70D1B91829}"/>
              </a:ext>
            </a:extLst>
          </p:cNvPr>
          <p:cNvSpPr>
            <a:spLocks noGrp="1"/>
          </p:cNvSpPr>
          <p:nvPr>
            <p:ph idx="1"/>
          </p:nvPr>
        </p:nvSpPr>
        <p:spPr/>
        <p:txBody>
          <a:bodyPr/>
          <a:lstStyle/>
          <a:p>
            <a:r>
              <a:rPr lang="en-US" dirty="0"/>
              <a:t>The main aim of this component is to check first if there is a folder named as </a:t>
            </a:r>
            <a:r>
              <a:rPr lang="en-US" b="1" dirty="0" err="1"/>
              <a:t>saved_folders</a:t>
            </a:r>
            <a:r>
              <a:rPr lang="en-US" b="1" dirty="0"/>
              <a:t>. </a:t>
            </a:r>
            <a:endParaRPr lang="en-US" dirty="0"/>
          </a:p>
          <a:p>
            <a:r>
              <a:rPr lang="en-US" dirty="0"/>
              <a:t>If yes, then we have to load all the model, </a:t>
            </a:r>
            <a:r>
              <a:rPr lang="en-US" dirty="0" err="1"/>
              <a:t>target_encoder</a:t>
            </a:r>
            <a:r>
              <a:rPr lang="en-US" dirty="0"/>
              <a:t> and transformer objects from the latest folder available and check if the current model is performing better than the previous model or not. If yes, then only we will be pushing the current model components as an improved model.</a:t>
            </a:r>
          </a:p>
        </p:txBody>
      </p:sp>
    </p:spTree>
    <p:extLst>
      <p:ext uri="{BB962C8B-B14F-4D97-AF65-F5344CB8AC3E}">
        <p14:creationId xmlns:p14="http://schemas.microsoft.com/office/powerpoint/2010/main" val="320934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4831-5212-A6EC-7BE2-942A33AE3E35}"/>
              </a:ext>
            </a:extLst>
          </p:cNvPr>
          <p:cNvSpPr>
            <a:spLocks noGrp="1"/>
          </p:cNvSpPr>
          <p:nvPr>
            <p:ph type="title"/>
          </p:nvPr>
        </p:nvSpPr>
        <p:spPr/>
        <p:txBody>
          <a:bodyPr/>
          <a:lstStyle/>
          <a:p>
            <a:r>
              <a:rPr lang="en-US" dirty="0"/>
              <a:t>model pusher	</a:t>
            </a:r>
            <a:endParaRPr lang="en-IN" dirty="0"/>
          </a:p>
        </p:txBody>
      </p:sp>
      <p:sp>
        <p:nvSpPr>
          <p:cNvPr id="3" name="Content Placeholder 2">
            <a:extLst>
              <a:ext uri="{FF2B5EF4-FFF2-40B4-BE49-F238E27FC236}">
                <a16:creationId xmlns:a16="http://schemas.microsoft.com/office/drawing/2014/main" id="{4EA64233-AD50-54FA-11CC-67350804C624}"/>
              </a:ext>
            </a:extLst>
          </p:cNvPr>
          <p:cNvSpPr>
            <a:spLocks noGrp="1"/>
          </p:cNvSpPr>
          <p:nvPr>
            <p:ph idx="1"/>
          </p:nvPr>
        </p:nvSpPr>
        <p:spPr/>
        <p:txBody>
          <a:bodyPr/>
          <a:lstStyle/>
          <a:p>
            <a:r>
              <a:rPr lang="en-US" dirty="0"/>
              <a:t>If our current model is better than the previous model then we would be pushing the current model components to the folder </a:t>
            </a:r>
            <a:r>
              <a:rPr lang="en-US" b="1" dirty="0" err="1"/>
              <a:t>saved_models</a:t>
            </a:r>
            <a:r>
              <a:rPr lang="en-US" dirty="0"/>
              <a:t>.</a:t>
            </a:r>
            <a:endParaRPr lang="en-IN" dirty="0"/>
          </a:p>
          <a:p>
            <a:r>
              <a:rPr lang="en-IN" dirty="0"/>
              <a:t>The same components are also being pushed to the folder </a:t>
            </a:r>
            <a:r>
              <a:rPr lang="en-IN" b="1" dirty="0" err="1"/>
              <a:t>model_pusher</a:t>
            </a:r>
            <a:r>
              <a:rPr lang="en-IN" b="1" dirty="0"/>
              <a:t> </a:t>
            </a:r>
            <a:r>
              <a:rPr lang="en-IN" dirty="0"/>
              <a:t>under the subfolders </a:t>
            </a:r>
            <a:r>
              <a:rPr lang="en-IN" b="1" dirty="0"/>
              <a:t>model, </a:t>
            </a:r>
            <a:r>
              <a:rPr lang="en-IN" b="1" dirty="0" err="1"/>
              <a:t>target_encoder</a:t>
            </a:r>
            <a:r>
              <a:rPr lang="en-IN" dirty="0"/>
              <a:t> and </a:t>
            </a:r>
            <a:r>
              <a:rPr lang="en-IN" b="1" dirty="0"/>
              <a:t>transformer</a:t>
            </a:r>
            <a:r>
              <a:rPr lang="en-IN" dirty="0"/>
              <a:t>.</a:t>
            </a:r>
          </a:p>
          <a:p>
            <a:r>
              <a:rPr lang="en-US" dirty="0"/>
              <a:t>Below figures represent the folder structure.</a:t>
            </a:r>
          </a:p>
        </p:txBody>
      </p:sp>
      <p:pic>
        <p:nvPicPr>
          <p:cNvPr id="6" name="Picture 5">
            <a:extLst>
              <a:ext uri="{FF2B5EF4-FFF2-40B4-BE49-F238E27FC236}">
                <a16:creationId xmlns:a16="http://schemas.microsoft.com/office/drawing/2014/main" id="{4142C576-3C4B-6C34-7713-C537792EBF94}"/>
              </a:ext>
            </a:extLst>
          </p:cNvPr>
          <p:cNvPicPr>
            <a:picLocks noChangeAspect="1"/>
          </p:cNvPicPr>
          <p:nvPr/>
        </p:nvPicPr>
        <p:blipFill>
          <a:blip r:embed="rId2"/>
          <a:stretch>
            <a:fillRect/>
          </a:stretch>
        </p:blipFill>
        <p:spPr>
          <a:xfrm>
            <a:off x="1632514" y="4441370"/>
            <a:ext cx="3769910" cy="1704609"/>
          </a:xfrm>
          <a:prstGeom prst="rect">
            <a:avLst/>
          </a:prstGeom>
        </p:spPr>
      </p:pic>
      <p:pic>
        <p:nvPicPr>
          <p:cNvPr id="9" name="Picture 8">
            <a:extLst>
              <a:ext uri="{FF2B5EF4-FFF2-40B4-BE49-F238E27FC236}">
                <a16:creationId xmlns:a16="http://schemas.microsoft.com/office/drawing/2014/main" id="{020C0432-591D-F88C-801A-BD8D87B1A732}"/>
              </a:ext>
            </a:extLst>
          </p:cNvPr>
          <p:cNvPicPr>
            <a:picLocks noChangeAspect="1"/>
          </p:cNvPicPr>
          <p:nvPr/>
        </p:nvPicPr>
        <p:blipFill>
          <a:blip r:embed="rId3"/>
          <a:stretch>
            <a:fillRect/>
          </a:stretch>
        </p:blipFill>
        <p:spPr>
          <a:xfrm>
            <a:off x="7139534" y="3778897"/>
            <a:ext cx="3419952" cy="2146041"/>
          </a:xfrm>
          <a:prstGeom prst="rect">
            <a:avLst/>
          </a:prstGeom>
        </p:spPr>
      </p:pic>
    </p:spTree>
    <p:extLst>
      <p:ext uri="{BB962C8B-B14F-4D97-AF65-F5344CB8AC3E}">
        <p14:creationId xmlns:p14="http://schemas.microsoft.com/office/powerpoint/2010/main" val="317515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E9F3-EB3E-338F-7FEE-F83B1BE9A2E7}"/>
              </a:ext>
            </a:extLst>
          </p:cNvPr>
          <p:cNvSpPr>
            <a:spLocks noGrp="1"/>
          </p:cNvSpPr>
          <p:nvPr>
            <p:ph type="title"/>
          </p:nvPr>
        </p:nvSpPr>
        <p:spPr/>
        <p:txBody>
          <a:bodyPr/>
          <a:lstStyle/>
          <a:p>
            <a:r>
              <a:rPr lang="en-US" dirty="0"/>
              <a:t>Batch prediction	</a:t>
            </a:r>
            <a:endParaRPr lang="en-IN" dirty="0"/>
          </a:p>
        </p:txBody>
      </p:sp>
      <p:sp>
        <p:nvSpPr>
          <p:cNvPr id="3" name="Content Placeholder 2">
            <a:extLst>
              <a:ext uri="{FF2B5EF4-FFF2-40B4-BE49-F238E27FC236}">
                <a16:creationId xmlns:a16="http://schemas.microsoft.com/office/drawing/2014/main" id="{A08CAF65-6D7E-8ED5-B3D0-560A20CDF5CB}"/>
              </a:ext>
            </a:extLst>
          </p:cNvPr>
          <p:cNvSpPr>
            <a:spLocks noGrp="1"/>
          </p:cNvSpPr>
          <p:nvPr>
            <p:ph idx="1"/>
          </p:nvPr>
        </p:nvSpPr>
        <p:spPr/>
        <p:txBody>
          <a:bodyPr/>
          <a:lstStyle/>
          <a:p>
            <a:r>
              <a:rPr lang="en-IN" dirty="0"/>
              <a:t>The dataset on which batch prediction has to be done is </a:t>
            </a:r>
            <a:r>
              <a:rPr lang="en-US" b="1" dirty="0"/>
              <a:t>aps_failure_training_set1.csv.</a:t>
            </a:r>
            <a:endParaRPr lang="en-IN" b="1" dirty="0"/>
          </a:p>
          <a:p>
            <a:r>
              <a:rPr lang="en-IN" dirty="0"/>
              <a:t>The output will be saved in </a:t>
            </a:r>
            <a:r>
              <a:rPr lang="en-IN" b="1" dirty="0"/>
              <a:t>prediction </a:t>
            </a:r>
            <a:r>
              <a:rPr lang="en-IN" dirty="0"/>
              <a:t>with timestamp</a:t>
            </a:r>
            <a:r>
              <a:rPr lang="en-IN" b="1" dirty="0"/>
              <a:t>.</a:t>
            </a:r>
          </a:p>
          <a:p>
            <a:r>
              <a:rPr lang="en-IN" dirty="0"/>
              <a:t>Below folders represent the folder structures.</a:t>
            </a:r>
          </a:p>
          <a:p>
            <a:pPr marL="0" indent="0">
              <a:buNone/>
            </a:pPr>
            <a:endParaRPr lang="en-IN" dirty="0"/>
          </a:p>
        </p:txBody>
      </p:sp>
      <p:pic>
        <p:nvPicPr>
          <p:cNvPr id="6" name="Picture 5">
            <a:extLst>
              <a:ext uri="{FF2B5EF4-FFF2-40B4-BE49-F238E27FC236}">
                <a16:creationId xmlns:a16="http://schemas.microsoft.com/office/drawing/2014/main" id="{A7F73C4A-E2B8-957F-6446-B45478BF25C5}"/>
              </a:ext>
            </a:extLst>
          </p:cNvPr>
          <p:cNvPicPr>
            <a:picLocks noChangeAspect="1"/>
          </p:cNvPicPr>
          <p:nvPr/>
        </p:nvPicPr>
        <p:blipFill>
          <a:blip r:embed="rId2"/>
          <a:stretch>
            <a:fillRect/>
          </a:stretch>
        </p:blipFill>
        <p:spPr>
          <a:xfrm>
            <a:off x="1563024" y="4021494"/>
            <a:ext cx="4193963" cy="1035698"/>
          </a:xfrm>
          <a:prstGeom prst="rect">
            <a:avLst/>
          </a:prstGeom>
        </p:spPr>
      </p:pic>
    </p:spTree>
    <p:extLst>
      <p:ext uri="{BB962C8B-B14F-4D97-AF65-F5344CB8AC3E}">
        <p14:creationId xmlns:p14="http://schemas.microsoft.com/office/powerpoint/2010/main" val="355380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633D-1E84-8170-D527-967D61BC5B30}"/>
              </a:ext>
            </a:extLst>
          </p:cNvPr>
          <p:cNvSpPr>
            <a:spLocks noGrp="1"/>
          </p:cNvSpPr>
          <p:nvPr>
            <p:ph type="title"/>
          </p:nvPr>
        </p:nvSpPr>
        <p:spPr/>
        <p:txBody>
          <a:bodyPr/>
          <a:lstStyle/>
          <a:p>
            <a:r>
              <a:rPr lang="en-US" dirty="0"/>
              <a:t>Q&amp;A	</a:t>
            </a:r>
            <a:endParaRPr lang="en-IN" dirty="0"/>
          </a:p>
        </p:txBody>
      </p:sp>
      <p:sp>
        <p:nvSpPr>
          <p:cNvPr id="3" name="Content Placeholder 2">
            <a:extLst>
              <a:ext uri="{FF2B5EF4-FFF2-40B4-BE49-F238E27FC236}">
                <a16:creationId xmlns:a16="http://schemas.microsoft.com/office/drawing/2014/main" id="{A59B1702-5E81-4221-BDFF-7E0CE2EBDF91}"/>
              </a:ext>
            </a:extLst>
          </p:cNvPr>
          <p:cNvSpPr>
            <a:spLocks noGrp="1"/>
          </p:cNvSpPr>
          <p:nvPr>
            <p:ph idx="1"/>
          </p:nvPr>
        </p:nvSpPr>
        <p:spPr/>
        <p:txBody>
          <a:bodyPr>
            <a:normAutofit fontScale="85000" lnSpcReduction="20000"/>
          </a:bodyPr>
          <a:lstStyle/>
          <a:p>
            <a:r>
              <a:rPr lang="en-US" dirty="0"/>
              <a:t>Q1)What’s the source of the data?</a:t>
            </a:r>
          </a:p>
          <a:p>
            <a:pPr marL="0" indent="0">
              <a:buNone/>
            </a:pPr>
            <a:r>
              <a:rPr lang="en-US" dirty="0"/>
              <a:t>The data for training is provided by the client in multiple batches and each batch contain multiple files.</a:t>
            </a:r>
          </a:p>
          <a:p>
            <a:r>
              <a:rPr lang="en-US" dirty="0"/>
              <a:t>Q2)What was the type of data?</a:t>
            </a:r>
          </a:p>
          <a:p>
            <a:pPr marL="0" indent="0">
              <a:buNone/>
            </a:pPr>
            <a:r>
              <a:rPr lang="en-US" dirty="0"/>
              <a:t>The data was all numerical values.</a:t>
            </a:r>
            <a:endParaRPr lang="en-IN" dirty="0"/>
          </a:p>
          <a:p>
            <a:r>
              <a:rPr lang="en-IN" dirty="0"/>
              <a:t>Q3)What’s the complete flow you followed in this project?</a:t>
            </a:r>
          </a:p>
          <a:p>
            <a:pPr marL="0" indent="0">
              <a:buNone/>
            </a:pPr>
            <a:r>
              <a:rPr lang="en-IN" dirty="0"/>
              <a:t>Refer Slide 3</a:t>
            </a:r>
            <a:r>
              <a:rPr lang="en-IN" baseline="30000" dirty="0"/>
              <a:t>rd</a:t>
            </a:r>
            <a:r>
              <a:rPr lang="en-IN" dirty="0"/>
              <a:t> for better understanding.</a:t>
            </a:r>
          </a:p>
          <a:p>
            <a:r>
              <a:rPr lang="en-IN" dirty="0"/>
              <a:t>Q4)How logs are managed?</a:t>
            </a:r>
          </a:p>
          <a:p>
            <a:pPr marL="0" indent="0">
              <a:buNone/>
            </a:pPr>
            <a:r>
              <a:rPr lang="en-IN" dirty="0"/>
              <a:t>We have created a separate logger.py file to manage log files. Logs are being stored in a separate folder named </a:t>
            </a:r>
            <a:r>
              <a:rPr lang="en-IN" b="1" dirty="0"/>
              <a:t>logs</a:t>
            </a:r>
            <a:r>
              <a:rPr lang="en-IN" dirty="0"/>
              <a:t>.</a:t>
            </a:r>
          </a:p>
          <a:p>
            <a:pPr marL="0" indent="0">
              <a:buNone/>
            </a:pPr>
            <a:endParaRPr lang="en-US" dirty="0"/>
          </a:p>
        </p:txBody>
      </p:sp>
    </p:spTree>
    <p:extLst>
      <p:ext uri="{BB962C8B-B14F-4D97-AF65-F5344CB8AC3E}">
        <p14:creationId xmlns:p14="http://schemas.microsoft.com/office/powerpoint/2010/main" val="90449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0644-285C-A7FE-B11D-62F795ED56BA}"/>
              </a:ext>
            </a:extLst>
          </p:cNvPr>
          <p:cNvSpPr>
            <a:spLocks noGrp="1"/>
          </p:cNvSpPr>
          <p:nvPr>
            <p:ph type="title"/>
          </p:nvPr>
        </p:nvSpPr>
        <p:spPr/>
        <p:txBody>
          <a:bodyPr/>
          <a:lstStyle/>
          <a:p>
            <a:r>
              <a:rPr lang="en-US" dirty="0"/>
              <a:t>Q&amp;A(</a:t>
            </a:r>
            <a:r>
              <a:rPr lang="en-US" dirty="0" err="1"/>
              <a:t>contd</a:t>
            </a:r>
            <a:r>
              <a:rPr lang="en-US" dirty="0"/>
              <a:t>…)</a:t>
            </a:r>
            <a:endParaRPr lang="en-IN" dirty="0"/>
          </a:p>
        </p:txBody>
      </p:sp>
      <p:sp>
        <p:nvSpPr>
          <p:cNvPr id="7" name="TextBox 6">
            <a:extLst>
              <a:ext uri="{FF2B5EF4-FFF2-40B4-BE49-F238E27FC236}">
                <a16:creationId xmlns:a16="http://schemas.microsoft.com/office/drawing/2014/main" id="{B8F32329-F059-EC1C-C850-E25D17E3B130}"/>
              </a:ext>
            </a:extLst>
          </p:cNvPr>
          <p:cNvSpPr txBox="1"/>
          <p:nvPr/>
        </p:nvSpPr>
        <p:spPr>
          <a:xfrm>
            <a:off x="1451579" y="2084133"/>
            <a:ext cx="9603274" cy="369332"/>
          </a:xfrm>
          <a:prstGeom prst="rect">
            <a:avLst/>
          </a:prstGeom>
          <a:noFill/>
        </p:spPr>
        <p:txBody>
          <a:bodyPr wrap="square">
            <a:spAutoFit/>
          </a:bodyPr>
          <a:lstStyle/>
          <a:p>
            <a:r>
              <a:rPr lang="en-US" dirty="0"/>
              <a:t>Q5) What models were being used before choosing one for training?</a:t>
            </a:r>
          </a:p>
        </p:txBody>
      </p:sp>
      <p:sp>
        <p:nvSpPr>
          <p:cNvPr id="8" name="TextBox 7">
            <a:extLst>
              <a:ext uri="{FF2B5EF4-FFF2-40B4-BE49-F238E27FC236}">
                <a16:creationId xmlns:a16="http://schemas.microsoft.com/office/drawing/2014/main" id="{6CEB9353-7D25-9712-B41A-7271B668BFF3}"/>
              </a:ext>
            </a:extLst>
          </p:cNvPr>
          <p:cNvSpPr txBox="1"/>
          <p:nvPr/>
        </p:nvSpPr>
        <p:spPr>
          <a:xfrm>
            <a:off x="1526224" y="4853152"/>
            <a:ext cx="9810470" cy="1200329"/>
          </a:xfrm>
          <a:prstGeom prst="rect">
            <a:avLst/>
          </a:prstGeom>
          <a:noFill/>
        </p:spPr>
        <p:txBody>
          <a:bodyPr wrap="square" rtlCol="0">
            <a:spAutoFit/>
          </a:bodyPr>
          <a:lstStyle/>
          <a:p>
            <a:r>
              <a:rPr lang="en-US" dirty="0"/>
              <a:t>Q6) What are the different stages of deployment?</a:t>
            </a:r>
          </a:p>
          <a:p>
            <a:r>
              <a:rPr lang="en-US" dirty="0"/>
              <a:t>Once the project is being pushed on to </a:t>
            </a:r>
            <a:r>
              <a:rPr lang="en-US" dirty="0" err="1"/>
              <a:t>github</a:t>
            </a:r>
            <a:r>
              <a:rPr lang="en-US" dirty="0"/>
              <a:t> CI/CD cycle starts. Once on successful completion</a:t>
            </a:r>
          </a:p>
          <a:p>
            <a:r>
              <a:rPr lang="en-US" dirty="0"/>
              <a:t>Docker image is being pushed to </a:t>
            </a:r>
            <a:r>
              <a:rPr lang="en-US" dirty="0" err="1"/>
              <a:t>aws</a:t>
            </a:r>
            <a:r>
              <a:rPr lang="en-US" dirty="0"/>
              <a:t> ECR. Then, using the Apache airflow we can trigger the </a:t>
            </a:r>
            <a:r>
              <a:rPr lang="en-US" dirty="0" err="1"/>
              <a:t>dags</a:t>
            </a:r>
            <a:r>
              <a:rPr lang="en-US" dirty="0"/>
              <a:t> for training pipeline and batch prediction.</a:t>
            </a:r>
            <a:endParaRPr lang="en-IN" dirty="0"/>
          </a:p>
        </p:txBody>
      </p:sp>
      <p:sp>
        <p:nvSpPr>
          <p:cNvPr id="4" name="Content Placeholder 3">
            <a:extLst>
              <a:ext uri="{FF2B5EF4-FFF2-40B4-BE49-F238E27FC236}">
                <a16:creationId xmlns:a16="http://schemas.microsoft.com/office/drawing/2014/main" id="{510B12C6-B52B-EA2A-8432-F2FA01B0807D}"/>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83424727-08D7-5F1D-4548-4ED4CF8E9838}"/>
              </a:ext>
            </a:extLst>
          </p:cNvPr>
          <p:cNvPicPr>
            <a:picLocks noChangeAspect="1"/>
          </p:cNvPicPr>
          <p:nvPr/>
        </p:nvPicPr>
        <p:blipFill>
          <a:blip r:embed="rId2"/>
          <a:stretch>
            <a:fillRect/>
          </a:stretch>
        </p:blipFill>
        <p:spPr>
          <a:xfrm>
            <a:off x="1699525" y="2453466"/>
            <a:ext cx="2896004" cy="2367030"/>
          </a:xfrm>
          <a:prstGeom prst="rect">
            <a:avLst/>
          </a:prstGeom>
        </p:spPr>
      </p:pic>
    </p:spTree>
    <p:extLst>
      <p:ext uri="{BB962C8B-B14F-4D97-AF65-F5344CB8AC3E}">
        <p14:creationId xmlns:p14="http://schemas.microsoft.com/office/powerpoint/2010/main" val="387293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1F252-DD83-61BD-29BE-791B72632EAB}"/>
              </a:ext>
            </a:extLst>
          </p:cNvPr>
          <p:cNvSpPr txBox="1"/>
          <p:nvPr/>
        </p:nvSpPr>
        <p:spPr>
          <a:xfrm>
            <a:off x="669471" y="541176"/>
            <a:ext cx="10853057" cy="4308872"/>
          </a:xfrm>
          <a:prstGeom prst="rect">
            <a:avLst/>
          </a:prstGeom>
          <a:noFill/>
        </p:spPr>
        <p:txBody>
          <a:bodyPr wrap="square" rtlCol="0">
            <a:spAutoFit/>
          </a:bodyPr>
          <a:lstStyle/>
          <a:p>
            <a:r>
              <a:rPr lang="en-US" sz="2000" dirty="0"/>
              <a:t>Objective:</a:t>
            </a:r>
          </a:p>
          <a:p>
            <a:r>
              <a:rPr lang="en-US" dirty="0"/>
              <a:t>	Development of a predictive model for faults related to air pressure sensor in the </a:t>
            </a:r>
            <a:r>
              <a:rPr lang="en-US" dirty="0" err="1"/>
              <a:t>scania</a:t>
            </a:r>
            <a:r>
              <a:rPr lang="en-US" dirty="0"/>
              <a:t> trucks.</a:t>
            </a:r>
          </a:p>
          <a:p>
            <a:endParaRPr lang="en-US" dirty="0"/>
          </a:p>
          <a:p>
            <a:r>
              <a:rPr lang="en-US" sz="1800" dirty="0"/>
              <a:t>Benefits</a:t>
            </a:r>
            <a:endParaRPr lang="en-US" dirty="0"/>
          </a:p>
          <a:p>
            <a:pPr marL="742950" lvl="1" indent="-285750">
              <a:buFont typeface="Arial" panose="020B0604020202020204" pitchFamily="34" charset="0"/>
              <a:buChar char="•"/>
            </a:pPr>
            <a:r>
              <a:rPr lang="en-US" dirty="0"/>
              <a:t>Reduce the effective overall maintenance cost of the trucks by predicting the faults due to air pressure sensor.</a:t>
            </a:r>
          </a:p>
          <a:p>
            <a:r>
              <a:rPr lang="en-US" sz="2000" dirty="0"/>
              <a:t>Data Sharing Agreement:</a:t>
            </a:r>
          </a:p>
          <a:p>
            <a:pPr marL="742950" lvl="1" indent="-285750">
              <a:buFont typeface="Arial" panose="020B0604020202020204" pitchFamily="34" charset="0"/>
              <a:buChar char="•"/>
            </a:pPr>
            <a:r>
              <a:rPr lang="en-US" dirty="0"/>
              <a:t>Sample File Name(aps_failure_training_set1.csv)</a:t>
            </a:r>
          </a:p>
          <a:p>
            <a:pPr marL="742950" lvl="1" indent="-285750">
              <a:buFont typeface="Arial" panose="020B0604020202020204" pitchFamily="34" charset="0"/>
              <a:buChar char="•"/>
            </a:pPr>
            <a:r>
              <a:rPr lang="en-US" dirty="0"/>
              <a:t>Length of Date Stamp(8 digits)</a:t>
            </a:r>
          </a:p>
          <a:p>
            <a:pPr marL="742950" lvl="1" indent="-285750">
              <a:buFont typeface="Arial" panose="020B0604020202020204" pitchFamily="34" charset="0"/>
              <a:buChar char="•"/>
            </a:pPr>
            <a:r>
              <a:rPr lang="en-US" dirty="0"/>
              <a:t>Length of Time Stamp(6 digits)</a:t>
            </a:r>
          </a:p>
          <a:p>
            <a:pPr marL="742950" lvl="1" indent="-285750">
              <a:buFont typeface="Arial" panose="020B0604020202020204" pitchFamily="34" charset="0"/>
              <a:buChar char="•"/>
            </a:pPr>
            <a:r>
              <a:rPr lang="en-US" dirty="0"/>
              <a:t>Number of Columns</a:t>
            </a:r>
          </a:p>
          <a:p>
            <a:pPr marL="742950" lvl="1" indent="-285750">
              <a:buFont typeface="Arial" panose="020B0604020202020204" pitchFamily="34" charset="0"/>
              <a:buChar char="•"/>
            </a:pPr>
            <a:r>
              <a:rPr lang="en-US" dirty="0"/>
              <a:t>Column names</a:t>
            </a:r>
          </a:p>
          <a:p>
            <a:pPr marL="742950" lvl="1" indent="-285750">
              <a:buFont typeface="Arial" panose="020B0604020202020204" pitchFamily="34" charset="0"/>
              <a:buChar char="•"/>
            </a:pPr>
            <a:r>
              <a:rPr lang="en-US" dirty="0"/>
              <a:t>Column data type</a:t>
            </a:r>
          </a:p>
          <a:p>
            <a:pPr lvl="1"/>
            <a:endParaRPr lang="en-US" dirty="0"/>
          </a:p>
          <a:p>
            <a:endParaRPr lang="en-IN" dirty="0"/>
          </a:p>
        </p:txBody>
      </p:sp>
    </p:spTree>
    <p:extLst>
      <p:ext uri="{BB962C8B-B14F-4D97-AF65-F5344CB8AC3E}">
        <p14:creationId xmlns:p14="http://schemas.microsoft.com/office/powerpoint/2010/main" val="199710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B514-A30F-09EC-47E8-9A6D4A2F3C31}"/>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6744A93B-9A44-2617-11AF-FADE83B96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1988132"/>
            <a:ext cx="9603275" cy="4142079"/>
          </a:xfrm>
        </p:spPr>
      </p:pic>
    </p:spTree>
    <p:extLst>
      <p:ext uri="{BB962C8B-B14F-4D97-AF65-F5344CB8AC3E}">
        <p14:creationId xmlns:p14="http://schemas.microsoft.com/office/powerpoint/2010/main" val="15482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ACF0-527C-D0E7-4F78-FAF331D817A6}"/>
              </a:ext>
            </a:extLst>
          </p:cNvPr>
          <p:cNvSpPr>
            <a:spLocks noGrp="1"/>
          </p:cNvSpPr>
          <p:nvPr>
            <p:ph type="title"/>
          </p:nvPr>
        </p:nvSpPr>
        <p:spPr>
          <a:xfrm>
            <a:off x="1451579" y="804519"/>
            <a:ext cx="9603275" cy="1061603"/>
          </a:xfrm>
        </p:spPr>
        <p:txBody>
          <a:bodyPr/>
          <a:lstStyle/>
          <a:p>
            <a:r>
              <a:rPr lang="en-US" dirty="0"/>
              <a:t>Data ingestion	</a:t>
            </a:r>
            <a:endParaRPr lang="en-IN" dirty="0"/>
          </a:p>
        </p:txBody>
      </p:sp>
      <p:sp>
        <p:nvSpPr>
          <p:cNvPr id="3" name="Content Placeholder 2">
            <a:extLst>
              <a:ext uri="{FF2B5EF4-FFF2-40B4-BE49-F238E27FC236}">
                <a16:creationId xmlns:a16="http://schemas.microsoft.com/office/drawing/2014/main" id="{2A9A1F19-EBEF-1FC5-934F-036FC2669319}"/>
              </a:ext>
            </a:extLst>
          </p:cNvPr>
          <p:cNvSpPr>
            <a:spLocks noGrp="1"/>
          </p:cNvSpPr>
          <p:nvPr>
            <p:ph idx="1"/>
          </p:nvPr>
        </p:nvSpPr>
        <p:spPr>
          <a:xfrm>
            <a:off x="1451580" y="2015732"/>
            <a:ext cx="8410878" cy="4037749"/>
          </a:xfrm>
        </p:spPr>
        <p:txBody>
          <a:bodyPr>
            <a:normAutofit/>
          </a:bodyPr>
          <a:lstStyle/>
          <a:p>
            <a:r>
              <a:rPr lang="en-US" sz="1800" dirty="0" err="1"/>
              <a:t>Dataframe</a:t>
            </a:r>
            <a:r>
              <a:rPr lang="en-US" sz="1800" dirty="0"/>
              <a:t> is being read from MongoDB. The retrieved dataset is being split into two parts </a:t>
            </a:r>
            <a:r>
              <a:rPr lang="en-US" sz="1800" dirty="0" err="1"/>
              <a:t>i.e</a:t>
            </a:r>
            <a:r>
              <a:rPr lang="en-US" sz="1800" dirty="0"/>
              <a:t> Train and Test set. </a:t>
            </a:r>
          </a:p>
          <a:p>
            <a:r>
              <a:rPr lang="en-US" sz="1800" dirty="0"/>
              <a:t>A folder known as </a:t>
            </a:r>
            <a:r>
              <a:rPr lang="en-US" sz="1800" b="1" dirty="0"/>
              <a:t>artifact </a:t>
            </a:r>
            <a:r>
              <a:rPr lang="en-US" sz="1800" dirty="0"/>
              <a:t>has been created.  This is to store files and objects which is corresponding to each component.</a:t>
            </a:r>
          </a:p>
          <a:p>
            <a:r>
              <a:rPr lang="en-US" sz="1800" b="1" dirty="0"/>
              <a:t>Note</a:t>
            </a:r>
            <a:r>
              <a:rPr lang="en-US" sz="1800" dirty="0"/>
              <a:t>: Each time the training pipeline is initiated it is being stored under a timestamp in the artifact folder.</a:t>
            </a:r>
          </a:p>
          <a:p>
            <a:r>
              <a:rPr lang="en-US" sz="1800" dirty="0"/>
              <a:t>Inside the timestamp </a:t>
            </a:r>
            <a:r>
              <a:rPr lang="en-US" sz="1800" b="1" dirty="0" err="1"/>
              <a:t>data_ingestion</a:t>
            </a:r>
            <a:r>
              <a:rPr lang="en-US" sz="1800" b="1" dirty="0"/>
              <a:t> </a:t>
            </a:r>
            <a:r>
              <a:rPr lang="en-US" sz="1800" dirty="0"/>
              <a:t>folder is created. The complete dataset is being stored under subfolder </a:t>
            </a:r>
            <a:r>
              <a:rPr lang="en-US" sz="1800" b="1" dirty="0" err="1"/>
              <a:t>feature_store</a:t>
            </a:r>
            <a:r>
              <a:rPr lang="en-US" sz="1800" b="1" dirty="0"/>
              <a:t> </a:t>
            </a:r>
            <a:r>
              <a:rPr lang="en-US" sz="1800" dirty="0"/>
              <a:t>and the split datasets are being stored under a different subfolder named </a:t>
            </a:r>
            <a:r>
              <a:rPr lang="en-US" sz="1800" b="1" dirty="0"/>
              <a:t>datasets</a:t>
            </a:r>
            <a:r>
              <a:rPr lang="en-US" sz="1800" dirty="0"/>
              <a:t>. </a:t>
            </a:r>
          </a:p>
          <a:p>
            <a:endParaRPr lang="en-IN" sz="1800" b="1" dirty="0"/>
          </a:p>
        </p:txBody>
      </p:sp>
    </p:spTree>
    <p:extLst>
      <p:ext uri="{BB962C8B-B14F-4D97-AF65-F5344CB8AC3E}">
        <p14:creationId xmlns:p14="http://schemas.microsoft.com/office/powerpoint/2010/main" val="147950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8AA9-60C1-812B-9176-DCC17B9F81ED}"/>
              </a:ext>
            </a:extLst>
          </p:cNvPr>
          <p:cNvSpPr>
            <a:spLocks noGrp="1"/>
          </p:cNvSpPr>
          <p:nvPr>
            <p:ph type="title"/>
          </p:nvPr>
        </p:nvSpPr>
        <p:spPr/>
        <p:txBody>
          <a:bodyPr>
            <a:normAutofit fontScale="90000"/>
          </a:bodyPr>
          <a:lstStyle/>
          <a:p>
            <a:r>
              <a:rPr lang="en-US" dirty="0"/>
              <a:t>Data </a:t>
            </a:r>
            <a:r>
              <a:rPr lang="en-US" sz="3600" dirty="0"/>
              <a:t>Ingestion</a:t>
            </a:r>
            <a:r>
              <a:rPr lang="en-US" dirty="0"/>
              <a:t>(</a:t>
            </a:r>
            <a:r>
              <a:rPr lang="en-US" dirty="0" err="1"/>
              <a:t>cont</a:t>
            </a:r>
            <a:r>
              <a:rPr lang="en-US" dirty="0"/>
              <a:t>…)</a:t>
            </a:r>
            <a:br>
              <a:rPr lang="en-US" dirty="0"/>
            </a:br>
            <a:br>
              <a:rPr lang="en-US" dirty="0"/>
            </a:br>
            <a:br>
              <a:rPr lang="en-US" dirty="0"/>
            </a:br>
            <a:endParaRPr lang="en-IN" dirty="0"/>
          </a:p>
        </p:txBody>
      </p:sp>
      <p:sp>
        <p:nvSpPr>
          <p:cNvPr id="6" name="Content Placeholder 5">
            <a:extLst>
              <a:ext uri="{FF2B5EF4-FFF2-40B4-BE49-F238E27FC236}">
                <a16:creationId xmlns:a16="http://schemas.microsoft.com/office/drawing/2014/main" id="{D7D7C0BF-9060-1F66-A3F9-CC35CD7AF340}"/>
              </a:ext>
            </a:extLst>
          </p:cNvPr>
          <p:cNvSpPr>
            <a:spLocks noGrp="1"/>
          </p:cNvSpPr>
          <p:nvPr>
            <p:ph idx="1"/>
          </p:nvPr>
        </p:nvSpPr>
        <p:spPr/>
        <p:txBody>
          <a:bodyPr/>
          <a:lstStyle/>
          <a:p>
            <a:r>
              <a:rPr lang="en-US" sz="1800" dirty="0"/>
              <a:t>Below represents the folder directory structure for the </a:t>
            </a:r>
            <a:r>
              <a:rPr lang="en-US" sz="1800" dirty="0" err="1"/>
              <a:t>data_ingestion</a:t>
            </a:r>
            <a:r>
              <a:rPr lang="en-US" sz="1800" dirty="0"/>
              <a:t> folder</a:t>
            </a:r>
            <a:r>
              <a:rPr lang="en-IN" dirty="0"/>
              <a:t>.</a:t>
            </a:r>
          </a:p>
          <a:p>
            <a:endParaRPr lang="en-US" dirty="0"/>
          </a:p>
        </p:txBody>
      </p:sp>
      <p:pic>
        <p:nvPicPr>
          <p:cNvPr id="4" name="Picture 3">
            <a:extLst>
              <a:ext uri="{FF2B5EF4-FFF2-40B4-BE49-F238E27FC236}">
                <a16:creationId xmlns:a16="http://schemas.microsoft.com/office/drawing/2014/main" id="{EDEF7924-81F9-8621-0B8E-DA6C2F1D2F48}"/>
              </a:ext>
            </a:extLst>
          </p:cNvPr>
          <p:cNvPicPr>
            <a:picLocks noChangeAspect="1"/>
          </p:cNvPicPr>
          <p:nvPr/>
        </p:nvPicPr>
        <p:blipFill>
          <a:blip r:embed="rId2"/>
          <a:stretch>
            <a:fillRect/>
          </a:stretch>
        </p:blipFill>
        <p:spPr>
          <a:xfrm>
            <a:off x="1568766" y="3023118"/>
            <a:ext cx="5289234" cy="2747993"/>
          </a:xfrm>
          <a:prstGeom prst="rect">
            <a:avLst/>
          </a:prstGeom>
        </p:spPr>
      </p:pic>
    </p:spTree>
    <p:extLst>
      <p:ext uri="{BB962C8B-B14F-4D97-AF65-F5344CB8AC3E}">
        <p14:creationId xmlns:p14="http://schemas.microsoft.com/office/powerpoint/2010/main" val="25007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6F81-488E-725C-8768-596DBDD48D3F}"/>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8FF77F1C-70E9-492B-A26F-38E6C37AEA8C}"/>
              </a:ext>
            </a:extLst>
          </p:cNvPr>
          <p:cNvSpPr>
            <a:spLocks noGrp="1"/>
          </p:cNvSpPr>
          <p:nvPr>
            <p:ph idx="1"/>
          </p:nvPr>
        </p:nvSpPr>
        <p:spPr>
          <a:xfrm>
            <a:off x="1451579" y="2015732"/>
            <a:ext cx="9603275" cy="4037749"/>
          </a:xfrm>
        </p:spPr>
        <p:txBody>
          <a:bodyPr>
            <a:normAutofit lnSpcReduction="10000"/>
          </a:bodyPr>
          <a:lstStyle/>
          <a:p>
            <a:r>
              <a:rPr lang="en-US" sz="1900" dirty="0"/>
              <a:t>In case of data validation we have set a threshold to drop the columns with null values above that threshold.</a:t>
            </a:r>
          </a:p>
          <a:p>
            <a:r>
              <a:rPr lang="en-US" sz="1900" dirty="0"/>
              <a:t>Then we are setting the complete train dataset as our base dataset.</a:t>
            </a:r>
          </a:p>
          <a:p>
            <a:r>
              <a:rPr lang="en-US" sz="1900" dirty="0"/>
              <a:t>This is to check if all the columns that are being present in the base dataset are also being there in the current dataset.</a:t>
            </a:r>
          </a:p>
          <a:p>
            <a:r>
              <a:rPr lang="en-US" sz="1900" dirty="0"/>
              <a:t>After that data drift is being initiated. This is being done using the ks_2samp. Data drift is to check if the distribution is equal for each column. This is done by comparing each column under the base dataset and against the same column in the split train and test dataset.</a:t>
            </a:r>
          </a:p>
          <a:p>
            <a:r>
              <a:rPr lang="en-US" sz="1900" dirty="0"/>
              <a:t>Finally the results of each operation is being printed in </a:t>
            </a:r>
            <a:r>
              <a:rPr lang="en-US" sz="1900" dirty="0" err="1"/>
              <a:t>report.yaml</a:t>
            </a:r>
            <a:r>
              <a:rPr lang="en-US" sz="1900" dirty="0"/>
              <a:t> file under the directory </a:t>
            </a:r>
            <a:r>
              <a:rPr lang="en-US" sz="1900" dirty="0" err="1"/>
              <a:t>data_validation</a:t>
            </a:r>
            <a:r>
              <a:rPr lang="en-US" sz="1900" dirty="0"/>
              <a:t>.</a:t>
            </a:r>
          </a:p>
          <a:p>
            <a:endParaRPr lang="en-IN" dirty="0"/>
          </a:p>
        </p:txBody>
      </p:sp>
    </p:spTree>
    <p:extLst>
      <p:ext uri="{BB962C8B-B14F-4D97-AF65-F5344CB8AC3E}">
        <p14:creationId xmlns:p14="http://schemas.microsoft.com/office/powerpoint/2010/main" val="110116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BFC3-7760-58DA-A350-2B359EE3E766}"/>
              </a:ext>
            </a:extLst>
          </p:cNvPr>
          <p:cNvSpPr>
            <a:spLocks noGrp="1"/>
          </p:cNvSpPr>
          <p:nvPr>
            <p:ph type="title"/>
          </p:nvPr>
        </p:nvSpPr>
        <p:spPr/>
        <p:txBody>
          <a:bodyPr/>
          <a:lstStyle/>
          <a:p>
            <a:r>
              <a:rPr lang="en-US" dirty="0"/>
              <a:t>Data validation(contd..)	</a:t>
            </a:r>
            <a:endParaRPr lang="en-IN" dirty="0"/>
          </a:p>
        </p:txBody>
      </p:sp>
      <p:sp>
        <p:nvSpPr>
          <p:cNvPr id="7" name="TextBox 6">
            <a:extLst>
              <a:ext uri="{FF2B5EF4-FFF2-40B4-BE49-F238E27FC236}">
                <a16:creationId xmlns:a16="http://schemas.microsoft.com/office/drawing/2014/main" id="{E9A2254C-9921-9F85-0584-B1F87B55F82C}"/>
              </a:ext>
            </a:extLst>
          </p:cNvPr>
          <p:cNvSpPr txBox="1"/>
          <p:nvPr/>
        </p:nvSpPr>
        <p:spPr>
          <a:xfrm>
            <a:off x="1451579" y="2099387"/>
            <a:ext cx="7729743" cy="369332"/>
          </a:xfrm>
          <a:prstGeom prst="rect">
            <a:avLst/>
          </a:prstGeom>
          <a:noFill/>
        </p:spPr>
        <p:txBody>
          <a:bodyPr wrap="square">
            <a:spAutoFit/>
          </a:bodyPr>
          <a:lstStyle/>
          <a:p>
            <a:r>
              <a:rPr lang="en-US" dirty="0"/>
              <a:t>Below represents the folder directory structure for the </a:t>
            </a:r>
            <a:r>
              <a:rPr lang="en-US" dirty="0" err="1"/>
              <a:t>data_validation</a:t>
            </a:r>
            <a:r>
              <a:rPr lang="en-US" dirty="0"/>
              <a:t> folder</a:t>
            </a:r>
            <a:endParaRPr lang="en-IN" dirty="0"/>
          </a:p>
        </p:txBody>
      </p:sp>
      <p:pic>
        <p:nvPicPr>
          <p:cNvPr id="8" name="Content Placeholder 7">
            <a:extLst>
              <a:ext uri="{FF2B5EF4-FFF2-40B4-BE49-F238E27FC236}">
                <a16:creationId xmlns:a16="http://schemas.microsoft.com/office/drawing/2014/main" id="{5423C775-AE96-0456-935E-D2029DA0C240}"/>
              </a:ext>
            </a:extLst>
          </p:cNvPr>
          <p:cNvPicPr>
            <a:picLocks noGrp="1" noChangeAspect="1"/>
          </p:cNvPicPr>
          <p:nvPr>
            <p:ph idx="1"/>
          </p:nvPr>
        </p:nvPicPr>
        <p:blipFill>
          <a:blip r:embed="rId2"/>
          <a:stretch>
            <a:fillRect/>
          </a:stretch>
        </p:blipFill>
        <p:spPr>
          <a:xfrm>
            <a:off x="1659635" y="2714352"/>
            <a:ext cx="3873418" cy="2249534"/>
          </a:xfrm>
        </p:spPr>
      </p:pic>
    </p:spTree>
    <p:extLst>
      <p:ext uri="{BB962C8B-B14F-4D97-AF65-F5344CB8AC3E}">
        <p14:creationId xmlns:p14="http://schemas.microsoft.com/office/powerpoint/2010/main" val="172477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7F66-40E5-3F97-AA2E-7A3D295FD118}"/>
              </a:ext>
            </a:extLst>
          </p:cNvPr>
          <p:cNvSpPr>
            <a:spLocks noGrp="1"/>
          </p:cNvSpPr>
          <p:nvPr>
            <p:ph type="title"/>
          </p:nvPr>
        </p:nvSpPr>
        <p:spPr/>
        <p:txBody>
          <a:bodyPr>
            <a:normAutofit fontScale="90000"/>
          </a:bodyPr>
          <a:lstStyle/>
          <a:p>
            <a:r>
              <a:rPr lang="en-US" dirty="0"/>
              <a:t>Data transformation		</a:t>
            </a: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7B462217-90B8-E81C-3285-CE0A93E3DD6E}"/>
              </a:ext>
            </a:extLst>
          </p:cNvPr>
          <p:cNvSpPr>
            <a:spLocks noGrp="1"/>
          </p:cNvSpPr>
          <p:nvPr>
            <p:ph idx="1"/>
          </p:nvPr>
        </p:nvSpPr>
        <p:spPr>
          <a:xfrm>
            <a:off x="1451579" y="2015732"/>
            <a:ext cx="9603275" cy="4037749"/>
          </a:xfrm>
        </p:spPr>
        <p:txBody>
          <a:bodyPr>
            <a:normAutofit/>
          </a:bodyPr>
          <a:lstStyle/>
          <a:p>
            <a:r>
              <a:rPr lang="en-US" sz="1800" dirty="0"/>
              <a:t>Data is being read from the feature store directory.</a:t>
            </a:r>
          </a:p>
          <a:p>
            <a:r>
              <a:rPr lang="en-US" sz="1800" dirty="0"/>
              <a:t>A </a:t>
            </a:r>
            <a:r>
              <a:rPr lang="en-US" sz="1800" dirty="0" err="1"/>
              <a:t>labelencoder</a:t>
            </a:r>
            <a:r>
              <a:rPr lang="en-US" sz="1800" dirty="0"/>
              <a:t> is used to convert the output variable.</a:t>
            </a:r>
          </a:p>
          <a:p>
            <a:r>
              <a:rPr lang="en-US" sz="1800" dirty="0"/>
              <a:t>Using </a:t>
            </a:r>
            <a:r>
              <a:rPr lang="en-US" sz="1800" dirty="0" err="1"/>
              <a:t>simple_imputer</a:t>
            </a:r>
            <a:r>
              <a:rPr lang="en-US" sz="1800" dirty="0"/>
              <a:t> to </a:t>
            </a:r>
            <a:r>
              <a:rPr lang="en-US" sz="1800" dirty="0" err="1"/>
              <a:t>inpute</a:t>
            </a:r>
            <a:r>
              <a:rPr lang="en-US" sz="1800" dirty="0"/>
              <a:t> missing values and also using Robust scaler.</a:t>
            </a:r>
          </a:p>
          <a:p>
            <a:r>
              <a:rPr lang="en-US" sz="1800" dirty="0"/>
              <a:t>Using </a:t>
            </a:r>
            <a:r>
              <a:rPr lang="en-US" sz="1800" dirty="0" err="1"/>
              <a:t>SMOTETomek</a:t>
            </a:r>
            <a:r>
              <a:rPr lang="en-US" sz="1800" dirty="0"/>
              <a:t> link to handle the class imbalance.</a:t>
            </a:r>
          </a:p>
          <a:p>
            <a:r>
              <a:rPr lang="en-US" sz="1800" dirty="0"/>
              <a:t>Different components are being stored as follows:</a:t>
            </a:r>
          </a:p>
          <a:p>
            <a:pPr lvl="1"/>
            <a:r>
              <a:rPr lang="en-US" b="1" dirty="0" err="1"/>
              <a:t>target_encoder</a:t>
            </a:r>
            <a:r>
              <a:rPr lang="en-US" b="1" dirty="0"/>
              <a:t> </a:t>
            </a:r>
            <a:r>
              <a:rPr lang="en-US" dirty="0">
                <a:sym typeface="Wingdings" panose="05000000000000000000" pitchFamily="2" charset="2"/>
              </a:rPr>
              <a:t> </a:t>
            </a:r>
            <a:r>
              <a:rPr lang="en-US" dirty="0" err="1">
                <a:sym typeface="Wingdings" panose="05000000000000000000" pitchFamily="2" charset="2"/>
              </a:rPr>
              <a:t>Labelencoder</a:t>
            </a:r>
            <a:r>
              <a:rPr lang="en-US" dirty="0">
                <a:sym typeface="Wingdings" panose="05000000000000000000" pitchFamily="2" charset="2"/>
              </a:rPr>
              <a:t> used to convert output column.</a:t>
            </a:r>
          </a:p>
          <a:p>
            <a:pPr lvl="1"/>
            <a:r>
              <a:rPr lang="en-US" b="1" dirty="0" err="1">
                <a:sym typeface="Wingdings" panose="05000000000000000000" pitchFamily="2" charset="2"/>
              </a:rPr>
              <a:t>transformed</a:t>
            </a:r>
            <a:r>
              <a:rPr lang="en-US" dirty="0" err="1">
                <a:sym typeface="Wingdings" panose="05000000000000000000" pitchFamily="2" charset="2"/>
              </a:rPr>
              <a:t>Resampled</a:t>
            </a:r>
            <a:r>
              <a:rPr lang="en-US" dirty="0">
                <a:sym typeface="Wingdings" panose="05000000000000000000" pitchFamily="2" charset="2"/>
              </a:rPr>
              <a:t> data after handling class imbalance is stored as </a:t>
            </a:r>
            <a:r>
              <a:rPr lang="en-US" b="1" dirty="0" err="1">
                <a:sym typeface="Wingdings" panose="05000000000000000000" pitchFamily="2" charset="2"/>
              </a:rPr>
              <a:t>test.npz</a:t>
            </a:r>
            <a:r>
              <a:rPr lang="en-US" b="1" dirty="0">
                <a:sym typeface="Wingdings" panose="05000000000000000000" pitchFamily="2" charset="2"/>
              </a:rPr>
              <a:t> </a:t>
            </a:r>
            <a:r>
              <a:rPr lang="en-US" dirty="0">
                <a:sym typeface="Wingdings" panose="05000000000000000000" pitchFamily="2" charset="2"/>
              </a:rPr>
              <a:t>and </a:t>
            </a:r>
            <a:r>
              <a:rPr lang="en-US" b="1" dirty="0" err="1">
                <a:sym typeface="Wingdings" panose="05000000000000000000" pitchFamily="2" charset="2"/>
              </a:rPr>
              <a:t>train.npz</a:t>
            </a:r>
            <a:endParaRPr lang="en-US" b="1" dirty="0">
              <a:sym typeface="Wingdings" panose="05000000000000000000" pitchFamily="2" charset="2"/>
            </a:endParaRPr>
          </a:p>
          <a:p>
            <a:pPr lvl="1"/>
            <a:r>
              <a:rPr lang="en-US" b="1" dirty="0">
                <a:sym typeface="Wingdings" panose="05000000000000000000" pitchFamily="2" charset="2"/>
              </a:rPr>
              <a:t>transformer  </a:t>
            </a:r>
            <a:r>
              <a:rPr lang="en-US" dirty="0">
                <a:sym typeface="Wingdings" panose="05000000000000000000" pitchFamily="2" charset="2"/>
              </a:rPr>
              <a:t>this is the simple imputer and the Robust scaler all under one hood.</a:t>
            </a:r>
            <a:endParaRPr lang="en-US" b="1" dirty="0"/>
          </a:p>
          <a:p>
            <a:endParaRPr lang="en-US" sz="2900" dirty="0"/>
          </a:p>
          <a:p>
            <a:endParaRPr lang="en-US" dirty="0"/>
          </a:p>
        </p:txBody>
      </p:sp>
    </p:spTree>
    <p:extLst>
      <p:ext uri="{BB962C8B-B14F-4D97-AF65-F5344CB8AC3E}">
        <p14:creationId xmlns:p14="http://schemas.microsoft.com/office/powerpoint/2010/main" val="385923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D12B-C835-C50F-1334-14153928A591}"/>
              </a:ext>
            </a:extLst>
          </p:cNvPr>
          <p:cNvSpPr>
            <a:spLocks noGrp="1"/>
          </p:cNvSpPr>
          <p:nvPr>
            <p:ph type="title"/>
          </p:nvPr>
        </p:nvSpPr>
        <p:spPr/>
        <p:txBody>
          <a:bodyPr/>
          <a:lstStyle/>
          <a:p>
            <a:r>
              <a:rPr lang="en-US" dirty="0"/>
              <a:t>Data transformation(</a:t>
            </a:r>
            <a:r>
              <a:rPr lang="en-US" dirty="0" err="1"/>
              <a:t>contd</a:t>
            </a:r>
            <a:r>
              <a:rPr lang="en-US" dirty="0"/>
              <a:t>….)	</a:t>
            </a:r>
            <a:endParaRPr lang="en-IN" dirty="0"/>
          </a:p>
        </p:txBody>
      </p:sp>
      <p:sp>
        <p:nvSpPr>
          <p:cNvPr id="7" name="TextBox 6">
            <a:extLst>
              <a:ext uri="{FF2B5EF4-FFF2-40B4-BE49-F238E27FC236}">
                <a16:creationId xmlns:a16="http://schemas.microsoft.com/office/drawing/2014/main" id="{A836DBB4-5C63-D87B-1D61-1D1782C538D9}"/>
              </a:ext>
            </a:extLst>
          </p:cNvPr>
          <p:cNvSpPr txBox="1"/>
          <p:nvPr/>
        </p:nvSpPr>
        <p:spPr>
          <a:xfrm>
            <a:off x="1451578" y="1945472"/>
            <a:ext cx="9603275" cy="369332"/>
          </a:xfrm>
          <a:prstGeom prst="rect">
            <a:avLst/>
          </a:prstGeom>
          <a:noFill/>
        </p:spPr>
        <p:txBody>
          <a:bodyPr wrap="square">
            <a:spAutoFit/>
          </a:bodyPr>
          <a:lstStyle/>
          <a:p>
            <a:r>
              <a:rPr lang="en-US" dirty="0"/>
              <a:t>Below represents the folder directory structure for the </a:t>
            </a:r>
            <a:r>
              <a:rPr lang="en-US" dirty="0" err="1"/>
              <a:t>data_transformation</a:t>
            </a:r>
            <a:r>
              <a:rPr lang="en-US" dirty="0"/>
              <a:t> folder</a:t>
            </a:r>
            <a:endParaRPr lang="en-IN" dirty="0"/>
          </a:p>
        </p:txBody>
      </p:sp>
      <p:sp>
        <p:nvSpPr>
          <p:cNvPr id="4" name="Content Placeholder 3">
            <a:extLst>
              <a:ext uri="{FF2B5EF4-FFF2-40B4-BE49-F238E27FC236}">
                <a16:creationId xmlns:a16="http://schemas.microsoft.com/office/drawing/2014/main" id="{3B8433C6-9624-2895-366C-CB29491E75D8}"/>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B071BDD6-970A-2F60-627C-C75A06ED4CFE}"/>
              </a:ext>
            </a:extLst>
          </p:cNvPr>
          <p:cNvPicPr>
            <a:picLocks noChangeAspect="1"/>
          </p:cNvPicPr>
          <p:nvPr/>
        </p:nvPicPr>
        <p:blipFill>
          <a:blip r:embed="rId2"/>
          <a:stretch>
            <a:fillRect/>
          </a:stretch>
        </p:blipFill>
        <p:spPr>
          <a:xfrm>
            <a:off x="1581881" y="2584580"/>
            <a:ext cx="4514119" cy="2501549"/>
          </a:xfrm>
          <a:prstGeom prst="rect">
            <a:avLst/>
          </a:prstGeom>
        </p:spPr>
      </p:pic>
    </p:spTree>
    <p:extLst>
      <p:ext uri="{BB962C8B-B14F-4D97-AF65-F5344CB8AC3E}">
        <p14:creationId xmlns:p14="http://schemas.microsoft.com/office/powerpoint/2010/main" val="22642059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467</TotalTime>
  <Words>939</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vt:lpstr>
      <vt:lpstr>Gallery</vt:lpstr>
      <vt:lpstr>      APS FAILURE AT SCANIA TRUCKS</vt:lpstr>
      <vt:lpstr>PowerPoint Presentation</vt:lpstr>
      <vt:lpstr>architecture</vt:lpstr>
      <vt:lpstr>Data ingestion </vt:lpstr>
      <vt:lpstr>Data Ingestion(cont…)   </vt:lpstr>
      <vt:lpstr>Data validation</vt:lpstr>
      <vt:lpstr>Data validation(contd..) </vt:lpstr>
      <vt:lpstr>Data transformation     </vt:lpstr>
      <vt:lpstr>Data transformation(contd….) </vt:lpstr>
      <vt:lpstr>Model trainer</vt:lpstr>
      <vt:lpstr>Model trainer(contd….)</vt:lpstr>
      <vt:lpstr>Model evaluation </vt:lpstr>
      <vt:lpstr>model pusher </vt:lpstr>
      <vt:lpstr>Batch prediction </vt:lpstr>
      <vt:lpstr>Q&amp;A </vt:lpstr>
      <vt:lpstr>Q&amp;A(contd…)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price prediction</dc:title>
  <dc:creator>Prince Francis</dc:creator>
  <cp:lastModifiedBy>Prince Francis</cp:lastModifiedBy>
  <cp:revision>9</cp:revision>
  <dcterms:created xsi:type="dcterms:W3CDTF">2024-03-17T08:19:35Z</dcterms:created>
  <dcterms:modified xsi:type="dcterms:W3CDTF">2024-04-01T22:36:45Z</dcterms:modified>
</cp:coreProperties>
</file>