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notesMasterIdLst>
    <p:notesMasterId r:id="rId16"/>
  </p:notesMasterIdLst>
  <p:sldIdLst>
    <p:sldId id="256" r:id="rId2"/>
    <p:sldId id="272" r:id="rId3"/>
    <p:sldId id="258" r:id="rId4"/>
    <p:sldId id="271" r:id="rId5"/>
    <p:sldId id="260" r:id="rId6"/>
    <p:sldId id="273" r:id="rId7"/>
    <p:sldId id="261" r:id="rId8"/>
    <p:sldId id="274" r:id="rId9"/>
    <p:sldId id="263" r:id="rId10"/>
    <p:sldId id="269" r:id="rId11"/>
    <p:sldId id="265" r:id="rId12"/>
    <p:sldId id="275" r:id="rId13"/>
    <p:sldId id="268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356" autoAdjust="0"/>
    <p:restoredTop sz="94099" autoAdjust="0"/>
  </p:normalViewPr>
  <p:slideViewPr>
    <p:cSldViewPr snapToGrid="0">
      <p:cViewPr varScale="1">
        <p:scale>
          <a:sx n="67" d="100"/>
          <a:sy n="67" d="100"/>
        </p:scale>
        <p:origin x="1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9FA175-977E-4D70-9779-2D48CF089074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9A9189A8-8DE3-47FE-830E-47B8B9D334C4}">
      <dgm:prSet phldrT="[Text]"/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en-US" dirty="0"/>
            <a:t>Bank Full</a:t>
          </a:r>
          <a:endParaRPr lang="en-IN" dirty="0"/>
        </a:p>
      </dgm:t>
    </dgm:pt>
    <dgm:pt modelId="{AE9640CB-84CB-411C-935E-2968B958065A}" type="parTrans" cxnId="{56980FF5-1544-44CD-B21D-AF9C9860B1EC}">
      <dgm:prSet/>
      <dgm:spPr/>
      <dgm:t>
        <a:bodyPr/>
        <a:lstStyle/>
        <a:p>
          <a:endParaRPr lang="en-IN"/>
        </a:p>
      </dgm:t>
    </dgm:pt>
    <dgm:pt modelId="{4E5EAFD6-2937-4577-995D-6B40CA485109}" type="sibTrans" cxnId="{56980FF5-1544-44CD-B21D-AF9C9860B1EC}">
      <dgm:prSet/>
      <dgm:spPr/>
      <dgm:t>
        <a:bodyPr/>
        <a:lstStyle/>
        <a:p>
          <a:endParaRPr lang="en-IN"/>
        </a:p>
      </dgm:t>
    </dgm:pt>
    <dgm:pt modelId="{DFEA2B72-C9C5-401A-8BE1-D582C5740104}">
      <dgm:prSet phldrT="[Text]"/>
      <dgm:spPr>
        <a:solidFill>
          <a:srgbClr val="002060"/>
        </a:solidFill>
        <a:ln>
          <a:solidFill>
            <a:srgbClr val="002060"/>
          </a:solidFill>
        </a:ln>
      </dgm:spPr>
      <dgm:t>
        <a:bodyPr/>
        <a:lstStyle/>
        <a:p>
          <a:r>
            <a:rPr lang="en-US" dirty="0"/>
            <a:t>Bank Additional</a:t>
          </a:r>
          <a:endParaRPr lang="en-IN" dirty="0"/>
        </a:p>
      </dgm:t>
    </dgm:pt>
    <dgm:pt modelId="{BA50F56F-B34C-4144-92A8-048D0C3269E2}" type="parTrans" cxnId="{FBA7051E-785C-4917-8329-7B8D7FF49119}">
      <dgm:prSet/>
      <dgm:spPr/>
      <dgm:t>
        <a:bodyPr/>
        <a:lstStyle/>
        <a:p>
          <a:endParaRPr lang="en-IN"/>
        </a:p>
      </dgm:t>
    </dgm:pt>
    <dgm:pt modelId="{64E57653-6593-4AFC-A0AE-6EA849E5803F}" type="sibTrans" cxnId="{FBA7051E-785C-4917-8329-7B8D7FF49119}">
      <dgm:prSet/>
      <dgm:spPr/>
      <dgm:t>
        <a:bodyPr/>
        <a:lstStyle/>
        <a:p>
          <a:endParaRPr lang="en-IN"/>
        </a:p>
      </dgm:t>
    </dgm:pt>
    <dgm:pt modelId="{B98149EF-845C-43EB-B7A6-341E8B7597C9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Bank Data</a:t>
          </a:r>
          <a:endParaRPr lang="en-IN" dirty="0"/>
        </a:p>
      </dgm:t>
    </dgm:pt>
    <dgm:pt modelId="{7986CEB0-7495-425F-9059-416CC4F8D1C5}" type="parTrans" cxnId="{E7E282E7-964C-488E-9FE0-DCBD4E63FA24}">
      <dgm:prSet/>
      <dgm:spPr/>
      <dgm:t>
        <a:bodyPr/>
        <a:lstStyle/>
        <a:p>
          <a:endParaRPr lang="en-IN"/>
        </a:p>
      </dgm:t>
    </dgm:pt>
    <dgm:pt modelId="{7A033D2A-E42A-4696-ADD6-800B8580A498}" type="sibTrans" cxnId="{E7E282E7-964C-488E-9FE0-DCBD4E63FA24}">
      <dgm:prSet/>
      <dgm:spPr/>
      <dgm:t>
        <a:bodyPr/>
        <a:lstStyle/>
        <a:p>
          <a:endParaRPr lang="en-IN"/>
        </a:p>
      </dgm:t>
    </dgm:pt>
    <dgm:pt modelId="{54A7BAA9-FA83-459C-8D71-67035107BBC0}" type="pres">
      <dgm:prSet presAssocID="{989FA175-977E-4D70-9779-2D48CF089074}" presName="linearFlow" presStyleCnt="0">
        <dgm:presLayoutVars>
          <dgm:dir/>
          <dgm:resizeHandles val="exact"/>
        </dgm:presLayoutVars>
      </dgm:prSet>
      <dgm:spPr/>
    </dgm:pt>
    <dgm:pt modelId="{2E9F8091-0EDA-418A-9016-DF4BA40A5D7B}" type="pres">
      <dgm:prSet presAssocID="{9A9189A8-8DE3-47FE-830E-47B8B9D334C4}" presName="node" presStyleLbl="node1" presStyleIdx="0" presStyleCnt="3">
        <dgm:presLayoutVars>
          <dgm:bulletEnabled val="1"/>
        </dgm:presLayoutVars>
      </dgm:prSet>
      <dgm:spPr/>
    </dgm:pt>
    <dgm:pt modelId="{30465197-0137-4D62-8418-FBE5365019ED}" type="pres">
      <dgm:prSet presAssocID="{4E5EAFD6-2937-4577-995D-6B40CA485109}" presName="spacerL" presStyleCnt="0"/>
      <dgm:spPr/>
    </dgm:pt>
    <dgm:pt modelId="{FE50A5F7-14C1-42ED-BDF5-ED00A6806030}" type="pres">
      <dgm:prSet presAssocID="{4E5EAFD6-2937-4577-995D-6B40CA485109}" presName="sibTrans" presStyleLbl="sibTrans2D1" presStyleIdx="0" presStyleCnt="2"/>
      <dgm:spPr/>
    </dgm:pt>
    <dgm:pt modelId="{27258BA2-3A05-469F-8752-AEB1E29E3A47}" type="pres">
      <dgm:prSet presAssocID="{4E5EAFD6-2937-4577-995D-6B40CA485109}" presName="spacerR" presStyleCnt="0"/>
      <dgm:spPr/>
    </dgm:pt>
    <dgm:pt modelId="{1BE57439-C55F-4F29-B59E-60713D2A3EA0}" type="pres">
      <dgm:prSet presAssocID="{DFEA2B72-C9C5-401A-8BE1-D582C5740104}" presName="node" presStyleLbl="node1" presStyleIdx="1" presStyleCnt="3">
        <dgm:presLayoutVars>
          <dgm:bulletEnabled val="1"/>
        </dgm:presLayoutVars>
      </dgm:prSet>
      <dgm:spPr/>
    </dgm:pt>
    <dgm:pt modelId="{133A5E76-DFF6-4D41-A2B6-76C85880F3A1}" type="pres">
      <dgm:prSet presAssocID="{64E57653-6593-4AFC-A0AE-6EA849E5803F}" presName="spacerL" presStyleCnt="0"/>
      <dgm:spPr/>
    </dgm:pt>
    <dgm:pt modelId="{A8EE30A4-97E7-4BC2-8A78-5710F38210DF}" type="pres">
      <dgm:prSet presAssocID="{64E57653-6593-4AFC-A0AE-6EA849E5803F}" presName="sibTrans" presStyleLbl="sibTrans2D1" presStyleIdx="1" presStyleCnt="2"/>
      <dgm:spPr/>
    </dgm:pt>
    <dgm:pt modelId="{4301DDB2-BFB8-491A-A0BA-8253A304D5F8}" type="pres">
      <dgm:prSet presAssocID="{64E57653-6593-4AFC-A0AE-6EA849E5803F}" presName="spacerR" presStyleCnt="0"/>
      <dgm:spPr/>
    </dgm:pt>
    <dgm:pt modelId="{EEB39136-F9B0-4B74-93A2-F4CDB1E03119}" type="pres">
      <dgm:prSet presAssocID="{B98149EF-845C-43EB-B7A6-341E8B7597C9}" presName="node" presStyleLbl="node1" presStyleIdx="2" presStyleCnt="3">
        <dgm:presLayoutVars>
          <dgm:bulletEnabled val="1"/>
        </dgm:presLayoutVars>
      </dgm:prSet>
      <dgm:spPr/>
    </dgm:pt>
  </dgm:ptLst>
  <dgm:cxnLst>
    <dgm:cxn modelId="{6D135C02-792B-40B4-B85B-0401498B3CF1}" type="presOf" srcId="{DFEA2B72-C9C5-401A-8BE1-D582C5740104}" destId="{1BE57439-C55F-4F29-B59E-60713D2A3EA0}" srcOrd="0" destOrd="0" presId="urn:microsoft.com/office/officeart/2005/8/layout/equation1"/>
    <dgm:cxn modelId="{FBA7051E-785C-4917-8329-7B8D7FF49119}" srcId="{989FA175-977E-4D70-9779-2D48CF089074}" destId="{DFEA2B72-C9C5-401A-8BE1-D582C5740104}" srcOrd="1" destOrd="0" parTransId="{BA50F56F-B34C-4144-92A8-048D0C3269E2}" sibTransId="{64E57653-6593-4AFC-A0AE-6EA849E5803F}"/>
    <dgm:cxn modelId="{621EB63E-EEC8-4F0E-AE55-FC07D0F9C462}" type="presOf" srcId="{4E5EAFD6-2937-4577-995D-6B40CA485109}" destId="{FE50A5F7-14C1-42ED-BDF5-ED00A6806030}" srcOrd="0" destOrd="0" presId="urn:microsoft.com/office/officeart/2005/8/layout/equation1"/>
    <dgm:cxn modelId="{2C11625C-DD07-4560-B7BB-7C1354F8DD4F}" type="presOf" srcId="{64E57653-6593-4AFC-A0AE-6EA849E5803F}" destId="{A8EE30A4-97E7-4BC2-8A78-5710F38210DF}" srcOrd="0" destOrd="0" presId="urn:microsoft.com/office/officeart/2005/8/layout/equation1"/>
    <dgm:cxn modelId="{919EFCB4-D12D-49E9-AE16-8EE24DE85237}" type="presOf" srcId="{B98149EF-845C-43EB-B7A6-341E8B7597C9}" destId="{EEB39136-F9B0-4B74-93A2-F4CDB1E03119}" srcOrd="0" destOrd="0" presId="urn:microsoft.com/office/officeart/2005/8/layout/equation1"/>
    <dgm:cxn modelId="{E7E282E7-964C-488E-9FE0-DCBD4E63FA24}" srcId="{989FA175-977E-4D70-9779-2D48CF089074}" destId="{B98149EF-845C-43EB-B7A6-341E8B7597C9}" srcOrd="2" destOrd="0" parTransId="{7986CEB0-7495-425F-9059-416CC4F8D1C5}" sibTransId="{7A033D2A-E42A-4696-ADD6-800B8580A498}"/>
    <dgm:cxn modelId="{DC528CE9-3974-47E7-949D-6D54F68F7C5F}" type="presOf" srcId="{989FA175-977E-4D70-9779-2D48CF089074}" destId="{54A7BAA9-FA83-459C-8D71-67035107BBC0}" srcOrd="0" destOrd="0" presId="urn:microsoft.com/office/officeart/2005/8/layout/equation1"/>
    <dgm:cxn modelId="{523AD0F3-E7DD-46A6-9702-6B434D25F616}" type="presOf" srcId="{9A9189A8-8DE3-47FE-830E-47B8B9D334C4}" destId="{2E9F8091-0EDA-418A-9016-DF4BA40A5D7B}" srcOrd="0" destOrd="0" presId="urn:microsoft.com/office/officeart/2005/8/layout/equation1"/>
    <dgm:cxn modelId="{56980FF5-1544-44CD-B21D-AF9C9860B1EC}" srcId="{989FA175-977E-4D70-9779-2D48CF089074}" destId="{9A9189A8-8DE3-47FE-830E-47B8B9D334C4}" srcOrd="0" destOrd="0" parTransId="{AE9640CB-84CB-411C-935E-2968B958065A}" sibTransId="{4E5EAFD6-2937-4577-995D-6B40CA485109}"/>
    <dgm:cxn modelId="{44EE92BB-1888-415E-8B78-61D36A80E948}" type="presParOf" srcId="{54A7BAA9-FA83-459C-8D71-67035107BBC0}" destId="{2E9F8091-0EDA-418A-9016-DF4BA40A5D7B}" srcOrd="0" destOrd="0" presId="urn:microsoft.com/office/officeart/2005/8/layout/equation1"/>
    <dgm:cxn modelId="{978A6B96-F481-4FC3-8301-16942F450878}" type="presParOf" srcId="{54A7BAA9-FA83-459C-8D71-67035107BBC0}" destId="{30465197-0137-4D62-8418-FBE5365019ED}" srcOrd="1" destOrd="0" presId="urn:microsoft.com/office/officeart/2005/8/layout/equation1"/>
    <dgm:cxn modelId="{CCB11691-94F2-44FA-8F27-B191C167EE49}" type="presParOf" srcId="{54A7BAA9-FA83-459C-8D71-67035107BBC0}" destId="{FE50A5F7-14C1-42ED-BDF5-ED00A6806030}" srcOrd="2" destOrd="0" presId="urn:microsoft.com/office/officeart/2005/8/layout/equation1"/>
    <dgm:cxn modelId="{0F3BF6FB-9464-4061-9B7B-1BFAA973B6EC}" type="presParOf" srcId="{54A7BAA9-FA83-459C-8D71-67035107BBC0}" destId="{27258BA2-3A05-469F-8752-AEB1E29E3A47}" srcOrd="3" destOrd="0" presId="urn:microsoft.com/office/officeart/2005/8/layout/equation1"/>
    <dgm:cxn modelId="{0E16A97E-C1EC-4CD5-BC25-00671FCE2B7B}" type="presParOf" srcId="{54A7BAA9-FA83-459C-8D71-67035107BBC0}" destId="{1BE57439-C55F-4F29-B59E-60713D2A3EA0}" srcOrd="4" destOrd="0" presId="urn:microsoft.com/office/officeart/2005/8/layout/equation1"/>
    <dgm:cxn modelId="{530A1802-5876-45B0-9F8C-125F510C7610}" type="presParOf" srcId="{54A7BAA9-FA83-459C-8D71-67035107BBC0}" destId="{133A5E76-DFF6-4D41-A2B6-76C85880F3A1}" srcOrd="5" destOrd="0" presId="urn:microsoft.com/office/officeart/2005/8/layout/equation1"/>
    <dgm:cxn modelId="{C6EDDC5B-0BFE-41A4-A87B-0BFC035E9C65}" type="presParOf" srcId="{54A7BAA9-FA83-459C-8D71-67035107BBC0}" destId="{A8EE30A4-97E7-4BC2-8A78-5710F38210DF}" srcOrd="6" destOrd="0" presId="urn:microsoft.com/office/officeart/2005/8/layout/equation1"/>
    <dgm:cxn modelId="{12160E88-D01F-4F41-AB8E-103A019A9487}" type="presParOf" srcId="{54A7BAA9-FA83-459C-8D71-67035107BBC0}" destId="{4301DDB2-BFB8-491A-A0BA-8253A304D5F8}" srcOrd="7" destOrd="0" presId="urn:microsoft.com/office/officeart/2005/8/layout/equation1"/>
    <dgm:cxn modelId="{7428DF29-7AC8-44B7-B8DD-615681B8DC8B}" type="presParOf" srcId="{54A7BAA9-FA83-459C-8D71-67035107BBC0}" destId="{EEB39136-F9B0-4B74-93A2-F4CDB1E0311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613347-49F9-447C-BAF5-8B50B6E47674}" type="doc">
      <dgm:prSet loTypeId="urn:microsoft.com/office/officeart/2011/layout/HexagonRadial" loCatId="cycle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46487D30-01DE-4905-A929-B07270A0A7EC}">
      <dgm:prSet phldrT="[Text]" custT="1"/>
      <dgm:spPr/>
      <dgm:t>
        <a:bodyPr/>
        <a:lstStyle/>
        <a:p>
          <a:r>
            <a:rPr lang="en-IN" sz="2000" dirty="0"/>
            <a:t>Merge datasets</a:t>
          </a:r>
        </a:p>
      </dgm:t>
    </dgm:pt>
    <dgm:pt modelId="{E62FE1A6-FD3E-4D8C-987A-1D4DD2087790}" type="sibTrans" cxnId="{566C92EE-C5F0-43CE-9C8F-8BEB00B228AC}">
      <dgm:prSet/>
      <dgm:spPr/>
      <dgm:t>
        <a:bodyPr/>
        <a:lstStyle/>
        <a:p>
          <a:endParaRPr lang="en-IN"/>
        </a:p>
      </dgm:t>
    </dgm:pt>
    <dgm:pt modelId="{0BB262DF-7968-4F70-A69B-E8535A8B54D4}" type="parTrans" cxnId="{566C92EE-C5F0-43CE-9C8F-8BEB00B228AC}">
      <dgm:prSet/>
      <dgm:spPr/>
      <dgm:t>
        <a:bodyPr/>
        <a:lstStyle/>
        <a:p>
          <a:endParaRPr lang="en-IN"/>
        </a:p>
      </dgm:t>
    </dgm:pt>
    <dgm:pt modelId="{61D08FC6-4F36-4093-BC76-7B7FFE4D6235}">
      <dgm:prSet phldrT="[Text]" custT="1"/>
      <dgm:spPr/>
      <dgm:t>
        <a:bodyPr/>
        <a:lstStyle/>
        <a:p>
          <a:r>
            <a:rPr lang="en-IN" sz="2000" dirty="0"/>
            <a:t>Rebuild missing data</a:t>
          </a:r>
        </a:p>
      </dgm:t>
    </dgm:pt>
    <dgm:pt modelId="{23465A77-C8D2-4951-8FB6-6D7E3531538B}" type="parTrans" cxnId="{AA066C06-CFAD-4883-B9F0-49DDB9981FAB}">
      <dgm:prSet/>
      <dgm:spPr/>
      <dgm:t>
        <a:bodyPr/>
        <a:lstStyle/>
        <a:p>
          <a:endParaRPr lang="en-IN"/>
        </a:p>
      </dgm:t>
    </dgm:pt>
    <dgm:pt modelId="{634B6940-16EE-4044-88E6-083157F4572C}" type="sibTrans" cxnId="{AA066C06-CFAD-4883-B9F0-49DDB9981FAB}">
      <dgm:prSet/>
      <dgm:spPr/>
      <dgm:t>
        <a:bodyPr/>
        <a:lstStyle/>
        <a:p>
          <a:endParaRPr lang="en-IN"/>
        </a:p>
      </dgm:t>
    </dgm:pt>
    <dgm:pt modelId="{55ABA991-44D9-401A-AF79-D3FB66AC3E0B}">
      <dgm:prSet phldrT="[Text]" custT="1"/>
      <dgm:spPr/>
      <dgm:t>
        <a:bodyPr/>
        <a:lstStyle/>
        <a:p>
          <a:r>
            <a:rPr lang="en-US" sz="2000" dirty="0"/>
            <a:t>Data Encoding</a:t>
          </a:r>
          <a:endParaRPr lang="en-IN" sz="2000" dirty="0"/>
        </a:p>
      </dgm:t>
    </dgm:pt>
    <dgm:pt modelId="{FAB18A30-E20E-4B9B-8120-93A06B018261}" type="parTrans" cxnId="{AF8B0636-6743-4919-9215-AE25D082B2DD}">
      <dgm:prSet/>
      <dgm:spPr/>
      <dgm:t>
        <a:bodyPr/>
        <a:lstStyle/>
        <a:p>
          <a:endParaRPr lang="en-IN"/>
        </a:p>
      </dgm:t>
    </dgm:pt>
    <dgm:pt modelId="{AE6F5D5D-04CD-48EF-9DCE-317BA518A1BB}" type="sibTrans" cxnId="{AF8B0636-6743-4919-9215-AE25D082B2DD}">
      <dgm:prSet/>
      <dgm:spPr/>
      <dgm:t>
        <a:bodyPr/>
        <a:lstStyle/>
        <a:p>
          <a:endParaRPr lang="en-IN"/>
        </a:p>
      </dgm:t>
    </dgm:pt>
    <dgm:pt modelId="{B62214C0-659D-4BAB-A08C-648249341C1D}">
      <dgm:prSet phldrT="[Text]" custT="1"/>
      <dgm:spPr/>
      <dgm:t>
        <a:bodyPr/>
        <a:lstStyle/>
        <a:p>
          <a:r>
            <a:rPr lang="en-IN" sz="2000" dirty="0"/>
            <a:t>Outliers Removal</a:t>
          </a:r>
        </a:p>
      </dgm:t>
    </dgm:pt>
    <dgm:pt modelId="{0A50C1C2-C8F8-4EE1-93CE-B96E6773FF1B}" type="parTrans" cxnId="{D1BDF3E1-F55C-4DB3-BF72-24E6933F1117}">
      <dgm:prSet/>
      <dgm:spPr/>
      <dgm:t>
        <a:bodyPr/>
        <a:lstStyle/>
        <a:p>
          <a:endParaRPr lang="en-IN"/>
        </a:p>
      </dgm:t>
    </dgm:pt>
    <dgm:pt modelId="{CFA291A1-47A5-423D-977C-BC531B7F2F24}" type="sibTrans" cxnId="{D1BDF3E1-F55C-4DB3-BF72-24E6933F1117}">
      <dgm:prSet/>
      <dgm:spPr/>
      <dgm:t>
        <a:bodyPr/>
        <a:lstStyle/>
        <a:p>
          <a:endParaRPr lang="en-IN"/>
        </a:p>
      </dgm:t>
    </dgm:pt>
    <dgm:pt modelId="{496F8C60-8398-4ABF-A06E-94A6E493DD3F}">
      <dgm:prSet phldrT="[Text]" custT="1"/>
      <dgm:spPr/>
      <dgm:t>
        <a:bodyPr/>
        <a:lstStyle/>
        <a:p>
          <a:r>
            <a:rPr lang="en-IN" sz="2000" dirty="0"/>
            <a:t>Data Balancing&amp; Scaling</a:t>
          </a:r>
        </a:p>
      </dgm:t>
    </dgm:pt>
    <dgm:pt modelId="{2A5AB19B-BEEE-4699-91CA-6D9D965AF037}" type="parTrans" cxnId="{788FBB9E-9EE6-42CA-BBE5-5A69B54B08CE}">
      <dgm:prSet/>
      <dgm:spPr/>
      <dgm:t>
        <a:bodyPr/>
        <a:lstStyle/>
        <a:p>
          <a:endParaRPr lang="en-IN"/>
        </a:p>
      </dgm:t>
    </dgm:pt>
    <dgm:pt modelId="{1BCF827B-1EB2-4159-BAB3-DF283A7CB4D4}" type="sibTrans" cxnId="{788FBB9E-9EE6-42CA-BBE5-5A69B54B08CE}">
      <dgm:prSet/>
      <dgm:spPr/>
      <dgm:t>
        <a:bodyPr/>
        <a:lstStyle/>
        <a:p>
          <a:endParaRPr lang="en-IN"/>
        </a:p>
      </dgm:t>
    </dgm:pt>
    <dgm:pt modelId="{23D431EE-9402-462B-B8E2-E96C116EEB06}">
      <dgm:prSet phldrT="[Text]"/>
      <dgm:spPr/>
      <dgm:t>
        <a:bodyPr/>
        <a:lstStyle/>
        <a:p>
          <a:r>
            <a:rPr lang="en-IN" dirty="0"/>
            <a:t>Data</a:t>
          </a:r>
        </a:p>
        <a:p>
          <a:r>
            <a:rPr lang="en-IN" dirty="0"/>
            <a:t> Pre- Processing</a:t>
          </a:r>
        </a:p>
      </dgm:t>
    </dgm:pt>
    <dgm:pt modelId="{4E17A6C7-F4D2-4DC1-BD29-E13B3267C428}" type="sibTrans" cxnId="{70EE4855-52C8-4EF7-BF36-CF0987602D09}">
      <dgm:prSet/>
      <dgm:spPr/>
      <dgm:t>
        <a:bodyPr/>
        <a:lstStyle/>
        <a:p>
          <a:endParaRPr lang="en-IN"/>
        </a:p>
      </dgm:t>
    </dgm:pt>
    <dgm:pt modelId="{74EA4201-8846-43B3-A7E2-1BE62D7EEA0B}" type="parTrans" cxnId="{70EE4855-52C8-4EF7-BF36-CF0987602D09}">
      <dgm:prSet/>
      <dgm:spPr/>
      <dgm:t>
        <a:bodyPr/>
        <a:lstStyle/>
        <a:p>
          <a:endParaRPr lang="en-IN"/>
        </a:p>
      </dgm:t>
    </dgm:pt>
    <dgm:pt modelId="{1E987639-6893-4FAA-9B2D-EBA8340241D9}">
      <dgm:prSet phldrT="[Text]" custT="1"/>
      <dgm:spPr/>
      <dgm:t>
        <a:bodyPr/>
        <a:lstStyle/>
        <a:p>
          <a:r>
            <a:rPr lang="en-IN" sz="2000" dirty="0"/>
            <a:t>Data import</a:t>
          </a:r>
        </a:p>
      </dgm:t>
    </dgm:pt>
    <dgm:pt modelId="{AB8E3EAC-638D-44AC-A669-4B8B3EDC2B16}" type="parTrans" cxnId="{2D29D55B-8B6C-4CA1-A6E0-2934E212FEB0}">
      <dgm:prSet/>
      <dgm:spPr/>
      <dgm:t>
        <a:bodyPr/>
        <a:lstStyle/>
        <a:p>
          <a:endParaRPr lang="en-IN"/>
        </a:p>
      </dgm:t>
    </dgm:pt>
    <dgm:pt modelId="{B9014E52-C51C-4ABB-8A72-AF678FD612D0}" type="sibTrans" cxnId="{2D29D55B-8B6C-4CA1-A6E0-2934E212FEB0}">
      <dgm:prSet/>
      <dgm:spPr/>
      <dgm:t>
        <a:bodyPr/>
        <a:lstStyle/>
        <a:p>
          <a:endParaRPr lang="en-IN"/>
        </a:p>
      </dgm:t>
    </dgm:pt>
    <dgm:pt modelId="{ED0884F3-294B-46E9-BE0E-9D00C0BA23FB}" type="pres">
      <dgm:prSet presAssocID="{BD613347-49F9-447C-BAF5-8B50B6E4767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CF7CE94-F76E-45F9-A117-D3DE68D5A0FA}" type="pres">
      <dgm:prSet presAssocID="{23D431EE-9402-462B-B8E2-E96C116EEB06}" presName="Parent" presStyleLbl="node0" presStyleIdx="0" presStyleCnt="1">
        <dgm:presLayoutVars>
          <dgm:chMax val="6"/>
          <dgm:chPref val="6"/>
        </dgm:presLayoutVars>
      </dgm:prSet>
      <dgm:spPr/>
    </dgm:pt>
    <dgm:pt modelId="{C0B32ED2-5EF6-4F75-8CE8-B84907FB042B}" type="pres">
      <dgm:prSet presAssocID="{1E987639-6893-4FAA-9B2D-EBA8340241D9}" presName="Accent1" presStyleCnt="0"/>
      <dgm:spPr/>
    </dgm:pt>
    <dgm:pt modelId="{F5D1BF01-D964-4793-91E4-EF087AE779B7}" type="pres">
      <dgm:prSet presAssocID="{1E987639-6893-4FAA-9B2D-EBA8340241D9}" presName="Accent" presStyleLbl="bgShp" presStyleIdx="0" presStyleCnt="6"/>
      <dgm:spPr/>
    </dgm:pt>
    <dgm:pt modelId="{ABA8FF8F-86FF-4BA1-BD4A-1DF01B1A11B0}" type="pres">
      <dgm:prSet presAssocID="{1E987639-6893-4FAA-9B2D-EBA8340241D9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87F3D61-6842-4F00-ACD6-ADA10252A8C8}" type="pres">
      <dgm:prSet presAssocID="{46487D30-01DE-4905-A929-B07270A0A7EC}" presName="Accent2" presStyleCnt="0"/>
      <dgm:spPr/>
    </dgm:pt>
    <dgm:pt modelId="{793E0F17-0CCD-4E76-8DF5-91EB454C9FCA}" type="pres">
      <dgm:prSet presAssocID="{46487D30-01DE-4905-A929-B07270A0A7EC}" presName="Accent" presStyleLbl="bgShp" presStyleIdx="1" presStyleCnt="6"/>
      <dgm:spPr/>
    </dgm:pt>
    <dgm:pt modelId="{DEDAE3C2-D935-437A-A28D-A992C0115D70}" type="pres">
      <dgm:prSet presAssocID="{46487D30-01DE-4905-A929-B07270A0A7EC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C58EA4F-689D-481C-84EA-86D50EDBE4C0}" type="pres">
      <dgm:prSet presAssocID="{61D08FC6-4F36-4093-BC76-7B7FFE4D6235}" presName="Accent3" presStyleCnt="0"/>
      <dgm:spPr/>
    </dgm:pt>
    <dgm:pt modelId="{98217DF7-3011-442F-826D-D9377B9953B7}" type="pres">
      <dgm:prSet presAssocID="{61D08FC6-4F36-4093-BC76-7B7FFE4D6235}" presName="Accent" presStyleLbl="bgShp" presStyleIdx="2" presStyleCnt="6"/>
      <dgm:spPr/>
    </dgm:pt>
    <dgm:pt modelId="{EEFC2D80-3BC5-4390-B63F-F48892EF1E62}" type="pres">
      <dgm:prSet presAssocID="{61D08FC6-4F36-4093-BC76-7B7FFE4D6235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5300862-124B-4F99-B62B-A82EA4783630}" type="pres">
      <dgm:prSet presAssocID="{55ABA991-44D9-401A-AF79-D3FB66AC3E0B}" presName="Accent4" presStyleCnt="0"/>
      <dgm:spPr/>
    </dgm:pt>
    <dgm:pt modelId="{467520A9-3412-4C83-A1B9-7A55BDBD7E4D}" type="pres">
      <dgm:prSet presAssocID="{55ABA991-44D9-401A-AF79-D3FB66AC3E0B}" presName="Accent" presStyleLbl="bgShp" presStyleIdx="3" presStyleCnt="6"/>
      <dgm:spPr/>
    </dgm:pt>
    <dgm:pt modelId="{34797C0A-A19A-4A59-A67A-6CB2D7B1019E}" type="pres">
      <dgm:prSet presAssocID="{55ABA991-44D9-401A-AF79-D3FB66AC3E0B}" presName="Child4" presStyleLbl="node1" presStyleIdx="3" presStyleCnt="6" custLinFactNeighborX="3736" custLinFactNeighborY="0">
        <dgm:presLayoutVars>
          <dgm:chMax val="0"/>
          <dgm:chPref val="0"/>
          <dgm:bulletEnabled val="1"/>
        </dgm:presLayoutVars>
      </dgm:prSet>
      <dgm:spPr/>
    </dgm:pt>
    <dgm:pt modelId="{A9956C37-C959-4ED4-AD43-813152D5011A}" type="pres">
      <dgm:prSet presAssocID="{B62214C0-659D-4BAB-A08C-648249341C1D}" presName="Accent5" presStyleCnt="0"/>
      <dgm:spPr/>
    </dgm:pt>
    <dgm:pt modelId="{7FA88709-00F2-4782-A7DD-6A6C3BF22B7B}" type="pres">
      <dgm:prSet presAssocID="{B62214C0-659D-4BAB-A08C-648249341C1D}" presName="Accent" presStyleLbl="bgShp" presStyleIdx="4" presStyleCnt="6"/>
      <dgm:spPr/>
    </dgm:pt>
    <dgm:pt modelId="{222C42B4-8B29-4EEB-97DE-08E5A7CA138C}" type="pres">
      <dgm:prSet presAssocID="{B62214C0-659D-4BAB-A08C-648249341C1D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5D2AEF9-162C-4685-85DE-E94949B4903B}" type="pres">
      <dgm:prSet presAssocID="{496F8C60-8398-4ABF-A06E-94A6E493DD3F}" presName="Accent6" presStyleCnt="0"/>
      <dgm:spPr/>
    </dgm:pt>
    <dgm:pt modelId="{24BD87BA-3247-4285-A0EE-3FA51DB2544C}" type="pres">
      <dgm:prSet presAssocID="{496F8C60-8398-4ABF-A06E-94A6E493DD3F}" presName="Accent" presStyleLbl="bgShp" presStyleIdx="5" presStyleCnt="6"/>
      <dgm:spPr/>
    </dgm:pt>
    <dgm:pt modelId="{7FD2A84F-E3E2-4F53-8E72-91CF98B23D06}" type="pres">
      <dgm:prSet presAssocID="{496F8C60-8398-4ABF-A06E-94A6E493DD3F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D203104-CC6B-4EF1-BC0E-90DB1E50CB6E}" type="presOf" srcId="{61D08FC6-4F36-4093-BC76-7B7FFE4D6235}" destId="{EEFC2D80-3BC5-4390-B63F-F48892EF1E62}" srcOrd="0" destOrd="0" presId="urn:microsoft.com/office/officeart/2011/layout/HexagonRadial"/>
    <dgm:cxn modelId="{53900A05-5047-428E-92AF-F0A510BFC82B}" type="presOf" srcId="{BD613347-49F9-447C-BAF5-8B50B6E47674}" destId="{ED0884F3-294B-46E9-BE0E-9D00C0BA23FB}" srcOrd="0" destOrd="0" presId="urn:microsoft.com/office/officeart/2011/layout/HexagonRadial"/>
    <dgm:cxn modelId="{AA066C06-CFAD-4883-B9F0-49DDB9981FAB}" srcId="{23D431EE-9402-462B-B8E2-E96C116EEB06}" destId="{61D08FC6-4F36-4093-BC76-7B7FFE4D6235}" srcOrd="2" destOrd="0" parTransId="{23465A77-C8D2-4951-8FB6-6D7E3531538B}" sibTransId="{634B6940-16EE-4044-88E6-083157F4572C}"/>
    <dgm:cxn modelId="{AF8B0636-6743-4919-9215-AE25D082B2DD}" srcId="{23D431EE-9402-462B-B8E2-E96C116EEB06}" destId="{55ABA991-44D9-401A-AF79-D3FB66AC3E0B}" srcOrd="3" destOrd="0" parTransId="{FAB18A30-E20E-4B9B-8120-93A06B018261}" sibTransId="{AE6F5D5D-04CD-48EF-9DCE-317BA518A1BB}"/>
    <dgm:cxn modelId="{2D29D55B-8B6C-4CA1-A6E0-2934E212FEB0}" srcId="{23D431EE-9402-462B-B8E2-E96C116EEB06}" destId="{1E987639-6893-4FAA-9B2D-EBA8340241D9}" srcOrd="0" destOrd="0" parTransId="{AB8E3EAC-638D-44AC-A669-4B8B3EDC2B16}" sibTransId="{B9014E52-C51C-4ABB-8A72-AF678FD612D0}"/>
    <dgm:cxn modelId="{0862C55E-CF9D-48F0-BF42-F5B5FB3C0AFC}" type="presOf" srcId="{1E987639-6893-4FAA-9B2D-EBA8340241D9}" destId="{ABA8FF8F-86FF-4BA1-BD4A-1DF01B1A11B0}" srcOrd="0" destOrd="0" presId="urn:microsoft.com/office/officeart/2011/layout/HexagonRadial"/>
    <dgm:cxn modelId="{70EE4855-52C8-4EF7-BF36-CF0987602D09}" srcId="{BD613347-49F9-447C-BAF5-8B50B6E47674}" destId="{23D431EE-9402-462B-B8E2-E96C116EEB06}" srcOrd="0" destOrd="0" parTransId="{74EA4201-8846-43B3-A7E2-1BE62D7EEA0B}" sibTransId="{4E17A6C7-F4D2-4DC1-BD29-E13B3267C428}"/>
    <dgm:cxn modelId="{788FBB9E-9EE6-42CA-BBE5-5A69B54B08CE}" srcId="{23D431EE-9402-462B-B8E2-E96C116EEB06}" destId="{496F8C60-8398-4ABF-A06E-94A6E493DD3F}" srcOrd="5" destOrd="0" parTransId="{2A5AB19B-BEEE-4699-91CA-6D9D965AF037}" sibTransId="{1BCF827B-1EB2-4159-BAB3-DF283A7CB4D4}"/>
    <dgm:cxn modelId="{9E0396AF-5050-4A4B-B406-56D2B8BA07D3}" type="presOf" srcId="{23D431EE-9402-462B-B8E2-E96C116EEB06}" destId="{CCF7CE94-F76E-45F9-A117-D3DE68D5A0FA}" srcOrd="0" destOrd="0" presId="urn:microsoft.com/office/officeart/2011/layout/HexagonRadial"/>
    <dgm:cxn modelId="{3EDEDBC6-8B95-48C8-B388-74CCD6DC04B3}" type="presOf" srcId="{B62214C0-659D-4BAB-A08C-648249341C1D}" destId="{222C42B4-8B29-4EEB-97DE-08E5A7CA138C}" srcOrd="0" destOrd="0" presId="urn:microsoft.com/office/officeart/2011/layout/HexagonRadial"/>
    <dgm:cxn modelId="{53827BD3-C5DC-4D29-AC44-91CE7660CEF5}" type="presOf" srcId="{46487D30-01DE-4905-A929-B07270A0A7EC}" destId="{DEDAE3C2-D935-437A-A28D-A992C0115D70}" srcOrd="0" destOrd="0" presId="urn:microsoft.com/office/officeart/2011/layout/HexagonRadial"/>
    <dgm:cxn modelId="{D1BDF3E1-F55C-4DB3-BF72-24E6933F1117}" srcId="{23D431EE-9402-462B-B8E2-E96C116EEB06}" destId="{B62214C0-659D-4BAB-A08C-648249341C1D}" srcOrd="4" destOrd="0" parTransId="{0A50C1C2-C8F8-4EE1-93CE-B96E6773FF1B}" sibTransId="{CFA291A1-47A5-423D-977C-BC531B7F2F24}"/>
    <dgm:cxn modelId="{5ED563ED-AF60-4022-9B31-796E1CFB40AD}" type="presOf" srcId="{55ABA991-44D9-401A-AF79-D3FB66AC3E0B}" destId="{34797C0A-A19A-4A59-A67A-6CB2D7B1019E}" srcOrd="0" destOrd="0" presId="urn:microsoft.com/office/officeart/2011/layout/HexagonRadial"/>
    <dgm:cxn modelId="{566C92EE-C5F0-43CE-9C8F-8BEB00B228AC}" srcId="{23D431EE-9402-462B-B8E2-E96C116EEB06}" destId="{46487D30-01DE-4905-A929-B07270A0A7EC}" srcOrd="1" destOrd="0" parTransId="{0BB262DF-7968-4F70-A69B-E8535A8B54D4}" sibTransId="{E62FE1A6-FD3E-4D8C-987A-1D4DD2087790}"/>
    <dgm:cxn modelId="{14E733F8-DD2A-4BC6-A9BC-ABA84F636DE5}" type="presOf" srcId="{496F8C60-8398-4ABF-A06E-94A6E493DD3F}" destId="{7FD2A84F-E3E2-4F53-8E72-91CF98B23D06}" srcOrd="0" destOrd="0" presId="urn:microsoft.com/office/officeart/2011/layout/HexagonRadial"/>
    <dgm:cxn modelId="{9AEEF0D4-7C9B-4837-AC77-5DDE89F9ED7C}" type="presParOf" srcId="{ED0884F3-294B-46E9-BE0E-9D00C0BA23FB}" destId="{CCF7CE94-F76E-45F9-A117-D3DE68D5A0FA}" srcOrd="0" destOrd="0" presId="urn:microsoft.com/office/officeart/2011/layout/HexagonRadial"/>
    <dgm:cxn modelId="{793B408E-20E0-47B2-AF28-FB868514E14B}" type="presParOf" srcId="{ED0884F3-294B-46E9-BE0E-9D00C0BA23FB}" destId="{C0B32ED2-5EF6-4F75-8CE8-B84907FB042B}" srcOrd="1" destOrd="0" presId="urn:microsoft.com/office/officeart/2011/layout/HexagonRadial"/>
    <dgm:cxn modelId="{8B0B5377-22C5-41C2-9FF3-6B6160C3AE73}" type="presParOf" srcId="{C0B32ED2-5EF6-4F75-8CE8-B84907FB042B}" destId="{F5D1BF01-D964-4793-91E4-EF087AE779B7}" srcOrd="0" destOrd="0" presId="urn:microsoft.com/office/officeart/2011/layout/HexagonRadial"/>
    <dgm:cxn modelId="{6FCE370F-F184-434C-ACE5-DD7F1540471F}" type="presParOf" srcId="{ED0884F3-294B-46E9-BE0E-9D00C0BA23FB}" destId="{ABA8FF8F-86FF-4BA1-BD4A-1DF01B1A11B0}" srcOrd="2" destOrd="0" presId="urn:microsoft.com/office/officeart/2011/layout/HexagonRadial"/>
    <dgm:cxn modelId="{12771240-F07E-4C19-ADE9-604DC2C0F599}" type="presParOf" srcId="{ED0884F3-294B-46E9-BE0E-9D00C0BA23FB}" destId="{587F3D61-6842-4F00-ACD6-ADA10252A8C8}" srcOrd="3" destOrd="0" presId="urn:microsoft.com/office/officeart/2011/layout/HexagonRadial"/>
    <dgm:cxn modelId="{57555603-4DC3-40E5-9329-30E032A7771C}" type="presParOf" srcId="{587F3D61-6842-4F00-ACD6-ADA10252A8C8}" destId="{793E0F17-0CCD-4E76-8DF5-91EB454C9FCA}" srcOrd="0" destOrd="0" presId="urn:microsoft.com/office/officeart/2011/layout/HexagonRadial"/>
    <dgm:cxn modelId="{10792168-135A-40A8-B7E9-2D9DAABF9832}" type="presParOf" srcId="{ED0884F3-294B-46E9-BE0E-9D00C0BA23FB}" destId="{DEDAE3C2-D935-437A-A28D-A992C0115D70}" srcOrd="4" destOrd="0" presId="urn:microsoft.com/office/officeart/2011/layout/HexagonRadial"/>
    <dgm:cxn modelId="{547A2AC2-1F04-45B9-9682-318D7C80A15F}" type="presParOf" srcId="{ED0884F3-294B-46E9-BE0E-9D00C0BA23FB}" destId="{6C58EA4F-689D-481C-84EA-86D50EDBE4C0}" srcOrd="5" destOrd="0" presId="urn:microsoft.com/office/officeart/2011/layout/HexagonRadial"/>
    <dgm:cxn modelId="{B121FCAA-9EBF-4C8A-AA2C-03494E7B2BE0}" type="presParOf" srcId="{6C58EA4F-689D-481C-84EA-86D50EDBE4C0}" destId="{98217DF7-3011-442F-826D-D9377B9953B7}" srcOrd="0" destOrd="0" presId="urn:microsoft.com/office/officeart/2011/layout/HexagonRadial"/>
    <dgm:cxn modelId="{33738973-5596-4E0C-AC17-BA37306917B0}" type="presParOf" srcId="{ED0884F3-294B-46E9-BE0E-9D00C0BA23FB}" destId="{EEFC2D80-3BC5-4390-B63F-F48892EF1E62}" srcOrd="6" destOrd="0" presId="urn:microsoft.com/office/officeart/2011/layout/HexagonRadial"/>
    <dgm:cxn modelId="{162BA0BF-48E8-4553-9858-2C6E7AEB79D4}" type="presParOf" srcId="{ED0884F3-294B-46E9-BE0E-9D00C0BA23FB}" destId="{85300862-124B-4F99-B62B-A82EA4783630}" srcOrd="7" destOrd="0" presId="urn:microsoft.com/office/officeart/2011/layout/HexagonRadial"/>
    <dgm:cxn modelId="{A287A091-2F1C-4D20-BF6B-A186923E3E08}" type="presParOf" srcId="{85300862-124B-4F99-B62B-A82EA4783630}" destId="{467520A9-3412-4C83-A1B9-7A55BDBD7E4D}" srcOrd="0" destOrd="0" presId="urn:microsoft.com/office/officeart/2011/layout/HexagonRadial"/>
    <dgm:cxn modelId="{D5ACFE98-7FE4-4337-A50D-98A41A99CB17}" type="presParOf" srcId="{ED0884F3-294B-46E9-BE0E-9D00C0BA23FB}" destId="{34797C0A-A19A-4A59-A67A-6CB2D7B1019E}" srcOrd="8" destOrd="0" presId="urn:microsoft.com/office/officeart/2011/layout/HexagonRadial"/>
    <dgm:cxn modelId="{C21A05D2-4797-4B76-A7C1-E0AB92264C3D}" type="presParOf" srcId="{ED0884F3-294B-46E9-BE0E-9D00C0BA23FB}" destId="{A9956C37-C959-4ED4-AD43-813152D5011A}" srcOrd="9" destOrd="0" presId="urn:microsoft.com/office/officeart/2011/layout/HexagonRadial"/>
    <dgm:cxn modelId="{D46F1C37-9FF5-4C5F-BDF6-7282F5188596}" type="presParOf" srcId="{A9956C37-C959-4ED4-AD43-813152D5011A}" destId="{7FA88709-00F2-4782-A7DD-6A6C3BF22B7B}" srcOrd="0" destOrd="0" presId="urn:microsoft.com/office/officeart/2011/layout/HexagonRadial"/>
    <dgm:cxn modelId="{8D24564F-C8AF-45F1-9A3E-1F01CC235174}" type="presParOf" srcId="{ED0884F3-294B-46E9-BE0E-9D00C0BA23FB}" destId="{222C42B4-8B29-4EEB-97DE-08E5A7CA138C}" srcOrd="10" destOrd="0" presId="urn:microsoft.com/office/officeart/2011/layout/HexagonRadial"/>
    <dgm:cxn modelId="{B6EEC200-DA4F-4EF7-993C-89B8EF0444AA}" type="presParOf" srcId="{ED0884F3-294B-46E9-BE0E-9D00C0BA23FB}" destId="{85D2AEF9-162C-4685-85DE-E94949B4903B}" srcOrd="11" destOrd="0" presId="urn:microsoft.com/office/officeart/2011/layout/HexagonRadial"/>
    <dgm:cxn modelId="{B5AA3078-5300-4A3C-83B7-C06373BC13BB}" type="presParOf" srcId="{85D2AEF9-162C-4685-85DE-E94949B4903B}" destId="{24BD87BA-3247-4285-A0EE-3FA51DB2544C}" srcOrd="0" destOrd="0" presId="urn:microsoft.com/office/officeart/2011/layout/HexagonRadial"/>
    <dgm:cxn modelId="{6870E20B-260F-413F-9315-ABEF9F3743FC}" type="presParOf" srcId="{ED0884F3-294B-46E9-BE0E-9D00C0BA23FB}" destId="{7FD2A84F-E3E2-4F53-8E72-91CF98B23D06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F8091-0EDA-418A-9016-DF4BA40A5D7B}">
      <dsp:nvSpPr>
        <dsp:cNvPr id="0" name=""/>
        <dsp:cNvSpPr/>
      </dsp:nvSpPr>
      <dsp:spPr>
        <a:xfrm>
          <a:off x="1141" y="1098188"/>
          <a:ext cx="1513081" cy="1513081"/>
        </a:xfrm>
        <a:prstGeom prst="ellipse">
          <a:avLst/>
        </a:prstGeom>
        <a:solidFill>
          <a:srgbClr val="002060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Bank Full</a:t>
          </a:r>
          <a:endParaRPr lang="en-IN" sz="1700" kern="1200" dirty="0"/>
        </a:p>
      </dsp:txBody>
      <dsp:txXfrm>
        <a:off x="222727" y="1319774"/>
        <a:ext cx="1069909" cy="1069909"/>
      </dsp:txXfrm>
    </dsp:sp>
    <dsp:sp modelId="{FE50A5F7-14C1-42ED-BDF5-ED00A6806030}">
      <dsp:nvSpPr>
        <dsp:cNvPr id="0" name=""/>
        <dsp:cNvSpPr/>
      </dsp:nvSpPr>
      <dsp:spPr>
        <a:xfrm>
          <a:off x="1637085" y="1415935"/>
          <a:ext cx="877587" cy="87758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753409" y="1751524"/>
        <a:ext cx="644939" cy="206409"/>
      </dsp:txXfrm>
    </dsp:sp>
    <dsp:sp modelId="{1BE57439-C55F-4F29-B59E-60713D2A3EA0}">
      <dsp:nvSpPr>
        <dsp:cNvPr id="0" name=""/>
        <dsp:cNvSpPr/>
      </dsp:nvSpPr>
      <dsp:spPr>
        <a:xfrm>
          <a:off x="2637534" y="1098188"/>
          <a:ext cx="1513081" cy="1513081"/>
        </a:xfrm>
        <a:prstGeom prst="ellipse">
          <a:avLst/>
        </a:prstGeom>
        <a:solidFill>
          <a:srgbClr val="002060"/>
        </a:solidFill>
        <a:ln w="19050" cap="rnd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Bank Additional</a:t>
          </a:r>
          <a:endParaRPr lang="en-IN" sz="1700" kern="1200" dirty="0"/>
        </a:p>
      </dsp:txBody>
      <dsp:txXfrm>
        <a:off x="2859120" y="1319774"/>
        <a:ext cx="1069909" cy="1069909"/>
      </dsp:txXfrm>
    </dsp:sp>
    <dsp:sp modelId="{A8EE30A4-97E7-4BC2-8A78-5710F38210DF}">
      <dsp:nvSpPr>
        <dsp:cNvPr id="0" name=""/>
        <dsp:cNvSpPr/>
      </dsp:nvSpPr>
      <dsp:spPr>
        <a:xfrm>
          <a:off x="4273477" y="1415935"/>
          <a:ext cx="877587" cy="877587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4389801" y="1596718"/>
        <a:ext cx="644939" cy="516021"/>
      </dsp:txXfrm>
    </dsp:sp>
    <dsp:sp modelId="{EEB39136-F9B0-4B74-93A2-F4CDB1E03119}">
      <dsp:nvSpPr>
        <dsp:cNvPr id="0" name=""/>
        <dsp:cNvSpPr/>
      </dsp:nvSpPr>
      <dsp:spPr>
        <a:xfrm>
          <a:off x="5273927" y="1098188"/>
          <a:ext cx="1513081" cy="1513081"/>
        </a:xfrm>
        <a:prstGeom prst="ellipse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Bank Data</a:t>
          </a:r>
          <a:endParaRPr lang="en-IN" sz="1700" kern="1200" dirty="0"/>
        </a:p>
      </dsp:txBody>
      <dsp:txXfrm>
        <a:off x="5495513" y="1319774"/>
        <a:ext cx="1069909" cy="1069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7CE94-F76E-45F9-A117-D3DE68D5A0FA}">
      <dsp:nvSpPr>
        <dsp:cNvPr id="0" name=""/>
        <dsp:cNvSpPr/>
      </dsp:nvSpPr>
      <dsp:spPr>
        <a:xfrm>
          <a:off x="2823313" y="1791496"/>
          <a:ext cx="2277070" cy="196975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Data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 Pre- Processing</a:t>
          </a:r>
        </a:p>
      </dsp:txBody>
      <dsp:txXfrm>
        <a:off x="3200655" y="2117912"/>
        <a:ext cx="1522386" cy="1316925"/>
      </dsp:txXfrm>
    </dsp:sp>
    <dsp:sp modelId="{793E0F17-0CCD-4E76-8DF5-91EB454C9FCA}">
      <dsp:nvSpPr>
        <dsp:cNvPr id="0" name=""/>
        <dsp:cNvSpPr/>
      </dsp:nvSpPr>
      <dsp:spPr>
        <a:xfrm>
          <a:off x="4249197" y="849100"/>
          <a:ext cx="859131" cy="74025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A8FF8F-86FF-4BA1-BD4A-1DF01B1A11B0}">
      <dsp:nvSpPr>
        <dsp:cNvPr id="0" name=""/>
        <dsp:cNvSpPr/>
      </dsp:nvSpPr>
      <dsp:spPr>
        <a:xfrm>
          <a:off x="3033064" y="0"/>
          <a:ext cx="1866042" cy="161434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 import</a:t>
          </a:r>
        </a:p>
      </dsp:txBody>
      <dsp:txXfrm>
        <a:off x="3342307" y="267532"/>
        <a:ext cx="1247556" cy="1079282"/>
      </dsp:txXfrm>
    </dsp:sp>
    <dsp:sp modelId="{98217DF7-3011-442F-826D-D9377B9953B7}">
      <dsp:nvSpPr>
        <dsp:cNvPr id="0" name=""/>
        <dsp:cNvSpPr/>
      </dsp:nvSpPr>
      <dsp:spPr>
        <a:xfrm>
          <a:off x="5251870" y="2232984"/>
          <a:ext cx="859131" cy="74025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EDAE3C2-D935-437A-A28D-A992C0115D70}">
      <dsp:nvSpPr>
        <dsp:cNvPr id="0" name=""/>
        <dsp:cNvSpPr/>
      </dsp:nvSpPr>
      <dsp:spPr>
        <a:xfrm>
          <a:off x="4744442" y="992931"/>
          <a:ext cx="1866042" cy="161434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-592857"/>
                <a:satOff val="2840"/>
                <a:lumOff val="2627"/>
                <a:alphaOff val="0"/>
                <a:tint val="65000"/>
                <a:lumMod val="110000"/>
              </a:schemeClr>
            </a:gs>
            <a:gs pos="88000">
              <a:schemeClr val="accent2">
                <a:hueOff val="-592857"/>
                <a:satOff val="2840"/>
                <a:lumOff val="2627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Merge datasets</a:t>
          </a:r>
        </a:p>
      </dsp:txBody>
      <dsp:txXfrm>
        <a:off x="5053685" y="1260463"/>
        <a:ext cx="1247556" cy="1079282"/>
      </dsp:txXfrm>
    </dsp:sp>
    <dsp:sp modelId="{467520A9-3412-4C83-A1B9-7A55BDBD7E4D}">
      <dsp:nvSpPr>
        <dsp:cNvPr id="0" name=""/>
        <dsp:cNvSpPr/>
      </dsp:nvSpPr>
      <dsp:spPr>
        <a:xfrm>
          <a:off x="4555348" y="3795130"/>
          <a:ext cx="859131" cy="74025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EFC2D80-3BC5-4390-B63F-F48892EF1E62}">
      <dsp:nvSpPr>
        <dsp:cNvPr id="0" name=""/>
        <dsp:cNvSpPr/>
      </dsp:nvSpPr>
      <dsp:spPr>
        <a:xfrm>
          <a:off x="4744442" y="2944918"/>
          <a:ext cx="1866042" cy="161434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-1185714"/>
                <a:satOff val="5680"/>
                <a:lumOff val="5255"/>
                <a:alphaOff val="0"/>
                <a:tint val="65000"/>
                <a:lumMod val="110000"/>
              </a:schemeClr>
            </a:gs>
            <a:gs pos="88000">
              <a:schemeClr val="accent2">
                <a:hueOff val="-1185714"/>
                <a:satOff val="5680"/>
                <a:lumOff val="5255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Rebuild missing data</a:t>
          </a:r>
        </a:p>
      </dsp:txBody>
      <dsp:txXfrm>
        <a:off x="5053685" y="3212450"/>
        <a:ext cx="1247556" cy="1079282"/>
      </dsp:txXfrm>
    </dsp:sp>
    <dsp:sp modelId="{7FA88709-00F2-4782-A7DD-6A6C3BF22B7B}">
      <dsp:nvSpPr>
        <dsp:cNvPr id="0" name=""/>
        <dsp:cNvSpPr/>
      </dsp:nvSpPr>
      <dsp:spPr>
        <a:xfrm>
          <a:off x="2827550" y="3957286"/>
          <a:ext cx="859131" cy="74025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4797C0A-A19A-4A59-A67A-6CB2D7B1019E}">
      <dsp:nvSpPr>
        <dsp:cNvPr id="0" name=""/>
        <dsp:cNvSpPr/>
      </dsp:nvSpPr>
      <dsp:spPr>
        <a:xfrm>
          <a:off x="3102779" y="3938960"/>
          <a:ext cx="1866042" cy="161434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-1778572"/>
                <a:satOff val="8520"/>
                <a:lumOff val="7882"/>
                <a:alphaOff val="0"/>
                <a:tint val="65000"/>
                <a:lumMod val="110000"/>
              </a:schemeClr>
            </a:gs>
            <a:gs pos="88000">
              <a:schemeClr val="accent2">
                <a:hueOff val="-1778572"/>
                <a:satOff val="8520"/>
                <a:lumOff val="7882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Encoding</a:t>
          </a:r>
          <a:endParaRPr lang="en-IN" sz="2000" kern="1200" dirty="0"/>
        </a:p>
      </dsp:txBody>
      <dsp:txXfrm>
        <a:off x="3412022" y="4206492"/>
        <a:ext cx="1247556" cy="1079282"/>
      </dsp:txXfrm>
    </dsp:sp>
    <dsp:sp modelId="{24BD87BA-3247-4285-A0EE-3FA51DB2544C}">
      <dsp:nvSpPr>
        <dsp:cNvPr id="0" name=""/>
        <dsp:cNvSpPr/>
      </dsp:nvSpPr>
      <dsp:spPr>
        <a:xfrm>
          <a:off x="1808457" y="2573957"/>
          <a:ext cx="859131" cy="74025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2C42B4-8B29-4EEB-97DE-08E5A7CA138C}">
      <dsp:nvSpPr>
        <dsp:cNvPr id="0" name=""/>
        <dsp:cNvSpPr/>
      </dsp:nvSpPr>
      <dsp:spPr>
        <a:xfrm>
          <a:off x="1313741" y="2946029"/>
          <a:ext cx="1866042" cy="161434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-2371429"/>
                <a:satOff val="11360"/>
                <a:lumOff val="10510"/>
                <a:alphaOff val="0"/>
                <a:tint val="65000"/>
                <a:lumMod val="110000"/>
              </a:schemeClr>
            </a:gs>
            <a:gs pos="88000">
              <a:schemeClr val="accent2">
                <a:hueOff val="-2371429"/>
                <a:satOff val="11360"/>
                <a:lumOff val="1051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Outliers Removal</a:t>
          </a:r>
        </a:p>
      </dsp:txBody>
      <dsp:txXfrm>
        <a:off x="1622984" y="3213561"/>
        <a:ext cx="1247556" cy="1079282"/>
      </dsp:txXfrm>
    </dsp:sp>
    <dsp:sp modelId="{7FD2A84F-E3E2-4F53-8E72-91CF98B23D06}">
      <dsp:nvSpPr>
        <dsp:cNvPr id="0" name=""/>
        <dsp:cNvSpPr/>
      </dsp:nvSpPr>
      <dsp:spPr>
        <a:xfrm>
          <a:off x="1313741" y="990709"/>
          <a:ext cx="1866042" cy="161434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65000"/>
                <a:lumMod val="110000"/>
              </a:schemeClr>
            </a:gs>
            <a:gs pos="88000">
              <a:schemeClr val="accent2">
                <a:hueOff val="-2964286"/>
                <a:satOff val="14200"/>
                <a:lumOff val="13137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 Balancing&amp; Scaling</a:t>
          </a:r>
        </a:p>
      </dsp:txBody>
      <dsp:txXfrm>
        <a:off x="1622984" y="1258241"/>
        <a:ext cx="1247556" cy="1079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4743879-5C87-4208-8135-8E67083B45F6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Hive and Hive QL statements have been used for querying the data.</a:t>
            </a:r>
          </a:p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future scope, various different Machine Learning algo0rithm will be implemented on different flight delay datasets.</a:t>
            </a:r>
          </a:p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8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1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03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56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87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89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4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4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417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9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1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6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6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6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2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9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8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65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79529" y="389673"/>
            <a:ext cx="10364672" cy="12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u="sng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SimSun"/>
              </a:rPr>
              <a:t>Predicting Customer Conversion on Bank Telemarketing Dataset using</a:t>
            </a:r>
          </a:p>
          <a:p>
            <a:pPr algn="ctr">
              <a:lnSpc>
                <a:spcPct val="100000"/>
              </a:lnSpc>
            </a:pPr>
            <a:r>
              <a:rPr lang="en-US" sz="4000" b="1" u="sng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SimSun"/>
              </a:rPr>
              <a:t> Machine Learning</a:t>
            </a:r>
            <a:endParaRPr lang="en-IN" sz="2800" b="0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79529" y="629626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12/03/2023</a:t>
            </a:r>
          </a:p>
        </p:txBody>
      </p:sp>
      <p:sp>
        <p:nvSpPr>
          <p:cNvPr id="82" name="CustomShape 3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98EFF522-4416-4CEC-98B2-9E9F656C6F6B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1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6022168" y="4105592"/>
            <a:ext cx="356220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SimSun"/>
              </a:rPr>
              <a:t>Submitted By: </a:t>
            </a:r>
          </a:p>
          <a:p>
            <a:pPr>
              <a:lnSpc>
                <a:spcPct val="100000"/>
              </a:lnSpc>
            </a:pP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SimSun"/>
              </a:rPr>
              <a:t>Chetan </a:t>
            </a:r>
            <a:r>
              <a:rPr lang="en-IN" sz="1800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SimSun"/>
              </a:rPr>
              <a:t>Amrao</a:t>
            </a:r>
            <a:r>
              <a:rPr lang="en-IN" sz="1800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SimSun"/>
              </a:rPr>
              <a:t>    (220943025004)</a:t>
            </a:r>
            <a:endParaRPr lang="en-IN" sz="18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SimSun"/>
              </a:rPr>
              <a:t>Mandar Patil       (220943025017)</a:t>
            </a:r>
            <a:endParaRPr lang="en-IN" sz="18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SimSun"/>
              </a:rPr>
              <a:t>Kaustubh Patil    (220943025025)</a:t>
            </a:r>
            <a:endParaRPr lang="en-IN" sz="18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SimSun"/>
              </a:rPr>
              <a:t>Prince </a:t>
            </a:r>
            <a:r>
              <a:rPr lang="en-IN" sz="1800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SimSun"/>
              </a:rPr>
              <a:t>Ganer</a:t>
            </a:r>
            <a:r>
              <a:rPr lang="en-IN" sz="1800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SimSun"/>
              </a:rPr>
              <a:t>      (220943025028)</a:t>
            </a:r>
            <a:endParaRPr lang="en-IN" sz="18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1436749" y="4150198"/>
            <a:ext cx="28234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SimSun"/>
              </a:rPr>
              <a:t>Guided By:</a:t>
            </a:r>
          </a:p>
          <a:p>
            <a:pPr>
              <a:lnSpc>
                <a:spcPct val="100000"/>
              </a:lnSpc>
            </a:pPr>
            <a:endParaRPr lang="en-IN" b="1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SimSun"/>
              </a:rPr>
              <a:t>Mrs. </a:t>
            </a:r>
            <a:r>
              <a:rPr lang="en-IN" spc="-1" dirty="0">
                <a:uFill>
                  <a:solidFill>
                    <a:srgbClr val="FFFFFF"/>
                  </a:solidFill>
                </a:uFill>
                <a:latin typeface="+mj-lt"/>
                <a:ea typeface="SimSun"/>
              </a:rPr>
              <a:t>Trupti Joshi</a:t>
            </a:r>
            <a:endParaRPr lang="en-IN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SimSun"/>
              </a:rPr>
              <a:t>Mr. Tushar </a:t>
            </a:r>
            <a:r>
              <a:rPr lang="en-IN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SimSun"/>
              </a:rPr>
              <a:t>Kute</a:t>
            </a:r>
            <a:endParaRPr lang="en-IN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9A1624-DF1B-AC73-6EEF-5BBB54C3086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21066" y="2756246"/>
            <a:ext cx="2277360" cy="77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3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457A7BE-9B27-4EC3-AA87-5FC49D84CFF0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10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23924FB8-EBF6-36ED-20E3-6AE0F44680C3}"/>
              </a:ext>
            </a:extLst>
          </p:cNvPr>
          <p:cNvSpPr/>
          <p:nvPr/>
        </p:nvSpPr>
        <p:spPr>
          <a:xfrm>
            <a:off x="366237" y="6170655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12/03/2023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C3BAA-1233-CD7E-61EC-AC4075434D7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772957" y="190440"/>
            <a:ext cx="2277360" cy="77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EB4DC2-B1A2-E84C-32CF-18571850AC43}"/>
              </a:ext>
            </a:extLst>
          </p:cNvPr>
          <p:cNvSpPr txBox="1"/>
          <p:nvPr/>
        </p:nvSpPr>
        <p:spPr>
          <a:xfrm>
            <a:off x="970156" y="613317"/>
            <a:ext cx="4858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Model Performance Summary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A9A32-12B8-F2C9-BEE4-E438BC53A5A5}"/>
              </a:ext>
            </a:extLst>
          </p:cNvPr>
          <p:cNvSpPr txBox="1"/>
          <p:nvPr/>
        </p:nvSpPr>
        <p:spPr>
          <a:xfrm>
            <a:off x="1126273" y="1650381"/>
            <a:ext cx="86466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Support Vector Classifier</a:t>
            </a:r>
          </a:p>
          <a:p>
            <a:pPr lvl="1"/>
            <a:r>
              <a:rPr lang="en-US" dirty="0"/>
              <a:t>Accuracy Score : 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Logistic Regression</a:t>
            </a:r>
          </a:p>
          <a:p>
            <a:pPr lvl="1"/>
            <a:r>
              <a:rPr lang="en-US" dirty="0"/>
              <a:t>Accuracy Score : 86%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Decision Tree Classifier</a:t>
            </a:r>
          </a:p>
          <a:p>
            <a:pPr lvl="1"/>
            <a:r>
              <a:rPr lang="en-US" dirty="0"/>
              <a:t>Accuracy Score : 87%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Random Forest Classifier</a:t>
            </a:r>
          </a:p>
          <a:p>
            <a:pPr lvl="1"/>
            <a:r>
              <a:rPr lang="en-US" dirty="0"/>
              <a:t>Accuracy Score : 89%</a:t>
            </a:r>
          </a:p>
          <a:p>
            <a:pPr lvl="1"/>
            <a:r>
              <a:rPr lang="en-US" dirty="0"/>
              <a:t>This is the best performer model!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10140" y="320040"/>
            <a:ext cx="10971720" cy="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28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Visualization &amp; Representation</a:t>
            </a:r>
            <a:endParaRPr lang="en-IN" sz="1800" b="1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E255C6-B33B-B263-EDB6-6671D590EBF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772957" y="190440"/>
            <a:ext cx="2277360" cy="77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FE160A0-6C44-821D-2471-85B1526A99D6}"/>
              </a:ext>
            </a:extLst>
          </p:cNvPr>
          <p:cNvSpPr/>
          <p:nvPr/>
        </p:nvSpPr>
        <p:spPr>
          <a:xfrm>
            <a:off x="1324421" y="2148039"/>
            <a:ext cx="8020301" cy="25619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Tableau Dashboard</a:t>
            </a:r>
            <a:endParaRPr lang="en-IN" dirty="0"/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7C95FE2C-5A8C-3CC7-18C6-095D8C63F0F3}"/>
              </a:ext>
            </a:extLst>
          </p:cNvPr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447F771-E6ED-4D0B-B39B-6BA1E6E1AE41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11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EBF4901-C05C-06BA-3673-4C4997D27656}"/>
              </a:ext>
            </a:extLst>
          </p:cNvPr>
          <p:cNvSpPr/>
          <p:nvPr/>
        </p:nvSpPr>
        <p:spPr>
          <a:xfrm>
            <a:off x="377388" y="606276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12/03/2023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0E132-A8A8-362B-5B3E-5C21A5E27CA6}"/>
              </a:ext>
            </a:extLst>
          </p:cNvPr>
          <p:cNvSpPr txBox="1"/>
          <p:nvPr/>
        </p:nvSpPr>
        <p:spPr>
          <a:xfrm>
            <a:off x="735980" y="691376"/>
            <a:ext cx="6706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Key Insights found from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96D92-34F9-D0B1-CE89-28C19AEB69A9}"/>
              </a:ext>
            </a:extLst>
          </p:cNvPr>
          <p:cNvSpPr txBox="1"/>
          <p:nvPr/>
        </p:nvSpPr>
        <p:spPr>
          <a:xfrm>
            <a:off x="858644" y="1739590"/>
            <a:ext cx="9544601" cy="34778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/>
              <a:t>1. Age group of around 25 to 50 years should be the primary focus of </a:t>
            </a:r>
          </a:p>
          <a:p>
            <a:r>
              <a:rPr lang="en-US" sz="2000" dirty="0"/>
              <a:t>    future telemarketing campaigns.</a:t>
            </a:r>
          </a:p>
          <a:p>
            <a:endParaRPr lang="en-US" sz="2000" dirty="0"/>
          </a:p>
          <a:p>
            <a:r>
              <a:rPr lang="en-US" sz="2000" dirty="0"/>
              <a:t>2. Married people have more chances of buying term deposit subscription</a:t>
            </a:r>
          </a:p>
          <a:p>
            <a:r>
              <a:rPr lang="en-US" sz="2000" dirty="0"/>
              <a:t>    followed by single people and then divorced people.</a:t>
            </a:r>
          </a:p>
          <a:p>
            <a:endParaRPr lang="en-US" sz="2000" dirty="0"/>
          </a:p>
          <a:p>
            <a:r>
              <a:rPr lang="en-US" sz="2000" dirty="0"/>
              <a:t>3. People with age between 25 and 50 years can be considered selling loan</a:t>
            </a:r>
          </a:p>
          <a:p>
            <a:r>
              <a:rPr lang="en-US" sz="2000" dirty="0"/>
              <a:t>    related products like housing and personal loan in future campaigns.</a:t>
            </a:r>
          </a:p>
          <a:p>
            <a:endParaRPr lang="en-US" sz="2000" dirty="0"/>
          </a:p>
          <a:p>
            <a:r>
              <a:rPr lang="en-US" sz="2000" dirty="0"/>
              <a:t>4. Marketing strategies can be developed with help of the analyzed call duration.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2589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09480" y="285840"/>
            <a:ext cx="10971720" cy="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8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+mj-lt"/>
                <a:ea typeface="SimSun"/>
              </a:rPr>
              <a:t>Conclusion</a:t>
            </a:r>
            <a:r>
              <a:rPr lang="en-IN" sz="28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 and Future Scope</a:t>
            </a:r>
            <a:endParaRPr lang="en-IN" sz="1800" b="1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09480" y="1174680"/>
            <a:ext cx="10971720" cy="289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Train chat bot for customer segmentation and product discovery through bank website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Personalization of customer experience through web based portal for bank product </a:t>
            </a:r>
          </a:p>
          <a:p>
            <a:pPr algn="just">
              <a:lnSpc>
                <a:spcPct val="150000"/>
              </a:lnSpc>
            </a:pPr>
            <a:r>
              <a:rPr lang="en-IN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     exploration</a:t>
            </a:r>
            <a:endParaRPr lang="en-IN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B5A2295-943D-410C-95D0-7FBC2ABE5E11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13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EE6B15-5333-9FE0-AF6E-F3A67380BC6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772957" y="190440"/>
            <a:ext cx="2277360" cy="77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2226A523-9F28-702C-C19C-34E609622043}"/>
              </a:ext>
            </a:extLst>
          </p:cNvPr>
          <p:cNvSpPr/>
          <p:nvPr/>
        </p:nvSpPr>
        <p:spPr>
          <a:xfrm>
            <a:off x="317216" y="6097397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12/03/2023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99B7A-4B59-3362-CF2A-DA31D1B3E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731" y="2314959"/>
            <a:ext cx="6986954" cy="3930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E23ED0-2A5B-6B32-8FC0-A9B576D07307}"/>
              </a:ext>
            </a:extLst>
          </p:cNvPr>
          <p:cNvSpPr txBox="1"/>
          <p:nvPr/>
        </p:nvSpPr>
        <p:spPr>
          <a:xfrm>
            <a:off x="2425700" y="2489706"/>
            <a:ext cx="462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</a:rPr>
              <a:t>Thank You</a:t>
            </a:r>
            <a:endParaRPr lang="en-IN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23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3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C87E2E6-A856-41E8-9199-1CE98E2FB9A0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1"/>
          <p:cNvPicPr/>
          <p:nvPr/>
        </p:nvPicPr>
        <p:blipFill>
          <a:blip r:embed="rId2"/>
          <a:stretch/>
        </p:blipFill>
        <p:spPr>
          <a:xfrm>
            <a:off x="9772957" y="190440"/>
            <a:ext cx="2277360" cy="77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ustomShape 1">
            <a:extLst>
              <a:ext uri="{FF2B5EF4-FFF2-40B4-BE49-F238E27FC236}">
                <a16:creationId xmlns:a16="http://schemas.microsoft.com/office/drawing/2014/main" id="{C58BBA67-D44D-58F0-7279-75AF45FB07BF}"/>
              </a:ext>
            </a:extLst>
          </p:cNvPr>
          <p:cNvSpPr/>
          <p:nvPr/>
        </p:nvSpPr>
        <p:spPr>
          <a:xfrm>
            <a:off x="609480" y="190440"/>
            <a:ext cx="10971720" cy="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en-IN" sz="1800" b="0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8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Outline</a:t>
            </a:r>
            <a:endParaRPr lang="en-IN" sz="1800" b="1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609F26CB-2FB3-429D-3733-F44146F3B3C8}"/>
              </a:ext>
            </a:extLst>
          </p:cNvPr>
          <p:cNvSpPr/>
          <p:nvPr/>
        </p:nvSpPr>
        <p:spPr>
          <a:xfrm>
            <a:off x="609480" y="952560"/>
            <a:ext cx="109717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980" indent="-342900">
              <a:lnSpc>
                <a:spcPct val="15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Introduction</a:t>
            </a:r>
            <a:endParaRPr lang="en-IN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980" indent="-342900">
              <a:lnSpc>
                <a:spcPct val="15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Problem Statement</a:t>
            </a:r>
            <a:endParaRPr lang="en-IN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980" indent="-342900">
              <a:lnSpc>
                <a:spcPct val="15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System Architecture</a:t>
            </a:r>
          </a:p>
          <a:p>
            <a:pPr marL="343980" indent="-342900">
              <a:lnSpc>
                <a:spcPct val="15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Data Collection</a:t>
            </a:r>
            <a:endParaRPr lang="en-IN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980" indent="-342900">
              <a:lnSpc>
                <a:spcPct val="15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Data Pre-Processing</a:t>
            </a:r>
            <a:endParaRPr lang="en-IN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980" indent="-342900">
              <a:lnSpc>
                <a:spcPct val="15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Methodology</a:t>
            </a:r>
            <a:endParaRPr lang="en-IN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980" indent="-342900">
              <a:lnSpc>
                <a:spcPct val="15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Machine Learning Algorithms</a:t>
            </a:r>
            <a:endParaRPr lang="en-IN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830" indent="-285750">
              <a:lnSpc>
                <a:spcPct val="15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Model Performance Summary</a:t>
            </a:r>
          </a:p>
          <a:p>
            <a:pPr marL="343980" indent="-342900">
              <a:lnSpc>
                <a:spcPct val="15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Conclusion</a:t>
            </a:r>
            <a:endParaRPr lang="en-IN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980" indent="-342900">
              <a:lnSpc>
                <a:spcPct val="15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IN" sz="20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Future Scope</a:t>
            </a:r>
            <a:endParaRPr lang="en-IN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endParaRPr lang="en-IN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F075A15D-8F7E-B9DF-2B79-003DD04E3CCF}"/>
              </a:ext>
            </a:extLst>
          </p:cNvPr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192799D2-C2E0-435F-AFDD-A27078AA7927}" type="slidenum">
              <a:rPr lang="en-IN" sz="1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2</a:t>
            </a:fld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E67396FF-22C0-8BD8-A625-418D9AED15D8}"/>
              </a:ext>
            </a:extLst>
          </p:cNvPr>
          <p:cNvSpPr/>
          <p:nvPr/>
        </p:nvSpPr>
        <p:spPr>
          <a:xfrm>
            <a:off x="392876" y="635746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12/03/2023</a:t>
            </a:r>
          </a:p>
        </p:txBody>
      </p:sp>
    </p:spTree>
    <p:extLst>
      <p:ext uri="{BB962C8B-B14F-4D97-AF65-F5344CB8AC3E}">
        <p14:creationId xmlns:p14="http://schemas.microsoft.com/office/powerpoint/2010/main" val="5996049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09480" y="195766"/>
            <a:ext cx="10971720" cy="11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en-IN" sz="1800" b="0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8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Introduction</a:t>
            </a:r>
            <a:endParaRPr lang="en-IN" sz="1800" b="1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09480" y="964080"/>
            <a:ext cx="10610280" cy="365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Telemarketing is a technique used by marketing professionals to attract new customers and keep hold of old customers. It is used in sectors like 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banking, financial services and insurance (BFSI), information technology and telecommunications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, and consulting to locate potential consumers through phone calls where they are asked to purchase goods or services. </a:t>
            </a:r>
          </a:p>
          <a:p>
            <a:pPr marL="285840" indent="-28476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According to Pecan AI's 2022 market research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, 84% of marketing leaders use predictive analysis and 40% of marketing professionals a lack of knowledge 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and training regarding content marketing as another struggle and almost 42% of financial marketers say that hiring top talent is a problem they face in their organization. </a:t>
            </a:r>
          </a:p>
          <a:p>
            <a:pPr marL="285840" indent="-28476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We propose two solutions based on telemarketing bank dataset. A model for customer segmentation based on prediction for the part of the month deposit was successfully made and a web tool for marketers to decide which customers to prioritize. </a:t>
            </a:r>
            <a:endParaRPr lang="en-IN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5B0FDA39-E172-4A77-9CE8-9F03BDC41C6C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0FBD462E-3D1A-B33C-3BBF-9B3BA77C085E}"/>
              </a:ext>
            </a:extLst>
          </p:cNvPr>
          <p:cNvSpPr/>
          <p:nvPr/>
        </p:nvSpPr>
        <p:spPr>
          <a:xfrm>
            <a:off x="399381" y="6370077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12/03/2023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3CE25F9D-3BD2-D46E-CA69-C9696C5D692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772957" y="190440"/>
            <a:ext cx="2277360" cy="77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3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C87E2E6-A856-41E8-9199-1CE98E2FB9A0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4</a:t>
            </a:fld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1"/>
          <p:cNvPicPr/>
          <p:nvPr/>
        </p:nvPicPr>
        <p:blipFill>
          <a:blip r:embed="rId2"/>
          <a:stretch/>
        </p:blipFill>
        <p:spPr>
          <a:xfrm>
            <a:off x="9772957" y="190440"/>
            <a:ext cx="2277360" cy="77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stomShape 1">
            <a:extLst>
              <a:ext uri="{FF2B5EF4-FFF2-40B4-BE49-F238E27FC236}">
                <a16:creationId xmlns:a16="http://schemas.microsoft.com/office/drawing/2014/main" id="{CA9FF58D-FB27-1D86-B0F6-DAB4E7878977}"/>
              </a:ext>
            </a:extLst>
          </p:cNvPr>
          <p:cNvSpPr/>
          <p:nvPr/>
        </p:nvSpPr>
        <p:spPr>
          <a:xfrm>
            <a:off x="610140" y="285840"/>
            <a:ext cx="10971720" cy="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8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Problem Statement</a:t>
            </a:r>
            <a:endParaRPr lang="en-IN" sz="1800" b="1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F50BFAE2-C6AE-AE1E-27EB-754E331318D1}"/>
              </a:ext>
            </a:extLst>
          </p:cNvPr>
          <p:cNvSpPr/>
          <p:nvPr/>
        </p:nvSpPr>
        <p:spPr>
          <a:xfrm>
            <a:off x="609480" y="1319400"/>
            <a:ext cx="9941040" cy="19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280" indent="-457200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Predict whether customer subscribes to </a:t>
            </a:r>
          </a:p>
          <a:p>
            <a:pPr marL="1080" algn="just">
              <a:lnSpc>
                <a:spcPct val="100000"/>
              </a:lnSpc>
              <a:buClr>
                <a:schemeClr val="tx1"/>
              </a:buClr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	term deposit or not ?</a:t>
            </a:r>
          </a:p>
          <a:p>
            <a:pPr marL="458280" indent="-457200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280" indent="-457200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Customer willing to subscribe in which interval ?</a:t>
            </a:r>
          </a:p>
          <a:p>
            <a:pPr marL="458280" indent="-457200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280" indent="-457200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Effects of festival days on deposit subscription ?</a:t>
            </a:r>
          </a:p>
          <a:p>
            <a:pPr marL="458280" indent="-457200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280" indent="-457200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Customer conversion rate </a:t>
            </a:r>
            <a:endParaRPr lang="en-IN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C92C68D-5462-F4B5-EE70-8F1AA2191181}"/>
              </a:ext>
            </a:extLst>
          </p:cNvPr>
          <p:cNvSpPr/>
          <p:nvPr/>
        </p:nvSpPr>
        <p:spPr>
          <a:xfrm>
            <a:off x="321632" y="6097557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12/03/2023</a:t>
            </a:r>
          </a:p>
        </p:txBody>
      </p:sp>
    </p:spTree>
    <p:extLst>
      <p:ext uri="{BB962C8B-B14F-4D97-AF65-F5344CB8AC3E}">
        <p14:creationId xmlns:p14="http://schemas.microsoft.com/office/powerpoint/2010/main" val="24419246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09480" y="190440"/>
            <a:ext cx="10971720" cy="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8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+mj-lt"/>
                <a:ea typeface="SimSun"/>
              </a:rPr>
              <a:t>System</a:t>
            </a:r>
            <a:r>
              <a:rPr lang="en-IN" sz="2800" b="1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SimSun"/>
              </a:rPr>
              <a:t> </a:t>
            </a:r>
            <a:r>
              <a:rPr lang="en-IN" sz="28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+mj-lt"/>
                <a:ea typeface="SimSun"/>
              </a:rPr>
              <a:t>Architecture</a:t>
            </a:r>
            <a:endParaRPr lang="en-IN" sz="1800" b="1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C87E2E6-A856-41E8-9199-1CE98E2FB9A0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5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1599087" y="5821251"/>
            <a:ext cx="7506606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SimSun"/>
              </a:rPr>
              <a:t>Fig.: System Architecture for Predicting Customer Conversion on Bank Telemarketing Dataset using Machine Learning</a:t>
            </a:r>
            <a:endParaRPr lang="en-IN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108" name="Picture 1"/>
          <p:cNvPicPr/>
          <p:nvPr/>
        </p:nvPicPr>
        <p:blipFill>
          <a:blip r:embed="rId2"/>
          <a:stretch/>
        </p:blipFill>
        <p:spPr>
          <a:xfrm>
            <a:off x="9772957" y="190440"/>
            <a:ext cx="2277360" cy="77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4D04A79B-2B96-5ACC-F8DD-7D5A7A311F3C}"/>
              </a:ext>
            </a:extLst>
          </p:cNvPr>
          <p:cNvSpPr/>
          <p:nvPr/>
        </p:nvSpPr>
        <p:spPr>
          <a:xfrm>
            <a:off x="332784" y="6098631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12/03/2023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E8F5B3-C0A6-292D-6E5E-83833AF96753}"/>
              </a:ext>
            </a:extLst>
          </p:cNvPr>
          <p:cNvGrpSpPr/>
          <p:nvPr/>
        </p:nvGrpSpPr>
        <p:grpSpPr>
          <a:xfrm>
            <a:off x="914399" y="962640"/>
            <a:ext cx="9836495" cy="4590667"/>
            <a:chOff x="1617954" y="827454"/>
            <a:chExt cx="8557677" cy="39927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C908A7-E567-3EA9-9423-0A0F611DCE72}"/>
                </a:ext>
              </a:extLst>
            </p:cNvPr>
            <p:cNvSpPr txBox="1"/>
            <p:nvPr/>
          </p:nvSpPr>
          <p:spPr>
            <a:xfrm>
              <a:off x="8486341" y="2534992"/>
              <a:ext cx="1520729" cy="562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Pre-processing </a:t>
              </a:r>
            </a:p>
            <a:p>
              <a:r>
                <a:rPr lang="en-US" dirty="0"/>
                <a:t>on notebook</a:t>
              </a:r>
              <a:endParaRPr lang="en-IN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B4E5326-D451-DB2C-67FF-60FBE7DA54AE}"/>
                </a:ext>
              </a:extLst>
            </p:cNvPr>
            <p:cNvGrpSpPr/>
            <p:nvPr/>
          </p:nvGrpSpPr>
          <p:grpSpPr>
            <a:xfrm>
              <a:off x="1617954" y="827454"/>
              <a:ext cx="8557677" cy="3992740"/>
              <a:chOff x="1617954" y="827454"/>
              <a:chExt cx="8557677" cy="3992740"/>
            </a:xfrm>
          </p:grpSpPr>
          <p:pic>
            <p:nvPicPr>
              <p:cNvPr id="5" name="Graphic 4" descr="Database with solid fill">
                <a:extLst>
                  <a:ext uri="{FF2B5EF4-FFF2-40B4-BE49-F238E27FC236}">
                    <a16:creationId xmlns:a16="http://schemas.microsoft.com/office/drawing/2014/main" id="{E88F10BE-971B-B119-4706-F8620E57C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807059" y="827454"/>
                <a:ext cx="1108745" cy="110874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575B53-6FB5-17E3-6023-361647941871}"/>
                  </a:ext>
                </a:extLst>
              </p:cNvPr>
              <p:cNvSpPr txBox="1"/>
              <p:nvPr/>
            </p:nvSpPr>
            <p:spPr>
              <a:xfrm>
                <a:off x="7671839" y="1097635"/>
                <a:ext cx="250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Raw Kaggle Dataset</a:t>
                </a:r>
                <a:endParaRPr lang="en-IN" dirty="0"/>
              </a:p>
            </p:txBody>
          </p:sp>
          <p:pic>
            <p:nvPicPr>
              <p:cNvPr id="11" name="Graphic 10" descr="Closed book with solid fill">
                <a:extLst>
                  <a:ext uri="{FF2B5EF4-FFF2-40B4-BE49-F238E27FC236}">
                    <a16:creationId xmlns:a16="http://schemas.microsoft.com/office/drawing/2014/main" id="{A966C31F-105E-7FF0-FD89-43DADD1FB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904232" y="23917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4A7B511A-55D2-661D-75D2-D8304E23AD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2581" y="2422320"/>
                <a:ext cx="783761" cy="81732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4DB60D9-EA6F-A142-3F01-CE4A4D40707B}"/>
                  </a:ext>
                </a:extLst>
              </p:cNvPr>
              <p:cNvSpPr/>
              <p:nvPr/>
            </p:nvSpPr>
            <p:spPr>
              <a:xfrm>
                <a:off x="4483872" y="2460747"/>
                <a:ext cx="1904719" cy="7764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preparation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79C72AE-8186-CBC0-2C58-7ED85071AF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7542" y="2848983"/>
                <a:ext cx="615082" cy="2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F6F5A16-597B-0075-1744-AD9023AEECE7}"/>
                  </a:ext>
                </a:extLst>
              </p:cNvPr>
              <p:cNvSpPr/>
              <p:nvPr/>
            </p:nvSpPr>
            <p:spPr>
              <a:xfrm>
                <a:off x="1623917" y="2460748"/>
                <a:ext cx="1753666" cy="7764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ML Classifier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2347ACD-5376-08E9-7FCC-4D46A87A8CDF}"/>
                  </a:ext>
                </a:extLst>
              </p:cNvPr>
              <p:cNvCxnSpPr>
                <a:cxnSpLocks/>
                <a:stCxn id="21" idx="1"/>
                <a:endCxn id="32" idx="3"/>
              </p:cNvCxnSpPr>
              <p:nvPr/>
            </p:nvCxnSpPr>
            <p:spPr>
              <a:xfrm flipH="1">
                <a:off x="3377583" y="2848982"/>
                <a:ext cx="1106289" cy="2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B395C6F-220A-CB6A-811D-189C8A2C18ED}"/>
                  </a:ext>
                </a:extLst>
              </p:cNvPr>
              <p:cNvSpPr/>
              <p:nvPr/>
            </p:nvSpPr>
            <p:spPr>
              <a:xfrm>
                <a:off x="1617954" y="3974755"/>
                <a:ext cx="1753666" cy="7764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Predictions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FD3B024-28F5-AB86-BE00-E92806AF2FED}"/>
                  </a:ext>
                </a:extLst>
              </p:cNvPr>
              <p:cNvCxnSpPr>
                <a:cxnSpLocks/>
                <a:stCxn id="32" idx="2"/>
                <a:endCxn id="42" idx="0"/>
              </p:cNvCxnSpPr>
              <p:nvPr/>
            </p:nvCxnSpPr>
            <p:spPr>
              <a:xfrm flipH="1">
                <a:off x="2494787" y="3237219"/>
                <a:ext cx="5963" cy="737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0764096C-9491-7C76-208E-C7CA603FB3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1842" y="4097383"/>
                <a:ext cx="2410876" cy="555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1DBDB0C-5714-218C-8A1B-A378F8548D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5066" y="4364172"/>
                <a:ext cx="759732" cy="10542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2" name="Graphic 51" descr="Bar chart with solid fill">
                <a:extLst>
                  <a:ext uri="{FF2B5EF4-FFF2-40B4-BE49-F238E27FC236}">
                    <a16:creationId xmlns:a16="http://schemas.microsoft.com/office/drawing/2014/main" id="{EA933125-E532-EEDC-6231-E9C8BA618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07059" y="3905794"/>
                <a:ext cx="914400" cy="914400"/>
              </a:xfrm>
              <a:prstGeom prst="rect">
                <a:avLst/>
              </a:prstGeom>
            </p:spPr>
          </p:pic>
        </p:grp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C27156-72C0-E81A-90F9-A46696A0C079}"/>
              </a:ext>
            </a:extLst>
          </p:cNvPr>
          <p:cNvCxnSpPr>
            <a:cxnSpLocks/>
          </p:cNvCxnSpPr>
          <p:nvPr/>
        </p:nvCxnSpPr>
        <p:spPr>
          <a:xfrm flipH="1">
            <a:off x="7516155" y="2171700"/>
            <a:ext cx="10484" cy="6403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27CADBC-92BF-CE80-AB33-D74CD50EB1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538900"/>
              </p:ext>
            </p:extLst>
          </p:nvPr>
        </p:nvGraphicFramePr>
        <p:xfrm>
          <a:off x="2102291" y="935278"/>
          <a:ext cx="6788150" cy="3709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E4B8E24-6BF7-8625-75B2-75A7075AA1B9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9772957" y="190440"/>
            <a:ext cx="2277360" cy="77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E08D0-9CC3-9906-284F-0A01B0E9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Data Collection</a:t>
            </a:r>
            <a:endParaRPr lang="en-IN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41635-3A5C-A7FE-2BC4-48D1E77651C3}"/>
              </a:ext>
            </a:extLst>
          </p:cNvPr>
          <p:cNvSpPr txBox="1"/>
          <p:nvPr/>
        </p:nvSpPr>
        <p:spPr>
          <a:xfrm>
            <a:off x="644048" y="1299229"/>
            <a:ext cx="10468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Fetch raw datasets using API of Kaggle in </a:t>
            </a:r>
            <a:r>
              <a:rPr lang="en-US" sz="2400" dirty="0" err="1"/>
              <a:t>PySpark</a:t>
            </a:r>
            <a:r>
              <a:rPr lang="en-US" sz="2400" dirty="0"/>
              <a:t> </a:t>
            </a:r>
            <a:r>
              <a:rPr lang="en-US" sz="2400" dirty="0" err="1"/>
              <a:t>dataframe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BA88CCF-799B-3742-AC4C-3672EAE3EBD3}"/>
              </a:ext>
            </a:extLst>
          </p:cNvPr>
          <p:cNvSpPr/>
          <p:nvPr/>
        </p:nvSpPr>
        <p:spPr>
          <a:xfrm>
            <a:off x="332784" y="6200924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12/03/2023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24165-A3DD-663E-A828-932F0A5A3CA9}"/>
              </a:ext>
            </a:extLst>
          </p:cNvPr>
          <p:cNvSpPr txBox="1"/>
          <p:nvPr/>
        </p:nvSpPr>
        <p:spPr>
          <a:xfrm>
            <a:off x="609480" y="4161614"/>
            <a:ext cx="10325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Applied some necessary operations to concatenate two </a:t>
            </a:r>
            <a:r>
              <a:rPr lang="en-US" sz="2400" dirty="0" err="1"/>
              <a:t>dataframes</a:t>
            </a:r>
            <a:r>
              <a:rPr lang="en-US" sz="2400" dirty="0"/>
              <a:t>.</a:t>
            </a:r>
          </a:p>
          <a:p>
            <a:r>
              <a:rPr lang="en-US" sz="2400" dirty="0"/>
              <a:t>3. Year mapping in both of the </a:t>
            </a:r>
            <a:r>
              <a:rPr lang="en-US" sz="2400" dirty="0" err="1"/>
              <a:t>dataframes</a:t>
            </a:r>
            <a:r>
              <a:rPr lang="en-US" sz="2400" dirty="0"/>
              <a:t>.</a:t>
            </a:r>
          </a:p>
          <a:p>
            <a:r>
              <a:rPr lang="en-US" sz="2400" dirty="0"/>
              <a:t>4. Social Metric Index mapping applied on Bank Full dataset</a:t>
            </a:r>
          </a:p>
          <a:p>
            <a:r>
              <a:rPr lang="en-US" sz="2400" dirty="0"/>
              <a:t>5. Concatenated two </a:t>
            </a:r>
            <a:r>
              <a:rPr lang="en-US" sz="2400" dirty="0" err="1"/>
              <a:t>dataframes</a:t>
            </a:r>
            <a:r>
              <a:rPr lang="en-US" sz="2400" dirty="0"/>
              <a:t> for further operations.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9C938-E7CC-EC93-06BF-61CD4F8FCBB9}"/>
              </a:ext>
            </a:extLst>
          </p:cNvPr>
          <p:cNvSpPr txBox="1"/>
          <p:nvPr/>
        </p:nvSpPr>
        <p:spPr>
          <a:xfrm>
            <a:off x="2236106" y="3632269"/>
            <a:ext cx="143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45211 rows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729A7-9BC3-7865-40A6-AA54F87FA734}"/>
              </a:ext>
            </a:extLst>
          </p:cNvPr>
          <p:cNvSpPr txBox="1"/>
          <p:nvPr/>
        </p:nvSpPr>
        <p:spPr>
          <a:xfrm>
            <a:off x="4777112" y="3632269"/>
            <a:ext cx="143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41188 rows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D19C0-8AAB-A427-7FDB-C675A7177CB1}"/>
              </a:ext>
            </a:extLst>
          </p:cNvPr>
          <p:cNvSpPr txBox="1"/>
          <p:nvPr/>
        </p:nvSpPr>
        <p:spPr>
          <a:xfrm>
            <a:off x="7451933" y="3632269"/>
            <a:ext cx="143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86299 rows</a:t>
            </a:r>
            <a:endParaRPr lang="en-IN" dirty="0"/>
          </a:p>
        </p:txBody>
      </p:sp>
      <p:sp>
        <p:nvSpPr>
          <p:cNvPr id="14" name="CustomShape 4">
            <a:extLst>
              <a:ext uri="{FF2B5EF4-FFF2-40B4-BE49-F238E27FC236}">
                <a16:creationId xmlns:a16="http://schemas.microsoft.com/office/drawing/2014/main" id="{47078098-9D9E-C460-A912-C53D4061EE6A}"/>
              </a:ext>
            </a:extLst>
          </p:cNvPr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447F771-E6ED-4D0B-B39B-6BA1E6E1AE41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6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872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09480" y="285840"/>
            <a:ext cx="10971720" cy="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8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Data Pre-Processing</a:t>
            </a:r>
            <a:endParaRPr lang="en-IN" sz="1800" b="1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45357" y="4253400"/>
            <a:ext cx="10543680" cy="176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5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447F771-E6ED-4D0B-B39B-6BA1E6E1AE41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7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A3D8FE-AFEC-4E1B-034C-867EBDEB7B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957818"/>
              </p:ext>
            </p:extLst>
          </p:nvPr>
        </p:nvGraphicFramePr>
        <p:xfrm>
          <a:off x="2133226" y="838440"/>
          <a:ext cx="7924227" cy="5553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1">
            <a:extLst>
              <a:ext uri="{FF2B5EF4-FFF2-40B4-BE49-F238E27FC236}">
                <a16:creationId xmlns:a16="http://schemas.microsoft.com/office/drawing/2014/main" id="{37637CCF-1F64-BCD0-27C3-4AEC55D36994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9772957" y="190440"/>
            <a:ext cx="2277360" cy="77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32D86ED0-8DA1-452E-836D-4D1AD908A36B}"/>
              </a:ext>
            </a:extLst>
          </p:cNvPr>
          <p:cNvSpPr/>
          <p:nvPr/>
        </p:nvSpPr>
        <p:spPr>
          <a:xfrm>
            <a:off x="355085" y="6154147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12/03/2023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62466B-16DF-3F71-DC92-897AA7BD087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85914" y="2653385"/>
            <a:ext cx="10972440" cy="114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1. Check and remove nulls</a:t>
            </a:r>
          </a:p>
          <a:p>
            <a:pPr marL="0" indent="0">
              <a:buNone/>
            </a:pPr>
            <a:r>
              <a:rPr lang="en-US" sz="2400" dirty="0"/>
              <a:t>2. Label encoding</a:t>
            </a:r>
          </a:p>
          <a:p>
            <a:pPr marL="0" indent="0">
              <a:buNone/>
            </a:pPr>
            <a:r>
              <a:rPr lang="en-US" sz="2400" dirty="0"/>
              <a:t>3. One hot encoding</a:t>
            </a:r>
          </a:p>
          <a:p>
            <a:pPr marL="0" indent="0">
              <a:buNone/>
            </a:pPr>
            <a:r>
              <a:rPr lang="en-US" sz="2400" dirty="0"/>
              <a:t>4. Cleaning outliers</a:t>
            </a:r>
          </a:p>
          <a:p>
            <a:pPr marL="0" indent="0">
              <a:buNone/>
            </a:pPr>
            <a:r>
              <a:rPr lang="en-US" sz="2400" dirty="0"/>
              <a:t>5. Data balancing</a:t>
            </a:r>
          </a:p>
          <a:p>
            <a:pPr marL="0" indent="0">
              <a:buNone/>
            </a:pPr>
            <a:r>
              <a:rPr lang="en-US" sz="2400" dirty="0"/>
              <a:t>6. Data Scaling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2E291-9C62-3B47-AAF5-CFB43D77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82" y="273600"/>
            <a:ext cx="9163477" cy="1144800"/>
          </a:xfrm>
        </p:spPr>
        <p:txBody>
          <a:bodyPr/>
          <a:lstStyle/>
          <a:p>
            <a:r>
              <a:rPr lang="en-US" sz="2800" b="1" dirty="0"/>
              <a:t>Data Preparation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16166-23B1-299C-242C-93CE28A5121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772957" y="190440"/>
            <a:ext cx="2277360" cy="77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0ADE51B3-E3E9-380D-364C-9B75FFCAC9D1}"/>
              </a:ext>
            </a:extLst>
          </p:cNvPr>
          <p:cNvSpPr/>
          <p:nvPr/>
        </p:nvSpPr>
        <p:spPr>
          <a:xfrm>
            <a:off x="299330" y="610920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12/03/2023</a:t>
            </a: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29D85A4C-BAE3-56C0-5C4F-B059D8BC9975}"/>
              </a:ext>
            </a:extLst>
          </p:cNvPr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447F771-E6ED-4D0B-B39B-6BA1E6E1AE41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8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40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09440" y="381240"/>
            <a:ext cx="10971720" cy="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8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Machine Learning Algorithms</a:t>
            </a:r>
            <a:endParaRPr lang="en-IN" sz="1800" b="1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20591" y="1131138"/>
            <a:ext cx="9593204" cy="4407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dirty="0"/>
              <a:t>Logistic Regression :</a:t>
            </a:r>
          </a:p>
          <a:p>
            <a:pPr lvl="1"/>
            <a:r>
              <a:rPr lang="en-IN" dirty="0"/>
              <a:t>	Logistic Regression </a:t>
            </a:r>
            <a:r>
              <a:rPr lang="en-US" dirty="0">
                <a:latin typeface="+mj-lt"/>
              </a:rPr>
              <a:t>f</a:t>
            </a:r>
            <a:r>
              <a:rPr lang="en-US" b="0" i="0" dirty="0">
                <a:effectLst/>
                <a:latin typeface="+mj-lt"/>
              </a:rPr>
              <a:t>inds the best-fit line (also called the decision boundary) that separates the two classes of the dependent variable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IN" dirty="0"/>
          </a:p>
          <a:p>
            <a:pPr lvl="1"/>
            <a:endParaRPr lang="en-IN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IN" dirty="0"/>
              <a:t>Support Vector Classifier: </a:t>
            </a:r>
          </a:p>
          <a:p>
            <a:pPr lvl="1"/>
            <a:r>
              <a:rPr lang="en-IN" dirty="0"/>
              <a:t>	</a:t>
            </a:r>
            <a:r>
              <a:rPr lang="en-US" dirty="0"/>
              <a:t>A support vector classifier (SVC) is a machine learning algorithm that separates data into different classes using a hyperplane with the maximum margin between the two classes.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IN" dirty="0"/>
              <a:t>Decision Trees:</a:t>
            </a:r>
          </a:p>
          <a:p>
            <a:pPr lvl="1"/>
            <a:r>
              <a:rPr lang="en-IN" dirty="0"/>
              <a:t>	 </a:t>
            </a:r>
            <a:r>
              <a:rPr lang="en-US" dirty="0"/>
              <a:t>Decision trees use entropy, a measure of randomness or impurity in a dataset, to recursively partition data into subsets that have similar class labels and ultimately create a tree-like model that can be used for classification or regression tasks.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Random Forest:</a:t>
            </a:r>
          </a:p>
          <a:p>
            <a:pPr lvl="1"/>
            <a:r>
              <a:rPr lang="en-US" dirty="0"/>
              <a:t>	 Random forest in machine learning is an ensemble learning method that builds multiple decision trees and aggregates their predictions to improve accuracy  and  reduce overfitting.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136" name="CustomShape 4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9EFCE74-612E-4B11-819E-832DC110BC8F}" type="slidenum">
              <a:rPr lang="en-IN" sz="1400" b="0" strike="noStrike" spc="-1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9</a:t>
            </a:fld>
            <a:endParaRPr lang="en-IN" sz="18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0FF4F7F-A93A-B1FD-A502-487377CEE5B2}"/>
              </a:ext>
            </a:extLst>
          </p:cNvPr>
          <p:cNvSpPr/>
          <p:nvPr/>
        </p:nvSpPr>
        <p:spPr>
          <a:xfrm>
            <a:off x="498648" y="6365448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12/03/2023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78946-5592-21A9-8BBE-3F77813FBD9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772957" y="190440"/>
            <a:ext cx="2277360" cy="77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1035</TotalTime>
  <Words>766</Words>
  <Application>Microsoft Office PowerPoint</Application>
  <PresentationFormat>Widescreen</PresentationFormat>
  <Paragraphs>144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Söhne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Collection</vt:lpstr>
      <vt:lpstr>PowerPoint Presentation</vt:lpstr>
      <vt:lpstr>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Flight Delay using Machine Learning</dc:title>
  <dc:subject/>
  <dc:creator>student</dc:creator>
  <dc:description/>
  <cp:lastModifiedBy>kaustubh patil</cp:lastModifiedBy>
  <cp:revision>175</cp:revision>
  <dcterms:created xsi:type="dcterms:W3CDTF">2019-08-03T06:37:25Z</dcterms:created>
  <dcterms:modified xsi:type="dcterms:W3CDTF">2023-03-12T09:20:03Z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1033-11.1.0.8392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</Properties>
</file>