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12"/>
  </p:handoutMasterIdLst>
  <p:sldIdLst>
    <p:sldId id="257" r:id="rId3"/>
    <p:sldId id="259" r:id="rId4"/>
    <p:sldId id="260" r:id="rId5"/>
    <p:sldId id="258" r:id="rId6"/>
    <p:sldId id="261" r:id="rId7"/>
    <p:sldId id="262" r:id="rId8"/>
    <p:sldId id="263"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24" y="-2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708" y="4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FC336F-EC42-4366-AD3B-E402D6BCCBEF}"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88331F-33C6-4A82-9CFC-05110795EBC5}" type="slidenum">
              <a:rPr lang="en-IN" smtClean="0"/>
            </a:fld>
            <a:endParaRPr lang="en-I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p:cNvSpPr>
            <a:spLocks noGrp="1"/>
          </p:cNvSpPr>
          <p:nvPr>
            <p:ph type="dt" sz="half" idx="10"/>
          </p:nvPr>
        </p:nvSpPr>
        <p:spPr/>
        <p:txBody>
          <a:bodyPr/>
          <a:lstStyle/>
          <a:p>
            <a:fld id="{EA217C5A-DEAF-41A4-BD2C-BDE44C4634A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DB7128-2E43-4197-8769-6C8CBF5EE286}"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IN"/>
          </a:p>
        </p:txBody>
      </p:sp>
      <p:sp>
        <p:nvSpPr>
          <p:cNvPr id="4" name="Date Placeholder 3"/>
          <p:cNvSpPr>
            <a:spLocks noGrp="1"/>
          </p:cNvSpPr>
          <p:nvPr>
            <p:ph type="dt" sz="half" idx="10"/>
          </p:nvPr>
        </p:nvSpPr>
        <p:spPr/>
        <p:txBody>
          <a:bodyPr/>
          <a:lstStyle/>
          <a:p>
            <a:fld id="{EA217C5A-DEAF-41A4-BD2C-BDE44C4634A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DB7128-2E43-4197-8769-6C8CBF5EE28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IN"/>
          </a:p>
        </p:txBody>
      </p:sp>
      <p:sp>
        <p:nvSpPr>
          <p:cNvPr id="4" name="Date Placeholder 3"/>
          <p:cNvSpPr>
            <a:spLocks noGrp="1"/>
          </p:cNvSpPr>
          <p:nvPr>
            <p:ph type="dt" sz="half" idx="10"/>
          </p:nvPr>
        </p:nvSpPr>
        <p:spPr/>
        <p:txBody>
          <a:bodyPr/>
          <a:lstStyle/>
          <a:p>
            <a:fld id="{EA217C5A-DEAF-41A4-BD2C-BDE44C4634A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DB7128-2E43-4197-8769-6C8CBF5EE28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IN"/>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IN"/>
          </a:p>
        </p:txBody>
      </p:sp>
      <p:sp>
        <p:nvSpPr>
          <p:cNvPr id="4" name="Date Placeholder 3"/>
          <p:cNvSpPr>
            <a:spLocks noGrp="1"/>
          </p:cNvSpPr>
          <p:nvPr>
            <p:ph type="dt" sz="half" idx="10"/>
          </p:nvPr>
        </p:nvSpPr>
        <p:spPr/>
        <p:txBody>
          <a:bodyPr/>
          <a:lstStyle/>
          <a:p>
            <a:fld id="{EA217C5A-DEAF-41A4-BD2C-BDE44C4634A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DB7128-2E43-4197-8769-6C8CBF5EE286}"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EA217C5A-DEAF-41A4-BD2C-BDE44C4634A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DB7128-2E43-4197-8769-6C8CBF5EE286}"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IN"/>
          </a:p>
        </p:txBody>
      </p:sp>
      <p:sp>
        <p:nvSpPr>
          <p:cNvPr id="5" name="Date Placeholder 4"/>
          <p:cNvSpPr>
            <a:spLocks noGrp="1"/>
          </p:cNvSpPr>
          <p:nvPr>
            <p:ph type="dt" sz="half" idx="10"/>
          </p:nvPr>
        </p:nvSpPr>
        <p:spPr/>
        <p:txBody>
          <a:bodyPr/>
          <a:lstStyle/>
          <a:p>
            <a:fld id="{EA217C5A-DEAF-41A4-BD2C-BDE44C4634A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DB7128-2E43-4197-8769-6C8CBF5EE28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IN"/>
          </a:p>
        </p:txBody>
      </p:sp>
      <p:sp>
        <p:nvSpPr>
          <p:cNvPr id="7" name="Date Placeholder 6"/>
          <p:cNvSpPr>
            <a:spLocks noGrp="1"/>
          </p:cNvSpPr>
          <p:nvPr>
            <p:ph type="dt" sz="half" idx="10"/>
          </p:nvPr>
        </p:nvSpPr>
        <p:spPr/>
        <p:txBody>
          <a:bodyPr/>
          <a:lstStyle/>
          <a:p>
            <a:fld id="{EA217C5A-DEAF-41A4-BD2C-BDE44C4634A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DB7128-2E43-4197-8769-6C8CBF5EE28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IN"/>
          </a:p>
        </p:txBody>
      </p:sp>
      <p:sp>
        <p:nvSpPr>
          <p:cNvPr id="3" name="Date Placeholder 2"/>
          <p:cNvSpPr>
            <a:spLocks noGrp="1"/>
          </p:cNvSpPr>
          <p:nvPr>
            <p:ph type="dt" sz="half" idx="10"/>
          </p:nvPr>
        </p:nvSpPr>
        <p:spPr/>
        <p:txBody>
          <a:bodyPr/>
          <a:lstStyle/>
          <a:p>
            <a:fld id="{EA217C5A-DEAF-41A4-BD2C-BDE44C4634A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DB7128-2E43-4197-8769-6C8CBF5EE28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217C5A-DEAF-41A4-BD2C-BDE44C4634A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DB7128-2E43-4197-8769-6C8CBF5EE28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EA217C5A-DEAF-41A4-BD2C-BDE44C4634A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DB7128-2E43-4197-8769-6C8CBF5EE28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EA217C5A-DEAF-41A4-BD2C-BDE44C4634A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DB7128-2E43-4197-8769-6C8CBF5EE286}"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217C5A-DEAF-41A4-BD2C-BDE44C4634A5}"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DB7128-2E43-4197-8769-6C8CBF5EE28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2"/>
          <a:stretch>
            <a:fillRect/>
          </a:stretch>
        </p:blipFill>
        <p:spPr>
          <a:xfrm>
            <a:off x="0" y="-60348"/>
            <a:ext cx="12192000" cy="1643865"/>
          </a:xfrm>
          <a:prstGeom prst="rect">
            <a:avLst/>
          </a:prstGeom>
        </p:spPr>
      </p:pic>
      <p:sp>
        <p:nvSpPr>
          <p:cNvPr id="7" name="TextBox 6"/>
          <p:cNvSpPr txBox="1"/>
          <p:nvPr/>
        </p:nvSpPr>
        <p:spPr>
          <a:xfrm>
            <a:off x="375385" y="4783756"/>
            <a:ext cx="11271184" cy="1814830"/>
          </a:xfrm>
          <a:prstGeom prst="rect">
            <a:avLst/>
          </a:prstGeom>
          <a:noFill/>
        </p:spPr>
        <p:txBody>
          <a:bodyPr wrap="square" rtlCol="0">
            <a:spAutoFit/>
          </a:bodyPr>
          <a:lstStyle/>
          <a:p>
            <a:r>
              <a:rPr lang="en-IN" sz="2800" dirty="0">
                <a:solidFill>
                  <a:schemeClr val="bg1">
                    <a:lumMod val="85000"/>
                  </a:schemeClr>
                </a:solidFill>
              </a:rPr>
              <a:t>TEAM NAME:	 </a:t>
            </a:r>
            <a:r>
              <a:rPr lang="en-IN" sz="2800" dirty="0">
                <a:solidFill>
                  <a:schemeClr val="bg1"/>
                </a:solidFill>
              </a:rPr>
              <a:t>ORACLE</a:t>
            </a:r>
            <a:endParaRPr lang="en-IN" sz="2800" dirty="0">
              <a:solidFill>
                <a:schemeClr val="bg1"/>
              </a:solidFill>
            </a:endParaRPr>
          </a:p>
          <a:p>
            <a:r>
              <a:rPr lang="en-IN" sz="2800" dirty="0">
                <a:solidFill>
                  <a:schemeClr val="bg1">
                    <a:lumMod val="85000"/>
                  </a:schemeClr>
                </a:solidFill>
              </a:rPr>
              <a:t>TEAM MEMBERS:	 </a:t>
            </a:r>
            <a:r>
              <a:rPr lang="en-IN" sz="2800" dirty="0">
                <a:solidFill>
                  <a:schemeClr val="bg1"/>
                </a:solidFill>
              </a:rPr>
              <a:t>22VE1A6735-SAIKIRANSAGAR.K</a:t>
            </a:r>
            <a:endParaRPr lang="en-IN" sz="2800" dirty="0">
              <a:solidFill>
                <a:schemeClr val="bg1"/>
              </a:solidFill>
            </a:endParaRPr>
          </a:p>
          <a:p>
            <a:r>
              <a:rPr lang="en-IN" sz="2800" dirty="0">
                <a:solidFill>
                  <a:schemeClr val="bg1"/>
                </a:solidFill>
              </a:rPr>
              <a:t>			 22VE1A6745-YASHWANTH REDDY.P</a:t>
            </a:r>
            <a:endParaRPr lang="en-IN" sz="2800" dirty="0">
              <a:solidFill>
                <a:schemeClr val="bg1"/>
              </a:solidFill>
            </a:endParaRPr>
          </a:p>
          <a:p>
            <a:r>
              <a:rPr lang="en-IN" sz="2800" dirty="0">
                <a:solidFill>
                  <a:schemeClr val="bg1"/>
                </a:solidFill>
              </a:rPr>
              <a:t>			 22VE1A6706-VAMSHI GOBIND.B</a:t>
            </a:r>
            <a:endParaRPr lang="en-IN" sz="2800" dirty="0"/>
          </a:p>
        </p:txBody>
      </p:sp>
      <p:sp>
        <p:nvSpPr>
          <p:cNvPr id="8" name="TextBox 7"/>
          <p:cNvSpPr txBox="1"/>
          <p:nvPr/>
        </p:nvSpPr>
        <p:spPr>
          <a:xfrm>
            <a:off x="901566" y="2074244"/>
            <a:ext cx="10388868" cy="1107996"/>
          </a:xfrm>
          <a:prstGeom prst="rect">
            <a:avLst/>
          </a:prstGeom>
          <a:noFill/>
        </p:spPr>
        <p:txBody>
          <a:bodyPr wrap="square" rtlCol="0">
            <a:spAutoFit/>
          </a:bodyPr>
          <a:lstStyle/>
          <a:p>
            <a:pPr algn="ctr"/>
            <a:r>
              <a:rPr lang="en-IN" sz="6600" dirty="0">
                <a:solidFill>
                  <a:schemeClr val="bg1"/>
                </a:solidFill>
              </a:rPr>
              <a:t>Topic:  </a:t>
            </a:r>
            <a:r>
              <a:rPr lang="en-IN" sz="3200" dirty="0">
                <a:solidFill>
                  <a:schemeClr val="bg1"/>
                </a:solidFill>
              </a:rPr>
              <a:t>Plagiarism checker using basic python coding</a:t>
            </a:r>
            <a:endParaRPr lang="en-IN" sz="32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descr="Table of Contect (3)"/>
          <p:cNvPicPr>
            <a:picLocks noChangeAspect="1"/>
          </p:cNvPicPr>
          <p:nvPr/>
        </p:nvPicPr>
        <p:blipFill>
          <a:blip r:embed="rId2"/>
          <a:stretch>
            <a:fillRect/>
          </a:stretch>
        </p:blipFill>
        <p:spPr>
          <a:xfrm>
            <a:off x="1997710" y="0"/>
            <a:ext cx="8196580"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Box 2"/>
          <p:cNvSpPr txBox="1"/>
          <p:nvPr/>
        </p:nvSpPr>
        <p:spPr>
          <a:xfrm>
            <a:off x="237490" y="312420"/>
            <a:ext cx="11544935" cy="5775960"/>
          </a:xfrm>
          <a:prstGeom prst="rect">
            <a:avLst/>
          </a:prstGeom>
          <a:noFill/>
        </p:spPr>
        <p:txBody>
          <a:bodyPr wrap="square" rtlCol="0">
            <a:noAutofit/>
          </a:bodyPr>
          <a:p>
            <a:r>
              <a:rPr lang="en-IN" altLang="en-US" sz="6000">
                <a:solidFill>
                  <a:schemeClr val="bg1"/>
                </a:solidFill>
              </a:rPr>
              <a:t>A</a:t>
            </a:r>
            <a:r>
              <a:rPr lang="en-US" sz="6000">
                <a:solidFill>
                  <a:schemeClr val="bg1"/>
                </a:solidFill>
              </a:rPr>
              <a:t>bstract</a:t>
            </a:r>
            <a:r>
              <a:rPr lang="en-IN" altLang="en-US" sz="6000">
                <a:solidFill>
                  <a:schemeClr val="bg1"/>
                </a:solidFill>
              </a:rPr>
              <a:t>:</a:t>
            </a:r>
            <a:endParaRPr lang="en-US" sz="2400">
              <a:solidFill>
                <a:schemeClr val="bg1"/>
              </a:solidFill>
            </a:endParaRPr>
          </a:p>
          <a:p>
            <a:endParaRPr lang="en-US" sz="2400">
              <a:solidFill>
                <a:schemeClr val="bg1"/>
              </a:solidFill>
            </a:endParaRPr>
          </a:p>
          <a:p>
            <a:endParaRPr lang="en-US" sz="2400">
              <a:solidFill>
                <a:schemeClr val="bg1"/>
              </a:solidFill>
            </a:endParaRPr>
          </a:p>
          <a:p>
            <a:r>
              <a:rPr lang="en-US" sz="2400">
                <a:solidFill>
                  <a:schemeClr val="bg1"/>
                </a:solidFill>
              </a:rPr>
              <a:t>Python is a high-level, interpreted, and general-purpose dynamic programming language that emphasizes code readability. It is widely used in various organizations due to its support for multiple programming paradigms and automatic memory management. Python is known for its simplicity, extensive libraries, and active community, making it a popular choice for beginners and experienced programmers. However, it has some disadvantages, such as slower execution speed, less secure, and runtime errors due to its dynamically-typed nature. Additionally, Python's database access layers are underdeveloped, making it less often applied in huge enterprises. Overall, Python is a powerful and flexible language with advantages that outweigh its disadvantages, making it a valuable tool in the programming world</a:t>
            </a:r>
            <a:endParaRPr lang="en-US" sz="24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8691" y="-1"/>
            <a:ext cx="5223309" cy="6857999"/>
          </a:xfrm>
          <a:prstGeom prst="rect">
            <a:avLst/>
          </a:prstGeom>
        </p:spPr>
      </p:pic>
      <p:sp>
        <p:nvSpPr>
          <p:cNvPr id="19" name="TextBox 18"/>
          <p:cNvSpPr txBox="1"/>
          <p:nvPr/>
        </p:nvSpPr>
        <p:spPr>
          <a:xfrm>
            <a:off x="404261" y="288758"/>
            <a:ext cx="6083166" cy="4616648"/>
          </a:xfrm>
          <a:prstGeom prst="rect">
            <a:avLst/>
          </a:prstGeom>
          <a:noFill/>
        </p:spPr>
        <p:txBody>
          <a:bodyPr wrap="square" rtlCol="0">
            <a:spAutoFit/>
          </a:bodyPr>
          <a:lstStyle/>
          <a:p>
            <a:r>
              <a:rPr lang="en-US" sz="6000" b="1" dirty="0">
                <a:solidFill>
                  <a:schemeClr val="bg1"/>
                </a:solidFill>
              </a:rPr>
              <a:t>Plagiarism Checker:</a:t>
            </a:r>
            <a:endParaRPr lang="en-US" sz="6000" b="1"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sz="2400" dirty="0">
                <a:solidFill>
                  <a:schemeClr val="bg1"/>
                </a:solidFill>
              </a:rPr>
              <a:t>	Our tool is designed to identify potential plagiarism by comparing inputted text with existing sources. It aims to provide a reliable solution for detecting and preventing academic dishonesty.</a:t>
            </a:r>
            <a:endParaRPr lang="en-US" sz="24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Box 2"/>
          <p:cNvSpPr txBox="1"/>
          <p:nvPr/>
        </p:nvSpPr>
        <p:spPr>
          <a:xfrm>
            <a:off x="305435" y="210185"/>
            <a:ext cx="4824730" cy="6400800"/>
          </a:xfrm>
          <a:prstGeom prst="rect">
            <a:avLst/>
          </a:prstGeom>
          <a:noFill/>
        </p:spPr>
        <p:txBody>
          <a:bodyPr wrap="square" rtlCol="0">
            <a:spAutoFit/>
          </a:bodyPr>
          <a:p>
            <a:r>
              <a:rPr lang="en-US" sz="3200">
                <a:solidFill>
                  <a:schemeClr val="bg1"/>
                </a:solidFill>
              </a:rPr>
              <a:t>Advantages:</a:t>
            </a:r>
            <a:endParaRPr lang="en-US" sz="3200">
              <a:solidFill>
                <a:schemeClr val="bg1"/>
              </a:solidFill>
            </a:endParaRPr>
          </a:p>
          <a:p>
            <a:endParaRPr lang="en-US">
              <a:solidFill>
                <a:schemeClr val="bg1"/>
              </a:solidFill>
            </a:endParaRPr>
          </a:p>
          <a:p>
            <a:r>
              <a:rPr lang="en-IN" altLang="en-US">
                <a:solidFill>
                  <a:schemeClr val="bg1"/>
                </a:solidFill>
              </a:rPr>
              <a:t>1.</a:t>
            </a:r>
            <a:r>
              <a:rPr lang="en-US">
                <a:solidFill>
                  <a:schemeClr val="bg1"/>
                </a:solidFill>
              </a:rPr>
              <a:t>Extensive libraries: Python has a rich set of libraries, including those for creating and manipulating PowerPoint presentations, such as python-pptx.</a:t>
            </a:r>
            <a:endParaRPr lang="en-US">
              <a:solidFill>
                <a:schemeClr val="bg1"/>
              </a:solidFill>
            </a:endParaRPr>
          </a:p>
          <a:p>
            <a:r>
              <a:rPr lang="en-IN" altLang="en-US">
                <a:solidFill>
                  <a:schemeClr val="bg1"/>
                </a:solidFill>
              </a:rPr>
              <a:t>2.</a:t>
            </a:r>
            <a:r>
              <a:rPr lang="en-US">
                <a:solidFill>
                  <a:schemeClr val="bg1"/>
                </a:solidFill>
              </a:rPr>
              <a:t>Easy to learn and use: Python has a simple syntax and is easy to learn, making it a good choice for both beginners and experienced programmers.</a:t>
            </a:r>
            <a:endParaRPr lang="en-US">
              <a:solidFill>
                <a:schemeClr val="bg1"/>
              </a:solidFill>
            </a:endParaRPr>
          </a:p>
          <a:p>
            <a:r>
              <a:rPr lang="en-IN" altLang="en-US">
                <a:solidFill>
                  <a:schemeClr val="bg1"/>
                </a:solidFill>
              </a:rPr>
              <a:t>3.</a:t>
            </a:r>
            <a:r>
              <a:rPr lang="en-US">
                <a:solidFill>
                  <a:schemeClr val="bg1"/>
                </a:solidFill>
              </a:rPr>
              <a:t>Cross-platform compatibility: Python can run on various operating systems, including Windows, Mac, and Linux, making it a versatile language for creating PowerPoint presentations.</a:t>
            </a:r>
            <a:endParaRPr lang="en-US">
              <a:solidFill>
                <a:schemeClr val="bg1"/>
              </a:solidFill>
            </a:endParaRPr>
          </a:p>
          <a:p>
            <a:r>
              <a:rPr lang="en-IN" altLang="en-US">
                <a:solidFill>
                  <a:schemeClr val="bg1"/>
                </a:solidFill>
              </a:rPr>
              <a:t>4.</a:t>
            </a:r>
            <a:r>
              <a:rPr lang="en-US">
                <a:solidFill>
                  <a:schemeClr val="bg1"/>
                </a:solidFill>
              </a:rPr>
              <a:t>Large community support: Python has a large and active community that can provide support and resources for creating PowerPoint presentations.</a:t>
            </a:r>
            <a:endParaRPr lang="en-US">
              <a:solidFill>
                <a:schemeClr val="bg1"/>
              </a:solidFill>
            </a:endParaRPr>
          </a:p>
          <a:p>
            <a:r>
              <a:rPr lang="en-IN" altLang="en-US">
                <a:solidFill>
                  <a:schemeClr val="bg1"/>
                </a:solidFill>
              </a:rPr>
              <a:t>5.</a:t>
            </a:r>
            <a:r>
              <a:rPr lang="en-US">
                <a:solidFill>
                  <a:schemeClr val="bg1"/>
                </a:solidFill>
              </a:rPr>
              <a:t>Open-source: Python is open-source, which means it is free to use and distribute, making it a cost-effective option for creating PowerPoint presentations.</a:t>
            </a:r>
            <a:endParaRPr lang="en-US">
              <a:solidFill>
                <a:schemeClr val="bg1"/>
              </a:solidFill>
            </a:endParaRPr>
          </a:p>
        </p:txBody>
      </p:sp>
      <p:sp>
        <p:nvSpPr>
          <p:cNvPr id="4" name="Text Box 3"/>
          <p:cNvSpPr txBox="1"/>
          <p:nvPr/>
        </p:nvSpPr>
        <p:spPr>
          <a:xfrm>
            <a:off x="5720715" y="368935"/>
            <a:ext cx="5868670" cy="5846445"/>
          </a:xfrm>
          <a:prstGeom prst="rect">
            <a:avLst/>
          </a:prstGeom>
          <a:noFill/>
        </p:spPr>
        <p:txBody>
          <a:bodyPr wrap="square" rtlCol="0">
            <a:spAutoFit/>
          </a:bodyPr>
          <a:p>
            <a:r>
              <a:rPr lang="en-US" sz="3200">
                <a:solidFill>
                  <a:schemeClr val="bg1"/>
                </a:solidFill>
                <a:sym typeface="+mn-ea"/>
              </a:rPr>
              <a:t>Disadvantages:</a:t>
            </a:r>
            <a:endParaRPr lang="en-US" sz="3200">
              <a:solidFill>
                <a:schemeClr val="bg1"/>
              </a:solidFill>
            </a:endParaRPr>
          </a:p>
          <a:p>
            <a:endParaRPr lang="en-US">
              <a:solidFill>
                <a:schemeClr val="bg1"/>
              </a:solidFill>
            </a:endParaRPr>
          </a:p>
          <a:p>
            <a:r>
              <a:rPr lang="en-IN" altLang="en-US">
                <a:solidFill>
                  <a:schemeClr val="bg1"/>
                </a:solidFill>
                <a:sym typeface="+mn-ea"/>
              </a:rPr>
              <a:t>1.</a:t>
            </a:r>
            <a:r>
              <a:rPr lang="en-US">
                <a:solidFill>
                  <a:schemeClr val="bg1"/>
                </a:solidFill>
                <a:sym typeface="+mn-ea"/>
              </a:rPr>
              <a:t>Limited graphical capabilities: Python's graphical capabilities are not as advanced as other programming languages, which may limit its ability to create complex PowerPoint presentations.</a:t>
            </a:r>
            <a:endParaRPr lang="en-US">
              <a:solidFill>
                <a:schemeClr val="bg1"/>
              </a:solidFill>
            </a:endParaRPr>
          </a:p>
          <a:p>
            <a:r>
              <a:rPr lang="en-IN" altLang="en-US">
                <a:solidFill>
                  <a:schemeClr val="bg1"/>
                </a:solidFill>
                <a:sym typeface="+mn-ea"/>
              </a:rPr>
              <a:t>2.</a:t>
            </a:r>
            <a:r>
              <a:rPr lang="en-US">
                <a:solidFill>
                  <a:schemeClr val="bg1"/>
                </a:solidFill>
                <a:sym typeface="+mn-ea"/>
              </a:rPr>
              <a:t>Security concerns: Python is an interpreted language, which may pose security risks when creating PowerPoint presentations that contain sensitive information.</a:t>
            </a:r>
            <a:endParaRPr lang="en-US">
              <a:solidFill>
                <a:schemeClr val="bg1"/>
              </a:solidFill>
            </a:endParaRPr>
          </a:p>
          <a:p>
            <a:r>
              <a:rPr lang="en-US">
                <a:solidFill>
                  <a:schemeClr val="bg1"/>
                </a:solidFill>
                <a:sym typeface="+mn-ea"/>
              </a:rPr>
              <a:t>Limited built-in support for PowerPoint: Python does not have built-in support for PowerPoint, which means that programmers must rely on third-party libraries to create presentations.</a:t>
            </a:r>
            <a:endParaRPr lang="en-US">
              <a:solidFill>
                <a:schemeClr val="bg1"/>
              </a:solidFill>
            </a:endParaRPr>
          </a:p>
          <a:p>
            <a:r>
              <a:rPr lang="en-IN" altLang="en-US">
                <a:solidFill>
                  <a:schemeClr val="bg1"/>
                </a:solidFill>
                <a:sym typeface="+mn-ea"/>
              </a:rPr>
              <a:t>3.</a:t>
            </a:r>
            <a:r>
              <a:rPr lang="en-US">
                <a:solidFill>
                  <a:schemeClr val="bg1"/>
                </a:solidFill>
                <a:sym typeface="+mn-ea"/>
              </a:rPr>
              <a:t>Slower execution: Python is an interpreted language, which may result in slower execution times compared to compiled languages like C++ or Java.</a:t>
            </a:r>
            <a:endParaRPr lang="en-US">
              <a:solidFill>
                <a:schemeClr val="bg1"/>
              </a:solidFill>
            </a:endParaRPr>
          </a:p>
          <a:p>
            <a:r>
              <a:rPr lang="en-IN" altLang="en-US">
                <a:solidFill>
                  <a:schemeClr val="bg1"/>
                </a:solidFill>
                <a:sym typeface="+mn-ea"/>
              </a:rPr>
              <a:t>4.</a:t>
            </a:r>
            <a:r>
              <a:rPr lang="en-US">
                <a:solidFill>
                  <a:schemeClr val="bg1"/>
                </a:solidFill>
                <a:sym typeface="+mn-ea"/>
              </a:rPr>
              <a:t>Limited mobile compatibility: Python may not be the best choice for creating PowerPoint presentations on mobile devices, as it is primarily designed for desktop and server environments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311217" y="279133"/>
            <a:ext cx="11569566" cy="6463308"/>
          </a:xfrm>
          <a:prstGeom prst="rect">
            <a:avLst/>
          </a:prstGeom>
          <a:noFill/>
        </p:spPr>
        <p:txBody>
          <a:bodyPr wrap="square" rtlCol="0">
            <a:spAutoFit/>
          </a:bodyPr>
          <a:lstStyle/>
          <a:p>
            <a:r>
              <a:rPr lang="en-IN" b="0" dirty="0">
                <a:solidFill>
                  <a:srgbClr val="C586C0"/>
                </a:solidFill>
                <a:effectLst/>
                <a:latin typeface="Consolas" panose="020B0609020204030204" pitchFamily="49" charset="0"/>
              </a:rPr>
              <a:t>from</a:t>
            </a:r>
            <a:r>
              <a:rPr lang="en-IN" b="0" dirty="0">
                <a:solidFill>
                  <a:srgbClr val="CCCCCC"/>
                </a:solidFill>
                <a:effectLst/>
                <a:latin typeface="Consolas" panose="020B0609020204030204" pitchFamily="49" charset="0"/>
              </a:rPr>
              <a:t> </a:t>
            </a:r>
            <a:r>
              <a:rPr lang="en-IN" b="0" dirty="0" err="1">
                <a:solidFill>
                  <a:srgbClr val="CCCCCC"/>
                </a:solidFill>
                <a:effectLst/>
                <a:latin typeface="Consolas" panose="020B0609020204030204" pitchFamily="49" charset="0"/>
              </a:rPr>
              <a:t>difflib</a:t>
            </a: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import</a:t>
            </a:r>
            <a:r>
              <a:rPr lang="en-IN" b="0" dirty="0">
                <a:solidFill>
                  <a:srgbClr val="CCCCCC"/>
                </a:solidFill>
                <a:effectLst/>
                <a:latin typeface="Consolas" panose="020B0609020204030204" pitchFamily="49" charset="0"/>
              </a:rPr>
              <a:t> </a:t>
            </a:r>
            <a:r>
              <a:rPr lang="en-IN" b="0" dirty="0" err="1">
                <a:solidFill>
                  <a:srgbClr val="CCCCCC"/>
                </a:solidFill>
                <a:effectLst/>
                <a:latin typeface="Consolas" panose="020B0609020204030204" pitchFamily="49" charset="0"/>
              </a:rPr>
              <a:t>SequenceMatcher</a:t>
            </a:r>
            <a:endParaRPr lang="en-IN" b="0" dirty="0">
              <a:solidFill>
                <a:srgbClr val="CCCCCC"/>
              </a:solidFill>
              <a:effectLst/>
              <a:latin typeface="Consolas" panose="020B0609020204030204" pitchFamily="49" charset="0"/>
            </a:endParaRPr>
          </a:p>
          <a:p>
            <a:r>
              <a:rPr lang="en-IN" b="0" dirty="0">
                <a:solidFill>
                  <a:srgbClr val="C586C0"/>
                </a:solidFill>
                <a:effectLst/>
                <a:latin typeface="Consolas" panose="020B0609020204030204" pitchFamily="49" charset="0"/>
              </a:rPr>
              <a:t>import</a:t>
            </a:r>
            <a:r>
              <a:rPr lang="en-IN" b="0" dirty="0">
                <a:solidFill>
                  <a:srgbClr val="CCCCCC"/>
                </a:solidFill>
                <a:effectLst/>
                <a:latin typeface="Consolas" panose="020B0609020204030204" pitchFamily="49" charset="0"/>
              </a:rPr>
              <a:t> sys</a:t>
            </a:r>
            <a:endParaRPr lang="en-IN" b="0" dirty="0">
              <a:solidFill>
                <a:srgbClr val="CCCCCC"/>
              </a:solidFill>
              <a:effectLst/>
              <a:latin typeface="Consolas" panose="020B0609020204030204" pitchFamily="49" charset="0"/>
            </a:endParaRPr>
          </a:p>
          <a:p>
            <a:br>
              <a:rPr lang="en-IN" b="0" dirty="0">
                <a:solidFill>
                  <a:srgbClr val="CCCCCC"/>
                </a:solidFill>
                <a:effectLst/>
                <a:latin typeface="Consolas" panose="020B0609020204030204" pitchFamily="49" charset="0"/>
              </a:rPr>
            </a:br>
            <a:r>
              <a:rPr lang="en-IN" b="0" dirty="0">
                <a:solidFill>
                  <a:srgbClr val="569CD6"/>
                </a:solidFill>
                <a:effectLst/>
                <a:latin typeface="Consolas" panose="020B0609020204030204" pitchFamily="49" charset="0"/>
              </a:rPr>
              <a:t>def</a:t>
            </a:r>
            <a:r>
              <a:rPr lang="en-IN" b="0" dirty="0">
                <a:solidFill>
                  <a:srgbClr val="CCCCCC"/>
                </a:solidFill>
                <a:effectLst/>
                <a:latin typeface="Consolas" panose="020B0609020204030204" pitchFamily="49" charset="0"/>
              </a:rPr>
              <a:t> </a:t>
            </a:r>
            <a:r>
              <a:rPr lang="en-IN" b="0" dirty="0" err="1">
                <a:solidFill>
                  <a:srgbClr val="DCDCAA"/>
                </a:solidFill>
                <a:effectLst/>
                <a:latin typeface="Consolas" panose="020B0609020204030204" pitchFamily="49" charset="0"/>
              </a:rPr>
              <a:t>print_similar_words</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text1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text2</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r>
              <a:rPr lang="en-IN" b="0" dirty="0" err="1">
                <a:solidFill>
                  <a:srgbClr val="CCCCCC"/>
                </a:solidFill>
                <a:effectLst/>
                <a:latin typeface="Consolas" panose="020B0609020204030204" pitchFamily="49" charset="0"/>
              </a:rPr>
              <a:t>sequence_matcher</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CCCCCC"/>
                </a:solidFill>
                <a:effectLst/>
                <a:latin typeface="Consolas" panose="020B0609020204030204" pitchFamily="49" charset="0"/>
              </a:rPr>
              <a:t>SequenceMatcher</a:t>
            </a:r>
            <a:r>
              <a:rPr lang="en-IN" b="0" dirty="0">
                <a:solidFill>
                  <a:srgbClr val="CCCCCC"/>
                </a:solidFill>
                <a:effectLst/>
                <a:latin typeface="Consolas" panose="020B0609020204030204" pitchFamily="49" charset="0"/>
              </a:rPr>
              <a:t>(</a:t>
            </a:r>
            <a:r>
              <a:rPr lang="en-IN" b="0" dirty="0">
                <a:solidFill>
                  <a:srgbClr val="569CD6"/>
                </a:solidFill>
                <a:effectLst/>
                <a:latin typeface="Consolas" panose="020B0609020204030204" pitchFamily="49" charset="0"/>
              </a:rPr>
              <a:t>None</a:t>
            </a:r>
            <a:r>
              <a:rPr lang="en-IN" b="0" dirty="0">
                <a:solidFill>
                  <a:srgbClr val="CCCCCC"/>
                </a:solidFill>
                <a:effectLst/>
                <a:latin typeface="Consolas" panose="020B0609020204030204" pitchFamily="49" charset="0"/>
              </a:rPr>
              <a:t>, text1.split(), text2.split())</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matches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CCCCCC"/>
                </a:solidFill>
                <a:effectLst/>
                <a:latin typeface="Consolas" panose="020B0609020204030204" pitchFamily="49" charset="0"/>
              </a:rPr>
              <a:t>sequence_matcher.get_matching_blocks</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for</a:t>
            </a:r>
            <a:r>
              <a:rPr lang="en-IN" b="0" dirty="0">
                <a:solidFill>
                  <a:srgbClr val="CCCCCC"/>
                </a:solidFill>
                <a:effectLst/>
                <a:latin typeface="Consolas" panose="020B0609020204030204" pitchFamily="49" charset="0"/>
              </a:rPr>
              <a:t> match </a:t>
            </a:r>
            <a:r>
              <a:rPr lang="en-IN" b="0" dirty="0">
                <a:solidFill>
                  <a:srgbClr val="C586C0"/>
                </a:solidFill>
                <a:effectLst/>
                <a:latin typeface="Consolas" panose="020B0609020204030204" pitchFamily="49" charset="0"/>
              </a:rPr>
              <a:t>in</a:t>
            </a:r>
            <a:r>
              <a:rPr lang="en-IN" b="0" dirty="0">
                <a:solidFill>
                  <a:srgbClr val="CCCCCC"/>
                </a:solidFill>
                <a:effectLst/>
                <a:latin typeface="Consolas" panose="020B0609020204030204" pitchFamily="49" charset="0"/>
              </a:rPr>
              <a:t> matches:</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 b, length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match</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words1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text1.split()[</a:t>
            </a:r>
            <a:r>
              <a:rPr lang="en-IN" b="0" dirty="0" err="1">
                <a:solidFill>
                  <a:srgbClr val="CCCCCC"/>
                </a:solidFill>
                <a:effectLst/>
                <a:latin typeface="Consolas" panose="020B0609020204030204" pitchFamily="49" charset="0"/>
              </a:rPr>
              <a:t>a:a</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length]</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words2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text2.split()[</a:t>
            </a:r>
            <a:r>
              <a:rPr lang="en-IN" b="0" dirty="0" err="1">
                <a:solidFill>
                  <a:srgbClr val="CCCCCC"/>
                </a:solidFill>
                <a:effectLst/>
                <a:latin typeface="Consolas" panose="020B0609020204030204" pitchFamily="49" charset="0"/>
              </a:rPr>
              <a:t>b:b</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length]</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r>
              <a:rPr lang="en-IN" b="0" dirty="0">
                <a:solidFill>
                  <a:srgbClr val="DCDCAA"/>
                </a:solidFill>
                <a:effectLst/>
                <a:latin typeface="Consolas" panose="020B0609020204030204" pitchFamily="49" charset="0"/>
              </a:rPr>
              <a:t>print</a:t>
            </a:r>
            <a:r>
              <a:rPr lang="en-IN" b="0" dirty="0">
                <a:solidFill>
                  <a:srgbClr val="CCCCCC"/>
                </a:solidFill>
                <a:effectLst/>
                <a:latin typeface="Consolas" panose="020B0609020204030204" pitchFamily="49" charset="0"/>
              </a:rPr>
              <a:t>(</a:t>
            </a:r>
            <a:r>
              <a:rPr lang="en-IN" b="0" dirty="0" err="1">
                <a:solidFill>
                  <a:srgbClr val="569CD6"/>
                </a:solidFill>
                <a:effectLst/>
                <a:latin typeface="Consolas" panose="020B0609020204030204" pitchFamily="49" charset="0"/>
              </a:rPr>
              <a:t>f</a:t>
            </a:r>
            <a:r>
              <a:rPr lang="en-IN" b="0" dirty="0" err="1">
                <a:solidFill>
                  <a:srgbClr val="CE9178"/>
                </a:solidFill>
                <a:effectLst/>
                <a:latin typeface="Consolas" panose="020B0609020204030204" pitchFamily="49" charset="0"/>
              </a:rPr>
              <a:t>"Similar</a:t>
            </a:r>
            <a:r>
              <a:rPr lang="en-IN" b="0" dirty="0">
                <a:solidFill>
                  <a:srgbClr val="CE9178"/>
                </a:solidFill>
                <a:effectLst/>
                <a:latin typeface="Consolas" panose="020B0609020204030204" pitchFamily="49" charset="0"/>
              </a:rPr>
              <a:t> words: </a:t>
            </a:r>
            <a:r>
              <a:rPr lang="en-IN" b="0" dirty="0">
                <a:solidFill>
                  <a:srgbClr val="569CD6"/>
                </a:solidFill>
                <a:effectLst/>
                <a:latin typeface="Consolas" panose="020B0609020204030204" pitchFamily="49" charset="0"/>
              </a:rPr>
              <a:t>{</a:t>
            </a:r>
            <a:r>
              <a:rPr lang="en-IN" b="0" dirty="0">
                <a:solidFill>
                  <a:srgbClr val="CCCCCC"/>
                </a:solidFill>
                <a:effectLst/>
                <a:latin typeface="Consolas" panose="020B0609020204030204" pitchFamily="49" charset="0"/>
              </a:rPr>
              <a:t>words1</a:t>
            </a:r>
            <a:r>
              <a:rPr lang="en-IN" b="0" dirty="0">
                <a:solidFill>
                  <a:srgbClr val="569CD6"/>
                </a:solidFill>
                <a:effectLst/>
                <a:latin typeface="Consolas" panose="020B0609020204030204" pitchFamily="49" charset="0"/>
              </a:rPr>
              <a:t>}</a:t>
            </a:r>
            <a:r>
              <a:rPr lang="en-IN" b="0" dirty="0">
                <a:solidFill>
                  <a:srgbClr val="CE9178"/>
                </a:solidFill>
                <a:effectLst/>
                <a:latin typeface="Consolas" panose="020B0609020204030204" pitchFamily="49" charset="0"/>
              </a:rPr>
              <a:t>, </a:t>
            </a:r>
            <a:r>
              <a:rPr lang="en-IN" b="0" dirty="0">
                <a:solidFill>
                  <a:srgbClr val="569CD6"/>
                </a:solidFill>
                <a:effectLst/>
                <a:latin typeface="Consolas" panose="020B0609020204030204" pitchFamily="49" charset="0"/>
              </a:rPr>
              <a:t>{</a:t>
            </a:r>
            <a:r>
              <a:rPr lang="en-IN" b="0" dirty="0">
                <a:solidFill>
                  <a:srgbClr val="CCCCCC"/>
                </a:solidFill>
                <a:effectLst/>
                <a:latin typeface="Consolas" panose="020B0609020204030204" pitchFamily="49" charset="0"/>
              </a:rPr>
              <a:t>words2</a:t>
            </a:r>
            <a:r>
              <a:rPr lang="en-IN" b="0" dirty="0">
                <a:solidFill>
                  <a:srgbClr val="569CD6"/>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br>
              <a:rPr lang="en-IN" b="0" dirty="0">
                <a:solidFill>
                  <a:srgbClr val="CCCCCC"/>
                </a:solidFill>
                <a:effectLst/>
                <a:latin typeface="Consolas" panose="020B0609020204030204" pitchFamily="49" charset="0"/>
              </a:rPr>
            </a:br>
            <a:r>
              <a:rPr lang="en-IN" b="0" dirty="0">
                <a:solidFill>
                  <a:srgbClr val="569CD6"/>
                </a:solidFill>
                <a:effectLst/>
                <a:latin typeface="Consolas" panose="020B0609020204030204" pitchFamily="49" charset="0"/>
              </a:rPr>
              <a:t>def</a:t>
            </a:r>
            <a:r>
              <a:rPr lang="en-IN" b="0" dirty="0">
                <a:solidFill>
                  <a:srgbClr val="CCCCCC"/>
                </a:solidFill>
                <a:effectLst/>
                <a:latin typeface="Consolas" panose="020B0609020204030204" pitchFamily="49" charset="0"/>
              </a:rPr>
              <a:t> </a:t>
            </a:r>
            <a:r>
              <a:rPr lang="en-IN" b="0" dirty="0" err="1">
                <a:solidFill>
                  <a:srgbClr val="DCDCAA"/>
                </a:solidFill>
                <a:effectLst/>
                <a:latin typeface="Consolas" panose="020B0609020204030204" pitchFamily="49" charset="0"/>
              </a:rPr>
              <a:t>plagiarism_checker</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text1</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text2</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if</a:t>
            </a:r>
            <a:r>
              <a:rPr lang="en-IN" b="0" dirty="0">
                <a:solidFill>
                  <a:srgbClr val="CCCCCC"/>
                </a:solidFill>
                <a:effectLst/>
                <a:latin typeface="Consolas" panose="020B0609020204030204" pitchFamily="49" charset="0"/>
              </a:rPr>
              <a:t> text1.strip() </a:t>
            </a:r>
            <a:r>
              <a:rPr lang="en-IN" b="0" dirty="0">
                <a:solidFill>
                  <a:srgbClr val="569CD6"/>
                </a:solidFill>
                <a:effectLst/>
                <a:latin typeface="Consolas" panose="020B0609020204030204" pitchFamily="49" charset="0"/>
              </a:rPr>
              <a:t>and</a:t>
            </a:r>
            <a:r>
              <a:rPr lang="en-IN" b="0" dirty="0">
                <a:solidFill>
                  <a:srgbClr val="CCCCCC"/>
                </a:solidFill>
                <a:effectLst/>
                <a:latin typeface="Consolas" panose="020B0609020204030204" pitchFamily="49" charset="0"/>
              </a:rPr>
              <a:t> text2.strip():</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text1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text1.lower().split()</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text2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text2.lower().split()</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r>
              <a:rPr lang="en-IN" b="0" dirty="0" err="1">
                <a:solidFill>
                  <a:srgbClr val="CCCCCC"/>
                </a:solidFill>
                <a:effectLst/>
                <a:latin typeface="Consolas" panose="020B0609020204030204" pitchFamily="49" charset="0"/>
              </a:rPr>
              <a:t>sequence_matcher</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CCCCCC"/>
                </a:solidFill>
                <a:effectLst/>
                <a:latin typeface="Consolas" panose="020B0609020204030204" pitchFamily="49" charset="0"/>
              </a:rPr>
              <a:t>SequenceMatcher</a:t>
            </a:r>
            <a:r>
              <a:rPr lang="en-IN" b="0" dirty="0">
                <a:solidFill>
                  <a:srgbClr val="CCCCCC"/>
                </a:solidFill>
                <a:effectLst/>
                <a:latin typeface="Consolas" panose="020B0609020204030204" pitchFamily="49" charset="0"/>
              </a:rPr>
              <a:t>(</a:t>
            </a:r>
            <a:r>
              <a:rPr lang="en-IN" b="0" dirty="0">
                <a:solidFill>
                  <a:srgbClr val="569CD6"/>
                </a:solidFill>
                <a:effectLst/>
                <a:latin typeface="Consolas" panose="020B0609020204030204" pitchFamily="49" charset="0"/>
              </a:rPr>
              <a:t>None</a:t>
            </a:r>
            <a:r>
              <a:rPr lang="en-IN" b="0" dirty="0">
                <a:solidFill>
                  <a:srgbClr val="CCCCCC"/>
                </a:solidFill>
                <a:effectLst/>
                <a:latin typeface="Consolas" panose="020B0609020204030204" pitchFamily="49" charset="0"/>
              </a:rPr>
              <a:t>, text1, text2)</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r>
              <a:rPr lang="en-IN" b="0" dirty="0">
                <a:solidFill>
                  <a:srgbClr val="DCDCAA"/>
                </a:solidFill>
                <a:effectLst/>
                <a:latin typeface="Consolas" panose="020B0609020204030204" pitchFamily="49" charset="0"/>
              </a:rPr>
              <a:t>print</a:t>
            </a:r>
            <a:r>
              <a:rPr lang="en-IN" b="0" dirty="0">
                <a:solidFill>
                  <a:srgbClr val="CCCCCC"/>
                </a:solidFill>
                <a:effectLst/>
                <a:latin typeface="Consolas" panose="020B0609020204030204" pitchFamily="49" charset="0"/>
              </a:rPr>
              <a:t>(</a:t>
            </a:r>
            <a:r>
              <a:rPr lang="en-IN" b="0" dirty="0" err="1">
                <a:solidFill>
                  <a:srgbClr val="CCCCCC"/>
                </a:solidFill>
                <a:effectLst/>
                <a:latin typeface="Consolas" panose="020B0609020204030204" pitchFamily="49" charset="0"/>
              </a:rPr>
              <a:t>sequence_matcher</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r>
              <a:rPr lang="en-IN" b="0" dirty="0" err="1">
                <a:solidFill>
                  <a:srgbClr val="CCCCCC"/>
                </a:solidFill>
                <a:effectLst/>
                <a:latin typeface="Consolas" panose="020B0609020204030204" pitchFamily="49" charset="0"/>
              </a:rPr>
              <a:t>similarity_ratio</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CCCCCC"/>
                </a:solidFill>
                <a:effectLst/>
                <a:latin typeface="Consolas" panose="020B0609020204030204" pitchFamily="49" charset="0"/>
              </a:rPr>
              <a:t>sequence_matcher.ratio</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CCCCCC"/>
                </a:solidFill>
                <a:effectLst/>
                <a:latin typeface="Consolas" panose="020B0609020204030204" pitchFamily="49" charset="0"/>
              </a:rPr>
              <a:t> </a:t>
            </a:r>
            <a:r>
              <a:rPr lang="en-IN" b="0" dirty="0" err="1">
                <a:solidFill>
                  <a:srgbClr val="CCCCCC"/>
                </a:solidFill>
                <a:effectLst/>
                <a:latin typeface="Consolas" panose="020B0609020204030204" pitchFamily="49" charset="0"/>
              </a:rPr>
              <a:t>similarity_ratio</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else</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0</a:t>
            </a:r>
            <a:br>
              <a:rPr lang="en-IN" b="0" dirty="0">
                <a:solidFill>
                  <a:srgbClr val="CCCCCC"/>
                </a:solidFill>
                <a:effectLst/>
                <a:latin typeface="Consolas" panose="020B0609020204030204" pitchFamily="49" charset="0"/>
              </a:rPr>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250257" y="250257"/>
            <a:ext cx="11511815" cy="6740307"/>
          </a:xfrm>
          <a:prstGeom prst="rect">
            <a:avLst/>
          </a:prstGeom>
          <a:noFill/>
        </p:spPr>
        <p:txBody>
          <a:bodyPr wrap="square" rtlCol="0">
            <a:spAutoFit/>
          </a:bodyPr>
          <a:lstStyle/>
          <a:p>
            <a:r>
              <a:rPr lang="en-IN" b="0" dirty="0">
                <a:solidFill>
                  <a:srgbClr val="569CD6"/>
                </a:solidFill>
                <a:effectLst/>
                <a:latin typeface="Consolas" panose="020B0609020204030204" pitchFamily="49" charset="0"/>
              </a:rPr>
              <a:t>def</a:t>
            </a:r>
            <a:r>
              <a:rPr lang="en-IN" b="0" dirty="0">
                <a:solidFill>
                  <a:srgbClr val="CCCCCC"/>
                </a:solidFill>
                <a:effectLst/>
                <a:latin typeface="Consolas" panose="020B0609020204030204" pitchFamily="49" charset="0"/>
              </a:rPr>
              <a:t> </a:t>
            </a:r>
            <a:r>
              <a:rPr lang="en-IN" b="0" dirty="0" err="1">
                <a:solidFill>
                  <a:srgbClr val="DCDCAA"/>
                </a:solidFill>
                <a:effectLst/>
                <a:latin typeface="Consolas" panose="020B0609020204030204" pitchFamily="49" charset="0"/>
              </a:rPr>
              <a:t>accept_text_input</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r>
              <a:rPr lang="en-IN" b="0" dirty="0">
                <a:solidFill>
                  <a:srgbClr val="DCDCAA"/>
                </a:solidFill>
                <a:effectLst/>
                <a:latin typeface="Consolas" panose="020B0609020204030204" pitchFamily="49" charset="0"/>
              </a:rPr>
              <a:t>print</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"Enter first text:"</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text1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DCDCAA"/>
                </a:solidFill>
                <a:effectLst/>
                <a:latin typeface="Consolas" panose="020B0609020204030204" pitchFamily="49" charset="0"/>
              </a:rPr>
              <a:t>input</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r>
              <a:rPr lang="en-IN" b="0" dirty="0">
                <a:solidFill>
                  <a:srgbClr val="DCDCAA"/>
                </a:solidFill>
                <a:effectLst/>
                <a:latin typeface="Consolas" panose="020B0609020204030204" pitchFamily="49" charset="0"/>
              </a:rPr>
              <a:t>print</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D7BA7D"/>
                </a:solidFill>
                <a:effectLst/>
                <a:latin typeface="Consolas" panose="020B0609020204030204" pitchFamily="49" charset="0"/>
              </a:rPr>
              <a:t>\</a:t>
            </a:r>
            <a:r>
              <a:rPr lang="en-IN" b="0" dirty="0" err="1">
                <a:solidFill>
                  <a:srgbClr val="D7BA7D"/>
                </a:solidFill>
                <a:effectLst/>
                <a:latin typeface="Consolas" panose="020B0609020204030204" pitchFamily="49" charset="0"/>
              </a:rPr>
              <a:t>n</a:t>
            </a:r>
            <a:r>
              <a:rPr lang="en-IN" b="0" dirty="0" err="1">
                <a:solidFill>
                  <a:srgbClr val="CE9178"/>
                </a:solidFill>
                <a:effectLst/>
                <a:latin typeface="Consolas" panose="020B0609020204030204" pitchFamily="49" charset="0"/>
              </a:rPr>
              <a:t>Enter</a:t>
            </a:r>
            <a:r>
              <a:rPr lang="en-IN" b="0" dirty="0">
                <a:solidFill>
                  <a:srgbClr val="CE9178"/>
                </a:solidFill>
                <a:effectLst/>
                <a:latin typeface="Consolas" panose="020B0609020204030204" pitchFamily="49" charset="0"/>
              </a:rPr>
              <a:t> second text:"</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text2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DCDCAA"/>
                </a:solidFill>
                <a:effectLst/>
                <a:latin typeface="Consolas" panose="020B0609020204030204" pitchFamily="49" charset="0"/>
              </a:rPr>
              <a:t>input</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CCCCCC"/>
                </a:solidFill>
                <a:effectLst/>
                <a:latin typeface="Consolas" panose="020B0609020204030204" pitchFamily="49" charset="0"/>
              </a:rPr>
              <a:t> text1, text2</a:t>
            </a:r>
            <a:endParaRPr lang="en-IN" b="0" dirty="0">
              <a:solidFill>
                <a:srgbClr val="CCCCCC"/>
              </a:solidFill>
              <a:effectLst/>
              <a:latin typeface="Consolas" panose="020B0609020204030204" pitchFamily="49" charset="0"/>
            </a:endParaRPr>
          </a:p>
          <a:p>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def main():</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text1, text2 = </a:t>
            </a:r>
            <a:r>
              <a:rPr lang="en-IN" b="0" dirty="0" err="1">
                <a:solidFill>
                  <a:srgbClr val="CCCCCC"/>
                </a:solidFill>
                <a:effectLst/>
                <a:latin typeface="Consolas" panose="020B0609020204030204" pitchFamily="49" charset="0"/>
              </a:rPr>
              <a:t>accept_text_input</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r>
              <a:rPr lang="en-IN" b="0" dirty="0" err="1">
                <a:solidFill>
                  <a:srgbClr val="CCCCCC"/>
                </a:solidFill>
                <a:effectLst/>
                <a:latin typeface="Consolas" panose="020B0609020204030204" pitchFamily="49" charset="0"/>
              </a:rPr>
              <a:t>similarity_ratio</a:t>
            </a:r>
            <a:r>
              <a:rPr lang="en-IN" b="0" dirty="0">
                <a:solidFill>
                  <a:srgbClr val="CCCCCC"/>
                </a:solidFill>
                <a:effectLst/>
                <a:latin typeface="Consolas" panose="020B0609020204030204" pitchFamily="49" charset="0"/>
              </a:rPr>
              <a:t> = </a:t>
            </a:r>
            <a:r>
              <a:rPr lang="en-IN" b="0" dirty="0" err="1">
                <a:solidFill>
                  <a:srgbClr val="CCCCCC"/>
                </a:solidFill>
                <a:effectLst/>
                <a:latin typeface="Consolas" panose="020B0609020204030204" pitchFamily="49" charset="0"/>
              </a:rPr>
              <a:t>plagiarism_checker</a:t>
            </a:r>
            <a:r>
              <a:rPr lang="en-IN" b="0" dirty="0">
                <a:solidFill>
                  <a:srgbClr val="CCCCCC"/>
                </a:solidFill>
                <a:effectLst/>
                <a:latin typeface="Consolas" panose="020B0609020204030204" pitchFamily="49" charset="0"/>
              </a:rPr>
              <a:t>(text1, text2)</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r>
              <a:rPr lang="en-IN" b="0" dirty="0" err="1">
                <a:solidFill>
                  <a:srgbClr val="CCCCCC"/>
                </a:solidFill>
                <a:effectLst/>
                <a:latin typeface="Consolas" panose="020B0609020204030204" pitchFamily="49" charset="0"/>
              </a:rPr>
              <a:t>average_length</a:t>
            </a:r>
            <a:r>
              <a:rPr lang="en-IN" b="0" dirty="0">
                <a:solidFill>
                  <a:srgbClr val="CCCCCC"/>
                </a:solidFill>
                <a:effectLst/>
                <a:latin typeface="Consolas" panose="020B0609020204030204" pitchFamily="49" charset="0"/>
              </a:rPr>
              <a:t> = (</a:t>
            </a:r>
            <a:r>
              <a:rPr lang="en-IN" b="0" dirty="0" err="1">
                <a:solidFill>
                  <a:srgbClr val="CCCCCC"/>
                </a:solidFill>
                <a:effectLst/>
                <a:latin typeface="Consolas" panose="020B0609020204030204" pitchFamily="49" charset="0"/>
              </a:rPr>
              <a:t>len</a:t>
            </a:r>
            <a:r>
              <a:rPr lang="en-IN" b="0" dirty="0">
                <a:solidFill>
                  <a:srgbClr val="CCCCCC"/>
                </a:solidFill>
                <a:effectLst/>
                <a:latin typeface="Consolas" panose="020B0609020204030204" pitchFamily="49" charset="0"/>
              </a:rPr>
              <a:t>(text1) + </a:t>
            </a:r>
            <a:r>
              <a:rPr lang="en-IN" b="0" dirty="0" err="1">
                <a:solidFill>
                  <a:srgbClr val="CCCCCC"/>
                </a:solidFill>
                <a:effectLst/>
                <a:latin typeface="Consolas" panose="020B0609020204030204" pitchFamily="49" charset="0"/>
              </a:rPr>
              <a:t>len</a:t>
            </a:r>
            <a:r>
              <a:rPr lang="en-IN" b="0" dirty="0">
                <a:solidFill>
                  <a:srgbClr val="CCCCCC"/>
                </a:solidFill>
                <a:effectLst/>
                <a:latin typeface="Consolas" panose="020B0609020204030204" pitchFamily="49" charset="0"/>
              </a:rPr>
              <a:t>(text2)) / 2</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r>
              <a:rPr lang="en-IN" b="0" dirty="0" err="1">
                <a:solidFill>
                  <a:srgbClr val="CCCCCC"/>
                </a:solidFill>
                <a:effectLst/>
                <a:latin typeface="Consolas" panose="020B0609020204030204" pitchFamily="49" charset="0"/>
              </a:rPr>
              <a:t>normalized_similarity_ratio</a:t>
            </a:r>
            <a:r>
              <a:rPr lang="en-IN" b="0" dirty="0">
                <a:solidFill>
                  <a:srgbClr val="CCCCCC"/>
                </a:solidFill>
                <a:effectLst/>
                <a:latin typeface="Consolas" panose="020B0609020204030204" pitchFamily="49" charset="0"/>
              </a:rPr>
              <a:t> = </a:t>
            </a:r>
            <a:r>
              <a:rPr lang="en-IN" b="0" dirty="0" err="1">
                <a:solidFill>
                  <a:srgbClr val="CCCCCC"/>
                </a:solidFill>
                <a:effectLst/>
                <a:latin typeface="Consolas" panose="020B0609020204030204" pitchFamily="49" charset="0"/>
              </a:rPr>
              <a:t>similarity_ratio</a:t>
            </a:r>
            <a:r>
              <a:rPr lang="en-IN" b="0" dirty="0">
                <a:solidFill>
                  <a:srgbClr val="CCCCCC"/>
                </a:solidFill>
                <a:effectLst/>
                <a:latin typeface="Consolas" panose="020B0609020204030204" pitchFamily="49" charset="0"/>
              </a:rPr>
              <a:t> / </a:t>
            </a:r>
            <a:r>
              <a:rPr lang="en-IN" b="0" dirty="0" err="1">
                <a:solidFill>
                  <a:srgbClr val="CCCCCC"/>
                </a:solidFill>
                <a:effectLst/>
                <a:latin typeface="Consolas" panose="020B0609020204030204" pitchFamily="49" charset="0"/>
              </a:rPr>
              <a:t>average_length</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print(f"\</a:t>
            </a:r>
            <a:r>
              <a:rPr lang="en-IN" b="0" dirty="0" err="1">
                <a:solidFill>
                  <a:srgbClr val="CCCCCC"/>
                </a:solidFill>
                <a:effectLst/>
                <a:latin typeface="Consolas" panose="020B0609020204030204" pitchFamily="49" charset="0"/>
              </a:rPr>
              <a:t>nSimilarity</a:t>
            </a:r>
            <a:r>
              <a:rPr lang="en-IN" b="0" dirty="0">
                <a:solidFill>
                  <a:srgbClr val="CCCCCC"/>
                </a:solidFill>
                <a:effectLst/>
                <a:latin typeface="Consolas" panose="020B0609020204030204" pitchFamily="49" charset="0"/>
              </a:rPr>
              <a:t> ratio: {</a:t>
            </a:r>
            <a:r>
              <a:rPr lang="en-IN" b="0" dirty="0" err="1">
                <a:solidFill>
                  <a:srgbClr val="CCCCCC"/>
                </a:solidFill>
                <a:effectLst/>
                <a:latin typeface="Consolas" panose="020B0609020204030204" pitchFamily="49" charset="0"/>
              </a:rPr>
              <a:t>similarity_ratio</a:t>
            </a:r>
            <a:r>
              <a:rPr lang="en-IN" b="0" dirty="0">
                <a:solidFill>
                  <a:srgbClr val="CCCCCC"/>
                </a:solidFill>
                <a:effectLst/>
                <a:latin typeface="Consolas" panose="020B0609020204030204" pitchFamily="49" charset="0"/>
              </a:rPr>
              <a:t> * 100}%")</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if </a:t>
            </a:r>
            <a:r>
              <a:rPr lang="en-IN" b="0" dirty="0" err="1">
                <a:solidFill>
                  <a:srgbClr val="CCCCCC"/>
                </a:solidFill>
                <a:effectLst/>
                <a:latin typeface="Consolas" panose="020B0609020204030204" pitchFamily="49" charset="0"/>
              </a:rPr>
              <a:t>normalized_similarity_ratio</a:t>
            </a:r>
            <a:r>
              <a:rPr lang="en-IN" b="0" dirty="0">
                <a:solidFill>
                  <a:srgbClr val="CCCCCC"/>
                </a:solidFill>
                <a:effectLst/>
                <a:latin typeface="Consolas" panose="020B0609020204030204" pitchFamily="49" charset="0"/>
              </a:rPr>
              <a:t> &gt; 30.0:</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print("The texts are very similar.")</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r>
              <a:rPr lang="en-IN" b="0" dirty="0" err="1">
                <a:solidFill>
                  <a:srgbClr val="CCCCCC"/>
                </a:solidFill>
                <a:effectLst/>
                <a:latin typeface="Consolas" panose="020B0609020204030204" pitchFamily="49" charset="0"/>
              </a:rPr>
              <a:t>print_similar_words</a:t>
            </a:r>
            <a:r>
              <a:rPr lang="en-IN" b="0" dirty="0">
                <a:solidFill>
                  <a:srgbClr val="CCCCCC"/>
                </a:solidFill>
                <a:effectLst/>
                <a:latin typeface="Consolas" panose="020B0609020204030204" pitchFamily="49" charset="0"/>
              </a:rPr>
              <a:t>(text1, text2)</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else:</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print("The texts are not similar.")</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a:t>
            </a:r>
            <a:r>
              <a:rPr lang="en-IN" b="0" dirty="0" err="1">
                <a:solidFill>
                  <a:srgbClr val="CCCCCC"/>
                </a:solidFill>
                <a:effectLst/>
                <a:latin typeface="Consolas" panose="020B0609020204030204" pitchFamily="49" charset="0"/>
              </a:rPr>
              <a:t>print_similar_words</a:t>
            </a:r>
            <a:r>
              <a:rPr lang="en-IN" b="0" dirty="0">
                <a:solidFill>
                  <a:srgbClr val="CCCCCC"/>
                </a:solidFill>
                <a:effectLst/>
                <a:latin typeface="Consolas" panose="020B0609020204030204" pitchFamily="49" charset="0"/>
              </a:rPr>
              <a:t>(text1, text2)</a:t>
            </a:r>
            <a:endParaRPr lang="en-IN" b="0" dirty="0">
              <a:solidFill>
                <a:srgbClr val="CCCCCC"/>
              </a:solidFill>
              <a:effectLst/>
              <a:latin typeface="Consolas" panose="020B0609020204030204" pitchFamily="49" charset="0"/>
            </a:endParaRPr>
          </a:p>
          <a:p>
            <a:br>
              <a:rPr lang="en-IN" b="0" dirty="0">
                <a:solidFill>
                  <a:srgbClr val="CCCCCC"/>
                </a:solidFill>
                <a:effectLst/>
                <a:latin typeface="Consolas" panose="020B0609020204030204" pitchFamily="49" charset="0"/>
              </a:rPr>
            </a:br>
            <a:r>
              <a:rPr lang="en-IN" b="0" dirty="0">
                <a:solidFill>
                  <a:srgbClr val="C586C0"/>
                </a:solidFill>
                <a:effectLst/>
                <a:latin typeface="Consolas" panose="020B0609020204030204" pitchFamily="49" charset="0"/>
              </a:rPr>
              <a:t>if</a:t>
            </a: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"__name__"</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"__main__"</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r>
              <a:rPr lang="en-IN" b="0" dirty="0">
                <a:solidFill>
                  <a:srgbClr val="CCCCCC"/>
                </a:solidFill>
                <a:effectLst/>
                <a:latin typeface="Consolas" panose="020B0609020204030204" pitchFamily="49" charset="0"/>
              </a:rPr>
              <a:t>    main()</a:t>
            </a:r>
            <a:endParaRPr lang="en-IN" b="0" dirty="0">
              <a:solidFill>
                <a:srgbClr val="CCCCCC"/>
              </a:solidFill>
              <a:effectLst/>
              <a:latin typeface="Consolas" panose="020B0609020204030204" pitchFamily="49" charset="0"/>
            </a:endParaRPr>
          </a:p>
          <a:p>
            <a:endParaRPr lang="en-IN" dirty="0"/>
          </a:p>
          <a:p>
            <a:endParaRPr lang="en-IN" dirty="0"/>
          </a:p>
        </p:txBody>
      </p:sp>
      <p:pic>
        <p:nvPicPr>
          <p:cNvPr id="4" name="Picture 3" descr="Screenshot (38)"/>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Box 2"/>
          <p:cNvSpPr txBox="1"/>
          <p:nvPr/>
        </p:nvSpPr>
        <p:spPr>
          <a:xfrm>
            <a:off x="475615" y="550545"/>
            <a:ext cx="4131945" cy="1014730"/>
          </a:xfrm>
          <a:prstGeom prst="rect">
            <a:avLst/>
          </a:prstGeom>
          <a:noFill/>
        </p:spPr>
        <p:txBody>
          <a:bodyPr wrap="square" rtlCol="0">
            <a:spAutoFit/>
          </a:bodyPr>
          <a:p>
            <a:r>
              <a:rPr lang="en-US" sz="6000">
                <a:solidFill>
                  <a:schemeClr val="bg1"/>
                </a:solidFill>
              </a:rPr>
              <a:t>Conclusion</a:t>
            </a:r>
            <a:r>
              <a:rPr lang="en-IN" altLang="en-US" sz="6000">
                <a:solidFill>
                  <a:schemeClr val="bg1"/>
                </a:solidFill>
              </a:rPr>
              <a:t>:</a:t>
            </a:r>
            <a:endParaRPr lang="en-US"/>
          </a:p>
        </p:txBody>
      </p:sp>
      <p:sp>
        <p:nvSpPr>
          <p:cNvPr id="4" name="Text Box 3"/>
          <p:cNvSpPr txBox="1"/>
          <p:nvPr/>
        </p:nvSpPr>
        <p:spPr>
          <a:xfrm>
            <a:off x="578485" y="2139950"/>
            <a:ext cx="5062220" cy="3761105"/>
          </a:xfrm>
          <a:prstGeom prst="rect">
            <a:avLst/>
          </a:prstGeom>
          <a:noFill/>
        </p:spPr>
        <p:txBody>
          <a:bodyPr wrap="square" rtlCol="0">
            <a:noAutofit/>
          </a:bodyPr>
          <a:p>
            <a:r>
              <a:rPr lang="en-US" sz="3200">
                <a:solidFill>
                  <a:schemeClr val="bg1"/>
                </a:solidFill>
                <a:sym typeface="+mn-ea"/>
              </a:rPr>
              <a:t>Project's Goals and Achievements</a:t>
            </a:r>
            <a:r>
              <a:rPr lang="en-IN" altLang="en-US" sz="3200">
                <a:solidFill>
                  <a:schemeClr val="bg1"/>
                </a:solidFill>
                <a:sym typeface="+mn-ea"/>
              </a:rPr>
              <a:t>:</a:t>
            </a:r>
            <a:endParaRPr lang="en-US" sz="3200">
              <a:solidFill>
                <a:schemeClr val="bg1"/>
              </a:solidFill>
            </a:endParaRPr>
          </a:p>
          <a:p>
            <a:endParaRPr lang="en-US">
              <a:solidFill>
                <a:schemeClr val="bg1"/>
              </a:solidFill>
            </a:endParaRPr>
          </a:p>
          <a:p>
            <a:r>
              <a:rPr lang="en-US" sz="2400">
                <a:solidFill>
                  <a:schemeClr val="bg1"/>
                </a:solidFill>
                <a:sym typeface="+mn-ea"/>
              </a:rPr>
              <a:t>The project aimed to develop a robust tool for identifying potential plagiarism and has successfully achieved this objective.</a:t>
            </a:r>
            <a:endParaRPr lang="en-US" sz="2400">
              <a:solidFill>
                <a:schemeClr val="bg1"/>
              </a:solidFill>
              <a:sym typeface="+mn-ea"/>
            </a:endParaRPr>
          </a:p>
        </p:txBody>
      </p:sp>
      <p:sp>
        <p:nvSpPr>
          <p:cNvPr id="5" name="Text Box 4"/>
          <p:cNvSpPr txBox="1"/>
          <p:nvPr/>
        </p:nvSpPr>
        <p:spPr>
          <a:xfrm>
            <a:off x="5640070" y="2026285"/>
            <a:ext cx="5290820" cy="3956685"/>
          </a:xfrm>
          <a:prstGeom prst="rect">
            <a:avLst/>
          </a:prstGeom>
          <a:noFill/>
        </p:spPr>
        <p:txBody>
          <a:bodyPr wrap="square" rtlCol="0">
            <a:noAutofit/>
          </a:bodyPr>
          <a:p>
            <a:r>
              <a:rPr lang="en-US" sz="3200">
                <a:solidFill>
                  <a:schemeClr val="bg1"/>
                </a:solidFill>
                <a:sym typeface="+mn-ea"/>
              </a:rPr>
              <a:t>Future of Plagiarism Detection</a:t>
            </a:r>
            <a:endParaRPr lang="en-US" sz="3200">
              <a:solidFill>
                <a:schemeClr val="bg1"/>
              </a:solidFill>
            </a:endParaRPr>
          </a:p>
          <a:p>
            <a:endParaRPr lang="en-US">
              <a:solidFill>
                <a:schemeClr val="bg1"/>
              </a:solidFill>
            </a:endParaRPr>
          </a:p>
          <a:p>
            <a:r>
              <a:rPr lang="en-US" sz="2400">
                <a:solidFill>
                  <a:schemeClr val="bg1"/>
                </a:solidFill>
                <a:sym typeface="+mn-ea"/>
              </a:rPr>
              <a:t>As technology advances and content generation increases, the future of plagiarism detection will continue to evolve, impacting academic and professional fields.</a:t>
            </a:r>
            <a:endParaRPr lang="en-US" sz="2400">
              <a:solidFill>
                <a:schemeClr val="bg1"/>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394335" y="269240"/>
            <a:ext cx="5328285" cy="1014730"/>
          </a:xfrm>
          <a:prstGeom prst="rect">
            <a:avLst/>
          </a:prstGeom>
          <a:noFill/>
        </p:spPr>
        <p:txBody>
          <a:bodyPr wrap="square" rtlCol="0">
            <a:spAutoFit/>
          </a:bodyPr>
          <a:lstStyle/>
          <a:p>
            <a:r>
              <a:rPr lang="en-IN" sz="6000" b="1" dirty="0">
                <a:solidFill>
                  <a:schemeClr val="bg1"/>
                </a:solidFill>
              </a:rPr>
              <a:t>Future Work:</a:t>
            </a:r>
            <a:endParaRPr lang="en-IN" sz="6000" dirty="0">
              <a:solidFill>
                <a:schemeClr val="bg1"/>
              </a:solidFill>
            </a:endParaRPr>
          </a:p>
        </p:txBody>
      </p:sp>
      <p:sp>
        <p:nvSpPr>
          <p:cNvPr id="5" name="Text Box 4"/>
          <p:cNvSpPr txBox="1"/>
          <p:nvPr/>
        </p:nvSpPr>
        <p:spPr>
          <a:xfrm>
            <a:off x="394970" y="2248535"/>
            <a:ext cx="5327650" cy="3001010"/>
          </a:xfrm>
          <a:prstGeom prst="rect">
            <a:avLst/>
          </a:prstGeom>
          <a:noFill/>
        </p:spPr>
        <p:txBody>
          <a:bodyPr wrap="square" rtlCol="0">
            <a:noAutofit/>
          </a:bodyPr>
          <a:p>
            <a:r>
              <a:rPr lang="en-IN" sz="3200" b="1" dirty="0">
                <a:solidFill>
                  <a:schemeClr val="bg1"/>
                </a:solidFill>
                <a:sym typeface="+mn-ea"/>
              </a:rPr>
              <a:t>1.Improvements to Algorithm</a:t>
            </a:r>
            <a:endParaRPr lang="en-IN" sz="3200" b="1" dirty="0">
              <a:solidFill>
                <a:schemeClr val="bg1"/>
              </a:solidFill>
            </a:endParaRPr>
          </a:p>
          <a:p>
            <a:endParaRPr lang="en-IN" dirty="0"/>
          </a:p>
          <a:p>
            <a:r>
              <a:rPr lang="en-IN" sz="2400" dirty="0">
                <a:solidFill>
                  <a:schemeClr val="bg1"/>
                </a:solidFill>
                <a:sym typeface="+mn-ea"/>
              </a:rPr>
              <a:t>Enhance the text comparison algorithms to provide more accurate and efficient detection of potential plagiarism.</a:t>
            </a:r>
            <a:endParaRPr lang="en-US" sz="2400"/>
          </a:p>
        </p:txBody>
      </p:sp>
      <p:sp>
        <p:nvSpPr>
          <p:cNvPr id="6" name="Text Box 5"/>
          <p:cNvSpPr txBox="1"/>
          <p:nvPr/>
        </p:nvSpPr>
        <p:spPr>
          <a:xfrm>
            <a:off x="5722620" y="2248535"/>
            <a:ext cx="6286500" cy="2584450"/>
          </a:xfrm>
          <a:prstGeom prst="rect">
            <a:avLst/>
          </a:prstGeom>
          <a:noFill/>
        </p:spPr>
        <p:txBody>
          <a:bodyPr wrap="square" rtlCol="0">
            <a:spAutoFit/>
          </a:bodyPr>
          <a:p>
            <a:r>
              <a:rPr lang="en-IN" sz="3600" b="1" dirty="0">
                <a:solidFill>
                  <a:schemeClr val="bg1"/>
                </a:solidFill>
                <a:sym typeface="+mn-ea"/>
              </a:rPr>
              <a:t>2.User Interface Enhancements</a:t>
            </a:r>
            <a:endParaRPr lang="en-IN" sz="3600" b="1" dirty="0">
              <a:solidFill>
                <a:schemeClr val="bg1"/>
              </a:solidFill>
            </a:endParaRPr>
          </a:p>
          <a:p>
            <a:endParaRPr lang="en-IN" dirty="0">
              <a:solidFill>
                <a:schemeClr val="bg1"/>
              </a:solidFill>
            </a:endParaRPr>
          </a:p>
          <a:p>
            <a:r>
              <a:rPr lang="en-IN" sz="2400" dirty="0">
                <a:solidFill>
                  <a:schemeClr val="bg1"/>
                </a:solidFill>
                <a:sym typeface="+mn-ea"/>
              </a:rPr>
              <a:t>Improve the tool's interface to enhance user experience and provide more intuitive input and result visualization.</a:t>
            </a:r>
            <a:endParaRPr lang="en-IN" sz="2400" dirty="0">
              <a:solidFill>
                <a:schemeClr val="bg1"/>
              </a:solidFill>
            </a:endParaRPr>
          </a:p>
          <a:p>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4958</Words>
  <Application>WPS Presentation</Application>
  <PresentationFormat>Widescreen</PresentationFormat>
  <Paragraphs>100</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Consolas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yashwanth reddy</dc:creator>
  <cp:lastModifiedBy>91998</cp:lastModifiedBy>
  <cp:revision>9</cp:revision>
  <dcterms:created xsi:type="dcterms:W3CDTF">2024-01-16T10:04:00Z</dcterms:created>
  <dcterms:modified xsi:type="dcterms:W3CDTF">2024-01-24T15:17:43Z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111559915F2D4A20803E1CC2A18EE607_12</vt:lpwstr>
  </property>
  <property fmtid="{D5CDD505-2E9C-101B-9397-08002B2CF9AE}" pid="3" name="KSOProductBuildVer">
    <vt:lpwstr>1033-12.2.0.13431</vt:lpwstr>
  </property>
</Properties>
</file>