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Caveat"/>
      <p:regular r:id="rId21"/>
      <p:bold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font" Target="fonts/Caveat-bold.fntdata"/><Relationship Id="rId10" Type="http://schemas.openxmlformats.org/officeDocument/2006/relationships/slide" Target="slides/slide5.xml"/><Relationship Id="rId21" Type="http://schemas.openxmlformats.org/officeDocument/2006/relationships/font" Target="fonts/Caveat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2184a4d0dd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2184a4d0dd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2184a4d0dd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2184a4d0dd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2184a4d0dd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2184a4d0dd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2184a4d0dd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2184a4d0dd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2184a4d0dd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2184a4d0dd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2184a4d0dd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2184a4d0dd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2184a4d0dd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2184a4d0dd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2184a4d0d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2184a4d0d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2184a4d0dd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2184a4d0dd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2184a4d0d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2184a4d0d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2184a4d0dd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2184a4d0dd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2184a4d0dd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2184a4d0d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2185f8010a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2185f8010a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2185f8010a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2185f8010a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b="1" sz="35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32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  <a:defRPr>
                <a:solidFill>
                  <a:schemeClr val="accent2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○"/>
              <a:defRPr>
                <a:solidFill>
                  <a:schemeClr val="accent2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■"/>
              <a:defRPr>
                <a:solidFill>
                  <a:schemeClr val="accent2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>
                <a:solidFill>
                  <a:schemeClr val="accent2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○"/>
              <a:defRPr>
                <a:solidFill>
                  <a:schemeClr val="accent2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■"/>
              <a:defRPr>
                <a:solidFill>
                  <a:schemeClr val="accent2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>
                <a:solidFill>
                  <a:schemeClr val="accent2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○"/>
              <a:defRPr>
                <a:solidFill>
                  <a:schemeClr val="accent2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744575"/>
            <a:ext cx="57219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   </a:t>
            </a:r>
            <a:r>
              <a:rPr lang="en-GB"/>
              <a:t>Smart Bud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272125" y="2616500"/>
            <a:ext cx="6325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Budgeting Renovated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1428"/>
              <a:buFont typeface="Arial"/>
              <a:buNone/>
            </a:pPr>
            <a:r>
              <a:rPr b="1" lang="en-GB" sz="3500"/>
              <a:t>Marketing Strategy</a:t>
            </a:r>
            <a:endParaRPr b="1" sz="3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22"/>
          <p:cNvSpPr txBox="1"/>
          <p:nvPr>
            <p:ph idx="1" type="body"/>
          </p:nvPr>
        </p:nvSpPr>
        <p:spPr>
          <a:xfrm>
            <a:off x="311700" y="1152475"/>
            <a:ext cx="4932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000">
              <a:solidFill>
                <a:schemeClr val="dk1"/>
              </a:solidFill>
            </a:endParaRPr>
          </a:p>
          <a:p>
            <a:pPr indent="-355600" lvl="1" marL="9144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-GB" sz="2000">
                <a:solidFill>
                  <a:schemeClr val="dk1"/>
                </a:solidFill>
              </a:rPr>
              <a:t>Freemium Model of revenue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-GB" sz="2000">
                <a:solidFill>
                  <a:schemeClr val="dk1"/>
                </a:solidFill>
              </a:rPr>
              <a:t>Employer Partnerships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-GB" sz="2000">
                <a:solidFill>
                  <a:schemeClr val="dk1"/>
                </a:solidFill>
              </a:rPr>
              <a:t>Targeted Digital Campaigns</a:t>
            </a:r>
            <a:endParaRPr sz="2000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109" name="Google Shape;109;p22"/>
          <p:cNvSpPr txBox="1"/>
          <p:nvPr>
            <p:ph idx="2" type="body"/>
          </p:nvPr>
        </p:nvSpPr>
        <p:spPr>
          <a:xfrm>
            <a:off x="4483475" y="1152475"/>
            <a:ext cx="4348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-GB" sz="2000">
                <a:solidFill>
                  <a:schemeClr val="dk1"/>
                </a:solidFill>
              </a:rPr>
              <a:t>Gamification and Rewards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-GB" sz="2000">
                <a:solidFill>
                  <a:schemeClr val="dk1"/>
                </a:solidFill>
              </a:rPr>
              <a:t>White Label Solutions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-GB" sz="2000">
                <a:solidFill>
                  <a:schemeClr val="dk1"/>
                </a:solidFill>
              </a:rPr>
              <a:t>Advertisements</a:t>
            </a:r>
            <a:endParaRPr sz="15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idx="1" type="body"/>
          </p:nvPr>
        </p:nvSpPr>
        <p:spPr>
          <a:xfrm>
            <a:off x="311700" y="3224575"/>
            <a:ext cx="8520600" cy="132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-GB" sz="2500">
                <a:latin typeface="Caveat"/>
                <a:ea typeface="Caveat"/>
                <a:cs typeface="Caveat"/>
                <a:sym typeface="Caveat"/>
              </a:rPr>
              <a:t>The MAGIC </a:t>
            </a:r>
            <a:r>
              <a:rPr b="1" lang="en-GB" sz="2500">
                <a:latin typeface="Caveat"/>
                <a:ea typeface="Caveat"/>
                <a:cs typeface="Caveat"/>
                <a:sym typeface="Caveat"/>
              </a:rPr>
              <a:t>Continues</a:t>
            </a:r>
            <a:r>
              <a:rPr b="1" lang="en-GB" sz="2500">
                <a:latin typeface="Caveat"/>
                <a:ea typeface="Caveat"/>
                <a:cs typeface="Caveat"/>
                <a:sym typeface="Caveat"/>
              </a:rPr>
              <a:t>……………</a:t>
            </a:r>
            <a:endParaRPr b="1" sz="2500">
              <a:latin typeface="Caveat"/>
              <a:ea typeface="Caveat"/>
              <a:cs typeface="Caveat"/>
              <a:sym typeface="Cavea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Major Issue: User Retention</a:t>
            </a:r>
            <a:endParaRPr/>
          </a:p>
        </p:txBody>
      </p:sp>
      <p:sp>
        <p:nvSpPr>
          <p:cNvPr id="120" name="Google Shape;120;p24"/>
          <p:cNvSpPr txBox="1"/>
          <p:nvPr>
            <p:ph idx="1" type="body"/>
          </p:nvPr>
        </p:nvSpPr>
        <p:spPr>
          <a:xfrm>
            <a:off x="311700" y="1488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GB" sz="1729"/>
              <a:t>Low retention rates or high churn rates could be bad signs:</a:t>
            </a:r>
            <a:endParaRPr sz="1729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n-GB" sz="1729"/>
              <a:t>Resolve By:</a:t>
            </a:r>
            <a:endParaRPr sz="1729"/>
          </a:p>
          <a:p>
            <a:pPr indent="-342929" lvl="0" marL="457200" rtl="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Gamify the Experience </a:t>
            </a:r>
            <a:endParaRPr sz="1800"/>
          </a:p>
          <a:p>
            <a:pPr indent="-342929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Rewards Programs</a:t>
            </a:r>
            <a:endParaRPr sz="1800"/>
          </a:p>
          <a:p>
            <a:pPr indent="-342929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Coalition: Partner with other businesses</a:t>
            </a:r>
            <a:endParaRPr sz="1800"/>
          </a:p>
          <a:p>
            <a:pPr indent="-342929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Enhancements</a:t>
            </a:r>
            <a:endParaRPr sz="1800"/>
          </a:p>
          <a:p>
            <a:pPr indent="-342929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Make the onboarding process simple and direct</a:t>
            </a:r>
            <a:endParaRPr sz="1800"/>
          </a:p>
          <a:p>
            <a:pPr indent="-342929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Visual Help</a:t>
            </a:r>
            <a:endParaRPr sz="18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t/>
            </a:r>
            <a:endParaRPr sz="1729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935"/>
              <a:buNone/>
            </a:pPr>
            <a:r>
              <a:t/>
            </a:r>
            <a:endParaRPr sz="1729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Pseudo</a:t>
            </a:r>
            <a:r>
              <a:rPr lang="en-GB"/>
              <a:t> Smart Model</a:t>
            </a:r>
            <a:endParaRPr/>
          </a:p>
        </p:txBody>
      </p:sp>
      <p:sp>
        <p:nvSpPr>
          <p:cNvPr id="126" name="Google Shape;126;p25"/>
          <p:cNvSpPr txBox="1"/>
          <p:nvPr>
            <p:ph idx="1" type="body"/>
          </p:nvPr>
        </p:nvSpPr>
        <p:spPr>
          <a:xfrm>
            <a:off x="311700" y="1132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rgbClr val="353535"/>
                </a:solidFill>
                <a:highlight>
                  <a:srgbClr val="FFFFFF"/>
                </a:highlight>
              </a:rPr>
              <a:t>Cleo</a:t>
            </a:r>
            <a:endParaRPr b="1" sz="1500">
              <a:solidFill>
                <a:srgbClr val="353535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70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353535"/>
                </a:solidFill>
                <a:highlight>
                  <a:srgbClr val="FFFFFF"/>
                </a:highlight>
              </a:rPr>
              <a:t>AI-powered budgeting, savings goals, financial insights</a:t>
            </a:r>
            <a:endParaRPr sz="1300">
              <a:solidFill>
                <a:srgbClr val="353535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500">
                <a:solidFill>
                  <a:srgbClr val="353535"/>
                </a:solidFill>
                <a:highlight>
                  <a:srgbClr val="FFFFFF"/>
                </a:highlight>
              </a:rPr>
              <a:t>PocketGuard</a:t>
            </a:r>
            <a:endParaRPr b="1" sz="1500">
              <a:solidFill>
                <a:srgbClr val="353535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353535"/>
                </a:solidFill>
                <a:highlight>
                  <a:srgbClr val="FFFFFF"/>
                </a:highlight>
              </a:rPr>
              <a:t>Strong budgeting and expense tracking.</a:t>
            </a:r>
            <a:endParaRPr sz="1300">
              <a:solidFill>
                <a:srgbClr val="353535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353535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353535"/>
                </a:solidFill>
                <a:highlight>
                  <a:srgbClr val="FFFFFF"/>
                </a:highlight>
              </a:rPr>
              <a:t>Wally</a:t>
            </a:r>
            <a:endParaRPr b="1" sz="1600">
              <a:solidFill>
                <a:srgbClr val="353535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70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353535"/>
                </a:solidFill>
                <a:highlight>
                  <a:srgbClr val="FFFFFF"/>
                </a:highlight>
              </a:rPr>
              <a:t>Expense tracking, budgeting, financial insights</a:t>
            </a:r>
            <a:endParaRPr sz="1300">
              <a:solidFill>
                <a:srgbClr val="353535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7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353535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Existing</a:t>
            </a:r>
            <a:r>
              <a:rPr lang="en-GB"/>
              <a:t> Models</a:t>
            </a:r>
            <a:endParaRPr/>
          </a:p>
        </p:txBody>
      </p:sp>
      <p:sp>
        <p:nvSpPr>
          <p:cNvPr id="132" name="Google Shape;132;p26"/>
          <p:cNvSpPr txBox="1"/>
          <p:nvPr>
            <p:ph idx="1" type="body"/>
          </p:nvPr>
        </p:nvSpPr>
        <p:spPr>
          <a:xfrm>
            <a:off x="311700" y="11242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>
                <a:solidFill>
                  <a:schemeClr val="lt1"/>
                </a:solidFill>
                <a:highlight>
                  <a:schemeClr val="dk1"/>
                </a:highlight>
              </a:rPr>
              <a:t>10M download - 331k review</a:t>
            </a:r>
            <a:endParaRPr>
              <a:solidFill>
                <a:schemeClr val="lt1"/>
              </a:solidFill>
              <a:highlight>
                <a:schemeClr val="dk1"/>
              </a:highlight>
            </a:endParaRPr>
          </a:p>
        </p:txBody>
      </p:sp>
      <p:pic>
        <p:nvPicPr>
          <p:cNvPr id="133" name="Google Shape;133;p26"/>
          <p:cNvPicPr preferRelativeResize="0"/>
          <p:nvPr/>
        </p:nvPicPr>
        <p:blipFill rotWithShape="1">
          <a:blip r:embed="rId3">
            <a:alphaModFix/>
          </a:blip>
          <a:srcRect b="0" l="0" r="34102" t="0"/>
          <a:stretch/>
        </p:blipFill>
        <p:spPr>
          <a:xfrm>
            <a:off x="4724525" y="2791100"/>
            <a:ext cx="2578700" cy="121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6"/>
          <p:cNvPicPr preferRelativeResize="0"/>
          <p:nvPr/>
        </p:nvPicPr>
        <p:blipFill rotWithShape="1">
          <a:blip r:embed="rId4">
            <a:alphaModFix/>
          </a:blip>
          <a:srcRect b="0" l="-2360" r="33542" t="0"/>
          <a:stretch/>
        </p:blipFill>
        <p:spPr>
          <a:xfrm>
            <a:off x="4571998" y="1258550"/>
            <a:ext cx="2731228" cy="962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6"/>
          <p:cNvPicPr preferRelativeResize="0"/>
          <p:nvPr/>
        </p:nvPicPr>
        <p:blipFill rotWithShape="1">
          <a:blip r:embed="rId5">
            <a:alphaModFix/>
          </a:blip>
          <a:srcRect b="0" l="0" r="21235" t="0"/>
          <a:stretch/>
        </p:blipFill>
        <p:spPr>
          <a:xfrm>
            <a:off x="311700" y="1226525"/>
            <a:ext cx="3506350" cy="920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6"/>
          <p:cNvPicPr preferRelativeResize="0"/>
          <p:nvPr/>
        </p:nvPicPr>
        <p:blipFill rotWithShape="1">
          <a:blip r:embed="rId6">
            <a:alphaModFix/>
          </a:blip>
          <a:srcRect b="0" l="0" r="20407" t="0"/>
          <a:stretch/>
        </p:blipFill>
        <p:spPr>
          <a:xfrm>
            <a:off x="428262" y="2675625"/>
            <a:ext cx="3009625" cy="111035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6"/>
          <p:cNvSpPr txBox="1"/>
          <p:nvPr/>
        </p:nvSpPr>
        <p:spPr>
          <a:xfrm>
            <a:off x="4814325" y="2101950"/>
            <a:ext cx="3849900" cy="5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highlight>
                  <a:schemeClr val="dk1"/>
                </a:highlight>
              </a:rPr>
              <a:t>10M d 410k r</a:t>
            </a:r>
            <a:endParaRPr sz="1800">
              <a:solidFill>
                <a:schemeClr val="lt1"/>
              </a:solidFill>
              <a:highlight>
                <a:schemeClr val="dk1"/>
              </a:highlight>
            </a:endParaRPr>
          </a:p>
        </p:txBody>
      </p:sp>
      <p:sp>
        <p:nvSpPr>
          <p:cNvPr id="138" name="Google Shape;138;p26"/>
          <p:cNvSpPr txBox="1"/>
          <p:nvPr/>
        </p:nvSpPr>
        <p:spPr>
          <a:xfrm>
            <a:off x="4789275" y="3945225"/>
            <a:ext cx="2449200" cy="4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highlight>
                  <a:srgbClr val="000000"/>
                </a:highlight>
              </a:rPr>
              <a:t>1M d 45K r</a:t>
            </a:r>
            <a:endParaRPr sz="1800">
              <a:solidFill>
                <a:schemeClr val="lt1"/>
              </a:solidFill>
              <a:highlight>
                <a:srgbClr val="000000"/>
              </a:highlight>
            </a:endParaRPr>
          </a:p>
        </p:txBody>
      </p:sp>
      <p:sp>
        <p:nvSpPr>
          <p:cNvPr id="139" name="Google Shape;139;p26"/>
          <p:cNvSpPr txBox="1"/>
          <p:nvPr/>
        </p:nvSpPr>
        <p:spPr>
          <a:xfrm>
            <a:off x="468175" y="3880425"/>
            <a:ext cx="2969700" cy="5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highlight>
                  <a:schemeClr val="dk1"/>
                </a:highlight>
              </a:rPr>
              <a:t>1M d 38k r</a:t>
            </a:r>
            <a:endParaRPr sz="1800">
              <a:solidFill>
                <a:schemeClr val="lt1"/>
              </a:solidFill>
              <a:highlight>
                <a:schemeClr val="dk1"/>
              </a:highlight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UPI Implementation</a:t>
            </a:r>
            <a:endParaRPr/>
          </a:p>
        </p:txBody>
      </p:sp>
      <p:sp>
        <p:nvSpPr>
          <p:cNvPr id="145" name="Google Shape;145;p27"/>
          <p:cNvSpPr txBox="1"/>
          <p:nvPr>
            <p:ph idx="1" type="body"/>
          </p:nvPr>
        </p:nvSpPr>
        <p:spPr>
          <a:xfrm>
            <a:off x="311700" y="1132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For API partnering from bank to US to UPI, banks generally Like Federal Bank, who hold ⅙ th of UPI in India is a possible option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Other way to integration is Flipkart Pay, which is Considerably trying hard to compete with the existent strong system. This system would make their app more </a:t>
            </a:r>
            <a:r>
              <a:rPr lang="en-GB"/>
              <a:t>preferred</a:t>
            </a:r>
            <a:r>
              <a:rPr lang="en-GB"/>
              <a:t> over existent system.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608450" y="1147400"/>
            <a:ext cx="7334400" cy="35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Verdana"/>
                <a:ea typeface="Verdana"/>
                <a:cs typeface="Verdana"/>
                <a:sym typeface="Verdana"/>
              </a:rPr>
              <a:t>Tired of feeling lost when it comes to managing money ???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-GB" sz="2500"/>
              <a:t>Budgeting is Broken, The Magic Lies in </a:t>
            </a:r>
            <a:r>
              <a:rPr b="1" i="1" lang="en-GB" sz="2900"/>
              <a:t>AI</a:t>
            </a:r>
            <a:endParaRPr b="1" i="1" sz="2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Definition of IDEA</a:t>
            </a:r>
            <a:endParaRPr/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430375" y="1671650"/>
            <a:ext cx="8520600" cy="275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-36957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2400"/>
              <a:t>An Innovative Smart Budgeting System</a:t>
            </a:r>
            <a:endParaRPr sz="2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69570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-GB" sz="2400"/>
              <a:t>Personalising and Centralizing all Personal Financial Activities</a:t>
            </a:r>
            <a:endParaRPr sz="2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</a:t>
            </a:r>
            <a:r>
              <a:rPr lang="en-GB"/>
              <a:t> we DID?</a:t>
            </a:r>
            <a:endParaRPr/>
          </a:p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11700" y="1616950"/>
            <a:ext cx="8520600" cy="27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en-GB" sz="1900"/>
              <a:t>Integrated all Personal Finance Management Tool to one Space of ease</a:t>
            </a:r>
            <a:endParaRPr sz="1900"/>
          </a:p>
          <a:p>
            <a:pPr indent="-3492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en-GB" sz="1900"/>
              <a:t>Made the system of Budgeting more Personalized by User Info</a:t>
            </a:r>
            <a:endParaRPr sz="1900"/>
          </a:p>
          <a:p>
            <a:pPr indent="-3492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en-GB" sz="1900"/>
              <a:t>Using Interactive </a:t>
            </a:r>
            <a:r>
              <a:rPr lang="en-GB" sz="1900"/>
              <a:t>Approaches</a:t>
            </a:r>
            <a:r>
              <a:rPr lang="en-GB" sz="1900"/>
              <a:t> to </a:t>
            </a:r>
            <a:r>
              <a:rPr i="1" lang="en-GB" sz="1900"/>
              <a:t>Know The Customer.</a:t>
            </a:r>
            <a:endParaRPr i="1" sz="1900"/>
          </a:p>
          <a:p>
            <a:pPr indent="-3492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en-GB" sz="1900"/>
              <a:t>Make a dynamic solution to the user by the current Need &amp; Available</a:t>
            </a:r>
            <a:endParaRPr sz="19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Solution and Product</a:t>
            </a:r>
            <a:endParaRPr/>
          </a:p>
        </p:txBody>
      </p:sp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272125" y="15279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u="sng"/>
              <a:t>How it makes a Difference</a:t>
            </a:r>
            <a:endParaRPr sz="2000" u="sng"/>
          </a:p>
          <a:p>
            <a:pPr indent="-35560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SzPts val="2000"/>
              <a:buAutoNum type="arabicPeriod"/>
            </a:pPr>
            <a:r>
              <a:rPr lang="en-GB" sz="2000"/>
              <a:t>ProActive than Reactive,Hence Resilient and Adaption</a:t>
            </a:r>
            <a:endParaRPr sz="2000"/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-GB" sz="2000"/>
              <a:t>Personalized,Engagement,Accessibility,Flexible</a:t>
            </a:r>
            <a:endParaRPr sz="2000"/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-GB" sz="2000"/>
              <a:t>AI Driven Insights and Services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Solution and Product</a:t>
            </a:r>
            <a:endParaRPr/>
          </a:p>
        </p:txBody>
      </p:sp>
      <p:sp>
        <p:nvSpPr>
          <p:cNvPr id="84" name="Google Shape;84;p18"/>
          <p:cNvSpPr txBox="1"/>
          <p:nvPr>
            <p:ph idx="1" type="body"/>
          </p:nvPr>
        </p:nvSpPr>
        <p:spPr>
          <a:xfrm>
            <a:off x="311700" y="14092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 u="sng"/>
              <a:t>Benefits</a:t>
            </a:r>
            <a:endParaRPr sz="2100" u="sng"/>
          </a:p>
          <a:p>
            <a:pPr indent="-36195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SzPts val="2100"/>
              <a:buAutoNum type="arabicPeriod"/>
            </a:pPr>
            <a:r>
              <a:rPr lang="en-GB" sz="2100"/>
              <a:t>Stress-Free Financial Management</a:t>
            </a:r>
            <a:endParaRPr sz="2100"/>
          </a:p>
          <a:p>
            <a:pPr indent="-3619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-GB" sz="2100"/>
              <a:t>Improved Financial Health</a:t>
            </a:r>
            <a:endParaRPr sz="2100"/>
          </a:p>
          <a:p>
            <a:pPr indent="-3619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-GB" sz="2100"/>
              <a:t>Clarified Decision Making</a:t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9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Future Plan And Innovation</a:t>
            </a:r>
            <a:endParaRPr/>
          </a:p>
        </p:txBody>
      </p:sp>
      <p:sp>
        <p:nvSpPr>
          <p:cNvPr id="90" name="Google Shape;90;p19"/>
          <p:cNvSpPr txBox="1"/>
          <p:nvPr>
            <p:ph idx="1" type="body"/>
          </p:nvPr>
        </p:nvSpPr>
        <p:spPr>
          <a:xfrm>
            <a:off x="311700" y="1578125"/>
            <a:ext cx="8520600" cy="297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GB" sz="2100"/>
              <a:t>Comprehensive Debt Management</a:t>
            </a:r>
            <a:endParaRPr sz="2100"/>
          </a:p>
          <a:p>
            <a:pPr indent="-3619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GB" sz="2100"/>
              <a:t>Interactive Financial Simulation</a:t>
            </a:r>
            <a:endParaRPr sz="2100"/>
          </a:p>
          <a:p>
            <a:pPr indent="-3619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GB" sz="2100"/>
              <a:t>Third-Party Integrations</a:t>
            </a:r>
            <a:endParaRPr sz="2100"/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600">
                <a:solidFill>
                  <a:schemeClr val="dk1"/>
                </a:solidFill>
              </a:rPr>
              <a:t> —Investment Advisory</a:t>
            </a:r>
            <a:r>
              <a:rPr lang="en-GB" sz="1300">
                <a:solidFill>
                  <a:schemeClr val="dk1"/>
                </a:solidFill>
              </a:rPr>
              <a:t>, G</a:t>
            </a:r>
            <a:r>
              <a:rPr lang="en-GB" sz="1500">
                <a:solidFill>
                  <a:schemeClr val="dk1"/>
                </a:solidFill>
              </a:rPr>
              <a:t>amification</a:t>
            </a:r>
            <a:r>
              <a:rPr lang="en-GB" sz="1300">
                <a:solidFill>
                  <a:schemeClr val="dk1"/>
                </a:solidFill>
              </a:rPr>
              <a:t>, </a:t>
            </a:r>
            <a:r>
              <a:rPr lang="en-GB" sz="1400">
                <a:solidFill>
                  <a:schemeClr val="dk1"/>
                </a:solidFill>
              </a:rPr>
              <a:t>AI-powered enhancements,</a:t>
            </a:r>
            <a:r>
              <a:rPr lang="en-GB" sz="1300">
                <a:solidFill>
                  <a:schemeClr val="dk1"/>
                </a:solidFill>
              </a:rPr>
              <a:t> </a:t>
            </a:r>
            <a:r>
              <a:rPr lang="en-GB" sz="1100">
                <a:solidFill>
                  <a:schemeClr val="dk1"/>
                </a:solidFill>
              </a:rPr>
              <a:t>Global Expansion</a:t>
            </a:r>
            <a:r>
              <a:rPr lang="en-GB" sz="1300">
                <a:solidFill>
                  <a:schemeClr val="dk1"/>
                </a:solidFill>
              </a:rPr>
              <a:t>, </a:t>
            </a:r>
            <a:r>
              <a:rPr lang="en-GB" sz="900">
                <a:solidFill>
                  <a:schemeClr val="dk1"/>
                </a:solidFill>
              </a:rPr>
              <a:t>Sustainability Features</a:t>
            </a:r>
            <a:r>
              <a:rPr lang="en-GB" sz="2300">
                <a:solidFill>
                  <a:schemeClr val="dk1"/>
                </a:solidFill>
              </a:rPr>
              <a:t>….</a:t>
            </a:r>
            <a:endParaRPr sz="3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Unique Selling Point</a:t>
            </a:r>
            <a:endParaRPr/>
          </a:p>
        </p:txBody>
      </p:sp>
      <p:sp>
        <p:nvSpPr>
          <p:cNvPr id="96" name="Google Shape;96;p20"/>
          <p:cNvSpPr txBox="1"/>
          <p:nvPr>
            <p:ph idx="1" type="body"/>
          </p:nvPr>
        </p:nvSpPr>
        <p:spPr>
          <a:xfrm>
            <a:off x="311700" y="1342725"/>
            <a:ext cx="8520600" cy="259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GB" sz="2100"/>
              <a:t>The Innate human urge to Know Future</a:t>
            </a:r>
            <a:endParaRPr sz="2100"/>
          </a:p>
          <a:p>
            <a:pPr indent="-3619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GB" sz="2100"/>
              <a:t>AI-Powered Spending Plan Generation</a:t>
            </a:r>
            <a:endParaRPr sz="2100"/>
          </a:p>
          <a:p>
            <a:pPr indent="-3619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GB" sz="2100"/>
              <a:t>Fin-Assistant</a:t>
            </a:r>
            <a:endParaRPr sz="2100"/>
          </a:p>
          <a:p>
            <a:pPr indent="-3619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GB" sz="2100"/>
              <a:t>Dynamic and Evolving Plans</a:t>
            </a:r>
            <a:endParaRPr sz="21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Target Market</a:t>
            </a:r>
            <a:endParaRPr/>
          </a:p>
        </p:txBody>
      </p:sp>
      <p:sp>
        <p:nvSpPr>
          <p:cNvPr id="102" name="Google Shape;102;p21"/>
          <p:cNvSpPr txBox="1"/>
          <p:nvPr>
            <p:ph idx="1" type="body"/>
          </p:nvPr>
        </p:nvSpPr>
        <p:spPr>
          <a:xfrm>
            <a:off x="311700" y="1486625"/>
            <a:ext cx="8520600" cy="28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GB" sz="2000">
                <a:solidFill>
                  <a:schemeClr val="dk1"/>
                </a:solidFill>
              </a:rPr>
              <a:t>Young professionals (25-40 age) seeking financial tools.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GB" sz="2000">
                <a:solidFill>
                  <a:schemeClr val="dk1"/>
                </a:solidFill>
              </a:rPr>
              <a:t>Employers for financial wellness programs.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GB" sz="2000">
                <a:solidFill>
                  <a:schemeClr val="dk1"/>
                </a:solidFill>
              </a:rPr>
              <a:t>Financial institutions for product partnerships.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