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30" r:id="rId1"/>
  </p:sldMasterIdLst>
  <p:sldIdLst>
    <p:sldId id="264" r:id="rId2"/>
    <p:sldId id="256" r:id="rId3"/>
    <p:sldId id="262" r:id="rId4"/>
    <p:sldId id="257" r:id="rId5"/>
    <p:sldId id="263" r:id="rId6"/>
    <p:sldId id="258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17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58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7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38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16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420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5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97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0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13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8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61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56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6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163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2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1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1" r:id="rId1"/>
    <p:sldLayoutId id="2147484132" r:id="rId2"/>
    <p:sldLayoutId id="2147484133" r:id="rId3"/>
    <p:sldLayoutId id="2147484134" r:id="rId4"/>
    <p:sldLayoutId id="2147484135" r:id="rId5"/>
    <p:sldLayoutId id="2147484136" r:id="rId6"/>
    <p:sldLayoutId id="2147484137" r:id="rId7"/>
    <p:sldLayoutId id="2147484138" r:id="rId8"/>
    <p:sldLayoutId id="2147484139" r:id="rId9"/>
    <p:sldLayoutId id="2147484140" r:id="rId10"/>
    <p:sldLayoutId id="2147484141" r:id="rId11"/>
    <p:sldLayoutId id="2147484142" r:id="rId12"/>
    <p:sldLayoutId id="2147484143" r:id="rId13"/>
    <p:sldLayoutId id="2147484144" r:id="rId14"/>
    <p:sldLayoutId id="2147484145" r:id="rId15"/>
    <p:sldLayoutId id="2147484146" r:id="rId16"/>
    <p:sldLayoutId id="214748414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7733863" cy="2550877"/>
          </a:xfrm>
        </p:spPr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Mumbai Suburban Rail Network: Strategic Optimization plan</a:t>
            </a:r>
          </a:p>
        </p:txBody>
      </p:sp>
    </p:spTree>
    <p:extLst>
      <p:ext uri="{BB962C8B-B14F-4D97-AF65-F5344CB8AC3E}">
        <p14:creationId xmlns:p14="http://schemas.microsoft.com/office/powerpoint/2010/main" val="260418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Current State Assessment Network Performance Snapshot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48840"/>
            <a:ext cx="6345260" cy="3870960"/>
          </a:xfrm>
        </p:spPr>
        <p:txBody>
          <a:bodyPr>
            <a:normAutofit fontScale="25000" lnSpcReduction="20000"/>
          </a:bodyPr>
          <a:lstStyle/>
          <a:p>
            <a:r>
              <a:rPr sz="5600" b="1" dirty="0"/>
              <a:t>Current State Assessment</a:t>
            </a:r>
          </a:p>
          <a:p>
            <a:endParaRPr dirty="0"/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High-Density Urban 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Western &amp; Central Lines (40 stations each) handle &gt;120 lakh daily passengers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Efficient spacing (1-3 km) with 3-minute service intervals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Critical congestion at CSMT, </a:t>
            </a:r>
            <a:r>
              <a:rPr sz="4800" dirty="0" err="1"/>
              <a:t>Churchgate</a:t>
            </a:r>
            <a:r>
              <a:rPr sz="4800" dirty="0"/>
              <a:t>, </a:t>
            </a:r>
            <a:r>
              <a:rPr sz="4800" dirty="0" err="1"/>
              <a:t>Dadar</a:t>
            </a:r>
            <a:r>
              <a:rPr sz="4800" dirty="0"/>
              <a:t>, Marine Lines</a:t>
            </a:r>
          </a:p>
          <a:p>
            <a:endParaRPr dirty="0"/>
          </a:p>
          <a:p>
            <a:r>
              <a:rPr sz="5600" b="1" dirty="0"/>
              <a:t>Peripheral Network Gaps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Underutilized 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- 5 km spacing between stations in growing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- 20-50 minute intervals on </a:t>
            </a:r>
            <a:r>
              <a:rPr sz="4800" dirty="0" err="1"/>
              <a:t>Uran</a:t>
            </a:r>
            <a:r>
              <a:rPr sz="4800" dirty="0"/>
              <a:t>, </a:t>
            </a:r>
            <a:r>
              <a:rPr sz="4800" dirty="0" err="1"/>
              <a:t>Neral-Matheran</a:t>
            </a:r>
            <a:r>
              <a:rPr sz="4800" dirty="0"/>
              <a:t>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Misalignment between population shifts and service quality</a:t>
            </a:r>
          </a:p>
          <a:p>
            <a:endParaRPr dirty="0"/>
          </a:p>
          <a:p>
            <a:r>
              <a:rPr sz="5600" b="1" dirty="0"/>
              <a:t>Key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Strong correlation between station quality and attraction proximity (r=0.75)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Moderate correlation between footfall and platform count (r=0.57)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Limited network expansion since 1980s despite population growth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27700" y="2052925"/>
            <a:ext cx="6711654" cy="426557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1C8B20-BA76-C01C-AA52-5D5DAACE0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rmAutofit fontScale="90000"/>
          </a:bodyPr>
          <a:lstStyle/>
          <a:p>
            <a:r>
              <a:rPr lang="en-US" dirty="0"/>
              <a:t>Current State Assessment Network Performance Snapshot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37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Market Dynamics &amp; Growth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39696"/>
            <a:ext cx="7465802" cy="3880104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4200" b="1" dirty="0"/>
              <a:t>            </a:t>
            </a:r>
            <a:r>
              <a:rPr sz="4200" b="1" dirty="0"/>
              <a:t>Demographic Shifts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3000" dirty="0"/>
              <a:t>- </a:t>
            </a:r>
            <a:r>
              <a:rPr sz="4800" dirty="0"/>
              <a:t>Mumbai Metropolitan Region: 22.09M+ residents with 2% annual growth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Migration toward peripheral areas: </a:t>
            </a:r>
            <a:r>
              <a:rPr sz="4800" dirty="0" err="1"/>
              <a:t>Navi</a:t>
            </a:r>
            <a:r>
              <a:rPr sz="4800" dirty="0"/>
              <a:t> Mumbai, Thane (2.69M), </a:t>
            </a:r>
            <a:r>
              <a:rPr sz="4800" dirty="0" err="1"/>
              <a:t>Kalyan-Dombivli</a:t>
            </a:r>
            <a:r>
              <a:rPr sz="4800" dirty="0"/>
              <a:t> (1.82M)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Western Suburbs (</a:t>
            </a:r>
            <a:r>
              <a:rPr sz="4800" dirty="0" err="1"/>
              <a:t>Dahisar</a:t>
            </a:r>
            <a:r>
              <a:rPr sz="4800" dirty="0"/>
              <a:t> to </a:t>
            </a:r>
            <a:r>
              <a:rPr sz="4800" dirty="0" err="1"/>
              <a:t>Malad</a:t>
            </a:r>
            <a:r>
              <a:rPr sz="4800" dirty="0"/>
              <a:t>), Eastern Suburbs (</a:t>
            </a:r>
            <a:r>
              <a:rPr sz="4800" dirty="0" err="1"/>
              <a:t>Chembur</a:t>
            </a:r>
            <a:r>
              <a:rPr sz="4800" dirty="0"/>
              <a:t>, </a:t>
            </a:r>
            <a:r>
              <a:rPr sz="4800" dirty="0" err="1"/>
              <a:t>Ghatkopar</a:t>
            </a:r>
            <a:r>
              <a:rPr sz="4800" dirty="0"/>
              <a:t>, </a:t>
            </a:r>
            <a:r>
              <a:rPr sz="4800" dirty="0" err="1"/>
              <a:t>Bhandup</a:t>
            </a:r>
            <a:r>
              <a:rPr sz="4800" dirty="0"/>
              <a:t>)</a:t>
            </a:r>
          </a:p>
          <a:p>
            <a:endParaRPr dirty="0"/>
          </a:p>
          <a:p>
            <a:r>
              <a:rPr sz="4800" b="1" dirty="0"/>
              <a:t>Economic Activity Redistribution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3700" dirty="0"/>
              <a:t>- </a:t>
            </a:r>
            <a:r>
              <a:rPr sz="4800" dirty="0"/>
              <a:t>Andheri-</a:t>
            </a:r>
            <a:r>
              <a:rPr sz="4800" dirty="0" err="1"/>
              <a:t>Marol</a:t>
            </a:r>
            <a:r>
              <a:rPr sz="4800" dirty="0"/>
              <a:t>-Saki Naka: IT/manufacturing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Thane-</a:t>
            </a:r>
            <a:r>
              <a:rPr sz="4800" dirty="0" err="1"/>
              <a:t>Belapur</a:t>
            </a:r>
            <a:r>
              <a:rPr sz="4800" dirty="0"/>
              <a:t>: </a:t>
            </a:r>
            <a:r>
              <a:rPr sz="4800" dirty="0" err="1"/>
              <a:t>Pharma</a:t>
            </a:r>
            <a:r>
              <a:rPr sz="4800" dirty="0"/>
              <a:t>/IT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</a:t>
            </a:r>
            <a:r>
              <a:rPr sz="4800" dirty="0" err="1"/>
              <a:t>Kalyan-Dombivli-Bhiwandi</a:t>
            </a:r>
            <a:r>
              <a:rPr sz="4800" dirty="0"/>
              <a:t>: Textiles/logistics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</a:t>
            </a:r>
            <a:r>
              <a:rPr sz="4800" dirty="0" err="1"/>
              <a:t>Palghar-Boisar</a:t>
            </a:r>
            <a:r>
              <a:rPr sz="4800" dirty="0"/>
              <a:t>: Heavy industry</a:t>
            </a:r>
          </a:p>
          <a:p>
            <a:endParaRPr dirty="0"/>
          </a:p>
          <a:p>
            <a:r>
              <a:rPr sz="5600" b="1" dirty="0"/>
              <a:t>Operational Imbalance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3000" dirty="0"/>
              <a:t>- </a:t>
            </a:r>
            <a:r>
              <a:rPr sz="4800" dirty="0"/>
              <a:t>Average station footfall: 2.50 lakh passengers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Western &amp; Central Lines at capacity, peripheral lines underutilized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Limited service to growing economic hubs creating transit gaps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914400" y="2052925"/>
            <a:ext cx="6318504" cy="419548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2643747-D6DD-F23A-0C25-836EF215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8" y="927100"/>
            <a:ext cx="6345237" cy="709613"/>
          </a:xfrm>
        </p:spPr>
        <p:txBody>
          <a:bodyPr>
            <a:normAutofit fontScale="90000"/>
          </a:bodyPr>
          <a:lstStyle/>
          <a:p>
            <a:r>
              <a:rPr dirty="0"/>
              <a:t>Market Dynamics &amp; Growth Patterns</a:t>
            </a:r>
          </a:p>
        </p:txBody>
      </p:sp>
    </p:spTree>
    <p:extLst>
      <p:ext uri="{BB962C8B-B14F-4D97-AF65-F5344CB8AC3E}">
        <p14:creationId xmlns:p14="http://schemas.microsoft.com/office/powerpoint/2010/main" val="66155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Core Challenges &amp; 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337786" cy="3865880"/>
          </a:xfrm>
        </p:spPr>
        <p:txBody>
          <a:bodyPr>
            <a:normAutofit fontScale="25000" lnSpcReduction="20000"/>
          </a:bodyPr>
          <a:lstStyle/>
          <a:p>
            <a:r>
              <a:rPr sz="5600" b="1" dirty="0"/>
              <a:t>Critical Pain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Overcrowding at key nodes exceeding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Peak hour operational strain (6-11 AM, 4-8 PM)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Service quality deterioration at high-volume stations</a:t>
            </a:r>
          </a:p>
          <a:p>
            <a:endParaRPr dirty="0"/>
          </a:p>
          <a:p>
            <a:r>
              <a:rPr sz="5600" b="1" dirty="0"/>
              <a:t>Peripheral Connectivity Gaps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3400" dirty="0"/>
              <a:t>- </a:t>
            </a:r>
            <a:r>
              <a:rPr sz="4800" dirty="0"/>
              <a:t>Limited frequency on growth corridors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Inadequate infrastructure in developing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Last-mile connectivity challenges</a:t>
            </a:r>
          </a:p>
          <a:p>
            <a:endParaRPr dirty="0"/>
          </a:p>
          <a:p>
            <a:r>
              <a:rPr sz="5600" b="1" dirty="0"/>
              <a:t>Strategic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- </a:t>
            </a:r>
            <a:r>
              <a:rPr sz="4800" dirty="0"/>
              <a:t>Growth Corridor Development: </a:t>
            </a:r>
            <a:r>
              <a:rPr sz="4800" dirty="0" err="1"/>
              <a:t>Dahanu-Virar-Panvel</a:t>
            </a:r>
            <a:r>
              <a:rPr sz="4800" dirty="0"/>
              <a:t> &amp; Trans </a:t>
            </a:r>
            <a:r>
              <a:rPr sz="4800" dirty="0" err="1"/>
              <a:t>Harbour</a:t>
            </a:r>
            <a:r>
              <a:rPr sz="4800" dirty="0"/>
              <a:t> zones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Tourism potential: </a:t>
            </a:r>
            <a:r>
              <a:rPr sz="4800" dirty="0" err="1"/>
              <a:t>Neral-Matheran</a:t>
            </a:r>
            <a:r>
              <a:rPr sz="4800" dirty="0"/>
              <a:t>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System Optimization: data-driven service adjustments, strategic investments, tech integration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9903" y="1618487"/>
            <a:ext cx="3657600" cy="365784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Strategic Recommendations</a:t>
            </a:r>
            <a:r>
              <a:rPr lang="en-IN" dirty="0"/>
              <a:t> Infrastructure Enhancement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57984"/>
            <a:ext cx="7465802" cy="4919472"/>
          </a:xfrm>
        </p:spPr>
        <p:txBody>
          <a:bodyPr>
            <a:normAutofit fontScale="25000" lnSpcReduction="20000"/>
          </a:bodyPr>
          <a:lstStyle/>
          <a:p>
            <a:r>
              <a:rPr lang="en-IN" sz="5600" b="1" dirty="0"/>
              <a:t>Track Capacity Improvement</a:t>
            </a:r>
            <a:endParaRPr sz="5600" b="1" dirty="0"/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Add dedicated tracks: </a:t>
            </a:r>
            <a:r>
              <a:rPr sz="4800" dirty="0" err="1"/>
              <a:t>Borivali-Virar</a:t>
            </a:r>
            <a:r>
              <a:rPr sz="4800" dirty="0"/>
              <a:t>, Thane-</a:t>
            </a:r>
            <a:r>
              <a:rPr sz="4800" dirty="0" err="1"/>
              <a:t>Kalyan</a:t>
            </a:r>
            <a:endParaRPr sz="4800" dirty="0"/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Platform extensions for longer trains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Junction station upgrades: </a:t>
            </a:r>
            <a:r>
              <a:rPr sz="4800" dirty="0" err="1"/>
              <a:t>Dadar</a:t>
            </a:r>
            <a:r>
              <a:rPr sz="4800" dirty="0"/>
              <a:t>, Thane, </a:t>
            </a:r>
            <a:r>
              <a:rPr sz="4800" dirty="0" err="1"/>
              <a:t>Kurla</a:t>
            </a:r>
            <a:r>
              <a:rPr sz="4800" dirty="0"/>
              <a:t>, </a:t>
            </a:r>
            <a:r>
              <a:rPr sz="4800" dirty="0" err="1"/>
              <a:t>Borivali</a:t>
            </a:r>
            <a:r>
              <a:rPr sz="4800" dirty="0"/>
              <a:t>, Andheri</a:t>
            </a:r>
          </a:p>
          <a:p>
            <a:endParaRPr dirty="0"/>
          </a:p>
          <a:p>
            <a:r>
              <a:rPr sz="5600" b="1" dirty="0"/>
              <a:t>Service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Increase fast trains during peak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Optimized stopping patterns via O-D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New stations in areas with &gt;5 km gaps</a:t>
            </a:r>
          </a:p>
          <a:p>
            <a:endParaRPr dirty="0"/>
          </a:p>
          <a:p>
            <a:r>
              <a:rPr sz="5600" b="1" dirty="0"/>
              <a:t>Passenger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Real-time info and occupancy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Intercity train seat reservation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Last-mile partnerships and mobility hubs</a:t>
            </a:r>
          </a:p>
          <a:p>
            <a:endParaRPr dirty="0"/>
          </a:p>
          <a:p>
            <a:r>
              <a:rPr sz="5600" b="1" dirty="0"/>
              <a:t>Development Initiatives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Mixed-use near peripheral stations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Plan with industrial zones</a:t>
            </a:r>
          </a:p>
          <a:p>
            <a:pPr marL="0" indent="0">
              <a:buNone/>
            </a:pPr>
            <a:endParaRPr sz="4800" dirty="0"/>
          </a:p>
        </p:txBody>
      </p:sp>
      <p:sp>
        <p:nvSpPr>
          <p:cNvPr id="4" name="Rectangle 3"/>
          <p:cNvSpPr/>
          <p:nvPr/>
        </p:nvSpPr>
        <p:spPr>
          <a:xfrm>
            <a:off x="4800600" y="3355848"/>
            <a:ext cx="4069080" cy="33192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167128"/>
            <a:ext cx="7666970" cy="4498848"/>
          </a:xfrm>
        </p:spPr>
        <p:txBody>
          <a:bodyPr>
            <a:normAutofit fontScale="25000" lnSpcReduction="20000"/>
          </a:bodyPr>
          <a:lstStyle/>
          <a:p>
            <a:r>
              <a:rPr sz="4900" b="1" dirty="0"/>
              <a:t>Phase 1: Immediate Improvements (0-12 months)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400" dirty="0"/>
              <a:t>- Launch info system &amp; journey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400" dirty="0"/>
              <a:t>- Optimize express service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400" dirty="0"/>
              <a:t>- Begin platform extensions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400" dirty="0"/>
              <a:t>- Increase peripheral segment frequency</a:t>
            </a:r>
          </a:p>
          <a:p>
            <a:endParaRPr dirty="0"/>
          </a:p>
          <a:p>
            <a:r>
              <a:rPr sz="4800" b="1" dirty="0"/>
              <a:t>Phase 2: Core Enhancement (12-36 months)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Improve signal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Complete initial track expansions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Develop upgraded junction stations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Launch seat reservation system</a:t>
            </a:r>
          </a:p>
          <a:p>
            <a:endParaRPr dirty="0"/>
          </a:p>
          <a:p>
            <a:r>
              <a:rPr sz="4800" b="1" dirty="0"/>
              <a:t>Phase 3: Network Transformation (36-60 months)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Complete more track projects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Build new stations in growth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Implement integrated transit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Establish TOD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946904" y="3182112"/>
            <a:ext cx="4105656" cy="348386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Expected Outcomes &amp; 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057400"/>
            <a:ext cx="6345260" cy="3962400"/>
          </a:xfrm>
        </p:spPr>
        <p:txBody>
          <a:bodyPr>
            <a:normAutofit fontScale="25000" lnSpcReduction="20000"/>
          </a:bodyPr>
          <a:lstStyle/>
          <a:p>
            <a:r>
              <a:rPr sz="6400" b="1" dirty="0"/>
              <a:t>System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Higher peak hour capacity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Reduced long-distance journey times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Better on-time performance</a:t>
            </a:r>
            <a:endParaRPr dirty="0"/>
          </a:p>
          <a:p>
            <a:r>
              <a:rPr sz="5600" b="1" dirty="0"/>
              <a:t>Passenger Experience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More travel info and predictability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Improved station and interchange facilities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Enhanced last-mile connectivity</a:t>
            </a:r>
            <a:endParaRPr dirty="0"/>
          </a:p>
          <a:p>
            <a:r>
              <a:rPr sz="5600" b="1" dirty="0"/>
              <a:t>Strategic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Balanced urban and peripheral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Aligned infrastructure and population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Economic support for growth corridors</a:t>
            </a:r>
            <a:endParaRPr dirty="0"/>
          </a:p>
          <a:p>
            <a:r>
              <a:rPr sz="5600" b="1" dirty="0"/>
              <a:t>Long-Term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Sustainable urban mobility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sz="4800" dirty="0"/>
              <a:t>- Better commuter quality of life</a:t>
            </a:r>
          </a:p>
          <a:p>
            <a:r>
              <a:rPr sz="4800" dirty="0"/>
              <a:t>- Balanced metro development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6864" y="1984248"/>
            <a:ext cx="4356498" cy="4169664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102</TotalTime>
  <Words>593</Words>
  <Application>Microsoft Office PowerPoint</Application>
  <PresentationFormat>On-screen Show (4:3)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Ion Boardroom</vt:lpstr>
      <vt:lpstr>Mumbai Suburban Rail Network: Strategic Optimization plan</vt:lpstr>
      <vt:lpstr>Current State Assessment Network Performance Snapshot</vt:lpstr>
      <vt:lpstr>Current State Assessment Network Performance Snapshot</vt:lpstr>
      <vt:lpstr>Market Dynamics &amp; Growth Patterns</vt:lpstr>
      <vt:lpstr>Market Dynamics &amp; Growth Patterns</vt:lpstr>
      <vt:lpstr>Core Challenges &amp; Opportunities</vt:lpstr>
      <vt:lpstr>Strategic Recommendations Infrastructure Enhancement</vt:lpstr>
      <vt:lpstr>Implementation Roadmap</vt:lpstr>
      <vt:lpstr>Expected Outcomes &amp; Success Metrics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Mumbai Suburban Rail Network: Strategic Optimization Plan</dc:title>
  <dc:subject/>
  <dc:creator>hp</dc:creator>
  <cp:keywords/>
  <dc:description>generated using python-pptx</dc:description>
  <cp:lastModifiedBy>prince kumar</cp:lastModifiedBy>
  <cp:revision>12</cp:revision>
  <dcterms:created xsi:type="dcterms:W3CDTF">2013-01-27T09:14:16Z</dcterms:created>
  <dcterms:modified xsi:type="dcterms:W3CDTF">2025-04-20T06:53:30Z</dcterms:modified>
  <cp:category/>
</cp:coreProperties>
</file>