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5" r:id="rId1"/>
  </p:sldMasterIdLst>
  <p:notesMasterIdLst>
    <p:notesMasterId r:id="rId27"/>
  </p:notesMasterIdLst>
  <p:sldIdLst>
    <p:sldId id="256" r:id="rId2"/>
    <p:sldId id="257" r:id="rId3"/>
    <p:sldId id="338" r:id="rId4"/>
    <p:sldId id="334" r:id="rId5"/>
    <p:sldId id="262" r:id="rId6"/>
    <p:sldId id="339" r:id="rId7"/>
    <p:sldId id="341" r:id="rId8"/>
    <p:sldId id="344" r:id="rId9"/>
    <p:sldId id="343" r:id="rId10"/>
    <p:sldId id="342" r:id="rId11"/>
    <p:sldId id="345" r:id="rId12"/>
    <p:sldId id="346" r:id="rId13"/>
    <p:sldId id="263" r:id="rId14"/>
    <p:sldId id="309" r:id="rId15"/>
    <p:sldId id="310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266" r:id="rId24"/>
    <p:sldId id="34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69EF"/>
    <a:srgbClr val="3399FF"/>
    <a:srgbClr val="0066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EB37-BA0A-49EB-895D-CB62EE53503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E760B-1266-437F-9836-DAFAF8978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5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6611-94AF-484B-BBFC-E5DD6EFC66C8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88C4-6C25-432F-8486-A89D5EF823E6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CBC8-E368-43EE-BBDF-3F35B35C18A2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38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9DFC-E59E-4230-85D8-91FF318363F1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89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5EDC-B11E-4248-BF9B-FA4ABF00F44D}" type="datetime1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56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1"/>
          <p:cNvSpPr txBox="1">
            <a:spLocks noGrp="1"/>
          </p:cNvSpPr>
          <p:nvPr>
            <p:ph type="sldNum" idx="12"/>
          </p:nvPr>
        </p:nvSpPr>
        <p:spPr>
          <a:xfrm>
            <a:off x="5730200" y="6471065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139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1FB6-0344-4B26-AD18-4F089AF57A0D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0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41F5-4FBF-4512-9CDB-69C055A13ECF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3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11B2-7D39-4D59-8F55-CFDE5602CA35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D1D3-30B0-4EF1-96EC-BC93D8DADC7F}" type="datetime1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6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3771-9B37-48F1-BE87-E6F6F98372CF}" type="datetime1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4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4AAD-BA29-425D-AB33-2B8A3E25C067}" type="datetime1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0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08588B-5FAB-4E2E-8489-C8AA45052F3B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0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F68-BB4B-4827-92AA-D5E98FF1B28B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D2EBE6-D1F3-4312-96F3-0A879F3CFD48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6AC332-2402-4B39-B578-6801709269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2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express-js-application-complete-referenc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70E9-1352-7C14-5225-883141D33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03369"/>
            <a:ext cx="8791575" cy="1081143"/>
          </a:xfrm>
        </p:spPr>
        <p:txBody>
          <a:bodyPr>
            <a:noAutofit/>
          </a:bodyPr>
          <a:lstStyle/>
          <a:p>
            <a:pPr algn="ctr"/>
            <a:r>
              <a:rPr lang="en-US" sz="6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E6F02-10C9-099C-3D58-3A5DD987E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640" y="2219804"/>
            <a:ext cx="10078720" cy="1655762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US" sz="12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Title:-</a:t>
            </a:r>
          </a:p>
          <a:p>
            <a:pPr algn="ctr"/>
            <a:r>
              <a:rPr lang="en-IN" sz="84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JEEVANDAN: Blood Bank Management System</a:t>
            </a:r>
            <a:endParaRPr lang="en-IN" sz="8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9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No-59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D344D-3FA5-A297-CB88-CD3669E59F03}"/>
              </a:ext>
            </a:extLst>
          </p:cNvPr>
          <p:cNvSpPr txBox="1"/>
          <p:nvPr/>
        </p:nvSpPr>
        <p:spPr>
          <a:xfrm>
            <a:off x="3547334" y="3955228"/>
            <a:ext cx="4846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Esha Mitra (201b107)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Navanshu (201b164)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Prince Katare (201b197)</a:t>
            </a:r>
          </a:p>
          <a:p>
            <a:pPr marL="342900" indent="-342900" algn="ctr">
              <a:buFont typeface="+mj-lt"/>
              <a:buAutoNum type="arabicPeriod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:  Dr. Kunj Bihari Meena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6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C9B-1677-8F71-0B7F-2A53402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638" y="834214"/>
            <a:ext cx="5963880" cy="819355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753E5-073A-A0C1-ADC8-8C266BAC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CEFC5-C2FC-0C63-9016-702325B78A5A}"/>
              </a:ext>
            </a:extLst>
          </p:cNvPr>
          <p:cNvSpPr txBox="1"/>
          <p:nvPr/>
        </p:nvSpPr>
        <p:spPr>
          <a:xfrm>
            <a:off x="1425388" y="1886852"/>
            <a:ext cx="9588727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file sharing and storing : 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  : database management software.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Express.js : server side development and a middleware for Node.js</a:t>
            </a:r>
            <a:endParaRPr 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React.js (HTML, CSS, JS) for UI development.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browsers such as 	Chrome , Microsoft Bing, Edge,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: software development environment such as Visual Studio code, JetBrains etc.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5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1047A5-44CF-A79F-D03F-AC9A8545CF4C}"/>
              </a:ext>
            </a:extLst>
          </p:cNvPr>
          <p:cNvSpPr/>
          <p:nvPr/>
        </p:nvSpPr>
        <p:spPr>
          <a:xfrm>
            <a:off x="959599" y="2385270"/>
            <a:ext cx="1719743" cy="604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Communication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8CF835-4B6D-EA35-67D7-CBE9B3338396}"/>
              </a:ext>
            </a:extLst>
          </p:cNvPr>
          <p:cNvSpPr/>
          <p:nvPr/>
        </p:nvSpPr>
        <p:spPr>
          <a:xfrm>
            <a:off x="3121942" y="2388067"/>
            <a:ext cx="1719743" cy="604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Planning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2EA1C7-D2CE-09F7-80EF-2D7995CE44CB}"/>
              </a:ext>
            </a:extLst>
          </p:cNvPr>
          <p:cNvSpPr/>
          <p:nvPr/>
        </p:nvSpPr>
        <p:spPr>
          <a:xfrm>
            <a:off x="5284285" y="2385270"/>
            <a:ext cx="1719743" cy="604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/>
              <a:t>Modelling and </a:t>
            </a:r>
          </a:p>
          <a:p>
            <a:pPr algn="ctr"/>
            <a:r>
              <a:rPr lang="en-IN" sz="1600"/>
              <a:t>Design</a:t>
            </a:r>
            <a:endParaRPr lang="en-IN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EE491B-5681-B39A-5E08-C670D1A8E807}"/>
              </a:ext>
            </a:extLst>
          </p:cNvPr>
          <p:cNvSpPr/>
          <p:nvPr/>
        </p:nvSpPr>
        <p:spPr>
          <a:xfrm>
            <a:off x="7446628" y="2385270"/>
            <a:ext cx="1719743" cy="604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Development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4E5D3-0440-30A8-D2EE-88D0F4704384}"/>
              </a:ext>
            </a:extLst>
          </p:cNvPr>
          <p:cNvSpPr/>
          <p:nvPr/>
        </p:nvSpPr>
        <p:spPr>
          <a:xfrm>
            <a:off x="9608971" y="2385270"/>
            <a:ext cx="1719743" cy="604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Deployment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F01CCF-4B0B-6668-F746-2FFF7DEF6B1D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679342" y="2687274"/>
            <a:ext cx="442600" cy="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A874B8-8B3A-C52C-BA5A-B282625DB14D}"/>
              </a:ext>
            </a:extLst>
          </p:cNvPr>
          <p:cNvCxnSpPr/>
          <p:nvPr/>
        </p:nvCxnSpPr>
        <p:spPr>
          <a:xfrm>
            <a:off x="4841685" y="2687274"/>
            <a:ext cx="442600" cy="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D0E5D9-939B-42AB-370A-1532B344AC00}"/>
              </a:ext>
            </a:extLst>
          </p:cNvPr>
          <p:cNvCxnSpPr/>
          <p:nvPr/>
        </p:nvCxnSpPr>
        <p:spPr>
          <a:xfrm>
            <a:off x="9166371" y="2684477"/>
            <a:ext cx="442600" cy="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296332-FB32-2557-D34F-CEB7A7D06F64}"/>
              </a:ext>
            </a:extLst>
          </p:cNvPr>
          <p:cNvCxnSpPr/>
          <p:nvPr/>
        </p:nvCxnSpPr>
        <p:spPr>
          <a:xfrm>
            <a:off x="7004028" y="2684477"/>
            <a:ext cx="442600" cy="2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4DAB7F-6EFD-A155-9AD9-8A31998C745C}"/>
              </a:ext>
            </a:extLst>
          </p:cNvPr>
          <p:cNvSpPr txBox="1"/>
          <p:nvPr/>
        </p:nvSpPr>
        <p:spPr>
          <a:xfrm>
            <a:off x="1125276" y="837286"/>
            <a:ext cx="5100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5E5A6C-C098-DE9D-A36A-D4843ED135DA}"/>
              </a:ext>
            </a:extLst>
          </p:cNvPr>
          <p:cNvSpPr txBox="1"/>
          <p:nvPr/>
        </p:nvSpPr>
        <p:spPr>
          <a:xfrm>
            <a:off x="851939" y="3715230"/>
            <a:ext cx="10607421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model is a linear software development approach where each phase must be completed before moving on to the next.</a:t>
            </a:r>
          </a:p>
          <a:p>
            <a:endParaRPr lang="en-US" sz="24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work on our project in the waterfall approach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F01A1-6337-2B36-66C6-2FD1AA7A0306}"/>
              </a:ext>
            </a:extLst>
          </p:cNvPr>
          <p:cNvSpPr txBox="1"/>
          <p:nvPr/>
        </p:nvSpPr>
        <p:spPr>
          <a:xfrm flipH="1">
            <a:off x="10907118" y="6488668"/>
            <a:ext cx="55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587B31-1006-E16B-D255-4A59A1D43B38}"/>
              </a:ext>
            </a:extLst>
          </p:cNvPr>
          <p:cNvSpPr/>
          <p:nvPr/>
        </p:nvSpPr>
        <p:spPr>
          <a:xfrm>
            <a:off x="4535647" y="2155970"/>
            <a:ext cx="3120705" cy="3858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2CE241-FE31-CC8D-5383-8DD583496DBE}"/>
              </a:ext>
            </a:extLst>
          </p:cNvPr>
          <p:cNvSpPr/>
          <p:nvPr/>
        </p:nvSpPr>
        <p:spPr>
          <a:xfrm>
            <a:off x="1862356" y="2390862"/>
            <a:ext cx="528506" cy="520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B465DB-2BD0-421B-BEEF-305AB2553A7D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126609" y="2910980"/>
            <a:ext cx="0" cy="51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E60A12-333E-6432-0E64-2CC660437EA1}"/>
              </a:ext>
            </a:extLst>
          </p:cNvPr>
          <p:cNvCxnSpPr>
            <a:cxnSpLocks/>
          </p:cNvCxnSpPr>
          <p:nvPr/>
        </p:nvCxnSpPr>
        <p:spPr>
          <a:xfrm flipH="1">
            <a:off x="1834393" y="3080158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CA487D-C3D9-EFBA-DC97-3E9525E2E87B}"/>
              </a:ext>
            </a:extLst>
          </p:cNvPr>
          <p:cNvCxnSpPr>
            <a:cxnSpLocks/>
          </p:cNvCxnSpPr>
          <p:nvPr/>
        </p:nvCxnSpPr>
        <p:spPr>
          <a:xfrm flipH="1">
            <a:off x="1862356" y="3413272"/>
            <a:ext cx="251670" cy="335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A10237-794F-A15D-813F-CAA555102ED4}"/>
              </a:ext>
            </a:extLst>
          </p:cNvPr>
          <p:cNvCxnSpPr>
            <a:cxnSpLocks/>
          </p:cNvCxnSpPr>
          <p:nvPr/>
        </p:nvCxnSpPr>
        <p:spPr>
          <a:xfrm>
            <a:off x="2118220" y="3415718"/>
            <a:ext cx="258660" cy="317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966DC8C-9B84-847C-765B-CB5DB6AC2D9C}"/>
              </a:ext>
            </a:extLst>
          </p:cNvPr>
          <p:cNvSpPr/>
          <p:nvPr/>
        </p:nvSpPr>
        <p:spPr>
          <a:xfrm>
            <a:off x="9536885" y="2375133"/>
            <a:ext cx="528506" cy="520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F7932B-683A-6BB8-FB5D-DC31DC09AE7D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9801138" y="2895251"/>
            <a:ext cx="0" cy="51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876BC0-6120-1614-C772-2B742F4ACF20}"/>
              </a:ext>
            </a:extLst>
          </p:cNvPr>
          <p:cNvCxnSpPr>
            <a:cxnSpLocks/>
          </p:cNvCxnSpPr>
          <p:nvPr/>
        </p:nvCxnSpPr>
        <p:spPr>
          <a:xfrm flipH="1">
            <a:off x="9508922" y="3064429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5F2B0D-2971-E4C6-93CF-2D10A4997DB0}"/>
              </a:ext>
            </a:extLst>
          </p:cNvPr>
          <p:cNvCxnSpPr>
            <a:cxnSpLocks/>
          </p:cNvCxnSpPr>
          <p:nvPr/>
        </p:nvCxnSpPr>
        <p:spPr>
          <a:xfrm flipH="1">
            <a:off x="9536885" y="3397543"/>
            <a:ext cx="251670" cy="335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E2778A3-F8DF-E654-ECB9-5123242BF599}"/>
              </a:ext>
            </a:extLst>
          </p:cNvPr>
          <p:cNvCxnSpPr>
            <a:cxnSpLocks/>
          </p:cNvCxnSpPr>
          <p:nvPr/>
        </p:nvCxnSpPr>
        <p:spPr>
          <a:xfrm>
            <a:off x="9792749" y="3399989"/>
            <a:ext cx="258660" cy="317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75EB699-BF4A-3818-7D15-2383226CC8B5}"/>
              </a:ext>
            </a:extLst>
          </p:cNvPr>
          <p:cNvSpPr/>
          <p:nvPr/>
        </p:nvSpPr>
        <p:spPr>
          <a:xfrm>
            <a:off x="5022208" y="3128221"/>
            <a:ext cx="2147582" cy="55979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Check Dashboard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56F368-075B-489E-619D-913EA94535E9}"/>
              </a:ext>
            </a:extLst>
          </p:cNvPr>
          <p:cNvSpPr/>
          <p:nvPr/>
        </p:nvSpPr>
        <p:spPr>
          <a:xfrm>
            <a:off x="4876800" y="3837768"/>
            <a:ext cx="2305575" cy="55979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Donate Blood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C6B536-ACAC-654F-9044-3484D524B993}"/>
              </a:ext>
            </a:extLst>
          </p:cNvPr>
          <p:cNvSpPr/>
          <p:nvPr/>
        </p:nvSpPr>
        <p:spPr>
          <a:xfrm>
            <a:off x="5034793" y="4504011"/>
            <a:ext cx="2147582" cy="55979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Check Blood Bank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B42A7D7-9982-1082-17A5-4C4399EE93C2}"/>
              </a:ext>
            </a:extLst>
          </p:cNvPr>
          <p:cNvSpPr/>
          <p:nvPr/>
        </p:nvSpPr>
        <p:spPr>
          <a:xfrm>
            <a:off x="5034793" y="5206066"/>
            <a:ext cx="2147582" cy="453006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Receive Blood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DFC4E1-6958-B181-6B07-8DA80F0D8241}"/>
              </a:ext>
            </a:extLst>
          </p:cNvPr>
          <p:cNvSpPr/>
          <p:nvPr/>
        </p:nvSpPr>
        <p:spPr>
          <a:xfrm>
            <a:off x="5034793" y="2391211"/>
            <a:ext cx="2147582" cy="62917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 Login/Signup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CCF0FC-F66F-4DA0-A7A6-0F9C78132B10}"/>
              </a:ext>
            </a:extLst>
          </p:cNvPr>
          <p:cNvSpPr txBox="1"/>
          <p:nvPr/>
        </p:nvSpPr>
        <p:spPr>
          <a:xfrm>
            <a:off x="1060646" y="895321"/>
            <a:ext cx="5035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72FB85-A9B4-2DF1-F923-E1F7F1510882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2126609" y="2705800"/>
            <a:ext cx="2908184" cy="464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49D231-983C-E6BE-95C6-6043C3F14CD2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114021" y="3169989"/>
            <a:ext cx="2908187" cy="23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B168B4-EFF3-C428-8425-C378B0E01005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2134298" y="3187636"/>
            <a:ext cx="2742502" cy="930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D8FA390-333B-6688-4D6B-44804FE68410}"/>
              </a:ext>
            </a:extLst>
          </p:cNvPr>
          <p:cNvCxnSpPr>
            <a:cxnSpLocks/>
          </p:cNvCxnSpPr>
          <p:nvPr/>
        </p:nvCxnSpPr>
        <p:spPr>
          <a:xfrm flipH="1" flipV="1">
            <a:off x="7180897" y="2662336"/>
            <a:ext cx="2605482" cy="5086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AE43A0F-2996-785C-4FBA-736997C05CA7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7169790" y="3162654"/>
            <a:ext cx="2616589" cy="2454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3EABC5-806D-131C-488D-B5CC51E8751C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7182375" y="3165015"/>
            <a:ext cx="2612393" cy="9526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B198705-C22B-7F1C-923A-A0CC76C99D54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7182375" y="3165956"/>
            <a:ext cx="2631347" cy="16179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DE5F59F-FB53-0A3C-87F7-E8FB95837E30}"/>
              </a:ext>
            </a:extLst>
          </p:cNvPr>
          <p:cNvCxnSpPr>
            <a:cxnSpLocks/>
            <a:endCxn id="50" idx="6"/>
          </p:cNvCxnSpPr>
          <p:nvPr/>
        </p:nvCxnSpPr>
        <p:spPr>
          <a:xfrm flipH="1">
            <a:off x="7182375" y="3166588"/>
            <a:ext cx="2625055" cy="22659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85953B7-6190-8FC2-4F70-CE4C674A13F8}"/>
              </a:ext>
            </a:extLst>
          </p:cNvPr>
          <p:cNvSpPr txBox="1"/>
          <p:nvPr/>
        </p:nvSpPr>
        <p:spPr>
          <a:xfrm>
            <a:off x="1770497" y="3757569"/>
            <a:ext cx="142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onor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2D8BB78-6EDD-0BFD-93D6-53ED055715F5}"/>
              </a:ext>
            </a:extLst>
          </p:cNvPr>
          <p:cNvSpPr txBox="1"/>
          <p:nvPr/>
        </p:nvSpPr>
        <p:spPr>
          <a:xfrm>
            <a:off x="9476079" y="3815364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E680AC-EAA3-78A9-0ACE-25C3710AEAFB}"/>
              </a:ext>
            </a:extLst>
          </p:cNvPr>
          <p:cNvSpPr txBox="1"/>
          <p:nvPr/>
        </p:nvSpPr>
        <p:spPr>
          <a:xfrm flipH="1">
            <a:off x="10866118" y="6488668"/>
            <a:ext cx="57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0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76DC1B-9723-D4FE-BCDD-16896910DEEA}"/>
              </a:ext>
            </a:extLst>
          </p:cNvPr>
          <p:cNvSpPr/>
          <p:nvPr/>
        </p:nvSpPr>
        <p:spPr>
          <a:xfrm>
            <a:off x="8207877" y="1920935"/>
            <a:ext cx="3269582" cy="4704080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36CF5E-0333-00EE-5A00-8FB3DD580A5E}"/>
              </a:ext>
            </a:extLst>
          </p:cNvPr>
          <p:cNvSpPr/>
          <p:nvPr/>
        </p:nvSpPr>
        <p:spPr>
          <a:xfrm>
            <a:off x="4412891" y="1920240"/>
            <a:ext cx="3405287" cy="4704080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FE5B94-7CF6-071B-52E9-13215503B1C7}"/>
              </a:ext>
            </a:extLst>
          </p:cNvPr>
          <p:cNvSpPr/>
          <p:nvPr/>
        </p:nvSpPr>
        <p:spPr>
          <a:xfrm>
            <a:off x="729561" y="1938267"/>
            <a:ext cx="3269582" cy="4704080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5771-FF9A-7D82-5806-E6F5A30D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55" y="347592"/>
            <a:ext cx="4449403" cy="110744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 Study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2C382-86E4-0DEB-690F-247D9585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3" y="2169937"/>
            <a:ext cx="3196899" cy="685800"/>
          </a:xfrm>
        </p:spPr>
        <p:txBody>
          <a:bodyPr/>
          <a:lstStyle/>
          <a:p>
            <a:pPr algn="ct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FE35B-DA30-728E-AFDE-E8C8F415B23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20456" y="2963194"/>
            <a:ext cx="2853686" cy="3007300"/>
          </a:xfrm>
        </p:spPr>
        <p:txBody>
          <a:bodyPr>
            <a:normAutofit lnSpcReduction="10000"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requires the knowledge of MERN stack as a whole. </a:t>
            </a:r>
          </a:p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UI (frontend) technologies as well as database like MongoDB and express.js for server requirements.</a:t>
            </a:r>
            <a:endParaRPr lang="en-IN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2E30C-4396-31E5-FA58-2D7F0851E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23095" y="2169937"/>
            <a:ext cx="3430628" cy="685800"/>
          </a:xfrm>
        </p:spPr>
        <p:txBody>
          <a:bodyPr/>
          <a:lstStyle/>
          <a:p>
            <a:pPr algn="ctr"/>
            <a:r>
              <a:rPr lang="en-US" sz="3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</a:t>
            </a:r>
            <a:endParaRPr lang="en-IN" sz="3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094DE-A38F-9C6B-3D2E-6A5AC57E893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643719" y="2855737"/>
            <a:ext cx="2949388" cy="3565383"/>
          </a:xfrm>
        </p:spPr>
        <p:txBody>
          <a:bodyPr>
            <a:no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Apart from laptop, no hardware cost is required. </a:t>
            </a:r>
          </a:p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additional software purchases as well as easy to use open source applications are used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is also comparatively easy.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8F98D7-C39C-3CC5-A913-45B2D1C2D9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1558" y="2062480"/>
            <a:ext cx="3493307" cy="774491"/>
          </a:xfrm>
        </p:spPr>
        <p:txBody>
          <a:bodyPr/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endParaRPr lang="en-IN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BFF408-504D-D93D-CED9-D55BE36A9EE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408895" y="2836971"/>
            <a:ext cx="2862650" cy="3584149"/>
          </a:xfrm>
        </p:spPr>
        <p:txBody>
          <a:bodyPr>
            <a:no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cost is negligible.</a:t>
            </a:r>
          </a:p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will be available to everyone and the interface will be easy to use.</a:t>
            </a:r>
          </a:p>
          <a:p>
            <a:endParaRPr 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379C0-DA34-C9E5-B0A0-9A4DA6E1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0315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39;p14">
            <a:extLst>
              <a:ext uri="{FF2B5EF4-FFF2-40B4-BE49-F238E27FC236}">
                <a16:creationId xmlns:a16="http://schemas.microsoft.com/office/drawing/2014/main" id="{EFD55824-27FD-0E14-5FEE-5B095D88A112}"/>
              </a:ext>
            </a:extLst>
          </p:cNvPr>
          <p:cNvSpPr txBox="1">
            <a:spLocks noGrp="1"/>
          </p:cNvSpPr>
          <p:nvPr/>
        </p:nvSpPr>
        <p:spPr>
          <a:xfrm>
            <a:off x="981331" y="593874"/>
            <a:ext cx="2470926" cy="79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2957995F-BFE8-47D6-806F-0DED697B633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376" y="1945694"/>
            <a:ext cx="1062863" cy="923330"/>
          </a:xfrm>
          <a:prstGeom prst="rect">
            <a:avLst/>
          </a:prstGeom>
        </p:spPr>
      </p:pic>
      <p:pic>
        <p:nvPicPr>
          <p:cNvPr id="7" name="object 8">
            <a:extLst>
              <a:ext uri="{FF2B5EF4-FFF2-40B4-BE49-F238E27FC236}">
                <a16:creationId xmlns:a16="http://schemas.microsoft.com/office/drawing/2014/main" id="{44025F3F-2E39-46C4-998C-9D7A3FEA70D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376" y="3065647"/>
            <a:ext cx="1062863" cy="923330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4E42C766-A5D1-4E25-96A7-47D2F9E7083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230" y="4185600"/>
            <a:ext cx="977153" cy="862102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8BC4B4EE-2669-4F30-AB77-F07B98EA81B3}"/>
              </a:ext>
            </a:extLst>
          </p:cNvPr>
          <p:cNvSpPr txBox="1"/>
          <p:nvPr/>
        </p:nvSpPr>
        <p:spPr>
          <a:xfrm>
            <a:off x="2516197" y="1945694"/>
            <a:ext cx="83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markup language for documents designed to be displayed in a web browser.</a:t>
            </a:r>
            <a:endParaRPr lang="en-IN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D974E116-28BF-47E2-8A5C-A7DA447D9EC4}"/>
              </a:ext>
            </a:extLst>
          </p:cNvPr>
          <p:cNvSpPr txBox="1"/>
          <p:nvPr/>
        </p:nvSpPr>
        <p:spPr>
          <a:xfrm>
            <a:off x="2600292" y="3285341"/>
            <a:ext cx="383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is used to beautify the webpages.</a:t>
            </a:r>
            <a:endParaRPr lang="en-IN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C7FDE449-4BA1-4125-B8A9-8DE7FDE80E0C}"/>
              </a:ext>
            </a:extLst>
          </p:cNvPr>
          <p:cNvSpPr txBox="1"/>
          <p:nvPr/>
        </p:nvSpPr>
        <p:spPr>
          <a:xfrm>
            <a:off x="2516197" y="4163324"/>
            <a:ext cx="846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interpreted programming language used to create interactive effects within web browsers.</a:t>
            </a:r>
            <a:endParaRPr lang="en-IN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12495-8DAE-3B50-7C51-1996A0301625}"/>
              </a:ext>
            </a:extLst>
          </p:cNvPr>
          <p:cNvSpPr txBox="1"/>
          <p:nvPr/>
        </p:nvSpPr>
        <p:spPr>
          <a:xfrm>
            <a:off x="10741595" y="6488668"/>
            <a:ext cx="480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8AD9F-4827-3407-605A-1B8665E808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0" y="5165221"/>
            <a:ext cx="977153" cy="923330"/>
          </a:xfrm>
          <a:prstGeom prst="rect">
            <a:avLst/>
          </a:prstGeom>
        </p:spPr>
      </p:pic>
      <p:sp>
        <p:nvSpPr>
          <p:cNvPr id="16" name="TextBox 8">
            <a:extLst>
              <a:ext uri="{FF2B5EF4-FFF2-40B4-BE49-F238E27FC236}">
                <a16:creationId xmlns:a16="http://schemas.microsoft.com/office/drawing/2014/main" id="{6414738C-D042-E683-0E75-42C0A273357D}"/>
              </a:ext>
            </a:extLst>
          </p:cNvPr>
          <p:cNvSpPr txBox="1"/>
          <p:nvPr/>
        </p:nvSpPr>
        <p:spPr>
          <a:xfrm>
            <a:off x="2516197" y="5442220"/>
            <a:ext cx="739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React.js is the JavaScript framework used as an UI tool.</a:t>
            </a:r>
            <a:endParaRPr lang="en-IN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0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39;p14">
            <a:extLst>
              <a:ext uri="{FF2B5EF4-FFF2-40B4-BE49-F238E27FC236}">
                <a16:creationId xmlns:a16="http://schemas.microsoft.com/office/drawing/2014/main" id="{E09A7CE2-0860-CE50-1B6C-762AA41EA10A}"/>
              </a:ext>
            </a:extLst>
          </p:cNvPr>
          <p:cNvSpPr txBox="1">
            <a:spLocks noGrp="1"/>
          </p:cNvSpPr>
          <p:nvPr/>
        </p:nvSpPr>
        <p:spPr>
          <a:xfrm>
            <a:off x="969453" y="719091"/>
            <a:ext cx="2942118" cy="9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 b="0" i="0" u="none" strike="noStrike" cap="none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  <p:sp>
        <p:nvSpPr>
          <p:cNvPr id="4" name="Google Shape;540;p14">
            <a:extLst>
              <a:ext uri="{FF2B5EF4-FFF2-40B4-BE49-F238E27FC236}">
                <a16:creationId xmlns:a16="http://schemas.microsoft.com/office/drawing/2014/main" id="{5D370E70-6B31-1A4A-AF7C-FCA18C60CF93}"/>
              </a:ext>
            </a:extLst>
          </p:cNvPr>
          <p:cNvSpPr txBox="1">
            <a:spLocks noGrp="1"/>
          </p:cNvSpPr>
          <p:nvPr/>
        </p:nvSpPr>
        <p:spPr>
          <a:xfrm flipH="1">
            <a:off x="2931903" y="1990424"/>
            <a:ext cx="7204858" cy="302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MongoDb as a database</a:t>
            </a:r>
            <a:r>
              <a:rPr lang="en-IN" sz="3200" b="1" i="1" dirty="0">
                <a:latin typeface="Lucida Fax" panose="02060602050505020204" pitchFamily="18" charset="0"/>
              </a:rPr>
              <a:t>.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AFA7A6E6-FC19-4A59-BEF1-BD2DEF19234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3799" y="2174711"/>
            <a:ext cx="424068" cy="474076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BA94A0EF-44A6-4DD7-99FC-F5BBED64343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3799" y="4209214"/>
            <a:ext cx="424068" cy="517453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0183F817-9F91-4201-A6F3-11E9EEDAAD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3799" y="3065387"/>
            <a:ext cx="424068" cy="5174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6E2876-DB27-4D0B-67A0-FB2C491C23ED}"/>
              </a:ext>
            </a:extLst>
          </p:cNvPr>
          <p:cNvSpPr txBox="1"/>
          <p:nvPr/>
        </p:nvSpPr>
        <p:spPr>
          <a:xfrm>
            <a:off x="10763322" y="6488668"/>
            <a:ext cx="49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1113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AD3EB8-9D52-5F8E-9152-C5CD2247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55B68-9D80-1E3E-1FAB-A115CA869A71}"/>
              </a:ext>
            </a:extLst>
          </p:cNvPr>
          <p:cNvSpPr txBox="1"/>
          <p:nvPr/>
        </p:nvSpPr>
        <p:spPr>
          <a:xfrm>
            <a:off x="206189" y="203753"/>
            <a:ext cx="5827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Home/Landing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006B6-97E1-6B33-59A7-8DEBACCC9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3" r="882" b="7188"/>
          <a:stretch/>
        </p:blipFill>
        <p:spPr>
          <a:xfrm>
            <a:off x="1136276" y="1206291"/>
            <a:ext cx="10080000" cy="47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0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339DF0-28B5-43E1-4E58-94659D74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6291C-4DD0-F495-232C-C73E2AF1491B}"/>
              </a:ext>
            </a:extLst>
          </p:cNvPr>
          <p:cNvSpPr txBox="1"/>
          <p:nvPr/>
        </p:nvSpPr>
        <p:spPr>
          <a:xfrm>
            <a:off x="132228" y="204296"/>
            <a:ext cx="70574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Home/Landing Page (cont..)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6F7A5-B04F-8542-64F3-5C2A2DE05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" t="9674" r="1084" b="5806"/>
          <a:stretch/>
        </p:blipFill>
        <p:spPr>
          <a:xfrm>
            <a:off x="1079999" y="1080000"/>
            <a:ext cx="10080000" cy="48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6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87947-5B27-C768-2E4A-AE090513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DCC4F-AF4A-5636-44FC-A0E7DD833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9" t="11504" b="22222"/>
          <a:stretch/>
        </p:blipFill>
        <p:spPr>
          <a:xfrm>
            <a:off x="1080000" y="1080000"/>
            <a:ext cx="10080000" cy="4999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683CB2-FF5B-92E2-AA18-E0FAA397A6AB}"/>
              </a:ext>
            </a:extLst>
          </p:cNvPr>
          <p:cNvSpPr txBox="1"/>
          <p:nvPr/>
        </p:nvSpPr>
        <p:spPr>
          <a:xfrm>
            <a:off x="268942" y="183939"/>
            <a:ext cx="332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 page</a:t>
            </a:r>
            <a:endParaRPr lang="en-I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40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C0173D-D452-5147-C9FA-751E21A8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B103-493E-E80B-C62B-3A2598D1390C}"/>
              </a:ext>
            </a:extLst>
          </p:cNvPr>
          <p:cNvSpPr txBox="1"/>
          <p:nvPr/>
        </p:nvSpPr>
        <p:spPr>
          <a:xfrm>
            <a:off x="62754" y="16545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page</a:t>
            </a:r>
            <a:endParaRPr lang="en-I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67257-AA55-97DF-829A-D4A82AE9F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75" b="4815"/>
          <a:stretch/>
        </p:blipFill>
        <p:spPr>
          <a:xfrm>
            <a:off x="1080000" y="1080000"/>
            <a:ext cx="10080000" cy="483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0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C948-D031-1B73-0BE0-644183EF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48" y="310914"/>
            <a:ext cx="9905998" cy="949025"/>
          </a:xfrm>
        </p:spPr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E01960-FC5F-E379-DD76-0A85DFA0A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456615"/>
              </p:ext>
            </p:extLst>
          </p:nvPr>
        </p:nvGraphicFramePr>
        <p:xfrm>
          <a:off x="3245224" y="986118"/>
          <a:ext cx="8239281" cy="53637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8025">
                  <a:extLst>
                    <a:ext uri="{9D8B030D-6E8A-4147-A177-3AD203B41FA5}">
                      <a16:colId xmlns:a16="http://schemas.microsoft.com/office/drawing/2014/main" val="3211654344"/>
                    </a:ext>
                  </a:extLst>
                </a:gridCol>
                <a:gridCol w="5030414">
                  <a:extLst>
                    <a:ext uri="{9D8B030D-6E8A-4147-A177-3AD203B41FA5}">
                      <a16:colId xmlns:a16="http://schemas.microsoft.com/office/drawing/2014/main" val="184230309"/>
                    </a:ext>
                  </a:extLst>
                </a:gridCol>
                <a:gridCol w="1680842">
                  <a:extLst>
                    <a:ext uri="{9D8B030D-6E8A-4147-A177-3AD203B41FA5}">
                      <a16:colId xmlns:a16="http://schemas.microsoft.com/office/drawing/2014/main" val="2945820834"/>
                    </a:ext>
                  </a:extLst>
                </a:gridCol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SNo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Page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0522"/>
                  </a:ext>
                </a:extLst>
              </a:tr>
              <a:tr h="412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270050"/>
                  </a:ext>
                </a:extLst>
              </a:tr>
              <a:tr h="412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175588"/>
                  </a:ext>
                </a:extLst>
              </a:tr>
              <a:tr h="412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919117"/>
                  </a:ext>
                </a:extLst>
              </a:tr>
              <a:tr h="412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5-6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85702"/>
                  </a:ext>
                </a:extLst>
              </a:tr>
              <a:tr h="412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7-8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124387"/>
                  </a:ext>
                </a:extLst>
              </a:tr>
              <a:tr h="412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Process Model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236249"/>
                  </a:ext>
                </a:extLst>
              </a:tr>
              <a:tr h="412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Diagram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854446"/>
                  </a:ext>
                </a:extLst>
              </a:tr>
              <a:tr h="412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93284"/>
                  </a:ext>
                </a:extLst>
              </a:tr>
              <a:tr h="412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 used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12-13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910750"/>
                  </a:ext>
                </a:extLst>
              </a:tr>
              <a:tr h="412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Snapshots of the project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14-20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949871"/>
                  </a:ext>
                </a:extLst>
              </a:tr>
              <a:tr h="412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23248"/>
                  </a:ext>
                </a:extLst>
              </a:tr>
              <a:tr h="412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1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323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40BF0-C886-B2E5-926D-89ADD80A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92875"/>
            <a:ext cx="1312025" cy="365125"/>
          </a:xfrm>
        </p:spPr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18804-E952-0025-9E56-2B8F790D13B7}"/>
              </a:ext>
            </a:extLst>
          </p:cNvPr>
          <p:cNvSpPr txBox="1"/>
          <p:nvPr/>
        </p:nvSpPr>
        <p:spPr>
          <a:xfrm>
            <a:off x="152399" y="276805"/>
            <a:ext cx="87674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Login/Signup page</a:t>
            </a:r>
            <a:endParaRPr lang="en-I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253E4-AA2A-16C5-B9D9-A32914BD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1" r="1250" b="4036"/>
          <a:stretch/>
        </p:blipFill>
        <p:spPr>
          <a:xfrm>
            <a:off x="1080000" y="1080000"/>
            <a:ext cx="10080000" cy="497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05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703863-E8AF-1A77-CBD4-EB5E0E72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362F4-13C0-C3C0-BB8C-32675A4C0D65}"/>
              </a:ext>
            </a:extLst>
          </p:cNvPr>
          <p:cNvSpPr txBox="1"/>
          <p:nvPr/>
        </p:nvSpPr>
        <p:spPr>
          <a:xfrm>
            <a:off x="125506" y="16080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Login/Signup page</a:t>
            </a:r>
            <a:endParaRPr lang="en-I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688A4-27A0-4A00-73C8-8E83E499D2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 t="9805" r="1029" b="4313"/>
          <a:stretch/>
        </p:blipFill>
        <p:spPr>
          <a:xfrm>
            <a:off x="1080000" y="1080000"/>
            <a:ext cx="10080000" cy="49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29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2D81B-2467-470F-7A00-A21D50CE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67A93-BB7A-2A1B-7343-62C9B0413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9804" r="1030" b="7843"/>
          <a:stretch/>
        </p:blipFill>
        <p:spPr>
          <a:xfrm>
            <a:off x="1080000" y="1080000"/>
            <a:ext cx="10080000" cy="474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2E36AA-72D1-F763-509A-D884DBA23E5F}"/>
              </a:ext>
            </a:extLst>
          </p:cNvPr>
          <p:cNvSpPr txBox="1"/>
          <p:nvPr/>
        </p:nvSpPr>
        <p:spPr>
          <a:xfrm>
            <a:off x="134072" y="251012"/>
            <a:ext cx="5576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Donations Page</a:t>
            </a:r>
            <a:endParaRPr lang="en-I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284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FAE1-7F28-711B-A069-2E1EDA2D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66" y="565356"/>
            <a:ext cx="2916559" cy="1052773"/>
          </a:xfrm>
        </p:spPr>
        <p:txBody>
          <a:bodyPr>
            <a:noAutofit/>
          </a:bodyPr>
          <a:lstStyle/>
          <a:p>
            <a:pPr algn="ctr"/>
            <a:r>
              <a:rPr lang="en-IN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B880-8EC7-B903-2C46-506AF658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A71C1-FE96-9CD2-7A13-8172ED5F1D60}"/>
              </a:ext>
            </a:extLst>
          </p:cNvPr>
          <p:cNvSpPr txBox="1"/>
          <p:nvPr/>
        </p:nvSpPr>
        <p:spPr>
          <a:xfrm>
            <a:off x="1183427" y="1923148"/>
            <a:ext cx="10029056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build a web application which will be easy to use and will help reduce the time and effort to save lives in blood donation scenarios.</a:t>
            </a:r>
          </a:p>
        </p:txBody>
      </p:sp>
    </p:spTree>
    <p:extLst>
      <p:ext uri="{BB962C8B-B14F-4D97-AF65-F5344CB8AC3E}">
        <p14:creationId xmlns:p14="http://schemas.microsoft.com/office/powerpoint/2010/main" val="635762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FAE1-7F28-711B-A069-2E1EDA2D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66" y="565356"/>
            <a:ext cx="2916559" cy="1052773"/>
          </a:xfrm>
        </p:spPr>
        <p:txBody>
          <a:bodyPr>
            <a:noAutofit/>
          </a:bodyPr>
          <a:lstStyle/>
          <a:p>
            <a:pPr algn="ctr"/>
            <a:r>
              <a:rPr lang="en-IN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B880-8EC7-B903-2C46-506AF658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A71C1-FE96-9CD2-7A13-8172ED5F1D60}"/>
              </a:ext>
            </a:extLst>
          </p:cNvPr>
          <p:cNvSpPr txBox="1"/>
          <p:nvPr/>
        </p:nvSpPr>
        <p:spPr>
          <a:xfrm>
            <a:off x="1228165" y="1923148"/>
            <a:ext cx="10174940" cy="3505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N. I. </a:t>
            </a:r>
            <a:r>
              <a:rPr lang="en-IN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Naim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 ReactJS: An Open Source JavaScript library for front-end   development ,”  Bachelor of Engineering , Dept. Information Technology , </a:t>
            </a:r>
            <a:r>
              <a:rPr lang="en-IN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Metropolia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Applied Sciences , 2017 [Accessed : 29-Jan -2023]</a:t>
            </a: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endParaRPr lang="en-I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 H. Shah, “ Node.js Challenges in Implementation ,” Master of Science, Dept. Computer Science , SZABIST , Dubai , 2017 [Accessed : 8-Feb-2023]</a:t>
            </a:r>
          </a:p>
          <a:p>
            <a:pPr defTabSz="457200"/>
            <a:endParaRPr lang="en-I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Geeks for Geeks (2022, Apr. 19). Express.js Application Complete Reference [Online]. Available: 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https://www.geeksforgeeks.org/express-js-application-complete-reference/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[Accessed : 20-Feb-2023]</a:t>
            </a:r>
          </a:p>
        </p:txBody>
      </p:sp>
    </p:spTree>
    <p:extLst>
      <p:ext uri="{BB962C8B-B14F-4D97-AF65-F5344CB8AC3E}">
        <p14:creationId xmlns:p14="http://schemas.microsoft.com/office/powerpoint/2010/main" val="3427002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BD379-51DB-A5B0-1552-A50F053DEDAF}"/>
              </a:ext>
            </a:extLst>
          </p:cNvPr>
          <p:cNvSpPr txBox="1"/>
          <p:nvPr/>
        </p:nvSpPr>
        <p:spPr>
          <a:xfrm>
            <a:off x="3009530" y="2876365"/>
            <a:ext cx="5930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i="1" dirty="0">
                <a:latin typeface="Lucida Fax" panose="02060602050505020204" pitchFamily="18" charset="0"/>
              </a:rPr>
              <a:t>THANK  YOU !!</a:t>
            </a:r>
          </a:p>
        </p:txBody>
      </p:sp>
    </p:spTree>
    <p:extLst>
      <p:ext uri="{BB962C8B-B14F-4D97-AF65-F5344CB8AC3E}">
        <p14:creationId xmlns:p14="http://schemas.microsoft.com/office/powerpoint/2010/main" val="278406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F28E-E325-3D4C-1BEA-BCA24552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33090"/>
            <a:ext cx="10058400" cy="1450757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775-D1EE-4624-7A7E-AB065520D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692" y="1957346"/>
            <a:ext cx="9711791" cy="4614051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day an average of 12000 individuals die due to lack of quality blood.</a:t>
            </a:r>
          </a:p>
          <a:p>
            <a:pPr marL="342900" indent="-34290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person donating healthy blood can save up to 3 lives. </a:t>
            </a:r>
          </a:p>
          <a:p>
            <a:pPr marL="342900" indent="-34290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call for relatives, blood banks and ask people to help through social  media when we are in urgent need of blood.</a:t>
            </a:r>
          </a:p>
          <a:p>
            <a:pPr marL="342900" indent="-34290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JEEVANDAN </a:t>
            </a:r>
            <a:r>
              <a:rPr lang="en-US" sz="2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help people reach out to the donor directly without delay which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save thousands of lives.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C9764-90EE-C322-AA2A-DB73B47C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125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0C996-9AAE-7C49-418B-873F4698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86679"/>
            <a:ext cx="1312025" cy="365125"/>
          </a:xfrm>
        </p:spPr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48295-C740-2484-1BA1-4D2C4EB46032}"/>
              </a:ext>
            </a:extLst>
          </p:cNvPr>
          <p:cNvSpPr txBox="1"/>
          <p:nvPr/>
        </p:nvSpPr>
        <p:spPr>
          <a:xfrm>
            <a:off x="1228164" y="881262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IN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6D029-FDB6-4C07-B43B-130800326BE5}"/>
              </a:ext>
            </a:extLst>
          </p:cNvPr>
          <p:cNvSpPr txBox="1"/>
          <p:nvPr/>
        </p:nvSpPr>
        <p:spPr>
          <a:xfrm flipH="1">
            <a:off x="1497105" y="1927412"/>
            <a:ext cx="94846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JEEVANDAN – A Blood Bank Management System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find a suitable donor according to their blood group.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wandering anywhere, donor’s availability will be indicated.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in need can reach out to the donors without delay from external sources such as blood banks , hospitals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6606EE-E286-DBDB-7519-31CF42AF4714}"/>
              </a:ext>
            </a:extLst>
          </p:cNvPr>
          <p:cNvCxnSpPr/>
          <p:nvPr/>
        </p:nvCxnSpPr>
        <p:spPr>
          <a:xfrm>
            <a:off x="1093694" y="1846729"/>
            <a:ext cx="98880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59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C9B-1677-8F71-0B7F-2A53402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638" y="834214"/>
            <a:ext cx="3194070" cy="819355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753E5-073A-A0C1-ADC8-8C266BAC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CEFC5-C2FC-0C63-9016-702325B78A5A}"/>
              </a:ext>
            </a:extLst>
          </p:cNvPr>
          <p:cNvSpPr txBox="1"/>
          <p:nvPr/>
        </p:nvSpPr>
        <p:spPr>
          <a:xfrm>
            <a:off x="1425388" y="1886852"/>
            <a:ext cx="95887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JEEVANDAN will help patients get blood easily , without delay, saving lives.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avoid the hassle of hospitals as well as patient’s kin in finding donors.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can be donors as well as receivers.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donors can be directly in touch with their receivers, and vice versa, making a healthy and helpful community.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C9B-1677-8F71-0B7F-2A53402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638" y="834214"/>
            <a:ext cx="3525480" cy="819355"/>
          </a:xfrm>
        </p:spPr>
        <p:txBody>
          <a:bodyPr>
            <a:normAutofit fontScale="90000"/>
          </a:bodyPr>
          <a:lstStyle/>
          <a:p>
            <a:r>
              <a:rPr lang="en-US" sz="4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(cont..)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753E5-073A-A0C1-ADC8-8C266BAC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CEFC5-C2FC-0C63-9016-702325B78A5A}"/>
              </a:ext>
            </a:extLst>
          </p:cNvPr>
          <p:cNvSpPr txBox="1"/>
          <p:nvPr/>
        </p:nvSpPr>
        <p:spPr>
          <a:xfrm>
            <a:off x="1425388" y="1886852"/>
            <a:ext cx="9588727" cy="35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functions and features will briefly include :</a:t>
            </a:r>
          </a:p>
          <a:p>
            <a:endParaRPr 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of user : Login and signup.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entry for donor.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bar to search for donor with the help of blood group.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record of donors.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donors ( we can donate blood once in every 120 days).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2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C9B-1677-8F71-0B7F-2A53402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638" y="834214"/>
            <a:ext cx="3525480" cy="819355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753E5-073A-A0C1-ADC8-8C266BAC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CEFC5-C2FC-0C63-9016-702325B78A5A}"/>
              </a:ext>
            </a:extLst>
          </p:cNvPr>
          <p:cNvSpPr txBox="1"/>
          <p:nvPr/>
        </p:nvSpPr>
        <p:spPr>
          <a:xfrm>
            <a:off x="1425388" y="1886852"/>
            <a:ext cx="95887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UI will be compatible with any browser such as Chrome , Mozilla , Edge etc.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the user to access the system.</a:t>
            </a:r>
          </a:p>
          <a:p>
            <a:pPr>
              <a:lnSpc>
                <a:spcPct val="150000"/>
              </a:lnSpc>
            </a:pPr>
            <a:r>
              <a:rPr lang="en-I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application runs over internet , the network interface is necessary such as Wi-Fi or 3G/4G internet connectivity for better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71200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C9B-1677-8F71-0B7F-2A53402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638" y="834214"/>
            <a:ext cx="5065994" cy="819355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(cont..)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753E5-073A-A0C1-ADC8-8C266BAC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CEFC5-C2FC-0C63-9016-702325B78A5A}"/>
              </a:ext>
            </a:extLst>
          </p:cNvPr>
          <p:cNvSpPr txBox="1"/>
          <p:nvPr/>
        </p:nvSpPr>
        <p:spPr>
          <a:xfrm>
            <a:off x="1425388" y="1886852"/>
            <a:ext cx="9588727" cy="418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Interfaces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of the project will be maintained in a database (No-SQL ) which is MongoDB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MERN stack will be used a tech stack.</a:t>
            </a:r>
          </a:p>
          <a:p>
            <a:pPr>
              <a:lnSpc>
                <a:spcPct val="150000"/>
              </a:lnSpc>
            </a:pPr>
            <a:r>
              <a:rPr lang="en-I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Interfaces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the http protocol for the communication over internet.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UI will be displayed in English, for easy use of variety users.</a:t>
            </a:r>
          </a:p>
        </p:txBody>
      </p:sp>
    </p:spTree>
    <p:extLst>
      <p:ext uri="{BB962C8B-B14F-4D97-AF65-F5344CB8AC3E}">
        <p14:creationId xmlns:p14="http://schemas.microsoft.com/office/powerpoint/2010/main" val="342793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C9B-1677-8F71-0B7F-2A53402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637" y="834214"/>
            <a:ext cx="6422067" cy="819355"/>
          </a:xfrm>
        </p:spPr>
        <p:txBody>
          <a:bodyPr>
            <a:noAutofit/>
          </a:bodyPr>
          <a:lstStyle/>
          <a:p>
            <a:r>
              <a:rPr lang="en-US" sz="4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753E5-073A-A0C1-ADC8-8C266BAC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CEFC5-C2FC-0C63-9016-702325B78A5A}"/>
              </a:ext>
            </a:extLst>
          </p:cNvPr>
          <p:cNvSpPr txBox="1"/>
          <p:nvPr/>
        </p:nvSpPr>
        <p:spPr>
          <a:xfrm>
            <a:off x="1792941" y="1886852"/>
            <a:ext cx="9221174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Laptop / desktop with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512 Mb 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core 2GHz  preprocessor.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space of at least 2 GB required for using Visual Studio code.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(depending on the IDE and tech stack, the requirements might vary)</a:t>
            </a:r>
            <a:endParaRPr 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02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1224</TotalTime>
  <Words>1002</Words>
  <Application>Microsoft Office PowerPoint</Application>
  <PresentationFormat>Widescreen</PresentationFormat>
  <Paragraphs>177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Dosis</vt:lpstr>
      <vt:lpstr>Lucida Fax</vt:lpstr>
      <vt:lpstr>Sniglet</vt:lpstr>
      <vt:lpstr>Times New Roman</vt:lpstr>
      <vt:lpstr>Retrospect</vt:lpstr>
      <vt:lpstr>Minor Project-2</vt:lpstr>
      <vt:lpstr>Index</vt:lpstr>
      <vt:lpstr>Introduction</vt:lpstr>
      <vt:lpstr>PowerPoint Presentation</vt:lpstr>
      <vt:lpstr>Scope</vt:lpstr>
      <vt:lpstr>Scope (cont..)</vt:lpstr>
      <vt:lpstr>Interfaces</vt:lpstr>
      <vt:lpstr>Interfaces (cont..)</vt:lpstr>
      <vt:lpstr>Hardware Requirements</vt:lpstr>
      <vt:lpstr>Software Requirements</vt:lpstr>
      <vt:lpstr>PowerPoint Presentation</vt:lpstr>
      <vt:lpstr>PowerPoint Presentation</vt:lpstr>
      <vt:lpstr>Feasibility 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Project-1</dc:title>
  <dc:creator>Navanshu .</dc:creator>
  <cp:lastModifiedBy>Prince Katare</cp:lastModifiedBy>
  <cp:revision>48</cp:revision>
  <dcterms:created xsi:type="dcterms:W3CDTF">2022-09-25T06:28:29Z</dcterms:created>
  <dcterms:modified xsi:type="dcterms:W3CDTF">2023-04-25T09:15:09Z</dcterms:modified>
</cp:coreProperties>
</file>