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30" r:id="rId1"/>
  </p:sldMasterIdLst>
  <p:notesMasterIdLst>
    <p:notesMasterId r:id="rId30"/>
  </p:notesMasterIdLst>
  <p:sldIdLst>
    <p:sldId id="256" r:id="rId2"/>
    <p:sldId id="257" r:id="rId3"/>
    <p:sldId id="338" r:id="rId4"/>
    <p:sldId id="334" r:id="rId5"/>
    <p:sldId id="262" r:id="rId6"/>
    <p:sldId id="339" r:id="rId7"/>
    <p:sldId id="341" r:id="rId8"/>
    <p:sldId id="344" r:id="rId9"/>
    <p:sldId id="343" r:id="rId10"/>
    <p:sldId id="342" r:id="rId11"/>
    <p:sldId id="345" r:id="rId12"/>
    <p:sldId id="346" r:id="rId13"/>
    <p:sldId id="348" r:id="rId14"/>
    <p:sldId id="360" r:id="rId15"/>
    <p:sldId id="263" r:id="rId16"/>
    <p:sldId id="347" r:id="rId17"/>
    <p:sldId id="31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50" r:id="rId27"/>
    <p:sldId id="340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69EF"/>
    <a:srgbClr val="3399FF"/>
    <a:srgbClr val="0066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EB37-BA0A-49EB-895D-CB62EE53503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E760B-1266-437F-9836-DAFAF8978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5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9B6611-94AF-484B-BBFC-E5DD6EFC66C8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88C4-6C25-432F-8486-A89D5EF823E6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9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9CBC8-E368-43EE-BBDF-3F35B35C18A2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6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9DFC-E59E-4230-85D8-91FF318363F1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5EDC-B11E-4248-BF9B-FA4ABF00F44D}" type="datetime1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26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1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830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1FB6-0344-4B26-AD18-4F089AF57A0D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9541F5-4FBF-4512-9CDB-69C055A13ECF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0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11B2-7D39-4D59-8F55-CFDE5602CA35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1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D1D3-30B0-4EF1-96EC-BC93D8DADC7F}" type="datetime1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9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3771-9B37-48F1-BE87-E6F6F98372CF}" type="datetime1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4AAD-BA29-425D-AB33-2B8A3E25C067}" type="datetime1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08588B-5FAB-4E2E-8489-C8AA45052F3B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2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F68-BB4B-4827-92AA-D5E98FF1B28B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1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0D2EBE6-D1F3-4312-96F3-0A879F3CFD48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1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  <p:sldLayoutId id="2147484142" r:id="rId12"/>
    <p:sldLayoutId id="2147484143" r:id="rId13"/>
    <p:sldLayoutId id="214748414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express-js-application-complete-referenc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70E9-1352-7C14-5225-883141D33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03369"/>
            <a:ext cx="8791575" cy="1081143"/>
          </a:xfrm>
        </p:spPr>
        <p:txBody>
          <a:bodyPr>
            <a:noAutofit/>
          </a:bodyPr>
          <a:lstStyle/>
          <a:p>
            <a:pPr algn="ctr"/>
            <a:r>
              <a:rPr lang="en-US" sz="6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en-US" sz="6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E6F02-10C9-099C-3D58-3A5DD987E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640" y="2219804"/>
            <a:ext cx="1007872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5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Title:-</a:t>
            </a:r>
          </a:p>
          <a:p>
            <a:pPr algn="ctr"/>
            <a:r>
              <a:rPr lang="en-US" sz="5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Tiffin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D344D-3FA5-A297-CB88-CD3669E59F03}"/>
              </a:ext>
            </a:extLst>
          </p:cNvPr>
          <p:cNvSpPr txBox="1"/>
          <p:nvPr/>
        </p:nvSpPr>
        <p:spPr>
          <a:xfrm>
            <a:off x="3547334" y="3955228"/>
            <a:ext cx="4846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Esha Mitra (201b107)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Navanshu (201b164)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Prince Katare (201b197)</a:t>
            </a:r>
          </a:p>
          <a:p>
            <a:pPr marL="342900" indent="-342900" algn="ctr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:  Dr. Kunj Bihari Meena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6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5C9B-1677-8F71-0B7F-2A53402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49" y="971550"/>
            <a:ext cx="8829675" cy="682019"/>
          </a:xfrm>
        </p:spPr>
        <p:txBody>
          <a:bodyPr>
            <a:noAutofit/>
          </a:bodyPr>
          <a:lstStyle/>
          <a:p>
            <a:r>
              <a:rPr lang="en-US"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753E5-073A-A0C1-ADC8-8C266BAC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7924" y="6492875"/>
            <a:ext cx="1052510" cy="365125"/>
          </a:xfrm>
        </p:spPr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CEFC5-C2FC-0C63-9016-702325B78A5A}"/>
              </a:ext>
            </a:extLst>
          </p:cNvPr>
          <p:cNvSpPr txBox="1"/>
          <p:nvPr/>
        </p:nvSpPr>
        <p:spPr>
          <a:xfrm>
            <a:off x="1425388" y="1886852"/>
            <a:ext cx="9588727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file sharing and storing : 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  : database management software.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Express.js : server side development and a middleware for Node.js</a:t>
            </a:r>
            <a:endParaRPr 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React.js (HTML, CSS, JS) for UI development.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browsers such as 	Chrome , Microsoft Bing, Edge,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: software development environment such as Visual Studio code, JetBrains etc.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5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1047A5-44CF-A79F-D03F-AC9A8545CF4C}"/>
              </a:ext>
            </a:extLst>
          </p:cNvPr>
          <p:cNvSpPr/>
          <p:nvPr/>
        </p:nvSpPr>
        <p:spPr>
          <a:xfrm>
            <a:off x="959599" y="2385270"/>
            <a:ext cx="1719743" cy="604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Communication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8CF835-4B6D-EA35-67D7-CBE9B3338396}"/>
              </a:ext>
            </a:extLst>
          </p:cNvPr>
          <p:cNvSpPr/>
          <p:nvPr/>
        </p:nvSpPr>
        <p:spPr>
          <a:xfrm>
            <a:off x="3121942" y="2388067"/>
            <a:ext cx="1719743" cy="604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Planning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2EA1C7-D2CE-09F7-80EF-2D7995CE44CB}"/>
              </a:ext>
            </a:extLst>
          </p:cNvPr>
          <p:cNvSpPr/>
          <p:nvPr/>
        </p:nvSpPr>
        <p:spPr>
          <a:xfrm>
            <a:off x="5284285" y="2385270"/>
            <a:ext cx="1719743" cy="604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/>
              <a:t>Modelling and </a:t>
            </a:r>
          </a:p>
          <a:p>
            <a:pPr algn="ctr"/>
            <a:r>
              <a:rPr lang="en-IN" sz="1600"/>
              <a:t>Design</a:t>
            </a:r>
            <a:endParaRPr lang="en-IN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EE491B-5681-B39A-5E08-C670D1A8E807}"/>
              </a:ext>
            </a:extLst>
          </p:cNvPr>
          <p:cNvSpPr/>
          <p:nvPr/>
        </p:nvSpPr>
        <p:spPr>
          <a:xfrm>
            <a:off x="7446628" y="2385270"/>
            <a:ext cx="1719743" cy="604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Development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E4E5D3-0440-30A8-D2EE-88D0F4704384}"/>
              </a:ext>
            </a:extLst>
          </p:cNvPr>
          <p:cNvSpPr/>
          <p:nvPr/>
        </p:nvSpPr>
        <p:spPr>
          <a:xfrm>
            <a:off x="9608971" y="2385270"/>
            <a:ext cx="1719743" cy="604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Deployment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F01CCF-4B0B-6668-F746-2FFF7DEF6B1D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679342" y="2687274"/>
            <a:ext cx="442600" cy="2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A874B8-8B3A-C52C-BA5A-B282625DB14D}"/>
              </a:ext>
            </a:extLst>
          </p:cNvPr>
          <p:cNvCxnSpPr/>
          <p:nvPr/>
        </p:nvCxnSpPr>
        <p:spPr>
          <a:xfrm>
            <a:off x="4841685" y="2687274"/>
            <a:ext cx="442600" cy="2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D0E5D9-939B-42AB-370A-1532B344AC00}"/>
              </a:ext>
            </a:extLst>
          </p:cNvPr>
          <p:cNvCxnSpPr/>
          <p:nvPr/>
        </p:nvCxnSpPr>
        <p:spPr>
          <a:xfrm>
            <a:off x="9166371" y="2684477"/>
            <a:ext cx="442600" cy="2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296332-FB32-2557-D34F-CEB7A7D06F64}"/>
              </a:ext>
            </a:extLst>
          </p:cNvPr>
          <p:cNvCxnSpPr/>
          <p:nvPr/>
        </p:nvCxnSpPr>
        <p:spPr>
          <a:xfrm>
            <a:off x="7004028" y="2684477"/>
            <a:ext cx="442600" cy="2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4DAB7F-6EFD-A155-9AD9-8A31998C745C}"/>
              </a:ext>
            </a:extLst>
          </p:cNvPr>
          <p:cNvSpPr txBox="1"/>
          <p:nvPr/>
        </p:nvSpPr>
        <p:spPr>
          <a:xfrm>
            <a:off x="1125276" y="837286"/>
            <a:ext cx="66756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5E5A6C-C098-DE9D-A36A-D4843ED135DA}"/>
              </a:ext>
            </a:extLst>
          </p:cNvPr>
          <p:cNvSpPr txBox="1"/>
          <p:nvPr/>
        </p:nvSpPr>
        <p:spPr>
          <a:xfrm>
            <a:off x="851939" y="3715230"/>
            <a:ext cx="10607421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model is a linear software development approach where each phase must be completed before moving on to the next.</a:t>
            </a:r>
          </a:p>
          <a:p>
            <a:endParaRPr lang="en-US" sz="24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work on our project in the waterfall approach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F01A1-6337-2B36-66C6-2FD1AA7A0306}"/>
              </a:ext>
            </a:extLst>
          </p:cNvPr>
          <p:cNvSpPr txBox="1"/>
          <p:nvPr/>
        </p:nvSpPr>
        <p:spPr>
          <a:xfrm flipH="1">
            <a:off x="11639758" y="6407986"/>
            <a:ext cx="55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8FCCF0FC-F66F-4DA0-A7A6-0F9C78132B10}"/>
              </a:ext>
            </a:extLst>
          </p:cNvPr>
          <p:cNvSpPr txBox="1"/>
          <p:nvPr/>
        </p:nvSpPr>
        <p:spPr>
          <a:xfrm>
            <a:off x="946346" y="542896"/>
            <a:ext cx="579517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E2A769E3-32B6-0D75-482E-79DDE9D5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6851" y="6269901"/>
            <a:ext cx="1052508" cy="365125"/>
          </a:xfrm>
        </p:spPr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02804-24EF-039A-0DF6-C207B4238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3"/>
          <a:stretch/>
        </p:blipFill>
        <p:spPr>
          <a:xfrm>
            <a:off x="1053353" y="1256740"/>
            <a:ext cx="10085294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0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7C1555-3EF2-CDB2-964A-96DF7F4666FC}"/>
              </a:ext>
            </a:extLst>
          </p:cNvPr>
          <p:cNvSpPr txBox="1"/>
          <p:nvPr/>
        </p:nvSpPr>
        <p:spPr>
          <a:xfrm>
            <a:off x="946346" y="542896"/>
            <a:ext cx="92424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 (LEVEL 0)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4BBC35D-DF1F-97F6-04B2-3A4AA52C4137}"/>
              </a:ext>
            </a:extLst>
          </p:cNvPr>
          <p:cNvSpPr txBox="1">
            <a:spLocks/>
          </p:cNvSpPr>
          <p:nvPr/>
        </p:nvSpPr>
        <p:spPr>
          <a:xfrm>
            <a:off x="10876851" y="6269901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4D616-D3A4-223C-B931-E96BFB6FC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" t="15425" r="4767" b="17726"/>
          <a:stretch/>
        </p:blipFill>
        <p:spPr>
          <a:xfrm>
            <a:off x="806824" y="1554160"/>
            <a:ext cx="10803986" cy="45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0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7C1555-3EF2-CDB2-964A-96DF7F4666FC}"/>
              </a:ext>
            </a:extLst>
          </p:cNvPr>
          <p:cNvSpPr txBox="1"/>
          <p:nvPr/>
        </p:nvSpPr>
        <p:spPr>
          <a:xfrm>
            <a:off x="946346" y="542896"/>
            <a:ext cx="92424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 (LEVEL 1)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4BBC35D-DF1F-97F6-04B2-3A4AA52C4137}"/>
              </a:ext>
            </a:extLst>
          </p:cNvPr>
          <p:cNvSpPr txBox="1">
            <a:spLocks/>
          </p:cNvSpPr>
          <p:nvPr/>
        </p:nvSpPr>
        <p:spPr>
          <a:xfrm>
            <a:off x="10876851" y="6269901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6C47B-336B-1FA1-D93E-4A4BDA035D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" b="3251"/>
          <a:stretch/>
        </p:blipFill>
        <p:spPr>
          <a:xfrm>
            <a:off x="700764" y="1171419"/>
            <a:ext cx="10590262" cy="53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1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76DC1B-9723-D4FE-BCDD-16896910DEEA}"/>
              </a:ext>
            </a:extLst>
          </p:cNvPr>
          <p:cNvSpPr/>
          <p:nvPr/>
        </p:nvSpPr>
        <p:spPr>
          <a:xfrm>
            <a:off x="8207877" y="1920935"/>
            <a:ext cx="3269582" cy="4704080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36CF5E-0333-00EE-5A00-8FB3DD580A5E}"/>
              </a:ext>
            </a:extLst>
          </p:cNvPr>
          <p:cNvSpPr/>
          <p:nvPr/>
        </p:nvSpPr>
        <p:spPr>
          <a:xfrm>
            <a:off x="4412891" y="1920240"/>
            <a:ext cx="3405287" cy="4704080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FE5B94-7CF6-071B-52E9-13215503B1C7}"/>
              </a:ext>
            </a:extLst>
          </p:cNvPr>
          <p:cNvSpPr/>
          <p:nvPr/>
        </p:nvSpPr>
        <p:spPr>
          <a:xfrm>
            <a:off x="729561" y="1938267"/>
            <a:ext cx="3269582" cy="4704080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5771-FF9A-7D82-5806-E6F5A30D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55" y="347592"/>
            <a:ext cx="6986416" cy="1107440"/>
          </a:xfrm>
        </p:spPr>
        <p:txBody>
          <a:bodyPr>
            <a:noAutofit/>
          </a:bodyPr>
          <a:lstStyle/>
          <a:p>
            <a:r>
              <a:rPr lang="en-US"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 Study</a:t>
            </a:r>
            <a:endParaRPr lang="en-US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2C382-86E4-0DEB-690F-247D9585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3" y="2169937"/>
            <a:ext cx="3196899" cy="685800"/>
          </a:xfrm>
        </p:spPr>
        <p:txBody>
          <a:bodyPr/>
          <a:lstStyle/>
          <a:p>
            <a:pPr algn="ctr"/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FE35B-DA30-728E-AFDE-E8C8F415B23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20456" y="2963194"/>
            <a:ext cx="2853686" cy="30073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requires the knowledge of MERN stack as a whole. </a:t>
            </a:r>
          </a:p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UI (frontend) technologies as well as database like MongoDB and express.js for server requirements.</a:t>
            </a:r>
            <a:endParaRPr lang="en-IN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2E30C-4396-31E5-FA58-2D7F0851E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12891" y="2106825"/>
            <a:ext cx="3430628" cy="685800"/>
          </a:xfrm>
        </p:spPr>
        <p:txBody>
          <a:bodyPr/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</a:t>
            </a:r>
            <a:endParaRPr lang="en-IN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094DE-A38F-9C6B-3D2E-6A5AC57E893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643719" y="2855737"/>
            <a:ext cx="2949388" cy="3565383"/>
          </a:xfrm>
        </p:spPr>
        <p:txBody>
          <a:bodyPr>
            <a:noAutofit/>
          </a:bodyPr>
          <a:lstStyle/>
          <a:p>
            <a:r>
              <a:rPr 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Apart from laptop, no hardware cost is required. </a:t>
            </a:r>
          </a:p>
          <a:p>
            <a:r>
              <a:rPr 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additional software purchases as well as easy to use open source applications are used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is also comparatively easy.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8F98D7-C39C-3CC5-A913-45B2D1C2D9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1558" y="2062480"/>
            <a:ext cx="3493307" cy="774491"/>
          </a:xfrm>
        </p:spPr>
        <p:txBody>
          <a:bodyPr/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endParaRPr lang="en-IN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BFF408-504D-D93D-CED9-D55BE36A9EE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408895" y="2836971"/>
            <a:ext cx="2862650" cy="3584149"/>
          </a:xfrm>
        </p:spPr>
        <p:txBody>
          <a:bodyPr>
            <a:no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cost is negligible.</a:t>
            </a:r>
          </a:p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will be available to everyone and the interface will be easy to use.</a:t>
            </a:r>
          </a:p>
          <a:p>
            <a:endParaRPr 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379C0-DA34-C9E5-B0A0-9A4DA6E1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523" y="6361837"/>
            <a:ext cx="1052510" cy="365125"/>
          </a:xfrm>
        </p:spPr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40315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39;p14">
            <a:extLst>
              <a:ext uri="{FF2B5EF4-FFF2-40B4-BE49-F238E27FC236}">
                <a16:creationId xmlns:a16="http://schemas.microsoft.com/office/drawing/2014/main" id="{62A02086-8E65-513B-50C5-1803EE720BFB}"/>
              </a:ext>
            </a:extLst>
          </p:cNvPr>
          <p:cNvSpPr txBox="1">
            <a:spLocks noGrp="1"/>
          </p:cNvSpPr>
          <p:nvPr/>
        </p:nvSpPr>
        <p:spPr>
          <a:xfrm>
            <a:off x="900648" y="914627"/>
            <a:ext cx="4155445" cy="79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2C29304D-05BC-9B32-AAE0-C149F759FF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953" y="1926973"/>
            <a:ext cx="1062863" cy="923330"/>
          </a:xfrm>
          <a:prstGeom prst="rect">
            <a:avLst/>
          </a:prstGeom>
        </p:spPr>
      </p:pic>
      <p:pic>
        <p:nvPicPr>
          <p:cNvPr id="5" name="object 8">
            <a:extLst>
              <a:ext uri="{FF2B5EF4-FFF2-40B4-BE49-F238E27FC236}">
                <a16:creationId xmlns:a16="http://schemas.microsoft.com/office/drawing/2014/main" id="{2A77E958-E6C8-D070-12BB-F72617C8FA2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7376" y="3065647"/>
            <a:ext cx="1062863" cy="923330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CF94A454-506F-8222-F466-1524BB6479A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0230" y="4185600"/>
            <a:ext cx="977153" cy="862102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523D7184-D554-716F-7DEB-19D73B550569}"/>
              </a:ext>
            </a:extLst>
          </p:cNvPr>
          <p:cNvSpPr txBox="1"/>
          <p:nvPr/>
        </p:nvSpPr>
        <p:spPr>
          <a:xfrm>
            <a:off x="2516197" y="1945694"/>
            <a:ext cx="83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markup language for documents designed to be displayed in a web browser.</a:t>
            </a:r>
            <a:endParaRPr lang="en-IN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5351CF2-C7AD-BB3D-A4C5-A1AAD1868B10}"/>
              </a:ext>
            </a:extLst>
          </p:cNvPr>
          <p:cNvSpPr txBox="1"/>
          <p:nvPr/>
        </p:nvSpPr>
        <p:spPr>
          <a:xfrm>
            <a:off x="2600292" y="3285341"/>
            <a:ext cx="383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is used to beautify the webpages.</a:t>
            </a:r>
            <a:endParaRPr lang="en-IN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D385255-2488-D744-CCC9-819C44FA1EA1}"/>
              </a:ext>
            </a:extLst>
          </p:cNvPr>
          <p:cNvSpPr txBox="1"/>
          <p:nvPr/>
        </p:nvSpPr>
        <p:spPr>
          <a:xfrm>
            <a:off x="2516197" y="4163324"/>
            <a:ext cx="846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interpreted programming language used to create interactive effects within web browsers.</a:t>
            </a:r>
            <a:endParaRPr lang="en-IN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240FF-3E21-2000-36FB-5CBC68C90C79}"/>
              </a:ext>
            </a:extLst>
          </p:cNvPr>
          <p:cNvSpPr txBox="1"/>
          <p:nvPr/>
        </p:nvSpPr>
        <p:spPr>
          <a:xfrm>
            <a:off x="11485666" y="6321262"/>
            <a:ext cx="480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7FF1C2-A4F6-7D23-1B92-F397642368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0" y="5165221"/>
            <a:ext cx="977153" cy="923330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B252640C-A865-4E81-E205-DA43673C285B}"/>
              </a:ext>
            </a:extLst>
          </p:cNvPr>
          <p:cNvSpPr txBox="1"/>
          <p:nvPr/>
        </p:nvSpPr>
        <p:spPr>
          <a:xfrm>
            <a:off x="2516197" y="5442220"/>
            <a:ext cx="739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React.js is the JavaScript framework used as an UI tool.</a:t>
            </a:r>
            <a:endParaRPr lang="en-IN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1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39;p14">
            <a:extLst>
              <a:ext uri="{FF2B5EF4-FFF2-40B4-BE49-F238E27FC236}">
                <a16:creationId xmlns:a16="http://schemas.microsoft.com/office/drawing/2014/main" id="{E09A7CE2-0860-CE50-1B6C-762AA41EA10A}"/>
              </a:ext>
            </a:extLst>
          </p:cNvPr>
          <p:cNvSpPr txBox="1">
            <a:spLocks noGrp="1"/>
          </p:cNvSpPr>
          <p:nvPr/>
        </p:nvSpPr>
        <p:spPr>
          <a:xfrm>
            <a:off x="1513799" y="828486"/>
            <a:ext cx="3835629" cy="9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</p:txBody>
      </p:sp>
      <p:sp>
        <p:nvSpPr>
          <p:cNvPr id="4" name="Google Shape;540;p14">
            <a:extLst>
              <a:ext uri="{FF2B5EF4-FFF2-40B4-BE49-F238E27FC236}">
                <a16:creationId xmlns:a16="http://schemas.microsoft.com/office/drawing/2014/main" id="{5D370E70-6B31-1A4A-AF7C-FCA18C60CF93}"/>
              </a:ext>
            </a:extLst>
          </p:cNvPr>
          <p:cNvSpPr txBox="1">
            <a:spLocks noGrp="1"/>
          </p:cNvSpPr>
          <p:nvPr/>
        </p:nvSpPr>
        <p:spPr>
          <a:xfrm flipH="1">
            <a:off x="2931903" y="1990424"/>
            <a:ext cx="7204858" cy="302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MongoDb as a database</a:t>
            </a:r>
            <a:r>
              <a:rPr lang="en-IN" sz="3200" b="1" i="1" dirty="0">
                <a:latin typeface="Lucida Fax" panose="02060602050505020204" pitchFamily="18" charset="0"/>
              </a:rPr>
              <a:t>.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AFA7A6E6-FC19-4A59-BEF1-BD2DEF19234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3799" y="2174711"/>
            <a:ext cx="424068" cy="474076"/>
          </a:xfrm>
          <a:prstGeom prst="rect">
            <a:avLst/>
          </a:prstGeom>
        </p:spPr>
      </p:pic>
      <p:pic>
        <p:nvPicPr>
          <p:cNvPr id="7" name="object 4">
            <a:extLst>
              <a:ext uri="{FF2B5EF4-FFF2-40B4-BE49-F238E27FC236}">
                <a16:creationId xmlns:a16="http://schemas.microsoft.com/office/drawing/2014/main" id="{BA94A0EF-44A6-4DD7-99FC-F5BBED64343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3799" y="4209214"/>
            <a:ext cx="424068" cy="517453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0183F817-9F91-4201-A6F3-11E9EEDAAD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3799" y="3065387"/>
            <a:ext cx="424068" cy="5174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6E2876-DB27-4D0B-67A0-FB2C491C23ED}"/>
              </a:ext>
            </a:extLst>
          </p:cNvPr>
          <p:cNvSpPr txBox="1"/>
          <p:nvPr/>
        </p:nvSpPr>
        <p:spPr>
          <a:xfrm>
            <a:off x="11606004" y="6381092"/>
            <a:ext cx="49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11139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6E1802-E97F-8DFC-0E9E-7E1BF884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92" y="6386443"/>
            <a:ext cx="1052510" cy="365125"/>
          </a:xfrm>
        </p:spPr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3" name="Google Shape;539;p14">
            <a:extLst>
              <a:ext uri="{FF2B5EF4-FFF2-40B4-BE49-F238E27FC236}">
                <a16:creationId xmlns:a16="http://schemas.microsoft.com/office/drawing/2014/main" id="{29BDB040-5532-F75F-7197-57F6EC81B777}"/>
              </a:ext>
            </a:extLst>
          </p:cNvPr>
          <p:cNvSpPr txBox="1">
            <a:spLocks noGrp="1"/>
          </p:cNvSpPr>
          <p:nvPr/>
        </p:nvSpPr>
        <p:spPr>
          <a:xfrm>
            <a:off x="1092457" y="756768"/>
            <a:ext cx="3835629" cy="9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NAPSHOTS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ED3E95-A1F0-28CA-EF6C-3AF1E4985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4"/>
          <a:stretch/>
        </p:blipFill>
        <p:spPr>
          <a:xfrm>
            <a:off x="1092457" y="1591739"/>
            <a:ext cx="10361130" cy="50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38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9C799-9FFC-4C2F-2A7D-E0F4CD72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2065" y="6296796"/>
            <a:ext cx="1052510" cy="365125"/>
          </a:xfrm>
        </p:spPr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6B3E7-1CEA-083D-851D-FC65328D9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" b="12802"/>
          <a:stretch/>
        </p:blipFill>
        <p:spPr>
          <a:xfrm>
            <a:off x="581190" y="719300"/>
            <a:ext cx="11029620" cy="54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4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C948-D031-1B73-0BE0-644183EF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95" y="710964"/>
            <a:ext cx="9905998" cy="949025"/>
          </a:xfrm>
        </p:spPr>
        <p:txBody>
          <a:bodyPr>
            <a:normAutofit/>
          </a:bodyPr>
          <a:lstStyle/>
          <a:p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E01960-FC5F-E379-DD76-0A85DFA0A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051015"/>
              </p:ext>
            </p:extLst>
          </p:nvPr>
        </p:nvGraphicFramePr>
        <p:xfrm>
          <a:off x="3630705" y="1659989"/>
          <a:ext cx="7557247" cy="5120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1538">
                  <a:extLst>
                    <a:ext uri="{9D8B030D-6E8A-4147-A177-3AD203B41FA5}">
                      <a16:colId xmlns:a16="http://schemas.microsoft.com/office/drawing/2014/main" val="3211654344"/>
                    </a:ext>
                  </a:extLst>
                </a:gridCol>
                <a:gridCol w="4614004">
                  <a:extLst>
                    <a:ext uri="{9D8B030D-6E8A-4147-A177-3AD203B41FA5}">
                      <a16:colId xmlns:a16="http://schemas.microsoft.com/office/drawing/2014/main" val="184230309"/>
                    </a:ext>
                  </a:extLst>
                </a:gridCol>
                <a:gridCol w="1541705">
                  <a:extLst>
                    <a:ext uri="{9D8B030D-6E8A-4147-A177-3AD203B41FA5}">
                      <a16:colId xmlns:a16="http://schemas.microsoft.com/office/drawing/2014/main" val="2945820834"/>
                    </a:ext>
                  </a:extLst>
                </a:gridCol>
              </a:tblGrid>
              <a:tr h="3538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SNo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Page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0522"/>
                  </a:ext>
                </a:extLst>
              </a:tr>
              <a:tr h="3538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270050"/>
                  </a:ext>
                </a:extLst>
              </a:tr>
              <a:tr h="3538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175588"/>
                  </a:ext>
                </a:extLst>
              </a:tr>
              <a:tr h="3538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919117"/>
                  </a:ext>
                </a:extLst>
              </a:tr>
              <a:tr h="3538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5-6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85702"/>
                  </a:ext>
                </a:extLst>
              </a:tr>
              <a:tr h="3538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7-8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124387"/>
                  </a:ext>
                </a:extLst>
              </a:tr>
              <a:tr h="3538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Process Model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236249"/>
                  </a:ext>
                </a:extLst>
              </a:tr>
              <a:tr h="3538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Diagram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854446"/>
                  </a:ext>
                </a:extLst>
              </a:tr>
              <a:tr h="353893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Flow Diagram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11-12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93284"/>
                  </a:ext>
                </a:extLst>
              </a:tr>
              <a:tr h="3538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910750"/>
                  </a:ext>
                </a:extLst>
              </a:tr>
              <a:tr h="3538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 used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14-15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23248"/>
                  </a:ext>
                </a:extLst>
              </a:tr>
              <a:tr h="3538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Snapshots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16-23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885163"/>
                  </a:ext>
                </a:extLst>
              </a:tr>
              <a:tr h="3538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170638"/>
                  </a:ext>
                </a:extLst>
              </a:tr>
              <a:tr h="3538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1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323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BC500A-2E07-5D85-2A71-EF87B91F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9A50A-1375-3861-9BFD-47218BA6D5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" b="33973"/>
          <a:stretch/>
        </p:blipFill>
        <p:spPr>
          <a:xfrm>
            <a:off x="885991" y="921572"/>
            <a:ext cx="9163445" cy="42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1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B89788-F36C-33E4-74DF-25DD409C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3CA81-BDA9-AB24-CDAF-A13273C1C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" b="23556"/>
          <a:stretch/>
        </p:blipFill>
        <p:spPr>
          <a:xfrm>
            <a:off x="500850" y="769929"/>
            <a:ext cx="11109960" cy="48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5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DF85AD-5716-78C2-EF53-B80186B4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AD666-94A7-B060-E3B0-4011EB403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" b="1555"/>
          <a:stretch/>
        </p:blipFill>
        <p:spPr>
          <a:xfrm>
            <a:off x="709674" y="727747"/>
            <a:ext cx="9848626" cy="55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3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55E0DB-C081-A872-BCA6-45A19C4B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67FE2-AADF-82C0-744A-F4CF376640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34"/>
          <a:stretch/>
        </p:blipFill>
        <p:spPr>
          <a:xfrm>
            <a:off x="655320" y="901864"/>
            <a:ext cx="10454640" cy="461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37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40153-DCCE-B7E0-4162-D519C572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E5B10-08DF-540D-47AC-FAA78B8A05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"/>
          <a:stretch/>
        </p:blipFill>
        <p:spPr>
          <a:xfrm>
            <a:off x="581191" y="701040"/>
            <a:ext cx="102544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30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453FD2-0F32-BFB4-A386-531835E0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D0A38-D1B1-F272-C8EB-25AF622FC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" b="36064"/>
          <a:stretch/>
        </p:blipFill>
        <p:spPr>
          <a:xfrm>
            <a:off x="607055" y="899160"/>
            <a:ext cx="10477500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00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1D480-FCC9-9771-6B5E-76223347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1029" y="6323690"/>
            <a:ext cx="1052510" cy="365125"/>
          </a:xfrm>
        </p:spPr>
        <p:txBody>
          <a:bodyPr/>
          <a:lstStyle/>
          <a:p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B5CD8-1720-D4D5-2835-080948C78B41}"/>
              </a:ext>
            </a:extLst>
          </p:cNvPr>
          <p:cNvSpPr txBox="1"/>
          <p:nvPr/>
        </p:nvSpPr>
        <p:spPr>
          <a:xfrm>
            <a:off x="1353671" y="851647"/>
            <a:ext cx="39356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SzPts val="1800"/>
            </a:pPr>
            <a:r>
              <a:rPr lang="en-US" sz="4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0E1C0-4CD6-DD11-3B87-13274ADC4E7C}"/>
              </a:ext>
            </a:extLst>
          </p:cNvPr>
          <p:cNvSpPr txBox="1"/>
          <p:nvPr/>
        </p:nvSpPr>
        <p:spPr>
          <a:xfrm>
            <a:off x="1353671" y="1900518"/>
            <a:ext cx="9637059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we want to develop a online tiffin service platform that will help users buy and sell meals online without third party intervention. It will be a user- friendly interface and will help in easy and fast product delivery.  </a:t>
            </a:r>
            <a:endParaRPr lang="en-I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5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FAE1-7F28-711B-A069-2E1EDA2D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66" y="565356"/>
            <a:ext cx="4869752" cy="1052773"/>
          </a:xfrm>
        </p:spPr>
        <p:txBody>
          <a:bodyPr>
            <a:noAutofit/>
          </a:bodyPr>
          <a:lstStyle/>
          <a:p>
            <a:pPr algn="ctr"/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B880-8EC7-B903-2C46-506AF658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7534" y="6341619"/>
            <a:ext cx="1052508" cy="365125"/>
          </a:xfrm>
        </p:spPr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A71C1-FE96-9CD2-7A13-8172ED5F1D60}"/>
              </a:ext>
            </a:extLst>
          </p:cNvPr>
          <p:cNvSpPr txBox="1"/>
          <p:nvPr/>
        </p:nvSpPr>
        <p:spPr>
          <a:xfrm>
            <a:off x="1228165" y="1923148"/>
            <a:ext cx="10174940" cy="3505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N. I. </a:t>
            </a:r>
            <a:r>
              <a:rPr lang="en-IN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Naim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 ReactJS: An Open Source JavaScript library for front-end   development ,”  Bachelor of Engineering , Dept. Information Technology , </a:t>
            </a:r>
            <a:r>
              <a:rPr lang="en-IN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Metropolia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Applied Sciences , 2017 [Accessed : 29-Jan -2024]</a:t>
            </a: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endParaRPr lang="en-I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 H. Shah, “ Node.js Challenges in Implementation ,” Master of Science, Dept. Computer Science , SZABIST , Dubai , 2017 [Accessed : 8-Feb-2024]</a:t>
            </a:r>
          </a:p>
          <a:p>
            <a:pPr defTabSz="457200"/>
            <a:endParaRPr lang="en-I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Geeks for Geeks (2022, Apr. 19). Express.js Application Complete Reference [Online]. Available: 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https://www.geeksforgeeks.org/express-js-application-complete-reference/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[Accessed : 12-Feb-2024]</a:t>
            </a:r>
          </a:p>
        </p:txBody>
      </p:sp>
    </p:spTree>
    <p:extLst>
      <p:ext uri="{BB962C8B-B14F-4D97-AF65-F5344CB8AC3E}">
        <p14:creationId xmlns:p14="http://schemas.microsoft.com/office/powerpoint/2010/main" val="3427002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BD379-51DB-A5B0-1552-A50F053DEDAF}"/>
              </a:ext>
            </a:extLst>
          </p:cNvPr>
          <p:cNvSpPr txBox="1"/>
          <p:nvPr/>
        </p:nvSpPr>
        <p:spPr>
          <a:xfrm>
            <a:off x="3009530" y="2876365"/>
            <a:ext cx="5930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i="1" dirty="0">
                <a:latin typeface="Lucida Fax" panose="02060602050505020204" pitchFamily="18" charset="0"/>
              </a:rPr>
              <a:t>THANK  YOU !!</a:t>
            </a:r>
          </a:p>
        </p:txBody>
      </p:sp>
    </p:spTree>
    <p:extLst>
      <p:ext uri="{BB962C8B-B14F-4D97-AF65-F5344CB8AC3E}">
        <p14:creationId xmlns:p14="http://schemas.microsoft.com/office/powerpoint/2010/main" val="278406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F28E-E325-3D4C-1BEA-BCA24552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33090"/>
            <a:ext cx="10058400" cy="1450757"/>
          </a:xfrm>
        </p:spPr>
        <p:txBody>
          <a:bodyPr>
            <a:normAutofit/>
          </a:bodyPr>
          <a:lstStyle/>
          <a:p>
            <a:r>
              <a:rPr lang="en-US" sz="4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775-D1EE-4624-7A7E-AB065520D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860" y="1483847"/>
            <a:ext cx="9711791" cy="46140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meal delivery system.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aimed to provide freshly prepared meals on demand.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term tiffin was originated in India , referring to a meal packed in a compartmentalized container for portability.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Tiffin service is to emphasize the use of fresh locally sourced ingredients.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the people who prefer variety, quality and health in their meal options.</a:t>
            </a:r>
            <a:endParaRPr lang="en-IN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C9764-90EE-C322-AA2A-DB73B47C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8605" y="6388834"/>
            <a:ext cx="1052508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4125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0C996-9AAE-7C49-418B-873F4698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6246" y="6361173"/>
            <a:ext cx="1312025" cy="365125"/>
          </a:xfrm>
        </p:spPr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48295-C740-2484-1BA1-4D2C4EB46032}"/>
              </a:ext>
            </a:extLst>
          </p:cNvPr>
          <p:cNvSpPr txBox="1"/>
          <p:nvPr/>
        </p:nvSpPr>
        <p:spPr>
          <a:xfrm>
            <a:off x="1228164" y="881262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IN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6D029-FDB6-4C07-B43B-130800326BE5}"/>
              </a:ext>
            </a:extLst>
          </p:cNvPr>
          <p:cNvSpPr txBox="1"/>
          <p:nvPr/>
        </p:nvSpPr>
        <p:spPr>
          <a:xfrm flipH="1">
            <a:off x="1497105" y="1927412"/>
            <a:ext cx="94846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convenience and flexibility for individuals who may not have the time to cook daily meals.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to aid the busy individuals, students and working professionals.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Sellers can register themselves to offer variety and specialty.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reach larger number of people.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able to help local retailers.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52759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5C9B-1677-8F71-0B7F-2A53402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638" y="834214"/>
            <a:ext cx="3194070" cy="819355"/>
          </a:xfrm>
        </p:spPr>
        <p:txBody>
          <a:bodyPr>
            <a:normAutofit fontScale="90000"/>
          </a:bodyPr>
          <a:lstStyle/>
          <a:p>
            <a:r>
              <a:rPr lang="en-US" sz="4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753E5-073A-A0C1-ADC8-8C266BAC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8606" y="6323690"/>
            <a:ext cx="105251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CEFC5-C2FC-0C63-9016-702325B78A5A}"/>
              </a:ext>
            </a:extLst>
          </p:cNvPr>
          <p:cNvSpPr txBox="1"/>
          <p:nvPr/>
        </p:nvSpPr>
        <p:spPr>
          <a:xfrm>
            <a:off x="1399879" y="2238134"/>
            <a:ext cx="95887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people buy their personalized meal plans.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convenient and user friendly.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can be customers as well as sellers.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options can be flexible such as daily weekly or on demand.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targeted marketing strategies to raise awareness, attract new customers, and retain existing 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5C9B-1677-8F71-0B7F-2A53402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942974"/>
            <a:ext cx="4781550" cy="710595"/>
          </a:xfrm>
        </p:spPr>
        <p:txBody>
          <a:bodyPr>
            <a:noAutofit/>
          </a:bodyPr>
          <a:lstStyle/>
          <a:p>
            <a:r>
              <a:rPr lang="en-US"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(cont..)</a:t>
            </a:r>
            <a:endParaRPr lang="en-US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753E5-073A-A0C1-ADC8-8C266BAC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4115" y="6377479"/>
            <a:ext cx="105251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CEFC5-C2FC-0C63-9016-702325B78A5A}"/>
              </a:ext>
            </a:extLst>
          </p:cNvPr>
          <p:cNvSpPr txBox="1"/>
          <p:nvPr/>
        </p:nvSpPr>
        <p:spPr>
          <a:xfrm>
            <a:off x="1425388" y="1653569"/>
            <a:ext cx="9588727" cy="538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functions and features will briefly include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of user : Login and signup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both seller and customer)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OTP / email verification.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bar to search for meal plans.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record of shipments by seller.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items.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on available products.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Add-to-cart and adding shipment details.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options.</a:t>
            </a:r>
          </a:p>
          <a:p>
            <a:pPr>
              <a:lnSpc>
                <a:spcPct val="150000"/>
              </a:lnSpc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2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5C9B-1677-8F71-0B7F-2A53402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990600"/>
            <a:ext cx="4819650" cy="662970"/>
          </a:xfrm>
        </p:spPr>
        <p:txBody>
          <a:bodyPr>
            <a:normAutofit fontScale="90000"/>
          </a:bodyPr>
          <a:lstStyle/>
          <a:p>
            <a:r>
              <a:rPr lang="en-US"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endParaRPr lang="en-US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753E5-073A-A0C1-ADC8-8C266BAC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1029" y="6367451"/>
            <a:ext cx="105251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CEFC5-C2FC-0C63-9016-702325B78A5A}"/>
              </a:ext>
            </a:extLst>
          </p:cNvPr>
          <p:cNvSpPr txBox="1"/>
          <p:nvPr/>
        </p:nvSpPr>
        <p:spPr>
          <a:xfrm>
            <a:off x="1425388" y="1886852"/>
            <a:ext cx="95887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UI will be compatible with any browser such as Chrome , Mozilla , Edge etc.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the user to access the system.</a:t>
            </a:r>
          </a:p>
          <a:p>
            <a:pPr>
              <a:lnSpc>
                <a:spcPct val="150000"/>
              </a:lnSpc>
            </a:pPr>
            <a:r>
              <a:rPr lang="en-I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application runs over internet , the network interface is necessary such as Wi-Fi or 3G/4G internet connectivity for better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71200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5C9B-1677-8F71-0B7F-2A53402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1076325"/>
            <a:ext cx="7077076" cy="691544"/>
          </a:xfrm>
        </p:spPr>
        <p:txBody>
          <a:bodyPr>
            <a:noAutofit/>
          </a:bodyPr>
          <a:lstStyle/>
          <a:p>
            <a:r>
              <a:rPr lang="en-US"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(cont..)</a:t>
            </a:r>
            <a:endParaRPr lang="en-US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753E5-073A-A0C1-ADC8-8C266BAC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852" y="6404372"/>
            <a:ext cx="1052510" cy="365125"/>
          </a:xfrm>
        </p:spPr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CEFC5-C2FC-0C63-9016-702325B78A5A}"/>
              </a:ext>
            </a:extLst>
          </p:cNvPr>
          <p:cNvSpPr txBox="1"/>
          <p:nvPr/>
        </p:nvSpPr>
        <p:spPr>
          <a:xfrm>
            <a:off x="1219199" y="1600722"/>
            <a:ext cx="9588727" cy="418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Interfaces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of the project will be maintained in a database (No-SQL ) which is MongoDB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MERN stack will be used a tech stack.</a:t>
            </a:r>
          </a:p>
          <a:p>
            <a:pPr>
              <a:lnSpc>
                <a:spcPct val="150000"/>
              </a:lnSpc>
            </a:pPr>
            <a:r>
              <a:rPr lang="en-I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Interfaces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communicate over the internet.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UI will be displayed in English, for easy use of variety users.</a:t>
            </a:r>
          </a:p>
        </p:txBody>
      </p:sp>
    </p:spTree>
    <p:extLst>
      <p:ext uri="{BB962C8B-B14F-4D97-AF65-F5344CB8AC3E}">
        <p14:creationId xmlns:p14="http://schemas.microsoft.com/office/powerpoint/2010/main" val="342793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5C9B-1677-8F71-0B7F-2A53402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981075"/>
            <a:ext cx="9300999" cy="672494"/>
          </a:xfrm>
        </p:spPr>
        <p:txBody>
          <a:bodyPr>
            <a:noAutofit/>
          </a:bodyPr>
          <a:lstStyle/>
          <a:p>
            <a:r>
              <a:rPr lang="en-US"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753E5-073A-A0C1-ADC8-8C266BAC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8958" y="6404373"/>
            <a:ext cx="1052510" cy="365125"/>
          </a:xfrm>
        </p:spPr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CEFC5-C2FC-0C63-9016-702325B78A5A}"/>
              </a:ext>
            </a:extLst>
          </p:cNvPr>
          <p:cNvSpPr txBox="1"/>
          <p:nvPr/>
        </p:nvSpPr>
        <p:spPr>
          <a:xfrm>
            <a:off x="1792941" y="1886852"/>
            <a:ext cx="9221174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Laptop / desktop with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512 Mb 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core 2GHz  preprocessor.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space of at least 2 GB required for using Visual Studio code.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(depending on the IDE and tech stack, the requirements might vary)</a:t>
            </a:r>
            <a:endParaRPr 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021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1358</TotalTime>
  <Words>984</Words>
  <Application>Microsoft Office PowerPoint</Application>
  <PresentationFormat>Widescreen</PresentationFormat>
  <Paragraphs>176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Gill Sans MT</vt:lpstr>
      <vt:lpstr>Lucida Fax</vt:lpstr>
      <vt:lpstr>Times New Roman</vt:lpstr>
      <vt:lpstr>Wingdings 2</vt:lpstr>
      <vt:lpstr>Dividend</vt:lpstr>
      <vt:lpstr>MAJor Project-2</vt:lpstr>
      <vt:lpstr>Index</vt:lpstr>
      <vt:lpstr>Introduction</vt:lpstr>
      <vt:lpstr>PowerPoint Presentation</vt:lpstr>
      <vt:lpstr>Scope</vt:lpstr>
      <vt:lpstr>Scope (cont..)</vt:lpstr>
      <vt:lpstr>Interfaces</vt:lpstr>
      <vt:lpstr>Interfaces (cont..)</vt:lpstr>
      <vt:lpstr>Hardware Requirements</vt:lpstr>
      <vt:lpstr>Software Requirements</vt:lpstr>
      <vt:lpstr>PowerPoint Presentation</vt:lpstr>
      <vt:lpstr>PowerPoint Presentation</vt:lpstr>
      <vt:lpstr>PowerPoint Presentation</vt:lpstr>
      <vt:lpstr>PowerPoint Presentation</vt:lpstr>
      <vt:lpstr>Feasibility 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Project-1</dc:title>
  <dc:creator>Esha Mitra</dc:creator>
  <cp:lastModifiedBy>Esha Mitra</cp:lastModifiedBy>
  <cp:revision>52</cp:revision>
  <dcterms:created xsi:type="dcterms:W3CDTF">2022-09-25T06:28:29Z</dcterms:created>
  <dcterms:modified xsi:type="dcterms:W3CDTF">2024-04-10T09:34:06Z</dcterms:modified>
</cp:coreProperties>
</file>