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9" r:id="rId5"/>
    <p:sldId id="270" r:id="rId6"/>
    <p:sldId id="271" r:id="rId7"/>
    <p:sldId id="272" r:id="rId8"/>
    <p:sldId id="273" r:id="rId9"/>
    <p:sldId id="274" r:id="rId10"/>
    <p:sldId id="275" r:id="rId11"/>
    <p:sldId id="276" r:id="rId12"/>
    <p:sldId id="277" r:id="rId13"/>
    <p:sldId id="279" r:id="rId14"/>
    <p:sldId id="278" r:id="rId15"/>
    <p:sldId id="28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71"/>
  </p:normalViewPr>
  <p:slideViewPr>
    <p:cSldViewPr snapToGrid="0">
      <p:cViewPr varScale="1">
        <p:scale>
          <a:sx n="74" d="100"/>
          <a:sy n="74" d="100"/>
        </p:scale>
        <p:origin x="176"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6/25/22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6/25/22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4" name="TextBox 3">
            <a:extLst>
              <a:ext uri="{FF2B5EF4-FFF2-40B4-BE49-F238E27FC236}">
                <a16:creationId xmlns:a16="http://schemas.microsoft.com/office/drawing/2014/main" id="{A5224B7A-C353-B06D-3F9C-94F8049CFE8E}"/>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21-Jun-2022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DDFE4A1-13B2-A7C0-B9CA-0018924518E3}"/>
              </a:ext>
            </a:extLst>
          </p:cNvPr>
          <p:cNvSpPr>
            <a:spLocks noGrp="1"/>
          </p:cNvSpPr>
          <p:nvPr>
            <p:ph type="title"/>
          </p:nvPr>
        </p:nvSpPr>
        <p:spPr>
          <a:xfrm>
            <a:off x="838200" y="59927"/>
            <a:ext cx="10515600" cy="1325563"/>
          </a:xfrm>
        </p:spPr>
        <p:txBody>
          <a:bodyPr/>
          <a:lstStyle/>
          <a:p>
            <a:r>
              <a:rPr lang="en-US" b="1" dirty="0">
                <a:solidFill>
                  <a:schemeClr val="accent2"/>
                </a:solidFill>
              </a:rPr>
              <a:t>Gender Wise Customer retainment</a:t>
            </a:r>
          </a:p>
        </p:txBody>
      </p:sp>
      <p:pic>
        <p:nvPicPr>
          <p:cNvPr id="2" name="Picture 1">
            <a:extLst>
              <a:ext uri="{FF2B5EF4-FFF2-40B4-BE49-F238E27FC236}">
                <a16:creationId xmlns:a16="http://schemas.microsoft.com/office/drawing/2014/main" id="{C2EE4DAA-70E7-6929-BD3F-06F7045303F9}"/>
              </a:ext>
            </a:extLst>
          </p:cNvPr>
          <p:cNvPicPr>
            <a:picLocks noChangeAspect="1"/>
          </p:cNvPicPr>
          <p:nvPr/>
        </p:nvPicPr>
        <p:blipFill>
          <a:blip r:embed="rId2"/>
          <a:stretch>
            <a:fillRect/>
          </a:stretch>
        </p:blipFill>
        <p:spPr>
          <a:xfrm>
            <a:off x="4757966" y="2025888"/>
            <a:ext cx="7434034" cy="3426005"/>
          </a:xfrm>
          <a:prstGeom prst="rect">
            <a:avLst/>
          </a:prstGeom>
        </p:spPr>
      </p:pic>
      <p:pic>
        <p:nvPicPr>
          <p:cNvPr id="3" name="Picture 2">
            <a:extLst>
              <a:ext uri="{FF2B5EF4-FFF2-40B4-BE49-F238E27FC236}">
                <a16:creationId xmlns:a16="http://schemas.microsoft.com/office/drawing/2014/main" id="{0EAEA677-5461-4D0F-B623-B8481BAA0519}"/>
              </a:ext>
            </a:extLst>
          </p:cNvPr>
          <p:cNvPicPr>
            <a:picLocks noChangeAspect="1"/>
          </p:cNvPicPr>
          <p:nvPr/>
        </p:nvPicPr>
        <p:blipFill>
          <a:blip r:embed="rId3"/>
          <a:stretch>
            <a:fillRect/>
          </a:stretch>
        </p:blipFill>
        <p:spPr>
          <a:xfrm>
            <a:off x="0" y="2632310"/>
            <a:ext cx="4567970" cy="3229584"/>
          </a:xfrm>
          <a:prstGeom prst="rect">
            <a:avLst/>
          </a:prstGeom>
        </p:spPr>
      </p:pic>
      <p:sp>
        <p:nvSpPr>
          <p:cNvPr id="7" name="Curved Left Arrow 6">
            <a:extLst>
              <a:ext uri="{FF2B5EF4-FFF2-40B4-BE49-F238E27FC236}">
                <a16:creationId xmlns:a16="http://schemas.microsoft.com/office/drawing/2014/main" id="{B3DE8E94-BDC8-1F65-7301-D85A88848E17}"/>
              </a:ext>
            </a:extLst>
          </p:cNvPr>
          <p:cNvSpPr/>
          <p:nvPr/>
        </p:nvSpPr>
        <p:spPr>
          <a:xfrm rot="5784063" flipH="1">
            <a:off x="4805022" y="575692"/>
            <a:ext cx="1116150" cy="37266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8" name="TextBox 7">
            <a:extLst>
              <a:ext uri="{FF2B5EF4-FFF2-40B4-BE49-F238E27FC236}">
                <a16:creationId xmlns:a16="http://schemas.microsoft.com/office/drawing/2014/main" id="{B1E7E772-D8D4-3249-7815-4E93262EE799}"/>
              </a:ext>
            </a:extLst>
          </p:cNvPr>
          <p:cNvSpPr txBox="1"/>
          <p:nvPr/>
        </p:nvSpPr>
        <p:spPr>
          <a:xfrm>
            <a:off x="569343" y="1621766"/>
            <a:ext cx="998991" cy="553998"/>
          </a:xfrm>
          <a:prstGeom prst="rect">
            <a:avLst/>
          </a:prstGeom>
          <a:noFill/>
        </p:spPr>
        <p:txBody>
          <a:bodyPr wrap="none" rtlCol="0">
            <a:spAutoFit/>
          </a:bodyPr>
          <a:lstStyle/>
          <a:p>
            <a:r>
              <a:rPr lang="en-CA" sz="3000" b="1" dirty="0"/>
              <a:t>Male</a:t>
            </a:r>
          </a:p>
        </p:txBody>
      </p:sp>
    </p:spTree>
    <p:extLst>
      <p:ext uri="{BB962C8B-B14F-4D97-AF65-F5344CB8AC3E}">
        <p14:creationId xmlns:p14="http://schemas.microsoft.com/office/powerpoint/2010/main" val="650803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2F15A4-7883-595B-3C31-28799B146862}"/>
              </a:ext>
            </a:extLst>
          </p:cNvPr>
          <p:cNvPicPr>
            <a:picLocks noChangeAspect="1"/>
          </p:cNvPicPr>
          <p:nvPr/>
        </p:nvPicPr>
        <p:blipFill>
          <a:blip r:embed="rId2"/>
          <a:stretch>
            <a:fillRect/>
          </a:stretch>
        </p:blipFill>
        <p:spPr>
          <a:xfrm>
            <a:off x="4947763" y="2558732"/>
            <a:ext cx="7096136" cy="2996679"/>
          </a:xfrm>
          <a:prstGeom prst="rect">
            <a:avLst/>
          </a:prstGeo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DDFE4A1-13B2-A7C0-B9CA-0018924518E3}"/>
              </a:ext>
            </a:extLst>
          </p:cNvPr>
          <p:cNvSpPr>
            <a:spLocks noGrp="1"/>
          </p:cNvSpPr>
          <p:nvPr>
            <p:ph type="title"/>
          </p:nvPr>
        </p:nvSpPr>
        <p:spPr>
          <a:xfrm>
            <a:off x="838200" y="59927"/>
            <a:ext cx="10515600" cy="1325563"/>
          </a:xfrm>
        </p:spPr>
        <p:txBody>
          <a:bodyPr/>
          <a:lstStyle/>
          <a:p>
            <a:r>
              <a:rPr lang="en-US" b="1" dirty="0">
                <a:solidFill>
                  <a:schemeClr val="accent2"/>
                </a:solidFill>
              </a:rPr>
              <a:t>Gender Wise Customer retainment</a:t>
            </a:r>
          </a:p>
        </p:txBody>
      </p:sp>
      <p:sp>
        <p:nvSpPr>
          <p:cNvPr id="7" name="Curved Left Arrow 6">
            <a:extLst>
              <a:ext uri="{FF2B5EF4-FFF2-40B4-BE49-F238E27FC236}">
                <a16:creationId xmlns:a16="http://schemas.microsoft.com/office/drawing/2014/main" id="{B3DE8E94-BDC8-1F65-7301-D85A88848E17}"/>
              </a:ext>
            </a:extLst>
          </p:cNvPr>
          <p:cNvSpPr/>
          <p:nvPr/>
        </p:nvSpPr>
        <p:spPr>
          <a:xfrm rot="6288121" flipH="1">
            <a:off x="5081468" y="758170"/>
            <a:ext cx="1149589" cy="372669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8" name="TextBox 7">
            <a:extLst>
              <a:ext uri="{FF2B5EF4-FFF2-40B4-BE49-F238E27FC236}">
                <a16:creationId xmlns:a16="http://schemas.microsoft.com/office/drawing/2014/main" id="{B1E7E772-D8D4-3249-7815-4E93262EE799}"/>
              </a:ext>
            </a:extLst>
          </p:cNvPr>
          <p:cNvSpPr txBox="1"/>
          <p:nvPr/>
        </p:nvSpPr>
        <p:spPr>
          <a:xfrm>
            <a:off x="569343" y="1621766"/>
            <a:ext cx="1339597" cy="553998"/>
          </a:xfrm>
          <a:prstGeom prst="rect">
            <a:avLst/>
          </a:prstGeom>
          <a:noFill/>
        </p:spPr>
        <p:txBody>
          <a:bodyPr wrap="none" rtlCol="0">
            <a:spAutoFit/>
          </a:bodyPr>
          <a:lstStyle/>
          <a:p>
            <a:r>
              <a:rPr lang="en-CA" sz="3000" b="1" dirty="0"/>
              <a:t>Female</a:t>
            </a:r>
          </a:p>
        </p:txBody>
      </p:sp>
      <p:pic>
        <p:nvPicPr>
          <p:cNvPr id="6" name="Picture 5">
            <a:extLst>
              <a:ext uri="{FF2B5EF4-FFF2-40B4-BE49-F238E27FC236}">
                <a16:creationId xmlns:a16="http://schemas.microsoft.com/office/drawing/2014/main" id="{46000AB8-CB43-0B33-4C24-5F18E2A8A3D8}"/>
              </a:ext>
            </a:extLst>
          </p:cNvPr>
          <p:cNvPicPr>
            <a:picLocks noChangeAspect="1"/>
          </p:cNvPicPr>
          <p:nvPr/>
        </p:nvPicPr>
        <p:blipFill>
          <a:blip r:embed="rId3"/>
          <a:stretch>
            <a:fillRect/>
          </a:stretch>
        </p:blipFill>
        <p:spPr>
          <a:xfrm>
            <a:off x="101303" y="2930402"/>
            <a:ext cx="4879549" cy="3332375"/>
          </a:xfrm>
          <a:prstGeom prst="rect">
            <a:avLst/>
          </a:prstGeom>
        </p:spPr>
      </p:pic>
    </p:spTree>
    <p:extLst>
      <p:ext uri="{BB962C8B-B14F-4D97-AF65-F5344CB8AC3E}">
        <p14:creationId xmlns:p14="http://schemas.microsoft.com/office/powerpoint/2010/main" val="406434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DDFE4A1-13B2-A7C0-B9CA-0018924518E3}"/>
              </a:ext>
            </a:extLst>
          </p:cNvPr>
          <p:cNvSpPr>
            <a:spLocks noGrp="1"/>
          </p:cNvSpPr>
          <p:nvPr>
            <p:ph type="title"/>
          </p:nvPr>
        </p:nvSpPr>
        <p:spPr>
          <a:xfrm>
            <a:off x="838200" y="59927"/>
            <a:ext cx="10515600" cy="1325563"/>
          </a:xfrm>
        </p:spPr>
        <p:txBody>
          <a:bodyPr/>
          <a:lstStyle/>
          <a:p>
            <a:r>
              <a:rPr lang="en-US" b="1" dirty="0">
                <a:solidFill>
                  <a:schemeClr val="accent2"/>
                </a:solidFill>
              </a:rPr>
              <a:t>Profit Margin Month Wise</a:t>
            </a:r>
          </a:p>
        </p:txBody>
      </p:sp>
      <p:pic>
        <p:nvPicPr>
          <p:cNvPr id="2" name="Picture 1">
            <a:extLst>
              <a:ext uri="{FF2B5EF4-FFF2-40B4-BE49-F238E27FC236}">
                <a16:creationId xmlns:a16="http://schemas.microsoft.com/office/drawing/2014/main" id="{D49BE582-A239-92E9-30F2-94484C82AB16}"/>
              </a:ext>
            </a:extLst>
          </p:cNvPr>
          <p:cNvPicPr>
            <a:picLocks noChangeAspect="1"/>
          </p:cNvPicPr>
          <p:nvPr/>
        </p:nvPicPr>
        <p:blipFill>
          <a:blip r:embed="rId2"/>
          <a:stretch>
            <a:fillRect/>
          </a:stretch>
        </p:blipFill>
        <p:spPr>
          <a:xfrm>
            <a:off x="1748047" y="1562558"/>
            <a:ext cx="8362111" cy="5235515"/>
          </a:xfrm>
          <a:prstGeom prst="rect">
            <a:avLst/>
          </a:prstGeom>
        </p:spPr>
      </p:pic>
    </p:spTree>
    <p:extLst>
      <p:ext uri="{BB962C8B-B14F-4D97-AF65-F5344CB8AC3E}">
        <p14:creationId xmlns:p14="http://schemas.microsoft.com/office/powerpoint/2010/main" val="69961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B3B4E9-E0CD-09A9-8C6B-35DFD0372F5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6">
            <a:extLst>
              <a:ext uri="{FF2B5EF4-FFF2-40B4-BE49-F238E27FC236}">
                <a16:creationId xmlns:a16="http://schemas.microsoft.com/office/drawing/2014/main" id="{DD066CBB-16C0-7AC8-A24A-E4308BC412DC}"/>
              </a:ext>
            </a:extLst>
          </p:cNvPr>
          <p:cNvSpPr txBox="1">
            <a:spLocks/>
          </p:cNvSpPr>
          <p:nvPr/>
        </p:nvSpPr>
        <p:spPr>
          <a:xfrm>
            <a:off x="838200" y="36626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Gain/</a:t>
            </a:r>
            <a:r>
              <a:rPr lang="en-US" b="1">
                <a:solidFill>
                  <a:schemeClr val="accent2"/>
                </a:solidFill>
              </a:rPr>
              <a:t>Loss Profile </a:t>
            </a:r>
            <a:endParaRPr lang="en-US" b="1" dirty="0">
              <a:solidFill>
                <a:schemeClr val="accent2"/>
              </a:solidFill>
            </a:endParaRPr>
          </a:p>
        </p:txBody>
      </p:sp>
      <p:pic>
        <p:nvPicPr>
          <p:cNvPr id="8" name="Picture 7">
            <a:extLst>
              <a:ext uri="{FF2B5EF4-FFF2-40B4-BE49-F238E27FC236}">
                <a16:creationId xmlns:a16="http://schemas.microsoft.com/office/drawing/2014/main" id="{C579E541-A80D-FE97-568A-625CB28E83B0}"/>
              </a:ext>
            </a:extLst>
          </p:cNvPr>
          <p:cNvPicPr>
            <a:picLocks noChangeAspect="1"/>
          </p:cNvPicPr>
          <p:nvPr/>
        </p:nvPicPr>
        <p:blipFill>
          <a:blip r:embed="rId2"/>
          <a:stretch>
            <a:fillRect/>
          </a:stretch>
        </p:blipFill>
        <p:spPr>
          <a:xfrm>
            <a:off x="3206031" y="1488056"/>
            <a:ext cx="5984152" cy="5369943"/>
          </a:xfrm>
          <a:prstGeom prst="rect">
            <a:avLst/>
          </a:prstGeom>
        </p:spPr>
      </p:pic>
    </p:spTree>
    <p:extLst>
      <p:ext uri="{BB962C8B-B14F-4D97-AF65-F5344CB8AC3E}">
        <p14:creationId xmlns:p14="http://schemas.microsoft.com/office/powerpoint/2010/main" val="210844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55C50E-6FE7-8F02-91B5-123C090DDE44}"/>
              </a:ext>
            </a:extLst>
          </p:cNvPr>
          <p:cNvPicPr>
            <a:picLocks noChangeAspect="1"/>
          </p:cNvPicPr>
          <p:nvPr/>
        </p:nvPicPr>
        <p:blipFill>
          <a:blip r:embed="rId2"/>
          <a:stretch>
            <a:fillRect/>
          </a:stretch>
        </p:blipFill>
        <p:spPr>
          <a:xfrm>
            <a:off x="1454749" y="1639019"/>
            <a:ext cx="8872540" cy="4878596"/>
          </a:xfrm>
          <a:prstGeom prst="rect">
            <a:avLst/>
          </a:prstGeom>
        </p:spPr>
      </p:pic>
      <p:sp>
        <p:nvSpPr>
          <p:cNvPr id="3" name="Rectangle 2">
            <a:extLst>
              <a:ext uri="{FF2B5EF4-FFF2-40B4-BE49-F238E27FC236}">
                <a16:creationId xmlns:a16="http://schemas.microsoft.com/office/drawing/2014/main" id="{2AB3B4E9-E0CD-09A9-8C6B-35DFD0372F51}"/>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6">
            <a:extLst>
              <a:ext uri="{FF2B5EF4-FFF2-40B4-BE49-F238E27FC236}">
                <a16:creationId xmlns:a16="http://schemas.microsoft.com/office/drawing/2014/main" id="{DD066CBB-16C0-7AC8-A24A-E4308BC412DC}"/>
              </a:ext>
            </a:extLst>
          </p:cNvPr>
          <p:cNvSpPr txBox="1">
            <a:spLocks/>
          </p:cNvSpPr>
          <p:nvPr/>
        </p:nvSpPr>
        <p:spPr>
          <a:xfrm>
            <a:off x="838200" y="36626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2"/>
                </a:solidFill>
              </a:rPr>
              <a:t>Business Model of Yellow Cabs</a:t>
            </a:r>
          </a:p>
        </p:txBody>
      </p:sp>
    </p:spTree>
    <p:extLst>
      <p:ext uri="{BB962C8B-B14F-4D97-AF65-F5344CB8AC3E}">
        <p14:creationId xmlns:p14="http://schemas.microsoft.com/office/powerpoint/2010/main" val="65509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208471" y="1387598"/>
            <a:ext cx="11430000" cy="5324535"/>
          </a:xfrm>
          <a:prstGeom prst="rect">
            <a:avLst/>
          </a:prstGeom>
          <a:noFill/>
        </p:spPr>
        <p:txBody>
          <a:bodyPr wrap="square" rtlCol="0">
            <a:spAutoFit/>
          </a:bodyPr>
          <a:lstStyle/>
          <a:p>
            <a:r>
              <a:rPr lang="en-US" sz="1900" dirty="0"/>
              <a:t>I  have evaluated the two companies and made the following observations:</a:t>
            </a:r>
            <a:endParaRPr lang="en-US" sz="1900" b="1" dirty="0"/>
          </a:p>
          <a:p>
            <a:pPr marL="285750" indent="-285750">
              <a:buFont typeface="Arial" panose="020B0604020202020204" pitchFamily="34" charset="0"/>
              <a:buChar char="•"/>
            </a:pPr>
            <a:r>
              <a:rPr lang="en-US" sz="1900" b="1" dirty="0"/>
              <a:t>Coverage of Customers  : </a:t>
            </a:r>
            <a:r>
              <a:rPr lang="en-US" sz="1900" dirty="0"/>
              <a:t>Yellow cab has higher customer reach consistently for over three years as compared to pink cab.</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Customer Retention: </a:t>
            </a:r>
            <a:r>
              <a:rPr lang="en-US" sz="1900" dirty="0"/>
              <a:t>Yellow Cab  still maintain its monopoly over the market and is performing better at retaining around 85 % of its customer, losing ~10-15% customer to pink cab.</a:t>
            </a:r>
          </a:p>
          <a:p>
            <a:endParaRPr lang="en-US" sz="1900" dirty="0"/>
          </a:p>
          <a:p>
            <a:pPr marL="285750" indent="-285750">
              <a:buFont typeface="Arial" panose="020B0604020202020204" pitchFamily="34" charset="0"/>
              <a:buChar char="•"/>
            </a:pPr>
            <a:r>
              <a:rPr lang="en-US" sz="1900" b="1" dirty="0"/>
              <a:t>Age wise Reach : </a:t>
            </a:r>
            <a:r>
              <a:rPr lang="en-US" sz="1900" dirty="0"/>
              <a:t>Yellow cab has customer in all age group, and it’s been observed that it’s even popular in 60+ age group as equally as its in 18-25 age group.</a:t>
            </a:r>
          </a:p>
          <a:p>
            <a:pPr marL="285750" indent="-285750">
              <a:buFont typeface="Arial" panose="020B0604020202020204" pitchFamily="34" charset="0"/>
              <a:buChar char="•"/>
            </a:pPr>
            <a:endParaRPr lang="en-US" sz="1900" dirty="0"/>
          </a:p>
          <a:p>
            <a:pPr marL="285750" indent="-285750">
              <a:buFont typeface="Arial" panose="020B0604020202020204" pitchFamily="34" charset="0"/>
              <a:buChar char="•"/>
            </a:pPr>
            <a:r>
              <a:rPr lang="en-US" sz="1900" b="1" dirty="0"/>
              <a:t>Business Model: </a:t>
            </a:r>
            <a:r>
              <a:rPr lang="en-US" sz="1900" dirty="0"/>
              <a:t>Yellow Cab has adopted a strong model of increasing its profit by reducing its profit margin when transaction is high and vice-versa.</a:t>
            </a:r>
          </a:p>
          <a:p>
            <a:pPr marL="285750" indent="-285750">
              <a:buFont typeface="Arial" panose="020B0604020202020204" pitchFamily="34" charset="0"/>
              <a:buChar char="•"/>
            </a:pPr>
            <a:endParaRPr lang="en-US" sz="1900" b="1" dirty="0"/>
          </a:p>
          <a:p>
            <a:pPr marL="285750" indent="-285750">
              <a:buFont typeface="Arial" panose="020B0604020202020204" pitchFamily="34" charset="0"/>
              <a:buChar char="•"/>
            </a:pPr>
            <a:r>
              <a:rPr lang="en-US" sz="1900" b="1" dirty="0"/>
              <a:t>Overall: </a:t>
            </a:r>
            <a:r>
              <a:rPr lang="en-IN" dirty="0"/>
              <a:t>Despite "Low-Profit charging" strategy of Pink Cab, It doesn't seem to be a major competitor for Yellow Cab in near future. Pink Cab should give lucrative deal in the cities where it is performing better.  However, currently Yellow can is dominating the market with less variance in its market share and profit.</a:t>
            </a:r>
          </a:p>
          <a:p>
            <a:endParaRPr lang="en-US" sz="1900" dirty="0"/>
          </a:p>
          <a:p>
            <a:r>
              <a:rPr lang="en-US" sz="1900" b="1" dirty="0"/>
              <a:t>On the basis of above point , I will recommend investment in yellow cabs</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lnSpcReduction="10000"/>
          </a:bodyPr>
          <a:lstStyle/>
          <a:p>
            <a:r>
              <a:rPr lang="en-US" sz="2200" dirty="0">
                <a:latin typeface="Times" pitchFamily="2" charset="0"/>
              </a:rPr>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2200" dirty="0">
                <a:latin typeface="Times" pitchFamily="2" charset="0"/>
              </a:rPr>
              <a:t>Objective : Provide actionable insights to help XYZ firm in identifying the right company for making investment</a:t>
            </a:r>
            <a:r>
              <a:rPr lang="en-US" sz="1800" dirty="0"/>
              <a:t>.</a:t>
            </a:r>
          </a:p>
          <a:p>
            <a:endParaRPr lang="en-US" sz="1800" dirty="0"/>
          </a:p>
          <a:p>
            <a:pPr marL="0" indent="0">
              <a:buNone/>
            </a:pPr>
            <a:r>
              <a:rPr lang="en-US" sz="2200" dirty="0">
                <a:latin typeface="Times" pitchFamily="2" charset="0"/>
              </a:rPr>
              <a:t>The analysis has been divided into four parts: </a:t>
            </a:r>
          </a:p>
          <a:p>
            <a:r>
              <a:rPr lang="en-US" sz="2200" dirty="0">
                <a:latin typeface="Times" pitchFamily="2" charset="0"/>
              </a:rPr>
              <a:t>Data Analysis to get maximum insights from the existing data</a:t>
            </a:r>
          </a:p>
          <a:p>
            <a:r>
              <a:rPr lang="en-US" sz="2200" dirty="0">
                <a:latin typeface="Times" pitchFamily="2" charset="0"/>
              </a:rPr>
              <a:t>Analyzing the pattern of the two companies and their share in the market</a:t>
            </a:r>
          </a:p>
          <a:p>
            <a:r>
              <a:rPr lang="en-US" sz="2200" dirty="0">
                <a:latin typeface="Times" pitchFamily="2" charset="0"/>
              </a:rPr>
              <a:t>Finding the most profitable company</a:t>
            </a:r>
          </a:p>
          <a:p>
            <a:r>
              <a:rPr lang="en-US" sz="2200" dirty="0">
                <a:latin typeface="Times" pitchFamily="2" charset="0"/>
              </a:rPr>
              <a:t>Recommendations for investment in the two companies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6">
            <a:extLst>
              <a:ext uri="{FF2B5EF4-FFF2-40B4-BE49-F238E27FC236}">
                <a16:creationId xmlns:a16="http://schemas.microsoft.com/office/drawing/2014/main" id="{FC2E18F1-796C-E12E-151C-08E25692A08B}"/>
              </a:ext>
            </a:extLst>
          </p:cNvPr>
          <p:cNvSpPr>
            <a:spLocks noGrp="1"/>
          </p:cNvSpPr>
          <p:nvPr>
            <p:ph type="title"/>
          </p:nvPr>
        </p:nvSpPr>
        <p:spPr>
          <a:xfrm>
            <a:off x="838200" y="59927"/>
            <a:ext cx="10515600" cy="1325563"/>
          </a:xfrm>
        </p:spPr>
        <p:txBody>
          <a:bodyPr/>
          <a:lstStyle/>
          <a:p>
            <a:r>
              <a:rPr lang="en-US" b="1" dirty="0">
                <a:solidFill>
                  <a:schemeClr val="accent2"/>
                </a:solidFill>
              </a:rPr>
              <a:t>Exploring Data </a:t>
            </a:r>
          </a:p>
        </p:txBody>
      </p:sp>
      <p:sp>
        <p:nvSpPr>
          <p:cNvPr id="13" name="TextBox 12">
            <a:extLst>
              <a:ext uri="{FF2B5EF4-FFF2-40B4-BE49-F238E27FC236}">
                <a16:creationId xmlns:a16="http://schemas.microsoft.com/office/drawing/2014/main" id="{2FF9F514-E3A7-62B9-097E-2441491B9DA0}"/>
              </a:ext>
            </a:extLst>
          </p:cNvPr>
          <p:cNvSpPr txBox="1"/>
          <p:nvPr/>
        </p:nvSpPr>
        <p:spPr>
          <a:xfrm>
            <a:off x="6442362" y="1990995"/>
            <a:ext cx="2040219" cy="430887"/>
          </a:xfrm>
          <a:prstGeom prst="rect">
            <a:avLst/>
          </a:prstGeom>
          <a:noFill/>
        </p:spPr>
        <p:txBody>
          <a:bodyPr wrap="square" rtlCol="0">
            <a:spAutoFit/>
          </a:bodyPr>
          <a:lstStyle/>
          <a:p>
            <a:r>
              <a:rPr lang="en-US" sz="2200" b="1" dirty="0"/>
              <a:t>Cab_Data.csv </a:t>
            </a:r>
          </a:p>
        </p:txBody>
      </p:sp>
      <p:sp>
        <p:nvSpPr>
          <p:cNvPr id="14" name="TextBox 13">
            <a:extLst>
              <a:ext uri="{FF2B5EF4-FFF2-40B4-BE49-F238E27FC236}">
                <a16:creationId xmlns:a16="http://schemas.microsoft.com/office/drawing/2014/main" id="{DFF3775B-1431-9E7B-59FB-441E4CDA064E}"/>
              </a:ext>
            </a:extLst>
          </p:cNvPr>
          <p:cNvSpPr txBox="1"/>
          <p:nvPr/>
        </p:nvSpPr>
        <p:spPr>
          <a:xfrm>
            <a:off x="10031600" y="1990995"/>
            <a:ext cx="2201308" cy="430887"/>
          </a:xfrm>
          <a:prstGeom prst="rect">
            <a:avLst/>
          </a:prstGeom>
          <a:noFill/>
        </p:spPr>
        <p:txBody>
          <a:bodyPr wrap="none" rtlCol="0">
            <a:spAutoFit/>
          </a:bodyPr>
          <a:lstStyle/>
          <a:p>
            <a:r>
              <a:rPr lang="en-US" sz="2200" b="1" dirty="0"/>
              <a:t>Customer_ID.csv </a:t>
            </a:r>
          </a:p>
        </p:txBody>
      </p:sp>
      <p:sp>
        <p:nvSpPr>
          <p:cNvPr id="15" name="TextBox 14">
            <a:extLst>
              <a:ext uri="{FF2B5EF4-FFF2-40B4-BE49-F238E27FC236}">
                <a16:creationId xmlns:a16="http://schemas.microsoft.com/office/drawing/2014/main" id="{1BDA6203-397A-E20E-57AA-7F348DEE10F9}"/>
              </a:ext>
            </a:extLst>
          </p:cNvPr>
          <p:cNvSpPr txBox="1"/>
          <p:nvPr/>
        </p:nvSpPr>
        <p:spPr>
          <a:xfrm>
            <a:off x="9769862" y="4536427"/>
            <a:ext cx="2422138" cy="430887"/>
          </a:xfrm>
          <a:prstGeom prst="rect">
            <a:avLst/>
          </a:prstGeom>
          <a:noFill/>
        </p:spPr>
        <p:txBody>
          <a:bodyPr wrap="none" rtlCol="0">
            <a:spAutoFit/>
          </a:bodyPr>
          <a:lstStyle/>
          <a:p>
            <a:r>
              <a:rPr lang="en-US" sz="2200" b="1" dirty="0"/>
              <a:t>Transaction_ID.csv </a:t>
            </a:r>
          </a:p>
        </p:txBody>
      </p:sp>
      <p:sp>
        <p:nvSpPr>
          <p:cNvPr id="16" name="TextBox 15">
            <a:extLst>
              <a:ext uri="{FF2B5EF4-FFF2-40B4-BE49-F238E27FC236}">
                <a16:creationId xmlns:a16="http://schemas.microsoft.com/office/drawing/2014/main" id="{5D5D72C5-FEFA-07CD-ABF1-17CC43DBC568}"/>
              </a:ext>
            </a:extLst>
          </p:cNvPr>
          <p:cNvSpPr txBox="1"/>
          <p:nvPr/>
        </p:nvSpPr>
        <p:spPr>
          <a:xfrm>
            <a:off x="6363154" y="4639945"/>
            <a:ext cx="1092159" cy="432000"/>
          </a:xfrm>
          <a:prstGeom prst="rect">
            <a:avLst/>
          </a:prstGeom>
          <a:noFill/>
        </p:spPr>
        <p:txBody>
          <a:bodyPr wrap="square" rtlCol="0">
            <a:spAutoFit/>
          </a:bodyPr>
          <a:lstStyle/>
          <a:p>
            <a:r>
              <a:rPr lang="en-US" sz="2200" b="1" dirty="0"/>
              <a:t>City.csv</a:t>
            </a:r>
          </a:p>
        </p:txBody>
      </p:sp>
      <p:sp>
        <p:nvSpPr>
          <p:cNvPr id="18" name="Oval 17">
            <a:extLst>
              <a:ext uri="{FF2B5EF4-FFF2-40B4-BE49-F238E27FC236}">
                <a16:creationId xmlns:a16="http://schemas.microsoft.com/office/drawing/2014/main" id="{0567B3BA-A859-F5AE-21CC-714D07570F61}"/>
              </a:ext>
            </a:extLst>
          </p:cNvPr>
          <p:cNvSpPr/>
          <p:nvPr/>
        </p:nvSpPr>
        <p:spPr>
          <a:xfrm>
            <a:off x="8174181" y="2739386"/>
            <a:ext cx="2105891" cy="16386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500" b="1" dirty="0"/>
              <a:t>Final Cab Data</a:t>
            </a:r>
          </a:p>
        </p:txBody>
      </p:sp>
      <p:cxnSp>
        <p:nvCxnSpPr>
          <p:cNvPr id="20" name="Straight Arrow Connector 19">
            <a:extLst>
              <a:ext uri="{FF2B5EF4-FFF2-40B4-BE49-F238E27FC236}">
                <a16:creationId xmlns:a16="http://schemas.microsoft.com/office/drawing/2014/main" id="{3D05D12E-B60C-D7B5-BD5C-9A30FEF29F3A}"/>
              </a:ext>
            </a:extLst>
          </p:cNvPr>
          <p:cNvCxnSpPr>
            <a:endCxn id="18" idx="1"/>
          </p:cNvCxnSpPr>
          <p:nvPr/>
        </p:nvCxnSpPr>
        <p:spPr>
          <a:xfrm>
            <a:off x="7534522" y="2421882"/>
            <a:ext cx="948060" cy="557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52B755F-7C59-CF3B-3AC9-84D543BAB62F}"/>
              </a:ext>
            </a:extLst>
          </p:cNvPr>
          <p:cNvCxnSpPr>
            <a:cxnSpLocks/>
            <a:endCxn id="18" idx="7"/>
          </p:cNvCxnSpPr>
          <p:nvPr/>
        </p:nvCxnSpPr>
        <p:spPr>
          <a:xfrm flipH="1">
            <a:off x="9971671" y="2377848"/>
            <a:ext cx="742337" cy="6015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4C27718-B90E-DEA3-03A0-1F1093BA6D43}"/>
              </a:ext>
            </a:extLst>
          </p:cNvPr>
          <p:cNvCxnSpPr>
            <a:cxnSpLocks/>
            <a:stCxn id="16" idx="3"/>
            <a:endCxn id="18" idx="3"/>
          </p:cNvCxnSpPr>
          <p:nvPr/>
        </p:nvCxnSpPr>
        <p:spPr>
          <a:xfrm flipV="1">
            <a:off x="7455313" y="4138060"/>
            <a:ext cx="1027269" cy="7178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B2A952-1490-B498-C8D1-2DF3CA53B1ED}"/>
              </a:ext>
            </a:extLst>
          </p:cNvPr>
          <p:cNvCxnSpPr>
            <a:cxnSpLocks/>
            <a:stCxn id="15" idx="0"/>
            <a:endCxn id="18" idx="5"/>
          </p:cNvCxnSpPr>
          <p:nvPr/>
        </p:nvCxnSpPr>
        <p:spPr>
          <a:xfrm flipH="1" flipV="1">
            <a:off x="9971671" y="4138060"/>
            <a:ext cx="1009260" cy="3983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A0BACBC-90A4-D5DC-9E4B-1060E382AAD6}"/>
              </a:ext>
            </a:extLst>
          </p:cNvPr>
          <p:cNvSpPr txBox="1"/>
          <p:nvPr/>
        </p:nvSpPr>
        <p:spPr>
          <a:xfrm>
            <a:off x="97068" y="1445417"/>
            <a:ext cx="6226386" cy="49244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200" b="1" dirty="0"/>
              <a:t>Total Features</a:t>
            </a:r>
            <a:r>
              <a:rPr lang="en-US" sz="2200" dirty="0"/>
              <a:t>: 16</a:t>
            </a:r>
          </a:p>
          <a:p>
            <a:pPr marL="285750" indent="-285750">
              <a:buFont typeface="Arial" panose="020B0604020202020204" pitchFamily="34" charset="0"/>
              <a:buChar char="•"/>
            </a:pPr>
            <a:r>
              <a:rPr lang="en-US" sz="2200" b="1" dirty="0"/>
              <a:t>Timeframe of the data</a:t>
            </a:r>
            <a:r>
              <a:rPr lang="en-US" sz="2200" dirty="0"/>
              <a:t>: 2016-01-31 to 2018-12-31</a:t>
            </a:r>
          </a:p>
          <a:p>
            <a:pPr marL="285750" indent="-285750">
              <a:buFont typeface="Arial" panose="020B0604020202020204" pitchFamily="34" charset="0"/>
              <a:buChar char="•"/>
            </a:pPr>
            <a:r>
              <a:rPr lang="en-US" sz="2200" b="1" dirty="0"/>
              <a:t>Total data points</a:t>
            </a:r>
            <a:r>
              <a:rPr lang="en-US" sz="2200" dirty="0"/>
              <a:t>: 359392</a:t>
            </a:r>
            <a:endParaRPr lang="en-US" dirty="0"/>
          </a:p>
          <a:p>
            <a:endParaRPr lang="en-US" dirty="0"/>
          </a:p>
          <a:p>
            <a:r>
              <a:rPr lang="en-US" sz="2200" b="1" dirty="0"/>
              <a:t>Assumptions:</a:t>
            </a:r>
          </a:p>
          <a:p>
            <a:endParaRPr lang="en-US" b="1" dirty="0"/>
          </a:p>
          <a:p>
            <a:pPr marL="285750" indent="-285750">
              <a:buFont typeface="Arial" panose="020B0604020202020204" pitchFamily="34" charset="0"/>
              <a:buChar char="•"/>
            </a:pPr>
            <a:r>
              <a:rPr lang="en-US" sz="2200" dirty="0"/>
              <a:t>No Outlier consideration in the data</a:t>
            </a:r>
          </a:p>
          <a:p>
            <a:endParaRPr lang="en-US" sz="2200" dirty="0"/>
          </a:p>
          <a:p>
            <a:pPr marL="285750" indent="-285750">
              <a:buFont typeface="Arial" panose="020B0604020202020204" pitchFamily="34" charset="0"/>
              <a:buChar char="•"/>
            </a:pPr>
            <a:r>
              <a:rPr lang="en-US" sz="2200" dirty="0"/>
              <a:t>Only “Price Charged” and “Cost of Trip” features used to calculate profit.</a:t>
            </a:r>
          </a:p>
          <a:p>
            <a:endParaRPr lang="en-US" sz="2200" dirty="0"/>
          </a:p>
          <a:p>
            <a:pPr marL="285750" indent="-285750">
              <a:buFont typeface="Arial" panose="020B0604020202020204" pitchFamily="34" charset="0"/>
              <a:buChar char="•"/>
            </a:pPr>
            <a:r>
              <a:rPr lang="en-US" sz="2200" dirty="0"/>
              <a:t>Users feature of city dataset is treated as number of cab users in the city.</a:t>
            </a:r>
          </a:p>
          <a:p>
            <a:endParaRPr lang="en-US" dirty="0"/>
          </a:p>
        </p:txBody>
      </p:sp>
    </p:spTree>
    <p:extLst>
      <p:ext uri="{BB962C8B-B14F-4D97-AF65-F5344CB8AC3E}">
        <p14:creationId xmlns:p14="http://schemas.microsoft.com/office/powerpoint/2010/main" val="313651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DDFE4A1-13B2-A7C0-B9CA-0018924518E3}"/>
              </a:ext>
            </a:extLst>
          </p:cNvPr>
          <p:cNvSpPr>
            <a:spLocks noGrp="1"/>
          </p:cNvSpPr>
          <p:nvPr>
            <p:ph type="title"/>
          </p:nvPr>
        </p:nvSpPr>
        <p:spPr>
          <a:xfrm>
            <a:off x="838200" y="59927"/>
            <a:ext cx="10515600" cy="1325563"/>
          </a:xfrm>
        </p:spPr>
        <p:txBody>
          <a:bodyPr/>
          <a:lstStyle/>
          <a:p>
            <a:r>
              <a:rPr lang="en-US" b="1" dirty="0">
                <a:solidFill>
                  <a:schemeClr val="accent2"/>
                </a:solidFill>
              </a:rPr>
              <a:t>Cab Usage Frequency and Seasonality Pattern</a:t>
            </a:r>
          </a:p>
        </p:txBody>
      </p:sp>
      <p:pic>
        <p:nvPicPr>
          <p:cNvPr id="5" name="Picture 4">
            <a:extLst>
              <a:ext uri="{FF2B5EF4-FFF2-40B4-BE49-F238E27FC236}">
                <a16:creationId xmlns:a16="http://schemas.microsoft.com/office/drawing/2014/main" id="{4D089DD0-15C9-CF40-C77D-29BE9C739123}"/>
              </a:ext>
            </a:extLst>
          </p:cNvPr>
          <p:cNvPicPr>
            <a:picLocks noChangeAspect="1"/>
          </p:cNvPicPr>
          <p:nvPr/>
        </p:nvPicPr>
        <p:blipFill>
          <a:blip r:embed="rId2"/>
          <a:stretch>
            <a:fillRect/>
          </a:stretch>
        </p:blipFill>
        <p:spPr>
          <a:xfrm>
            <a:off x="1248133" y="1445417"/>
            <a:ext cx="8637737" cy="5012020"/>
          </a:xfrm>
          <a:prstGeom prst="rect">
            <a:avLst/>
          </a:prstGeom>
        </p:spPr>
      </p:pic>
    </p:spTree>
    <p:extLst>
      <p:ext uri="{BB962C8B-B14F-4D97-AF65-F5344CB8AC3E}">
        <p14:creationId xmlns:p14="http://schemas.microsoft.com/office/powerpoint/2010/main" val="299492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DDFE4A1-13B2-A7C0-B9CA-0018924518E3}"/>
              </a:ext>
            </a:extLst>
          </p:cNvPr>
          <p:cNvSpPr>
            <a:spLocks noGrp="1"/>
          </p:cNvSpPr>
          <p:nvPr>
            <p:ph type="title"/>
          </p:nvPr>
        </p:nvSpPr>
        <p:spPr>
          <a:xfrm>
            <a:off x="838200" y="59927"/>
            <a:ext cx="10515600" cy="1325563"/>
          </a:xfrm>
        </p:spPr>
        <p:txBody>
          <a:bodyPr/>
          <a:lstStyle/>
          <a:p>
            <a:r>
              <a:rPr lang="en-US" b="1" dirty="0">
                <a:solidFill>
                  <a:schemeClr val="accent2"/>
                </a:solidFill>
              </a:rPr>
              <a:t>Company Share in Market</a:t>
            </a:r>
          </a:p>
        </p:txBody>
      </p:sp>
      <p:pic>
        <p:nvPicPr>
          <p:cNvPr id="2" name="Picture 1">
            <a:extLst>
              <a:ext uri="{FF2B5EF4-FFF2-40B4-BE49-F238E27FC236}">
                <a16:creationId xmlns:a16="http://schemas.microsoft.com/office/drawing/2014/main" id="{5D67E9C9-43C4-D04C-0EF5-DFF8EE000EF6}"/>
              </a:ext>
            </a:extLst>
          </p:cNvPr>
          <p:cNvPicPr>
            <a:picLocks noChangeAspect="1"/>
          </p:cNvPicPr>
          <p:nvPr/>
        </p:nvPicPr>
        <p:blipFill>
          <a:blip r:embed="rId2"/>
          <a:stretch>
            <a:fillRect/>
          </a:stretch>
        </p:blipFill>
        <p:spPr>
          <a:xfrm>
            <a:off x="0" y="2062206"/>
            <a:ext cx="5619904" cy="3527711"/>
          </a:xfrm>
          <a:prstGeom prst="rect">
            <a:avLst/>
          </a:prstGeom>
        </p:spPr>
      </p:pic>
      <p:pic>
        <p:nvPicPr>
          <p:cNvPr id="3" name="Picture 2">
            <a:extLst>
              <a:ext uri="{FF2B5EF4-FFF2-40B4-BE49-F238E27FC236}">
                <a16:creationId xmlns:a16="http://schemas.microsoft.com/office/drawing/2014/main" id="{B1FEE8F9-D3E4-9698-CD26-35AF570504E4}"/>
              </a:ext>
            </a:extLst>
          </p:cNvPr>
          <p:cNvPicPr>
            <a:picLocks noChangeAspect="1"/>
          </p:cNvPicPr>
          <p:nvPr/>
        </p:nvPicPr>
        <p:blipFill>
          <a:blip r:embed="rId3"/>
          <a:stretch>
            <a:fillRect/>
          </a:stretch>
        </p:blipFill>
        <p:spPr>
          <a:xfrm>
            <a:off x="5619904" y="1650529"/>
            <a:ext cx="6301540" cy="4351063"/>
          </a:xfrm>
          <a:prstGeom prst="rect">
            <a:avLst/>
          </a:prstGeom>
        </p:spPr>
      </p:pic>
    </p:spTree>
    <p:extLst>
      <p:ext uri="{BB962C8B-B14F-4D97-AF65-F5344CB8AC3E}">
        <p14:creationId xmlns:p14="http://schemas.microsoft.com/office/powerpoint/2010/main" val="309668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DDFE4A1-13B2-A7C0-B9CA-0018924518E3}"/>
              </a:ext>
            </a:extLst>
          </p:cNvPr>
          <p:cNvSpPr>
            <a:spLocks noGrp="1"/>
          </p:cNvSpPr>
          <p:nvPr>
            <p:ph type="title"/>
          </p:nvPr>
        </p:nvSpPr>
        <p:spPr>
          <a:xfrm>
            <a:off x="838200" y="59927"/>
            <a:ext cx="10515600" cy="1325563"/>
          </a:xfrm>
        </p:spPr>
        <p:txBody>
          <a:bodyPr/>
          <a:lstStyle/>
          <a:p>
            <a:r>
              <a:rPr lang="en-US" b="1" dirty="0">
                <a:solidFill>
                  <a:schemeClr val="accent2"/>
                </a:solidFill>
              </a:rPr>
              <a:t>Region Wise Company Share in Market</a:t>
            </a:r>
          </a:p>
        </p:txBody>
      </p:sp>
      <p:pic>
        <p:nvPicPr>
          <p:cNvPr id="7" name="Picture 6">
            <a:extLst>
              <a:ext uri="{FF2B5EF4-FFF2-40B4-BE49-F238E27FC236}">
                <a16:creationId xmlns:a16="http://schemas.microsoft.com/office/drawing/2014/main" id="{EBF30901-8502-A589-6E86-AABDB080E436}"/>
              </a:ext>
            </a:extLst>
          </p:cNvPr>
          <p:cNvPicPr>
            <a:picLocks noChangeAspect="1"/>
          </p:cNvPicPr>
          <p:nvPr/>
        </p:nvPicPr>
        <p:blipFill>
          <a:blip r:embed="rId2"/>
          <a:stretch>
            <a:fillRect/>
          </a:stretch>
        </p:blipFill>
        <p:spPr>
          <a:xfrm>
            <a:off x="583003" y="1445417"/>
            <a:ext cx="5006914" cy="5311786"/>
          </a:xfrm>
          <a:prstGeom prst="rect">
            <a:avLst/>
          </a:prstGeom>
        </p:spPr>
      </p:pic>
      <p:pic>
        <p:nvPicPr>
          <p:cNvPr id="8" name="Picture 7">
            <a:extLst>
              <a:ext uri="{FF2B5EF4-FFF2-40B4-BE49-F238E27FC236}">
                <a16:creationId xmlns:a16="http://schemas.microsoft.com/office/drawing/2014/main" id="{4218E95A-F5AC-6BA1-A880-2F5580D056B1}"/>
              </a:ext>
            </a:extLst>
          </p:cNvPr>
          <p:cNvPicPr>
            <a:picLocks noChangeAspect="1"/>
          </p:cNvPicPr>
          <p:nvPr/>
        </p:nvPicPr>
        <p:blipFill>
          <a:blip r:embed="rId3"/>
          <a:stretch>
            <a:fillRect/>
          </a:stretch>
        </p:blipFill>
        <p:spPr>
          <a:xfrm>
            <a:off x="6346886" y="1445417"/>
            <a:ext cx="4848080" cy="5179670"/>
          </a:xfrm>
          <a:prstGeom prst="rect">
            <a:avLst/>
          </a:prstGeom>
        </p:spPr>
      </p:pic>
    </p:spTree>
    <p:extLst>
      <p:ext uri="{BB962C8B-B14F-4D97-AF65-F5344CB8AC3E}">
        <p14:creationId xmlns:p14="http://schemas.microsoft.com/office/powerpoint/2010/main" val="246550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DDFE4A1-13B2-A7C0-B9CA-0018924518E3}"/>
              </a:ext>
            </a:extLst>
          </p:cNvPr>
          <p:cNvSpPr>
            <a:spLocks noGrp="1"/>
          </p:cNvSpPr>
          <p:nvPr>
            <p:ph type="title"/>
          </p:nvPr>
        </p:nvSpPr>
        <p:spPr>
          <a:xfrm>
            <a:off x="838200" y="59927"/>
            <a:ext cx="10515600" cy="1325563"/>
          </a:xfrm>
        </p:spPr>
        <p:txBody>
          <a:bodyPr/>
          <a:lstStyle/>
          <a:p>
            <a:r>
              <a:rPr lang="en-US" b="1" dirty="0">
                <a:solidFill>
                  <a:schemeClr val="accent2"/>
                </a:solidFill>
              </a:rPr>
              <a:t>Region Wise Company Share in Market</a:t>
            </a:r>
          </a:p>
        </p:txBody>
      </p:sp>
      <p:pic>
        <p:nvPicPr>
          <p:cNvPr id="2" name="Picture 1">
            <a:extLst>
              <a:ext uri="{FF2B5EF4-FFF2-40B4-BE49-F238E27FC236}">
                <a16:creationId xmlns:a16="http://schemas.microsoft.com/office/drawing/2014/main" id="{01DFC3DD-5370-39EB-D1D8-425698F58945}"/>
              </a:ext>
            </a:extLst>
          </p:cNvPr>
          <p:cNvPicPr>
            <a:picLocks noChangeAspect="1"/>
          </p:cNvPicPr>
          <p:nvPr/>
        </p:nvPicPr>
        <p:blipFill rotWithShape="1">
          <a:blip r:embed="rId2"/>
          <a:srcRect t="1089"/>
          <a:stretch/>
        </p:blipFill>
        <p:spPr>
          <a:xfrm>
            <a:off x="6659495" y="1483270"/>
            <a:ext cx="4882649" cy="5177773"/>
          </a:xfrm>
          <a:prstGeom prst="rect">
            <a:avLst/>
          </a:prstGeom>
        </p:spPr>
      </p:pic>
      <p:pic>
        <p:nvPicPr>
          <p:cNvPr id="3" name="Picture 2">
            <a:extLst>
              <a:ext uri="{FF2B5EF4-FFF2-40B4-BE49-F238E27FC236}">
                <a16:creationId xmlns:a16="http://schemas.microsoft.com/office/drawing/2014/main" id="{BF5F8DFE-2583-9C86-6C7B-1D6849CDFE2D}"/>
              </a:ext>
            </a:extLst>
          </p:cNvPr>
          <p:cNvPicPr>
            <a:picLocks noChangeAspect="1"/>
          </p:cNvPicPr>
          <p:nvPr/>
        </p:nvPicPr>
        <p:blipFill>
          <a:blip r:embed="rId3"/>
          <a:stretch>
            <a:fillRect/>
          </a:stretch>
        </p:blipFill>
        <p:spPr>
          <a:xfrm>
            <a:off x="649856" y="1483270"/>
            <a:ext cx="4802038" cy="5087195"/>
          </a:xfrm>
          <a:prstGeom prst="rect">
            <a:avLst/>
          </a:prstGeom>
        </p:spPr>
      </p:pic>
    </p:spTree>
    <p:extLst>
      <p:ext uri="{BB962C8B-B14F-4D97-AF65-F5344CB8AC3E}">
        <p14:creationId xmlns:p14="http://schemas.microsoft.com/office/powerpoint/2010/main" val="4283434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3DDFE4A1-13B2-A7C0-B9CA-0018924518E3}"/>
              </a:ext>
            </a:extLst>
          </p:cNvPr>
          <p:cNvSpPr>
            <a:spLocks noGrp="1"/>
          </p:cNvSpPr>
          <p:nvPr>
            <p:ph type="title"/>
          </p:nvPr>
        </p:nvSpPr>
        <p:spPr>
          <a:xfrm>
            <a:off x="838200" y="59927"/>
            <a:ext cx="10515600" cy="1325563"/>
          </a:xfrm>
        </p:spPr>
        <p:txBody>
          <a:bodyPr/>
          <a:lstStyle/>
          <a:p>
            <a:r>
              <a:rPr lang="en-US" b="1" dirty="0">
                <a:solidFill>
                  <a:schemeClr val="accent2"/>
                </a:solidFill>
              </a:rPr>
              <a:t>Cost of trip and Price Charged</a:t>
            </a:r>
          </a:p>
        </p:txBody>
      </p:sp>
      <p:pic>
        <p:nvPicPr>
          <p:cNvPr id="5" name="Picture 4">
            <a:extLst>
              <a:ext uri="{FF2B5EF4-FFF2-40B4-BE49-F238E27FC236}">
                <a16:creationId xmlns:a16="http://schemas.microsoft.com/office/drawing/2014/main" id="{BD12376F-F4A9-2239-B73E-7A7012BB9F86}"/>
              </a:ext>
            </a:extLst>
          </p:cNvPr>
          <p:cNvPicPr>
            <a:picLocks noChangeAspect="1"/>
          </p:cNvPicPr>
          <p:nvPr/>
        </p:nvPicPr>
        <p:blipFill>
          <a:blip r:embed="rId2"/>
          <a:stretch>
            <a:fillRect/>
          </a:stretch>
        </p:blipFill>
        <p:spPr>
          <a:xfrm>
            <a:off x="-7927" y="1520033"/>
            <a:ext cx="6103927" cy="3191774"/>
          </a:xfrm>
          <a:prstGeom prst="rect">
            <a:avLst/>
          </a:prstGeom>
        </p:spPr>
      </p:pic>
      <p:pic>
        <p:nvPicPr>
          <p:cNvPr id="6" name="Picture 5">
            <a:extLst>
              <a:ext uri="{FF2B5EF4-FFF2-40B4-BE49-F238E27FC236}">
                <a16:creationId xmlns:a16="http://schemas.microsoft.com/office/drawing/2014/main" id="{2C11D7A0-7563-AB6A-85C9-4C3135EFF445}"/>
              </a:ext>
            </a:extLst>
          </p:cNvPr>
          <p:cNvPicPr>
            <a:picLocks noChangeAspect="1"/>
          </p:cNvPicPr>
          <p:nvPr/>
        </p:nvPicPr>
        <p:blipFill>
          <a:blip r:embed="rId3"/>
          <a:stretch>
            <a:fillRect/>
          </a:stretch>
        </p:blipFill>
        <p:spPr>
          <a:xfrm>
            <a:off x="6096000" y="3226278"/>
            <a:ext cx="6103927" cy="3195344"/>
          </a:xfrm>
          <a:prstGeom prst="rect">
            <a:avLst/>
          </a:prstGeom>
        </p:spPr>
      </p:pic>
    </p:spTree>
    <p:extLst>
      <p:ext uri="{BB962C8B-B14F-4D97-AF65-F5344CB8AC3E}">
        <p14:creationId xmlns:p14="http://schemas.microsoft.com/office/powerpoint/2010/main" val="825374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476</Words>
  <Application>Microsoft Macintosh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vt:lpstr>
      <vt:lpstr>Office Theme</vt:lpstr>
      <vt:lpstr>PowerPoint Presentation</vt:lpstr>
      <vt:lpstr>   Agenda</vt:lpstr>
      <vt:lpstr>Background –G2M(cab industry) case study</vt:lpstr>
      <vt:lpstr>Exploring Data </vt:lpstr>
      <vt:lpstr>Cab Usage Frequency and Seasonality Pattern</vt:lpstr>
      <vt:lpstr>Company Share in Market</vt:lpstr>
      <vt:lpstr>Region Wise Company Share in Market</vt:lpstr>
      <vt:lpstr>Region Wise Company Share in Market</vt:lpstr>
      <vt:lpstr>Cost of trip and Price Charged</vt:lpstr>
      <vt:lpstr>Gender Wise Customer retainment</vt:lpstr>
      <vt:lpstr>Gender Wise Customer retainment</vt:lpstr>
      <vt:lpstr>Profit Margin Month Wise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 Kumar Lat</dc:creator>
  <cp:lastModifiedBy>Prince Kumar Lat</cp:lastModifiedBy>
  <cp:revision>67</cp:revision>
  <dcterms:created xsi:type="dcterms:W3CDTF">2022-06-25T21:50:39Z</dcterms:created>
  <dcterms:modified xsi:type="dcterms:W3CDTF">2022-06-26T02:14:55Z</dcterms:modified>
</cp:coreProperties>
</file>