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5" r:id="rId5"/>
    <p:sldId id="266" r:id="rId6"/>
    <p:sldId id="259" r:id="rId7"/>
    <p:sldId id="260" r:id="rId8"/>
    <p:sldId id="261"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98673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150407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775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2585132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833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1114153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2701206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134804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23542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93B7E-DD98-4B8F-9E8A-DCCF6754BBB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177219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93B7E-DD98-4B8F-9E8A-DCCF6754BBB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105147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93B7E-DD98-4B8F-9E8A-DCCF6754BBB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427409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93B7E-DD98-4B8F-9E8A-DCCF6754BBB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289095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93B7E-DD98-4B8F-9E8A-DCCF6754BBB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359792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893B7E-DD98-4B8F-9E8A-DCCF6754BBB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142514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93B7E-DD98-4B8F-9E8A-DCCF6754BBB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61886-19A4-4118-831F-CCA678B60A01}" type="slidenum">
              <a:rPr lang="en-US" smtClean="0"/>
              <a:t>‹#›</a:t>
            </a:fld>
            <a:endParaRPr lang="en-US"/>
          </a:p>
        </p:txBody>
      </p:sp>
    </p:spTree>
    <p:extLst>
      <p:ext uri="{BB962C8B-B14F-4D97-AF65-F5344CB8AC3E}">
        <p14:creationId xmlns:p14="http://schemas.microsoft.com/office/powerpoint/2010/main" val="373019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893B7E-DD98-4B8F-9E8A-DCCF6754BBB5}" type="datetimeFigureOut">
              <a:rPr lang="en-US" smtClean="0"/>
              <a:t>1/29/2024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761886-19A4-4118-831F-CCA678B60A01}" type="slidenum">
              <a:rPr lang="en-US" smtClean="0"/>
              <a:t>‹#›</a:t>
            </a:fld>
            <a:endParaRPr lang="en-US"/>
          </a:p>
        </p:txBody>
      </p:sp>
    </p:spTree>
    <p:extLst>
      <p:ext uri="{BB962C8B-B14F-4D97-AF65-F5344CB8AC3E}">
        <p14:creationId xmlns:p14="http://schemas.microsoft.com/office/powerpoint/2010/main" val="1316925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4596-26C4-A9A3-2311-C0CF6F42A5E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FC2DC59-1043-8534-1B89-6389A51A27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440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70A-3835-B6B7-E305-084FB76E2DDE}"/>
              </a:ext>
            </a:extLst>
          </p:cNvPr>
          <p:cNvSpPr>
            <a:spLocks noGrp="1"/>
          </p:cNvSpPr>
          <p:nvPr>
            <p:ph type="title"/>
          </p:nvPr>
        </p:nvSpPr>
        <p:spPr>
          <a:xfrm>
            <a:off x="404773" y="381000"/>
            <a:ext cx="8596668" cy="1320800"/>
          </a:xfrm>
        </p:spPr>
        <p:txBody>
          <a:bodyPr/>
          <a:lstStyle/>
          <a:p>
            <a:r>
              <a:rPr lang="en-US" b="0" i="0" dirty="0">
                <a:solidFill>
                  <a:srgbClr val="610B38"/>
                </a:solidFill>
                <a:effectLst/>
                <a:latin typeface="erdana"/>
              </a:rPr>
              <a:t>Power BI DAX</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9647D281-0F1A-43FA-D016-8A185A9D0766}"/>
              </a:ext>
            </a:extLst>
          </p:cNvPr>
          <p:cNvSpPr>
            <a:spLocks noGrp="1"/>
          </p:cNvSpPr>
          <p:nvPr>
            <p:ph idx="1"/>
          </p:nvPr>
        </p:nvSpPr>
        <p:spPr>
          <a:xfrm>
            <a:off x="580618" y="1041400"/>
            <a:ext cx="9011790" cy="3914895"/>
          </a:xfrm>
        </p:spPr>
        <p:txBody>
          <a:bodyPr/>
          <a:lstStyle/>
          <a:p>
            <a:pPr algn="just"/>
            <a:r>
              <a:rPr lang="en-US" b="0" i="0" dirty="0">
                <a:solidFill>
                  <a:srgbClr val="333333"/>
                </a:solidFill>
                <a:effectLst/>
                <a:latin typeface="inter-regular"/>
              </a:rPr>
              <a:t>DAX (Data Analysis Expressions) is a formula expression language. It can be used in different BI and visualization tools. DAX is also known as function language in which the full code is kept inside a function. DAX programming formula contains two data types such as </a:t>
            </a:r>
            <a:r>
              <a:rPr lang="en-US" b="1" i="0" dirty="0">
                <a:solidFill>
                  <a:srgbClr val="333333"/>
                </a:solidFill>
                <a:effectLst/>
                <a:latin typeface="inter-bold"/>
              </a:rPr>
              <a:t>Numeric</a:t>
            </a:r>
            <a:r>
              <a:rPr lang="en-US" b="0" i="0" dirty="0">
                <a:solidFill>
                  <a:srgbClr val="333333"/>
                </a:solidFill>
                <a:effectLst/>
                <a:latin typeface="inter-regular"/>
              </a:rPr>
              <a:t> and </a:t>
            </a:r>
            <a:r>
              <a:rPr lang="en-US" b="1" i="0" dirty="0">
                <a:solidFill>
                  <a:srgbClr val="333333"/>
                </a:solidFill>
                <a:effectLst/>
                <a:latin typeface="inter-bold"/>
              </a:rPr>
              <a:t>Other</a:t>
            </a:r>
            <a:r>
              <a:rPr lang="en-US" b="0" i="0" dirty="0">
                <a:solidFill>
                  <a:srgbClr val="333333"/>
                </a:solidFill>
                <a:effectLst/>
                <a:latin typeface="inter-regular"/>
              </a:rPr>
              <a:t>.</a:t>
            </a:r>
          </a:p>
          <a:p>
            <a:pPr algn="just"/>
            <a:r>
              <a:rPr lang="en-US" b="1" i="0" dirty="0">
                <a:solidFill>
                  <a:srgbClr val="333333"/>
                </a:solidFill>
                <a:effectLst/>
                <a:latin typeface="inter-bold"/>
              </a:rPr>
              <a:t>Numeric</a:t>
            </a:r>
            <a:r>
              <a:rPr lang="en-US" b="0" i="0" dirty="0">
                <a:solidFill>
                  <a:srgbClr val="333333"/>
                </a:solidFill>
                <a:effectLst/>
                <a:latin typeface="inter-regular"/>
              </a:rPr>
              <a:t> includes currency, integers, and decimals, where </a:t>
            </a:r>
            <a:r>
              <a:rPr lang="en-US" b="1" i="0" dirty="0">
                <a:solidFill>
                  <a:srgbClr val="333333"/>
                </a:solidFill>
                <a:effectLst/>
                <a:latin typeface="inter-bold"/>
              </a:rPr>
              <a:t>Other</a:t>
            </a:r>
            <a:r>
              <a:rPr lang="en-US" b="0" i="0" dirty="0">
                <a:solidFill>
                  <a:srgbClr val="333333"/>
                </a:solidFill>
                <a:effectLst/>
                <a:latin typeface="inter-regular"/>
              </a:rPr>
              <a:t> includes string and a binary object.</a:t>
            </a:r>
          </a:p>
          <a:p>
            <a:endParaRPr lang="en-US" dirty="0"/>
          </a:p>
        </p:txBody>
      </p:sp>
      <p:pic>
        <p:nvPicPr>
          <p:cNvPr id="3074" name="Picture 2" descr="Power BI DAX">
            <a:extLst>
              <a:ext uri="{FF2B5EF4-FFF2-40B4-BE49-F238E27FC236}">
                <a16:creationId xmlns:a16="http://schemas.microsoft.com/office/drawing/2014/main" id="{A9EF9602-C2D4-F758-5F21-B8E586419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592" y="2842846"/>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8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73D0D-8885-AC98-E613-00065F02002E}"/>
              </a:ext>
            </a:extLst>
          </p:cNvPr>
          <p:cNvSpPr>
            <a:spLocks noGrp="1"/>
          </p:cNvSpPr>
          <p:nvPr>
            <p:ph idx="1"/>
          </p:nvPr>
        </p:nvSpPr>
        <p:spPr>
          <a:xfrm>
            <a:off x="325642" y="314205"/>
            <a:ext cx="8596668" cy="3880773"/>
          </a:xfrm>
        </p:spPr>
        <p:txBody>
          <a:bodyPr/>
          <a:lstStyle/>
          <a:p>
            <a:pPr algn="just"/>
            <a:r>
              <a:rPr lang="en-US" b="0" i="0" dirty="0">
                <a:solidFill>
                  <a:srgbClr val="610B4B"/>
                </a:solidFill>
                <a:effectLst/>
                <a:latin typeface="erdana"/>
              </a:rPr>
              <a:t>How does it work?</a:t>
            </a:r>
          </a:p>
          <a:p>
            <a:pPr algn="just"/>
            <a:r>
              <a:rPr lang="en-US" b="0" i="0" dirty="0">
                <a:solidFill>
                  <a:srgbClr val="333333"/>
                </a:solidFill>
                <a:effectLst/>
                <a:latin typeface="inter-regular"/>
              </a:rPr>
              <a:t>For understanding the Power BI DAX, it has main three fundamental concepts such as:</a:t>
            </a:r>
          </a:p>
          <a:p>
            <a:pPr algn="just">
              <a:buFont typeface="Arial" panose="020B0604020202020204" pitchFamily="34" charset="0"/>
              <a:buChar char="•"/>
            </a:pPr>
            <a:r>
              <a:rPr lang="en-US" b="0" i="0" dirty="0">
                <a:solidFill>
                  <a:srgbClr val="000000"/>
                </a:solidFill>
                <a:effectLst/>
                <a:latin typeface="inter-regular"/>
              </a:rPr>
              <a:t>Syntax</a:t>
            </a:r>
          </a:p>
          <a:p>
            <a:pPr algn="just">
              <a:buFont typeface="Arial" panose="020B0604020202020204" pitchFamily="34" charset="0"/>
              <a:buChar char="•"/>
            </a:pPr>
            <a:r>
              <a:rPr lang="en-US" b="0" i="0" dirty="0">
                <a:solidFill>
                  <a:srgbClr val="000000"/>
                </a:solidFill>
                <a:effectLst/>
                <a:latin typeface="inter-regular"/>
              </a:rPr>
              <a:t>Context</a:t>
            </a:r>
          </a:p>
          <a:p>
            <a:pPr algn="just">
              <a:buFont typeface="Arial" panose="020B0604020202020204" pitchFamily="34" charset="0"/>
              <a:buChar char="•"/>
            </a:pPr>
            <a:r>
              <a:rPr lang="en-US" b="0" i="0" dirty="0">
                <a:solidFill>
                  <a:srgbClr val="000000"/>
                </a:solidFill>
                <a:effectLst/>
                <a:latin typeface="inter-regular"/>
              </a:rPr>
              <a:t>Functions</a:t>
            </a:r>
          </a:p>
          <a:p>
            <a:endParaRPr lang="en-US" dirty="0"/>
          </a:p>
        </p:txBody>
      </p:sp>
    </p:spTree>
    <p:extLst>
      <p:ext uri="{BB962C8B-B14F-4D97-AF65-F5344CB8AC3E}">
        <p14:creationId xmlns:p14="http://schemas.microsoft.com/office/powerpoint/2010/main" val="337163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4843-0347-8053-0891-0ADB1DE48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098357-3C8B-B65B-6C22-F1296A2203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030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1D4B-C73C-34D5-F6D2-C0AA3FAE1705}"/>
              </a:ext>
            </a:extLst>
          </p:cNvPr>
          <p:cNvSpPr>
            <a:spLocks noGrp="1"/>
          </p:cNvSpPr>
          <p:nvPr>
            <p:ph type="title"/>
          </p:nvPr>
        </p:nvSpPr>
        <p:spPr>
          <a:xfrm>
            <a:off x="0" y="415046"/>
            <a:ext cx="8596668" cy="538264"/>
          </a:xfrm>
        </p:spPr>
        <p:txBody>
          <a:bodyPr>
            <a:normAutofit fontScale="90000"/>
          </a:bodyPr>
          <a:lstStyle/>
          <a:p>
            <a:r>
              <a:rPr lang="en-US" dirty="0"/>
              <a:t>Introduction of Power BI</a:t>
            </a:r>
          </a:p>
        </p:txBody>
      </p:sp>
      <p:sp>
        <p:nvSpPr>
          <p:cNvPr id="3" name="Content Placeholder 2">
            <a:extLst>
              <a:ext uri="{FF2B5EF4-FFF2-40B4-BE49-F238E27FC236}">
                <a16:creationId xmlns:a16="http://schemas.microsoft.com/office/drawing/2014/main" id="{ACF74927-7920-DE35-917B-CC6E923B3695}"/>
              </a:ext>
            </a:extLst>
          </p:cNvPr>
          <p:cNvSpPr>
            <a:spLocks noGrp="1"/>
          </p:cNvSpPr>
          <p:nvPr>
            <p:ph idx="1"/>
          </p:nvPr>
        </p:nvSpPr>
        <p:spPr>
          <a:xfrm>
            <a:off x="327138" y="1139186"/>
            <a:ext cx="9906360" cy="5135154"/>
          </a:xfrm>
        </p:spPr>
        <p:txBody>
          <a:bodyPr>
            <a:normAutofit/>
          </a:bodyPr>
          <a:lstStyle/>
          <a:p>
            <a:r>
              <a:rPr lang="en-US" b="0" i="0" dirty="0">
                <a:solidFill>
                  <a:srgbClr val="333333"/>
                </a:solidFill>
                <a:effectLst/>
                <a:latin typeface="inter-regular"/>
              </a:rPr>
              <a:t>Power BI is one of the most popular </a:t>
            </a:r>
            <a:r>
              <a:rPr lang="en-US" b="1" i="0" dirty="0">
                <a:solidFill>
                  <a:srgbClr val="333333"/>
                </a:solidFill>
                <a:effectLst/>
                <a:latin typeface="inter-bold"/>
              </a:rPr>
              <a:t>Data Visualization</a:t>
            </a:r>
            <a:r>
              <a:rPr lang="en-US" b="0" i="0" dirty="0">
                <a:solidFill>
                  <a:srgbClr val="333333"/>
                </a:solidFill>
                <a:effectLst/>
                <a:latin typeface="inter-regular"/>
              </a:rPr>
              <a:t> and </a:t>
            </a:r>
            <a:r>
              <a:rPr lang="en-US" b="1" i="0" dirty="0">
                <a:solidFill>
                  <a:srgbClr val="333333"/>
                </a:solidFill>
                <a:effectLst/>
                <a:latin typeface="inter-bold"/>
              </a:rPr>
              <a:t>Business Intelligence</a:t>
            </a:r>
            <a:r>
              <a:rPr lang="en-US" b="0" i="0" dirty="0">
                <a:solidFill>
                  <a:srgbClr val="333333"/>
                </a:solidFill>
                <a:effectLst/>
                <a:latin typeface="inter-regular"/>
              </a:rPr>
              <a:t> tool. The Power BI tool is the collection of </a:t>
            </a:r>
            <a:r>
              <a:rPr lang="en-US" b="1" i="0" dirty="0">
                <a:solidFill>
                  <a:srgbClr val="333333"/>
                </a:solidFill>
                <a:effectLst/>
                <a:latin typeface="inter-bold"/>
              </a:rPr>
              <a:t>apps</a:t>
            </a:r>
            <a:r>
              <a:rPr lang="en-US" b="0" i="0" dirty="0">
                <a:solidFill>
                  <a:srgbClr val="333333"/>
                </a:solidFill>
                <a:effectLst/>
                <a:latin typeface="inter-regular"/>
              </a:rPr>
              <a:t>, </a:t>
            </a:r>
            <a:r>
              <a:rPr lang="en-US" b="1" i="0" dirty="0">
                <a:solidFill>
                  <a:srgbClr val="333333"/>
                </a:solidFill>
                <a:effectLst/>
                <a:latin typeface="inter-bold"/>
              </a:rPr>
              <a:t>data connectors</a:t>
            </a:r>
            <a:r>
              <a:rPr lang="en-US" b="0" i="0" dirty="0">
                <a:solidFill>
                  <a:srgbClr val="333333"/>
                </a:solidFill>
                <a:effectLst/>
                <a:latin typeface="inter-regular"/>
              </a:rPr>
              <a:t>, and </a:t>
            </a:r>
            <a:r>
              <a:rPr lang="en-US" b="1" i="0" dirty="0">
                <a:solidFill>
                  <a:srgbClr val="333333"/>
                </a:solidFill>
                <a:effectLst/>
                <a:latin typeface="inter-bold"/>
              </a:rPr>
              <a:t>software services</a:t>
            </a:r>
            <a:r>
              <a:rPr lang="en-US" b="0" i="0" dirty="0">
                <a:solidFill>
                  <a:srgbClr val="333333"/>
                </a:solidFill>
                <a:effectLst/>
                <a:latin typeface="inter-regular"/>
              </a:rPr>
              <a:t> which are used to get the data from different data sources, transforms data, and produces useful reports.</a:t>
            </a:r>
          </a:p>
          <a:p>
            <a:r>
              <a:rPr lang="en-US" b="0" i="0" dirty="0">
                <a:solidFill>
                  <a:srgbClr val="000000"/>
                </a:solidFill>
                <a:effectLst/>
                <a:latin typeface="inter-regular"/>
              </a:rPr>
              <a:t>Power BI was designed by the </a:t>
            </a:r>
            <a:r>
              <a:rPr lang="en-US" b="1" i="0" dirty="0">
                <a:solidFill>
                  <a:srgbClr val="000000"/>
                </a:solidFill>
                <a:effectLst/>
                <a:latin typeface="inter-bold"/>
              </a:rPr>
              <a:t>West Chadic George</a:t>
            </a:r>
            <a:r>
              <a:rPr lang="en-US" b="0" i="0" dirty="0">
                <a:solidFill>
                  <a:srgbClr val="000000"/>
                </a:solidFill>
                <a:effectLst/>
                <a:latin typeface="inter-regular"/>
              </a:rPr>
              <a:t> in 2010.</a:t>
            </a:r>
          </a:p>
          <a:p>
            <a:r>
              <a:rPr lang="en-US" b="0" i="0" dirty="0">
                <a:solidFill>
                  <a:srgbClr val="000000"/>
                </a:solidFill>
                <a:effectLst/>
                <a:latin typeface="inter-regular"/>
              </a:rPr>
              <a:t>In September 2014, Microsoft revealed the first preview to Power BI.</a:t>
            </a:r>
          </a:p>
          <a:p>
            <a:r>
              <a:rPr lang="en-US" b="0" i="0" dirty="0">
                <a:solidFill>
                  <a:srgbClr val="000000"/>
                </a:solidFill>
                <a:effectLst/>
                <a:latin typeface="inter-regular"/>
              </a:rPr>
              <a:t>The first version of Power BI is released on 24 July 2015. It was based on Excel-based Add-ins such as Pivot, view, Power Query, and Map.</a:t>
            </a:r>
          </a:p>
          <a:p>
            <a:pPr marL="0" indent="0">
              <a:buNone/>
            </a:pPr>
            <a:r>
              <a:rPr lang="en-US" sz="2400" b="1" dirty="0">
                <a:solidFill>
                  <a:srgbClr val="333333"/>
                </a:solidFill>
                <a:highlight>
                  <a:srgbClr val="FFFF00"/>
                </a:highlight>
                <a:latin typeface="inter-regular"/>
              </a:rPr>
              <a:t>What is</a:t>
            </a:r>
            <a:r>
              <a:rPr lang="en-US" sz="2400" b="1" i="0" dirty="0">
                <a:solidFill>
                  <a:srgbClr val="333333"/>
                </a:solidFill>
                <a:effectLst/>
                <a:highlight>
                  <a:srgbClr val="FFFF00"/>
                </a:highlight>
                <a:latin typeface="inter-regular"/>
              </a:rPr>
              <a:t> Power BI ?</a:t>
            </a:r>
          </a:p>
          <a:p>
            <a:r>
              <a:rPr lang="en-US" b="0" i="0" dirty="0">
                <a:solidFill>
                  <a:srgbClr val="333333"/>
                </a:solidFill>
                <a:effectLst/>
                <a:latin typeface="inter-regular"/>
              </a:rPr>
              <a:t>Power BI is a </a:t>
            </a:r>
            <a:r>
              <a:rPr lang="en-US" b="1" i="0" dirty="0">
                <a:solidFill>
                  <a:srgbClr val="333333"/>
                </a:solidFill>
                <a:effectLst/>
                <a:latin typeface="inter-bold"/>
              </a:rPr>
              <a:t>Data Visualization</a:t>
            </a:r>
            <a:r>
              <a:rPr lang="en-US" b="0" i="0" dirty="0">
                <a:solidFill>
                  <a:srgbClr val="333333"/>
                </a:solidFill>
                <a:effectLst/>
                <a:latin typeface="inter-regular"/>
              </a:rPr>
              <a:t>, and </a:t>
            </a:r>
            <a:r>
              <a:rPr lang="en-US" b="1" i="0" dirty="0">
                <a:solidFill>
                  <a:srgbClr val="333333"/>
                </a:solidFill>
                <a:effectLst/>
                <a:latin typeface="inter-bold"/>
              </a:rPr>
              <a:t>Business Intelligence</a:t>
            </a:r>
            <a:r>
              <a:rPr lang="en-US" b="0" i="0" dirty="0">
                <a:solidFill>
                  <a:srgbClr val="333333"/>
                </a:solidFill>
                <a:effectLst/>
                <a:latin typeface="inter-regular"/>
              </a:rPr>
              <a:t> tool which helps to convert data from different data sources into interactive dashboards and BI reports. It provides interactive visualizations with self-service business intelligence capabilities where end users can create reports and dashboards by themselves, without having to depend on information technology staff or database administrators.</a:t>
            </a:r>
            <a:endParaRPr lang="en-US" dirty="0"/>
          </a:p>
        </p:txBody>
      </p:sp>
    </p:spTree>
    <p:extLst>
      <p:ext uri="{BB962C8B-B14F-4D97-AF65-F5344CB8AC3E}">
        <p14:creationId xmlns:p14="http://schemas.microsoft.com/office/powerpoint/2010/main" val="17641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F37FE19-C134-3D6F-CDC0-63E56617C610}"/>
              </a:ext>
            </a:extLst>
          </p:cNvPr>
          <p:cNvSpPr>
            <a:spLocks noChangeArrowheads="1"/>
          </p:cNvSpPr>
          <p:nvPr/>
        </p:nvSpPr>
        <p:spPr bwMode="auto">
          <a:xfrm>
            <a:off x="408562" y="1235588"/>
            <a:ext cx="9562290" cy="2908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Here are some significant reasons to use the Power BI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It allows real-time dashboard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It provides secure and reliable connections to the data sources in the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It allows data exploration using a natural language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Power BI provides a hybrid configuration, quick deployment, and secure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It provides features for dashboard visualization regularly updated with the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It provides pre-built dashboards and reports for SaaS solutions.</a:t>
            </a:r>
            <a:endParaRPr kumimoji="0" lang="en-US" altLang="en-US" sz="20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E3AE5B8-A094-E81E-D05E-6317F09ECB3F}"/>
              </a:ext>
            </a:extLst>
          </p:cNvPr>
          <p:cNvSpPr txBox="1"/>
          <p:nvPr/>
        </p:nvSpPr>
        <p:spPr>
          <a:xfrm>
            <a:off x="0" y="618600"/>
            <a:ext cx="6099242"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610B4B"/>
                </a:solidFill>
                <a:effectLst/>
                <a:highlight>
                  <a:srgbClr val="FFFF00"/>
                </a:highlight>
                <a:latin typeface="erdana"/>
              </a:rPr>
              <a:t>Why we use Power BI</a:t>
            </a:r>
          </a:p>
        </p:txBody>
      </p:sp>
    </p:spTree>
    <p:extLst>
      <p:ext uri="{BB962C8B-B14F-4D97-AF65-F5344CB8AC3E}">
        <p14:creationId xmlns:p14="http://schemas.microsoft.com/office/powerpoint/2010/main" val="3033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7D00FC-8DF3-3C31-8BA8-0BA379F7B9A8}"/>
              </a:ext>
            </a:extLst>
          </p:cNvPr>
          <p:cNvSpPr>
            <a:spLocks noChangeArrowheads="1"/>
          </p:cNvSpPr>
          <p:nvPr/>
        </p:nvSpPr>
        <p:spPr bwMode="auto">
          <a:xfrm>
            <a:off x="377687" y="947667"/>
            <a:ext cx="9412356"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Business intelligence is used to improve all parts of a company by improving access to the firm's data and then using that data to increase profitability. Companies that practices BI can translate their collected data into insights their business processors.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Then the insights can be used to create strategic business decisions that improve productivity and accelerate the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Some more potential benefits of business intelligence tools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Driving new revenues.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It increases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It optimizes internal business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It improves decision 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It is gaining a competitive advantage over business rivals.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It is used in spotting business problems that need to be addressed.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It can be used in assisting companies in the identification of market trends.</a:t>
            </a:r>
            <a:endParaRPr kumimoji="0" lang="en-US" altLang="en-US" b="0" i="0" u="none" strike="noStrike" cap="none" normalizeH="0" baseline="0" dirty="0">
              <a:ln>
                <a:noFill/>
              </a:ln>
              <a:solidFill>
                <a:srgbClr val="333333"/>
              </a:solidFill>
              <a:effectLst/>
              <a:latin typeface="inter-regular"/>
            </a:endParaRPr>
          </a:p>
        </p:txBody>
      </p:sp>
      <p:sp>
        <p:nvSpPr>
          <p:cNvPr id="5" name="TextBox 4">
            <a:extLst>
              <a:ext uri="{FF2B5EF4-FFF2-40B4-BE49-F238E27FC236}">
                <a16:creationId xmlns:a16="http://schemas.microsoft.com/office/drawing/2014/main" id="{9D4B2511-7935-E905-51C4-AD7753E02E5D}"/>
              </a:ext>
            </a:extLst>
          </p:cNvPr>
          <p:cNvSpPr txBox="1"/>
          <p:nvPr/>
        </p:nvSpPr>
        <p:spPr>
          <a:xfrm>
            <a:off x="0" y="470613"/>
            <a:ext cx="2763079" cy="954107"/>
          </a:xfrm>
          <a:prstGeom prst="rect">
            <a:avLst/>
          </a:prstGeom>
          <a:noFill/>
        </p:spPr>
        <p:txBody>
          <a:bodyPr wrap="square" rtlCol="0">
            <a:spAutoFit/>
          </a:bodyPr>
          <a:lstStyle/>
          <a:p>
            <a:r>
              <a:rPr kumimoji="0" lang="en-US" altLang="en-US" sz="2800" b="1" i="0" u="none" strike="noStrike" cap="none" normalizeH="0" baseline="0" dirty="0">
                <a:ln>
                  <a:noFill/>
                </a:ln>
                <a:solidFill>
                  <a:srgbClr val="610B4B"/>
                </a:solidFill>
                <a:effectLst/>
                <a:highlight>
                  <a:srgbClr val="FFFF00"/>
                </a:highlight>
                <a:latin typeface="erdana"/>
              </a:rPr>
              <a:t>Importance of BI</a:t>
            </a:r>
          </a:p>
          <a:p>
            <a:endParaRPr lang="en-US" sz="2800" b="1" dirty="0">
              <a:highlight>
                <a:srgbClr val="FFFF00"/>
              </a:highlight>
            </a:endParaRPr>
          </a:p>
        </p:txBody>
      </p:sp>
    </p:spTree>
    <p:extLst>
      <p:ext uri="{BB962C8B-B14F-4D97-AF65-F5344CB8AC3E}">
        <p14:creationId xmlns:p14="http://schemas.microsoft.com/office/powerpoint/2010/main" val="34089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CE2CBF5-9C26-3A00-560D-761711B56E7F}"/>
              </a:ext>
            </a:extLst>
          </p:cNvPr>
          <p:cNvSpPr>
            <a:spLocks noChangeArrowheads="1"/>
          </p:cNvSpPr>
          <p:nvPr/>
        </p:nvSpPr>
        <p:spPr bwMode="auto">
          <a:xfrm>
            <a:off x="258418" y="811455"/>
            <a:ext cx="10237304"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Here are some advantages of Power BI, as shown below:</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1. Secure Report Publishing:</a:t>
            </a:r>
            <a:r>
              <a:rPr kumimoji="0" lang="en-US" altLang="en-US" b="0" i="0" u="none" strike="noStrike" cap="none" normalizeH="0" baseline="0" dirty="0">
                <a:ln>
                  <a:noFill/>
                </a:ln>
                <a:solidFill>
                  <a:srgbClr val="333333"/>
                </a:solidFill>
                <a:effectLst/>
                <a:latin typeface="inter-regular"/>
              </a:rPr>
              <a:t> You can automate setup data refresh and publish reports that allowing all the users to avail the latest information.</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2. No Memory and Speed Constraints:</a:t>
            </a:r>
            <a:r>
              <a:rPr kumimoji="0" lang="en-US" altLang="en-US" b="0" i="0" u="none" strike="noStrike" cap="none" normalizeH="0" baseline="0" dirty="0">
                <a:ln>
                  <a:noFill/>
                </a:ln>
                <a:solidFill>
                  <a:srgbClr val="333333"/>
                </a:solidFill>
                <a:effectLst/>
                <a:latin typeface="inter-regular"/>
              </a:rPr>
              <a:t> To Shift an existing BI system into a powerful cloud environment with Power BI embedded eliminates memory. Speed constraints ensure that data is quickly retrievable </a:t>
            </a:r>
            <a:r>
              <a:rPr kumimoji="0" lang="en-US" altLang="en-US" i="0" u="none" strike="noStrike" cap="none" normalizeH="0" baseline="0" dirty="0">
                <a:ln>
                  <a:noFill/>
                </a:ln>
                <a:solidFill>
                  <a:srgbClr val="333333"/>
                </a:solidFill>
                <a:effectLst/>
                <a:latin typeface="inter-regular"/>
              </a:rPr>
              <a:t>and</a:t>
            </a:r>
            <a:r>
              <a:rPr kumimoji="0" lang="en-US" altLang="en-US" b="0" i="0" u="none" strike="noStrike" cap="none" normalizeH="0" baseline="0" dirty="0">
                <a:ln>
                  <a:noFill/>
                </a:ln>
                <a:solidFill>
                  <a:srgbClr val="333333"/>
                </a:solidFill>
                <a:effectLst/>
                <a:latin typeface="inter-regular"/>
              </a:rPr>
              <a:t> analyzed.</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3. No Specialized Technical Support required:</a:t>
            </a:r>
            <a:r>
              <a:rPr kumimoji="0" lang="en-US" altLang="en-US" b="0" i="0" u="none" strike="noStrike" cap="none" normalizeH="0" baseline="0" dirty="0">
                <a:ln>
                  <a:noFill/>
                </a:ln>
                <a:solidFill>
                  <a:srgbClr val="333333"/>
                </a:solidFill>
                <a:effectLst/>
                <a:latin typeface="inter-regular"/>
              </a:rPr>
              <a:t> The Power BI provides quick inquiry and analysis without the need for specialized technical support. It also supports a powerful natural language interface and the use of intuitive graphical designer tools.</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4. Simple to Use:</a:t>
            </a:r>
            <a:r>
              <a:rPr kumimoji="0" lang="en-US" altLang="en-US" b="0" i="0" u="none" strike="noStrike" cap="none" normalizeH="0" baseline="0" dirty="0">
                <a:ln>
                  <a:noFill/>
                </a:ln>
                <a:solidFill>
                  <a:srgbClr val="333333"/>
                </a:solidFill>
                <a:effectLst/>
                <a:latin typeface="inter-regular"/>
              </a:rPr>
              <a:t> Power BI is simple to use. Users can easily find it only on behalf of a short learning curve.</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5. Constant innovation:</a:t>
            </a:r>
            <a:r>
              <a:rPr kumimoji="0" lang="en-US" altLang="en-US" b="0" i="0" u="none" strike="noStrike" cap="none" normalizeH="0" baseline="0" dirty="0">
                <a:ln>
                  <a:noFill/>
                </a:ln>
                <a:solidFill>
                  <a:srgbClr val="333333"/>
                </a:solidFill>
                <a:effectLst/>
                <a:latin typeface="inter-regular"/>
              </a:rPr>
              <a:t> The Power BI product is updated in every month with new functions and features.</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inter-bold"/>
              </a:rPr>
              <a:t>6. Rich, personalized dashboard:</a:t>
            </a:r>
            <a:r>
              <a:rPr kumimoji="0" lang="en-US" altLang="en-US" b="0" i="0" u="none" strike="noStrike" cap="none" normalizeH="0" baseline="0" dirty="0">
                <a:ln>
                  <a:noFill/>
                </a:ln>
                <a:solidFill>
                  <a:srgbClr val="333333"/>
                </a:solidFill>
                <a:effectLst/>
                <a:latin typeface="inter-regular"/>
              </a:rPr>
              <a:t> The crowning feature of Power BI is the information dashboards that can be customized to meet the exact need of any enterprise. You can easily embed the dashboards, and BI reports in the applications to provide a unified user experience.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EC7C7CB-D132-BC10-0DA4-F0D85EA10A76}"/>
              </a:ext>
            </a:extLst>
          </p:cNvPr>
          <p:cNvSpPr txBox="1"/>
          <p:nvPr/>
        </p:nvSpPr>
        <p:spPr>
          <a:xfrm>
            <a:off x="129209" y="288235"/>
            <a:ext cx="3389243" cy="523220"/>
          </a:xfrm>
          <a:prstGeom prst="rect">
            <a:avLst/>
          </a:prstGeom>
          <a:noFill/>
        </p:spPr>
        <p:txBody>
          <a:bodyPr wrap="square" rtlCol="0">
            <a:spAutoFit/>
          </a:bodyPr>
          <a:lstStyle/>
          <a:p>
            <a:r>
              <a:rPr kumimoji="0" lang="en-US" altLang="en-US" sz="2800" b="1" i="0" u="none" strike="noStrike" cap="none" normalizeH="0" baseline="0" dirty="0">
                <a:ln>
                  <a:noFill/>
                </a:ln>
                <a:solidFill>
                  <a:srgbClr val="610B38"/>
                </a:solidFill>
                <a:effectLst/>
                <a:highlight>
                  <a:srgbClr val="FFFF00"/>
                </a:highlight>
                <a:latin typeface="erdana"/>
              </a:rPr>
              <a:t>Power BI Advantages</a:t>
            </a:r>
          </a:p>
        </p:txBody>
      </p:sp>
    </p:spTree>
    <p:extLst>
      <p:ext uri="{BB962C8B-B14F-4D97-AF65-F5344CB8AC3E}">
        <p14:creationId xmlns:p14="http://schemas.microsoft.com/office/powerpoint/2010/main" val="20088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0F34-A665-229A-6BA7-373EC3A7A151}"/>
              </a:ext>
            </a:extLst>
          </p:cNvPr>
          <p:cNvSpPr>
            <a:spLocks noGrp="1"/>
          </p:cNvSpPr>
          <p:nvPr>
            <p:ph type="title"/>
          </p:nvPr>
        </p:nvSpPr>
        <p:spPr>
          <a:xfrm>
            <a:off x="0" y="0"/>
            <a:ext cx="8069456" cy="612531"/>
          </a:xfrm>
        </p:spPr>
        <p:txBody>
          <a:bodyPr>
            <a:normAutofit/>
          </a:bodyPr>
          <a:lstStyle/>
          <a:p>
            <a:r>
              <a:rPr lang="en-US" sz="2800" dirty="0"/>
              <a:t>Power BI Dashboard</a:t>
            </a:r>
          </a:p>
        </p:txBody>
      </p:sp>
      <p:sp>
        <p:nvSpPr>
          <p:cNvPr id="3" name="Content Placeholder 2">
            <a:extLst>
              <a:ext uri="{FF2B5EF4-FFF2-40B4-BE49-F238E27FC236}">
                <a16:creationId xmlns:a16="http://schemas.microsoft.com/office/drawing/2014/main" id="{DF966B92-9163-0402-7E5D-10AC504C0F92}"/>
              </a:ext>
            </a:extLst>
          </p:cNvPr>
          <p:cNvSpPr>
            <a:spLocks noGrp="1"/>
          </p:cNvSpPr>
          <p:nvPr>
            <p:ph idx="1"/>
          </p:nvPr>
        </p:nvSpPr>
        <p:spPr>
          <a:xfrm>
            <a:off x="413565" y="536331"/>
            <a:ext cx="8809565" cy="3217985"/>
          </a:xfrm>
        </p:spPr>
        <p:txBody>
          <a:bodyPr/>
          <a:lstStyle/>
          <a:p>
            <a:pPr algn="just"/>
            <a:r>
              <a:rPr lang="en-US" b="0" i="0" dirty="0">
                <a:solidFill>
                  <a:srgbClr val="333333"/>
                </a:solidFill>
                <a:effectLst/>
                <a:latin typeface="inter-regular"/>
              </a:rPr>
              <a:t>Power BI dashboard is a single page, also called a canvas that uses visualization to tell the story. It is limited to one page; therefore, a well-designed dashboard contains only the most essential elements of that story.</a:t>
            </a:r>
          </a:p>
          <a:p>
            <a:pPr algn="just"/>
            <a:r>
              <a:rPr lang="en-US" b="0" i="0" dirty="0">
                <a:solidFill>
                  <a:srgbClr val="333333"/>
                </a:solidFill>
                <a:effectLst/>
                <a:latin typeface="inter-regular"/>
              </a:rPr>
              <a:t>The visualizations visible on the dashboard are known as tiles. These tiles are pinned to the dashboard from reports. The visualizations on a dashboard come from reports, and each report is based on one data set.</a:t>
            </a:r>
          </a:p>
          <a:p>
            <a:pPr algn="just"/>
            <a:r>
              <a:rPr lang="en-US" b="0" i="0" dirty="0">
                <a:solidFill>
                  <a:srgbClr val="333333"/>
                </a:solidFill>
                <a:effectLst/>
                <a:latin typeface="inter-regular"/>
              </a:rPr>
              <a:t>A dashboard can combine on-premises and cloud-born data. And they are providing a consolidated view regardless of where the data lies.</a:t>
            </a:r>
          </a:p>
          <a:p>
            <a:endParaRPr lang="en-US" dirty="0"/>
          </a:p>
        </p:txBody>
      </p:sp>
      <p:pic>
        <p:nvPicPr>
          <p:cNvPr id="1026" name="Picture 2" descr="Power BI Dashboard">
            <a:extLst>
              <a:ext uri="{FF2B5EF4-FFF2-40B4-BE49-F238E27FC236}">
                <a16:creationId xmlns:a16="http://schemas.microsoft.com/office/drawing/2014/main" id="{E2A7FFC6-8DA8-C997-6AA4-F5D65BB3A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940" y="304800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7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3D22-B79C-3487-518D-F0BBA3FFFBBE}"/>
              </a:ext>
            </a:extLst>
          </p:cNvPr>
          <p:cNvSpPr>
            <a:spLocks noGrp="1"/>
          </p:cNvSpPr>
          <p:nvPr>
            <p:ph type="title"/>
          </p:nvPr>
        </p:nvSpPr>
        <p:spPr>
          <a:xfrm>
            <a:off x="246512" y="495300"/>
            <a:ext cx="8596668" cy="1320800"/>
          </a:xfrm>
        </p:spPr>
        <p:txBody>
          <a:bodyPr/>
          <a:lstStyle/>
          <a:p>
            <a:r>
              <a:rPr lang="en-US" b="0" i="0" dirty="0">
                <a:solidFill>
                  <a:srgbClr val="610B38"/>
                </a:solidFill>
                <a:effectLst/>
                <a:latin typeface="erdana"/>
              </a:rPr>
              <a:t>Power BI Reports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2D5A4DA-72C2-DA4A-33E1-2FBA198FAB7A}"/>
              </a:ext>
            </a:extLst>
          </p:cNvPr>
          <p:cNvSpPr>
            <a:spLocks noGrp="1"/>
          </p:cNvSpPr>
          <p:nvPr>
            <p:ph idx="1"/>
          </p:nvPr>
        </p:nvSpPr>
        <p:spPr>
          <a:xfrm>
            <a:off x="721295" y="1703390"/>
            <a:ext cx="8596668" cy="3880773"/>
          </a:xfrm>
        </p:spPr>
        <p:txBody>
          <a:bodyPr/>
          <a:lstStyle/>
          <a:p>
            <a:pPr algn="just"/>
            <a:r>
              <a:rPr lang="en-US" b="0" i="0" dirty="0">
                <a:solidFill>
                  <a:srgbClr val="333333"/>
                </a:solidFill>
                <a:effectLst/>
                <a:latin typeface="inter-regular"/>
              </a:rPr>
              <a:t>A Power BI </a:t>
            </a:r>
            <a:r>
              <a:rPr lang="en-US" b="1" i="0" dirty="0">
                <a:solidFill>
                  <a:srgbClr val="333333"/>
                </a:solidFill>
                <a:effectLst/>
                <a:latin typeface="inter-bold"/>
              </a:rPr>
              <a:t>report</a:t>
            </a:r>
            <a:r>
              <a:rPr lang="en-US" b="0" i="0" dirty="0">
                <a:solidFill>
                  <a:srgbClr val="333333"/>
                </a:solidFill>
                <a:effectLst/>
                <a:latin typeface="inter-regular"/>
              </a:rPr>
              <a:t> is a multi-perspective view into the dataset, with visualizations which represent different findings and insights from that dataset.</a:t>
            </a:r>
          </a:p>
          <a:p>
            <a:pPr algn="just"/>
            <a:r>
              <a:rPr lang="en-US" b="0" i="0" dirty="0">
                <a:solidFill>
                  <a:srgbClr val="333333"/>
                </a:solidFill>
                <a:effectLst/>
                <a:latin typeface="inter-regular"/>
              </a:rPr>
              <a:t>A report can have a single visualization or multiple visualizations. The visualizations in a report represent something like a dashboard does but serve a different purpose.</a:t>
            </a:r>
          </a:p>
          <a:p>
            <a:pPr algn="just"/>
            <a:r>
              <a:rPr lang="en-US" b="0" i="0" dirty="0">
                <a:solidFill>
                  <a:srgbClr val="333333"/>
                </a:solidFill>
                <a:effectLst/>
                <a:latin typeface="inter-regular"/>
              </a:rPr>
              <a:t>These visualizations are not static. These are highly interactive &amp; highly customizable visualizations which update, as the underlying data changes. You can add and remove the data, change visualization types, and apply filters in your model to discover insights.</a:t>
            </a:r>
          </a:p>
          <a:p>
            <a:endParaRPr lang="en-US" dirty="0"/>
          </a:p>
        </p:txBody>
      </p:sp>
    </p:spTree>
    <p:extLst>
      <p:ext uri="{BB962C8B-B14F-4D97-AF65-F5344CB8AC3E}">
        <p14:creationId xmlns:p14="http://schemas.microsoft.com/office/powerpoint/2010/main" val="1875663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31EF281-51EC-3844-1F3A-017D5BFA4CCC}"/>
              </a:ext>
            </a:extLst>
          </p:cNvPr>
          <p:cNvSpPr>
            <a:spLocks noGrp="1" noChangeArrowheads="1"/>
          </p:cNvSpPr>
          <p:nvPr>
            <p:ph idx="1"/>
          </p:nvPr>
        </p:nvSpPr>
        <p:spPr bwMode="auto">
          <a:xfrm>
            <a:off x="131885" y="80213"/>
            <a:ext cx="9961685"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610B38"/>
                </a:solidFill>
                <a:effectLst/>
                <a:latin typeface="erdana"/>
              </a:rPr>
              <a:t>Power BI Data 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Power BI Desktop and Power BI Services support a large range of data sources. Click on the </a:t>
            </a:r>
            <a:r>
              <a:rPr kumimoji="0" lang="en-US" altLang="en-US" sz="2400" b="1" i="0" u="none" strike="noStrike" cap="none" normalizeH="0" baseline="0" dirty="0">
                <a:ln>
                  <a:noFill/>
                </a:ln>
                <a:solidFill>
                  <a:srgbClr val="333333"/>
                </a:solidFill>
                <a:effectLst/>
                <a:latin typeface="inter-bold"/>
              </a:rPr>
              <a:t>Get Data</a:t>
            </a:r>
            <a:r>
              <a:rPr kumimoji="0" lang="en-US" altLang="en-US" sz="2400" b="0" i="0" u="none" strike="noStrike" cap="none" normalizeH="0" baseline="0" dirty="0">
                <a:ln>
                  <a:noFill/>
                </a:ln>
                <a:solidFill>
                  <a:srgbClr val="333333"/>
                </a:solidFill>
                <a:effectLst/>
                <a:latin typeface="inter-regular"/>
              </a:rPr>
              <a:t> button,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and it shows you all the available data connections. You can connect to different </a:t>
            </a:r>
            <a:r>
              <a:rPr kumimoji="0" lang="en-US" altLang="en-US" sz="2400" b="1" i="0" u="none" strike="noStrike" cap="none" normalizeH="0" baseline="0" dirty="0">
                <a:ln>
                  <a:noFill/>
                </a:ln>
                <a:solidFill>
                  <a:srgbClr val="333333"/>
                </a:solidFill>
                <a:effectLst/>
                <a:latin typeface="inter-bold"/>
              </a:rPr>
              <a:t>Flat files, Azure cloud, SQL database,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 and </a:t>
            </a:r>
            <a:r>
              <a:rPr kumimoji="0" lang="en-US" altLang="en-US" sz="2400" b="1" i="0" u="none" strike="noStrike" cap="none" normalizeH="0" baseline="0" dirty="0">
                <a:ln>
                  <a:noFill/>
                </a:ln>
                <a:solidFill>
                  <a:srgbClr val="333333"/>
                </a:solidFill>
                <a:effectLst/>
                <a:latin typeface="inter-bold"/>
              </a:rPr>
              <a:t>Web platforms</a:t>
            </a:r>
            <a:r>
              <a:rPr kumimoji="0" lang="en-US" altLang="en-US" sz="2400" b="0" i="0" u="none" strike="noStrike" cap="none" normalizeH="0" baseline="0" dirty="0">
                <a:ln>
                  <a:noFill/>
                </a:ln>
                <a:solidFill>
                  <a:srgbClr val="333333"/>
                </a:solidFill>
                <a:effectLst/>
                <a:latin typeface="inter-regular"/>
              </a:rPr>
              <a:t>, also such as </a:t>
            </a:r>
            <a:r>
              <a:rPr kumimoji="0" lang="en-US" altLang="en-US" sz="2400" b="1" i="0" u="none" strike="noStrike" cap="none" normalizeH="0" baseline="0" dirty="0">
                <a:ln>
                  <a:noFill/>
                </a:ln>
                <a:solidFill>
                  <a:srgbClr val="333333"/>
                </a:solidFill>
                <a:effectLst/>
                <a:latin typeface="inter-bold"/>
              </a:rPr>
              <a:t>Google Analytics, Facebook,</a:t>
            </a:r>
            <a:r>
              <a:rPr kumimoji="0" lang="en-US" altLang="en-US" sz="2400" b="0" i="0" u="none" strike="noStrike" cap="none" normalizeH="0" baseline="0" dirty="0">
                <a:ln>
                  <a:noFill/>
                </a:ln>
                <a:solidFill>
                  <a:srgbClr val="333333"/>
                </a:solidFill>
                <a:effectLst/>
                <a:latin typeface="inter-regular"/>
              </a:rPr>
              <a:t> and </a:t>
            </a:r>
            <a:r>
              <a:rPr kumimoji="0" lang="en-US" altLang="en-US" sz="2400" b="1" i="0" u="none" strike="noStrike" cap="none" normalizeH="0" baseline="0" dirty="0">
                <a:ln>
                  <a:noFill/>
                </a:ln>
                <a:solidFill>
                  <a:srgbClr val="333333"/>
                </a:solidFill>
                <a:effectLst/>
                <a:latin typeface="inter-bold"/>
              </a:rPr>
              <a:t>Salesforce</a:t>
            </a:r>
            <a:r>
              <a:rPr kumimoji="0" lang="en-US" altLang="en-US" sz="2400" b="0" i="0" u="none" strike="noStrike" cap="none" normalizeH="0" baseline="0" dirty="0">
                <a:ln>
                  <a:noFill/>
                </a:ln>
                <a:solidFill>
                  <a:srgbClr val="333333"/>
                </a:solidFill>
                <a:effectLst/>
                <a:latin typeface="inter-regular"/>
              </a:rPr>
              <a:t> objects. It includes an ODBC connection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 to connect to other ODBC data sources.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36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D8556-14DE-FCED-3B38-BC77A143DEDF}"/>
              </a:ext>
            </a:extLst>
          </p:cNvPr>
          <p:cNvSpPr>
            <a:spLocks noGrp="1"/>
          </p:cNvSpPr>
          <p:nvPr>
            <p:ph idx="1"/>
          </p:nvPr>
        </p:nvSpPr>
        <p:spPr>
          <a:xfrm>
            <a:off x="352017" y="410920"/>
            <a:ext cx="9099713" cy="569973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Here are the available data sources in Power BI, as shown below:</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SQL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Flat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Blank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OData Feed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Azure Cloud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Online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Oracle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IBM Db2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IBM Netezza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IBM Informix database (Beta)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Other data sources such as Exchange, Hadoop, or active directory</a:t>
            </a:r>
            <a:endParaRPr kumimoji="0" lang="en-US" altLang="en-US" sz="1800" b="0" i="0" u="none" strike="noStrike" cap="none" normalizeH="0" baseline="0" dirty="0">
              <a:ln>
                <a:noFill/>
              </a:ln>
              <a:solidFill>
                <a:srgbClr val="333333"/>
              </a:solidFill>
              <a:effectLst/>
              <a:latin typeface="inter-regular"/>
            </a:endParaRPr>
          </a:p>
          <a:p>
            <a:endParaRPr lang="en-US" dirty="0"/>
          </a:p>
        </p:txBody>
      </p:sp>
    </p:spTree>
    <p:extLst>
      <p:ext uri="{BB962C8B-B14F-4D97-AF65-F5344CB8AC3E}">
        <p14:creationId xmlns:p14="http://schemas.microsoft.com/office/powerpoint/2010/main" val="3069601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1048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erdana</vt:lpstr>
      <vt:lpstr>inter-bold</vt:lpstr>
      <vt:lpstr>inter-regular</vt:lpstr>
      <vt:lpstr>Trebuchet MS</vt:lpstr>
      <vt:lpstr>Wingdings 3</vt:lpstr>
      <vt:lpstr>Facet</vt:lpstr>
      <vt:lpstr>PowerPoint Presentation</vt:lpstr>
      <vt:lpstr>Introduction of Power BI</vt:lpstr>
      <vt:lpstr>PowerPoint Presentation</vt:lpstr>
      <vt:lpstr>PowerPoint Presentation</vt:lpstr>
      <vt:lpstr>PowerPoint Presentation</vt:lpstr>
      <vt:lpstr>Power BI Dashboard</vt:lpstr>
      <vt:lpstr>Power BI Reports </vt:lpstr>
      <vt:lpstr>PowerPoint Presentation</vt:lpstr>
      <vt:lpstr>PowerPoint Presentation</vt:lpstr>
      <vt:lpstr>Power BI DAX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kumar</dc:creator>
  <cp:lastModifiedBy>prince kumar</cp:lastModifiedBy>
  <cp:revision>1</cp:revision>
  <dcterms:created xsi:type="dcterms:W3CDTF">2024-01-29T15:11:28Z</dcterms:created>
  <dcterms:modified xsi:type="dcterms:W3CDTF">2024-01-29T15:42:06Z</dcterms:modified>
</cp:coreProperties>
</file>