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94" r:id="rId3"/>
    <p:sldId id="257" r:id="rId4"/>
    <p:sldId id="258" r:id="rId5"/>
    <p:sldId id="259" r:id="rId6"/>
    <p:sldId id="273" r:id="rId7"/>
    <p:sldId id="267" r:id="rId8"/>
    <p:sldId id="277" r:id="rId9"/>
    <p:sldId id="278" r:id="rId10"/>
    <p:sldId id="279" r:id="rId11"/>
    <p:sldId id="280" r:id="rId12"/>
    <p:sldId id="291" r:id="rId13"/>
    <p:sldId id="292" r:id="rId14"/>
    <p:sldId id="293" r:id="rId15"/>
    <p:sldId id="271" r:id="rId16"/>
    <p:sldId id="272" r:id="rId17"/>
  </p:sldIdLst>
  <p:sldSz cx="12192000" cy="6858000"/>
  <p:notesSz cx="6858000" cy="9144000"/>
  <p:embeddedFontLst>
    <p:embeddedFont>
      <p:font typeface="Tinos"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384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5" roundtripDataSignature="AMtx7miF/rhI27Ww/i6PDN58xKLQcoZZ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4660"/>
  </p:normalViewPr>
  <p:slideViewPr>
    <p:cSldViewPr snapToGrid="0">
      <p:cViewPr varScale="1">
        <p:scale>
          <a:sx n="78" d="100"/>
          <a:sy n="78" d="100"/>
        </p:scale>
        <p:origin x="-922" y="-1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68"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6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65"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6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817159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16-10-2020</a:t>
            </a:r>
            <a:endParaRPr/>
          </a:p>
        </p:txBody>
      </p:sp>
      <p:sp>
        <p:nvSpPr>
          <p:cNvPr id="88" name="Google Shape;8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9" name="Google Shape;199;p1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16-10-2020</a:t>
            </a:r>
            <a:endParaRPr/>
          </a:p>
        </p:txBody>
      </p:sp>
      <p:sp>
        <p:nvSpPr>
          <p:cNvPr id="200" name="Google Shape;20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9" name="Google Shape;199;p1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16-10-2020</a:t>
            </a:r>
            <a:endParaRPr/>
          </a:p>
        </p:txBody>
      </p:sp>
      <p:sp>
        <p:nvSpPr>
          <p:cNvPr id="200" name="Google Shape;20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9" name="Google Shape;199;p1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16-10-2020</a:t>
            </a:r>
            <a:endParaRPr/>
          </a:p>
        </p:txBody>
      </p:sp>
      <p:sp>
        <p:nvSpPr>
          <p:cNvPr id="200" name="Google Shape;20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9" name="Google Shape;199;p1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16-10-2020</a:t>
            </a:r>
            <a:endParaRPr/>
          </a:p>
        </p:txBody>
      </p:sp>
      <p:sp>
        <p:nvSpPr>
          <p:cNvPr id="200" name="Google Shape;20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9" name="Google Shape;199;p1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16-10-2020</a:t>
            </a:r>
            <a:endParaRPr/>
          </a:p>
        </p:txBody>
      </p:sp>
      <p:sp>
        <p:nvSpPr>
          <p:cNvPr id="200" name="Google Shape;20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240" name="Google Shape;240;p16: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16-10-2020</a:t>
            </a:r>
            <a:endParaRPr/>
          </a:p>
        </p:txBody>
      </p:sp>
      <p:sp>
        <p:nvSpPr>
          <p:cNvPr id="241" name="Google Shape;24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7" name="Google Shape;97;p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16-10-2020</a:t>
            </a: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7" name="Google Shape;97;p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16-10-2020</a:t>
            </a: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7" name="Google Shape;107;p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16-10-2020</a:t>
            </a:r>
            <a:endParaRPr/>
          </a:p>
        </p:txBody>
      </p:sp>
      <p:sp>
        <p:nvSpPr>
          <p:cNvPr id="108" name="Google Shape;10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7" name="Google Shape;117;p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16-10-2020</a:t>
            </a:r>
            <a:endParaRPr/>
          </a:p>
        </p:txBody>
      </p:sp>
      <p:sp>
        <p:nvSpPr>
          <p:cNvPr id="118" name="Google Shape;11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7" name="Google Shape;97;p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16-10-2020</a:t>
            </a: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9" name="Google Shape;199;p1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16-10-2020</a:t>
            </a:r>
            <a:endParaRPr/>
          </a:p>
        </p:txBody>
      </p:sp>
      <p:sp>
        <p:nvSpPr>
          <p:cNvPr id="200" name="Google Shape;20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9" name="Google Shape;199;p1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16-10-2020</a:t>
            </a:r>
            <a:endParaRPr/>
          </a:p>
        </p:txBody>
      </p:sp>
      <p:sp>
        <p:nvSpPr>
          <p:cNvPr id="200" name="Google Shape;20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9" name="Google Shape;199;p1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16-10-2020</a:t>
            </a:r>
            <a:endParaRPr/>
          </a:p>
        </p:txBody>
      </p:sp>
      <p:sp>
        <p:nvSpPr>
          <p:cNvPr id="200" name="Google Shape;20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7"/>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mt="6000"/>
          </a:blip>
          <a:stretch>
            <a:fillRect/>
          </a:stretch>
        </a:blip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13000"/>
          </a:blip>
          <a:stretch>
            <a:fillRect/>
          </a:stretch>
        </a:blipFill>
        <a:effectLst/>
      </p:bgPr>
    </p:bg>
    <p:spTree>
      <p:nvGrpSpPr>
        <p:cNvPr id="1" name="Shape 89"/>
        <p:cNvGrpSpPr/>
        <p:nvPr/>
      </p:nvGrpSpPr>
      <p:grpSpPr>
        <a:xfrm>
          <a:off x="0" y="0"/>
          <a:ext cx="0" cy="0"/>
          <a:chOff x="0" y="0"/>
          <a:chExt cx="0" cy="0"/>
        </a:xfrm>
      </p:grpSpPr>
      <p:sp>
        <p:nvSpPr>
          <p:cNvPr id="90" name="Google Shape;90;p1"/>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91" name="Google Shape;91;p1"/>
          <p:cNvSpPr txBox="1"/>
          <p:nvPr/>
        </p:nvSpPr>
        <p:spPr>
          <a:xfrm>
            <a:off x="-1" y="0"/>
            <a:ext cx="12191999" cy="90872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2800" b="1" i="0" u="none" strike="noStrike" cap="none" dirty="0">
                <a:solidFill>
                  <a:schemeClr val="lt1"/>
                </a:solidFill>
                <a:latin typeface="Tinos"/>
                <a:ea typeface="Tinos"/>
                <a:cs typeface="Tinos"/>
                <a:sym typeface="Tinos"/>
              </a:rPr>
              <a:t>School of Computing Science and Engineering</a:t>
            </a:r>
            <a:endParaRPr dirty="0"/>
          </a:p>
          <a:p>
            <a:pPr marL="0" marR="0" lvl="0" indent="0" algn="ctr" rtl="0">
              <a:lnSpc>
                <a:spcPct val="90000"/>
              </a:lnSpc>
              <a:spcBef>
                <a:spcPts val="0"/>
              </a:spcBef>
              <a:spcAft>
                <a:spcPts val="0"/>
              </a:spcAft>
              <a:buNone/>
            </a:pPr>
            <a:r>
              <a:rPr lang="en-US" sz="1800" b="1" i="0" u="none" strike="noStrike" cap="none" dirty="0">
                <a:solidFill>
                  <a:schemeClr val="lt1"/>
                </a:solidFill>
                <a:latin typeface="Tinos"/>
                <a:ea typeface="Tinos"/>
                <a:cs typeface="Tinos"/>
                <a:sym typeface="Tinos"/>
              </a:rPr>
              <a:t/>
            </a:r>
            <a:br>
              <a:rPr lang="en-US" sz="1800" b="1" i="0" u="none" strike="noStrike" cap="none" dirty="0">
                <a:solidFill>
                  <a:schemeClr val="lt1"/>
                </a:solidFill>
                <a:latin typeface="Tinos"/>
                <a:ea typeface="Tinos"/>
                <a:cs typeface="Tinos"/>
                <a:sym typeface="Tinos"/>
              </a:rPr>
            </a:br>
            <a:r>
              <a:rPr lang="en-US" sz="1800" b="1" i="0" u="none" strike="noStrike" cap="none" dirty="0">
                <a:solidFill>
                  <a:schemeClr val="lt1"/>
                </a:solidFill>
                <a:latin typeface="Tinos"/>
                <a:ea typeface="Tinos"/>
                <a:cs typeface="Tinos"/>
                <a:sym typeface="Tinos"/>
              </a:rPr>
              <a:t> Course Code : </a:t>
            </a:r>
            <a:r>
              <a:rPr lang="en-US" sz="1800" b="1" dirty="0" smtClean="0">
                <a:solidFill>
                  <a:schemeClr val="lt1"/>
                </a:solidFill>
                <a:latin typeface="Tinos"/>
                <a:ea typeface="Tinos"/>
                <a:cs typeface="Tinos"/>
                <a:sym typeface="Tinos"/>
              </a:rPr>
              <a:t>E1PA106R-PR</a:t>
            </a:r>
            <a:r>
              <a:rPr lang="en-US" sz="1800" b="1" i="0" u="none" strike="noStrike" cap="none" dirty="0">
                <a:solidFill>
                  <a:schemeClr val="lt1"/>
                </a:solidFill>
                <a:latin typeface="Tinos"/>
                <a:ea typeface="Tinos"/>
                <a:cs typeface="Tinos"/>
                <a:sym typeface="Tinos"/>
              </a:rPr>
              <a:t>	   Course </a:t>
            </a:r>
            <a:r>
              <a:rPr lang="en-US" sz="1800" b="1" i="0" u="none" strike="noStrike" cap="none" dirty="0" smtClean="0">
                <a:solidFill>
                  <a:schemeClr val="lt1"/>
                </a:solidFill>
                <a:latin typeface="Tinos"/>
                <a:ea typeface="Tinos"/>
                <a:cs typeface="Tinos"/>
                <a:sym typeface="Tinos"/>
              </a:rPr>
              <a:t>Name: </a:t>
            </a:r>
            <a:r>
              <a:rPr lang="en-US" sz="1800" b="1" dirty="0" smtClean="0">
                <a:solidFill>
                  <a:schemeClr val="lt1"/>
                </a:solidFill>
                <a:latin typeface="Tinos"/>
                <a:ea typeface="Tinos"/>
                <a:cs typeface="Tinos"/>
                <a:sym typeface="Tinos"/>
              </a:rPr>
              <a:t>STUDENT GRADE  PREDICTION  SYSTEM</a:t>
            </a:r>
            <a:endParaRPr sz="1800" b="1" i="0" u="none" strike="noStrike" cap="none" dirty="0">
              <a:solidFill>
                <a:schemeClr val="lt1"/>
              </a:solidFill>
              <a:latin typeface="Tinos"/>
              <a:ea typeface="Tinos"/>
              <a:cs typeface="Tinos"/>
              <a:sym typeface="Tinos"/>
            </a:endParaRPr>
          </a:p>
        </p:txBody>
      </p:sp>
      <p:sp>
        <p:nvSpPr>
          <p:cNvPr id="92" name="Google Shape;92;p1"/>
          <p:cNvSpPr txBox="1"/>
          <p:nvPr/>
        </p:nvSpPr>
        <p:spPr>
          <a:xfrm>
            <a:off x="-1" y="6416040"/>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800" b="1" i="0" u="none" strike="noStrike" cap="none" dirty="0">
                <a:solidFill>
                  <a:schemeClr val="lt1"/>
                </a:solidFill>
                <a:latin typeface="Tinos"/>
                <a:ea typeface="Tinos"/>
                <a:cs typeface="Tinos"/>
                <a:sym typeface="Tinos"/>
              </a:rPr>
              <a:t>Name of the Faculty</a:t>
            </a:r>
            <a:r>
              <a:rPr lang="en-US" sz="1800" b="1" i="0" u="none" strike="noStrike" cap="none">
                <a:solidFill>
                  <a:schemeClr val="lt1"/>
                </a:solidFill>
                <a:latin typeface="Tinos"/>
                <a:ea typeface="Tinos"/>
                <a:cs typeface="Tinos"/>
                <a:sym typeface="Tinos"/>
              </a:rPr>
              <a:t>: </a:t>
            </a:r>
            <a:r>
              <a:rPr lang="en-US" sz="1800" b="1" smtClean="0">
                <a:solidFill>
                  <a:schemeClr val="lt1"/>
                </a:solidFill>
                <a:latin typeface="Tinos"/>
                <a:ea typeface="Tinos"/>
                <a:cs typeface="Tinos"/>
                <a:sym typeface="Tinos"/>
              </a:rPr>
              <a:t>Dr.</a:t>
            </a:r>
            <a:r>
              <a:rPr lang="en-US" sz="1800" b="1" i="0" u="none" strike="noStrike" cap="none" dirty="0">
                <a:solidFill>
                  <a:schemeClr val="lt1"/>
                </a:solidFill>
                <a:latin typeface="Tinos"/>
                <a:ea typeface="Tinos"/>
                <a:cs typeface="Tinos"/>
                <a:sym typeface="Tinos"/>
              </a:rPr>
              <a:t>			Program Name: </a:t>
            </a:r>
            <a:r>
              <a:rPr lang="en-US" sz="1800" b="1" dirty="0" smtClean="0">
                <a:solidFill>
                  <a:schemeClr val="lt1"/>
                </a:solidFill>
                <a:latin typeface="Tinos"/>
                <a:ea typeface="Tinos"/>
                <a:cs typeface="Tinos"/>
                <a:sym typeface="Tinos"/>
              </a:rPr>
              <a:t>M.C.A</a:t>
            </a:r>
            <a:endParaRPr sz="1800" b="1" i="0" u="none" strike="noStrike" cap="none" dirty="0">
              <a:solidFill>
                <a:schemeClr val="lt1"/>
              </a:solidFill>
              <a:latin typeface="Tinos"/>
              <a:ea typeface="Tinos"/>
              <a:cs typeface="Tinos"/>
              <a:sym typeface="Tinos"/>
            </a:endParaRPr>
          </a:p>
          <a:p>
            <a:pPr marL="0" marR="0" lvl="0" indent="0" algn="l" rtl="0">
              <a:lnSpc>
                <a:spcPct val="90000"/>
              </a:lnSpc>
              <a:spcBef>
                <a:spcPts val="0"/>
              </a:spcBef>
              <a:spcAft>
                <a:spcPts val="0"/>
              </a:spcAft>
              <a:buNone/>
            </a:pPr>
            <a:endParaRPr sz="1800" b="1" i="0" u="none" strike="noStrike" cap="none" dirty="0">
              <a:solidFill>
                <a:schemeClr val="lt1"/>
              </a:solidFill>
              <a:latin typeface="Tinos"/>
              <a:ea typeface="Tinos"/>
              <a:cs typeface="Tinos"/>
              <a:sym typeface="Tinos"/>
            </a:endParaRPr>
          </a:p>
        </p:txBody>
      </p:sp>
      <p:sp>
        <p:nvSpPr>
          <p:cNvPr id="93" name="Google Shape;93;p1"/>
          <p:cNvSpPr/>
          <p:nvPr/>
        </p:nvSpPr>
        <p:spPr>
          <a:xfrm>
            <a:off x="571500" y="2219177"/>
            <a:ext cx="10927080" cy="193895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4000" b="1" i="0" u="none" strike="noStrike" cap="none" dirty="0">
                <a:solidFill>
                  <a:schemeClr val="dk1"/>
                </a:solidFill>
                <a:latin typeface="Calibri"/>
                <a:ea typeface="Calibri"/>
                <a:cs typeface="Calibri"/>
                <a:sym typeface="Calibri"/>
              </a:rPr>
              <a:t>Program: </a:t>
            </a:r>
            <a:r>
              <a:rPr lang="en-US" sz="4000" b="1" dirty="0" smtClean="0">
                <a:solidFill>
                  <a:schemeClr val="dk1"/>
                </a:solidFill>
                <a:latin typeface="Calibri"/>
                <a:ea typeface="Calibri"/>
                <a:cs typeface="Calibri"/>
                <a:sym typeface="Calibri"/>
              </a:rPr>
              <a:t>MCA</a:t>
            </a:r>
            <a:r>
              <a:rPr lang="en-US" sz="4000" b="1" i="0" u="none" strike="noStrike" cap="none" dirty="0" smtClean="0">
                <a:solidFill>
                  <a:schemeClr val="dk1"/>
                </a:solidFill>
                <a:latin typeface="Calibri"/>
                <a:ea typeface="Calibri"/>
                <a:cs typeface="Calibri"/>
                <a:sym typeface="Calibri"/>
              </a:rPr>
              <a:t> (</a:t>
            </a:r>
            <a:r>
              <a:rPr lang="en-US" sz="4000" b="1" dirty="0" smtClean="0">
                <a:solidFill>
                  <a:schemeClr val="dk1"/>
                </a:solidFill>
                <a:latin typeface="Calibri"/>
                <a:ea typeface="Calibri"/>
                <a:cs typeface="Calibri"/>
                <a:sym typeface="Calibri"/>
              </a:rPr>
              <a:t>2nd</a:t>
            </a:r>
            <a:r>
              <a:rPr lang="en-US" sz="4000" b="1" i="0" u="none" strike="noStrike" cap="none" dirty="0" smtClean="0">
                <a:solidFill>
                  <a:schemeClr val="dk1"/>
                </a:solidFill>
                <a:latin typeface="Calibri"/>
                <a:ea typeface="Calibri"/>
                <a:cs typeface="Calibri"/>
                <a:sym typeface="Calibri"/>
              </a:rPr>
              <a:t>) </a:t>
            </a:r>
          </a:p>
          <a:p>
            <a:pPr marL="0" marR="0" lvl="0" indent="0" algn="just" rtl="0">
              <a:spcBef>
                <a:spcPts val="0"/>
              </a:spcBef>
              <a:spcAft>
                <a:spcPts val="0"/>
              </a:spcAft>
              <a:buNone/>
            </a:pPr>
            <a:r>
              <a:rPr lang="en-US" sz="4000" b="1" i="0" u="none" strike="noStrike" cap="none" dirty="0" smtClean="0">
                <a:solidFill>
                  <a:schemeClr val="dk1"/>
                </a:solidFill>
                <a:latin typeface="Calibri"/>
                <a:ea typeface="Calibri"/>
                <a:cs typeface="Calibri"/>
                <a:sym typeface="Calibri"/>
              </a:rPr>
              <a:t>Course </a:t>
            </a:r>
            <a:r>
              <a:rPr lang="en-US" sz="4000" b="1" i="0" u="none" strike="noStrike" cap="none" dirty="0">
                <a:solidFill>
                  <a:schemeClr val="dk1"/>
                </a:solidFill>
                <a:latin typeface="Calibri"/>
                <a:ea typeface="Calibri"/>
                <a:cs typeface="Calibri"/>
                <a:sym typeface="Calibri"/>
              </a:rPr>
              <a:t>Code: </a:t>
            </a:r>
            <a:r>
              <a:rPr lang="en-US" sz="4000" b="1" dirty="0" smtClean="0">
                <a:solidFill>
                  <a:schemeClr val="dk1"/>
                </a:solidFill>
                <a:latin typeface="Calibri"/>
                <a:ea typeface="Calibri"/>
                <a:cs typeface="Calibri"/>
                <a:sym typeface="Calibri"/>
              </a:rPr>
              <a:t>E1PA106R-PR</a:t>
            </a:r>
            <a:endParaRPr lang="en-US" sz="4000" b="1"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4000" b="1" i="0" u="none" strike="noStrike" cap="none" dirty="0" smtClean="0">
                <a:solidFill>
                  <a:schemeClr val="dk1"/>
                </a:solidFill>
                <a:latin typeface="Calibri"/>
                <a:ea typeface="Calibri"/>
                <a:cs typeface="Calibri"/>
                <a:sym typeface="Calibri"/>
              </a:rPr>
              <a:t>Course </a:t>
            </a:r>
            <a:r>
              <a:rPr lang="en-US" sz="4000" b="1" i="0" u="none" strike="noStrike" cap="none" dirty="0">
                <a:solidFill>
                  <a:schemeClr val="dk1"/>
                </a:solidFill>
                <a:latin typeface="Calibri"/>
                <a:ea typeface="Calibri"/>
                <a:cs typeface="Calibri"/>
                <a:sym typeface="Calibri"/>
              </a:rPr>
              <a:t>Name: </a:t>
            </a:r>
            <a:r>
              <a:rPr lang="en-US" sz="3600" b="1" i="0" u="none" strike="noStrike" cap="none" dirty="0" smtClean="0">
                <a:solidFill>
                  <a:schemeClr val="dk1"/>
                </a:solidFill>
                <a:latin typeface="Calibri"/>
                <a:ea typeface="Calibri"/>
                <a:cs typeface="Calibri"/>
                <a:sym typeface="Calibri"/>
              </a:rPr>
              <a:t>STUDENT </a:t>
            </a:r>
            <a:r>
              <a:rPr lang="en-US" sz="3600" b="1" i="0" u="none" strike="noStrike" cap="none" dirty="0" smtClean="0">
                <a:solidFill>
                  <a:schemeClr val="dk1"/>
                </a:solidFill>
                <a:latin typeface="Calibri"/>
                <a:ea typeface="Calibri"/>
                <a:cs typeface="Calibri"/>
                <a:sym typeface="Calibri"/>
              </a:rPr>
              <a:t>GRADE PREDICTION </a:t>
            </a:r>
            <a:r>
              <a:rPr lang="en-US" sz="3600" b="1" i="0" u="none" strike="noStrike" cap="none" dirty="0" smtClean="0">
                <a:solidFill>
                  <a:schemeClr val="dk1"/>
                </a:solidFill>
                <a:latin typeface="Calibri"/>
                <a:ea typeface="Calibri"/>
                <a:cs typeface="Calibri"/>
                <a:sym typeface="Calibri"/>
              </a:rPr>
              <a:t>SYSTEM</a:t>
            </a:r>
            <a:endParaRPr lang="en-US" sz="3600" b="1" dirty="0">
              <a:solidFill>
                <a:schemeClr val="tx1"/>
              </a:solidFill>
              <a:latin typeface="Tinos"/>
              <a:ea typeface="Tinos"/>
              <a:cs typeface="Tinos"/>
              <a:sym typeface="Tino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
        <p:nvSpPr>
          <p:cNvPr id="203" name="Google Shape;203;p12"/>
          <p:cNvSpPr txBox="1"/>
          <p:nvPr/>
        </p:nvSpPr>
        <p:spPr>
          <a:xfrm>
            <a:off x="-1" y="0"/>
            <a:ext cx="12191999" cy="908720"/>
          </a:xfrm>
          <a:prstGeom prst="rect">
            <a:avLst/>
          </a:prstGeom>
          <a:solidFill>
            <a:srgbClr val="C00000"/>
          </a:solidFill>
          <a:ln>
            <a:noFill/>
          </a:ln>
        </p:spPr>
        <p:txBody>
          <a:bodyPr spcFirstLastPara="1" wrap="square" lIns="91425" tIns="45700" rIns="91425" bIns="45700" anchor="ctr" anchorCtr="0">
            <a:noAutofit/>
          </a:bodyPr>
          <a:lstStyle/>
          <a:p>
            <a:pPr marL="342900" lvl="0" indent="-342900" algn="ctr"/>
            <a:r>
              <a:rPr lang="en-US" sz="4000" b="1" dirty="0" smtClean="0">
                <a:solidFill>
                  <a:schemeClr val="tx1"/>
                </a:solidFill>
              </a:rPr>
              <a:t>UNIT-7</a:t>
            </a:r>
            <a:endParaRPr sz="4000" b="1" dirty="0">
              <a:solidFill>
                <a:schemeClr val="tx1"/>
              </a:solidFill>
            </a:endParaRPr>
          </a:p>
        </p:txBody>
      </p:sp>
      <p:sp>
        <p:nvSpPr>
          <p:cNvPr id="205" name="Google Shape;205;p12"/>
          <p:cNvSpPr txBox="1"/>
          <p:nvPr/>
        </p:nvSpPr>
        <p:spPr>
          <a:xfrm>
            <a:off x="-1" y="6416040"/>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1" dirty="0">
                <a:solidFill>
                  <a:schemeClr val="dk1"/>
                </a:solidFill>
                <a:latin typeface="Tinos"/>
                <a:ea typeface="Tinos"/>
                <a:cs typeface="Tinos"/>
                <a:sym typeface="Tinos"/>
              </a:rPr>
              <a:t>Program Name: </a:t>
            </a:r>
            <a:r>
              <a:rPr lang="en-US" sz="1800" b="1" dirty="0" smtClean="0">
                <a:solidFill>
                  <a:schemeClr val="dk1"/>
                </a:solidFill>
                <a:latin typeface="Tinos"/>
                <a:ea typeface="Tinos"/>
                <a:cs typeface="Tinos"/>
                <a:sym typeface="Tinos"/>
              </a:rPr>
              <a:t>M.C.A</a:t>
            </a:r>
            <a:endParaRPr sz="1800" b="1" dirty="0">
              <a:solidFill>
                <a:schemeClr val="dk1"/>
              </a:solidFill>
              <a:latin typeface="Tinos"/>
              <a:ea typeface="Tinos"/>
              <a:cs typeface="Tinos"/>
              <a:sym typeface="Tinos"/>
            </a:endParaRPr>
          </a:p>
        </p:txBody>
      </p:sp>
      <p:sp>
        <p:nvSpPr>
          <p:cNvPr id="2" name="Rectangle 1"/>
          <p:cNvSpPr/>
          <p:nvPr/>
        </p:nvSpPr>
        <p:spPr>
          <a:xfrm>
            <a:off x="1041400" y="1049229"/>
            <a:ext cx="10058400" cy="461665"/>
          </a:xfrm>
          <a:prstGeom prst="rect">
            <a:avLst/>
          </a:prstGeom>
        </p:spPr>
        <p:txBody>
          <a:bodyPr wrap="square">
            <a:spAutoFit/>
          </a:bodyPr>
          <a:lstStyle/>
          <a:p>
            <a:pPr marL="285750" indent="-285750">
              <a:buFont typeface="Arial" pitchFamily="34" charset="0"/>
              <a:buChar char="•"/>
            </a:pPr>
            <a:endParaRPr lang="en-IN"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2842895"/>
            <a:ext cx="9607550" cy="202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922" y="1672908"/>
            <a:ext cx="5956300"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116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
        <p:nvSpPr>
          <p:cNvPr id="203" name="Google Shape;203;p12"/>
          <p:cNvSpPr txBox="1"/>
          <p:nvPr/>
        </p:nvSpPr>
        <p:spPr>
          <a:xfrm>
            <a:off x="-1" y="1"/>
            <a:ext cx="12191999" cy="1031132"/>
          </a:xfrm>
          <a:prstGeom prst="rect">
            <a:avLst/>
          </a:prstGeom>
          <a:solidFill>
            <a:srgbClr val="C00000"/>
          </a:solidFill>
          <a:ln>
            <a:noFill/>
          </a:ln>
        </p:spPr>
        <p:txBody>
          <a:bodyPr spcFirstLastPara="1" wrap="square" lIns="91425" tIns="45700" rIns="91425" bIns="45700" anchor="t" anchorCtr="0">
            <a:noAutofit/>
          </a:bodyPr>
          <a:lstStyle/>
          <a:p>
            <a:pPr marL="342900" lvl="0" indent="-342900" algn="ctr"/>
            <a:r>
              <a:rPr lang="en-US" sz="4000" dirty="0" smtClean="0">
                <a:solidFill>
                  <a:schemeClr val="tx1"/>
                </a:solidFill>
              </a:rPr>
              <a:t>UNIT-8</a:t>
            </a:r>
            <a:endParaRPr sz="4000" dirty="0">
              <a:solidFill>
                <a:schemeClr val="tx1"/>
              </a:solidFill>
            </a:endParaRPr>
          </a:p>
        </p:txBody>
      </p:sp>
      <p:sp>
        <p:nvSpPr>
          <p:cNvPr id="205" name="Google Shape;205;p12"/>
          <p:cNvSpPr txBox="1"/>
          <p:nvPr/>
        </p:nvSpPr>
        <p:spPr>
          <a:xfrm>
            <a:off x="-1" y="6416040"/>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1" dirty="0">
                <a:solidFill>
                  <a:schemeClr val="dk1"/>
                </a:solidFill>
                <a:latin typeface="Tinos"/>
                <a:ea typeface="Tinos"/>
                <a:cs typeface="Tinos"/>
                <a:sym typeface="Tinos"/>
              </a:rPr>
              <a:t>Program Name: </a:t>
            </a:r>
            <a:r>
              <a:rPr lang="en-US" sz="1800" b="1" dirty="0" smtClean="0">
                <a:solidFill>
                  <a:schemeClr val="dk1"/>
                </a:solidFill>
                <a:latin typeface="Tinos"/>
                <a:ea typeface="Tinos"/>
                <a:cs typeface="Tinos"/>
                <a:sym typeface="Tinos"/>
              </a:rPr>
              <a:t>M.C.A</a:t>
            </a:r>
            <a:endParaRPr sz="1800" b="1" dirty="0">
              <a:solidFill>
                <a:schemeClr val="dk1"/>
              </a:solidFill>
              <a:latin typeface="Tinos"/>
              <a:ea typeface="Tinos"/>
              <a:cs typeface="Tinos"/>
              <a:sym typeface="Tinos"/>
            </a:endParaRPr>
          </a:p>
        </p:txBody>
      </p:sp>
      <p:sp>
        <p:nvSpPr>
          <p:cNvPr id="5" name="Content Placeholder 2"/>
          <p:cNvSpPr txBox="1">
            <a:spLocks/>
          </p:cNvSpPr>
          <p:nvPr/>
        </p:nvSpPr>
        <p:spPr>
          <a:xfrm>
            <a:off x="1079498" y="1988840"/>
            <a:ext cx="10033000" cy="31800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693" y="2401888"/>
            <a:ext cx="10010775" cy="37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397" y="1371600"/>
            <a:ext cx="3157537"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116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
        <p:nvSpPr>
          <p:cNvPr id="203" name="Google Shape;203;p12"/>
          <p:cNvSpPr txBox="1"/>
          <p:nvPr/>
        </p:nvSpPr>
        <p:spPr>
          <a:xfrm>
            <a:off x="-1" y="0"/>
            <a:ext cx="12191999" cy="908720"/>
          </a:xfrm>
          <a:prstGeom prst="rect">
            <a:avLst/>
          </a:prstGeom>
          <a:solidFill>
            <a:srgbClr val="C00000"/>
          </a:solidFill>
          <a:ln>
            <a:noFill/>
          </a:ln>
        </p:spPr>
        <p:txBody>
          <a:bodyPr spcFirstLastPara="1" wrap="square" lIns="91425" tIns="45700" rIns="91425" bIns="45700" anchor="ctr" anchorCtr="0">
            <a:noAutofit/>
          </a:bodyPr>
          <a:lstStyle/>
          <a:p>
            <a:pPr marL="342900" lvl="0" indent="-342900" algn="ctr"/>
            <a:r>
              <a:rPr lang="en-IN" sz="4000" b="1" dirty="0">
                <a:solidFill>
                  <a:schemeClr val="bg1"/>
                </a:solidFill>
              </a:rPr>
              <a:t>Advantages</a:t>
            </a:r>
            <a:endParaRPr sz="4000" dirty="0">
              <a:solidFill>
                <a:schemeClr val="bg1"/>
              </a:solidFill>
            </a:endParaRPr>
          </a:p>
        </p:txBody>
      </p:sp>
      <p:sp>
        <p:nvSpPr>
          <p:cNvPr id="205" name="Google Shape;205;p12"/>
          <p:cNvSpPr txBox="1"/>
          <p:nvPr/>
        </p:nvSpPr>
        <p:spPr>
          <a:xfrm>
            <a:off x="-1" y="6416040"/>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1" dirty="0">
                <a:solidFill>
                  <a:schemeClr val="dk1"/>
                </a:solidFill>
                <a:latin typeface="Tinos"/>
                <a:ea typeface="Tinos"/>
                <a:cs typeface="Tinos"/>
                <a:sym typeface="Tinos"/>
              </a:rPr>
              <a:t>Program Name: </a:t>
            </a:r>
            <a:r>
              <a:rPr lang="en-US" sz="1800" b="1" dirty="0" smtClean="0">
                <a:solidFill>
                  <a:schemeClr val="dk1"/>
                </a:solidFill>
                <a:latin typeface="Tinos"/>
                <a:ea typeface="Tinos"/>
                <a:cs typeface="Tinos"/>
                <a:sym typeface="Tinos"/>
              </a:rPr>
              <a:t>M.C.A</a:t>
            </a:r>
            <a:endParaRPr sz="1800" b="1" dirty="0">
              <a:solidFill>
                <a:schemeClr val="dk1"/>
              </a:solidFill>
              <a:latin typeface="Tinos"/>
              <a:ea typeface="Tinos"/>
              <a:cs typeface="Tinos"/>
              <a:sym typeface="Tinos"/>
            </a:endParaRPr>
          </a:p>
        </p:txBody>
      </p:sp>
      <p:sp>
        <p:nvSpPr>
          <p:cNvPr id="5" name="Content Placeholder 2"/>
          <p:cNvSpPr txBox="1">
            <a:spLocks/>
          </p:cNvSpPr>
          <p:nvPr/>
        </p:nvSpPr>
        <p:spPr>
          <a:xfrm>
            <a:off x="1314448" y="1318456"/>
            <a:ext cx="9563100" cy="4943084"/>
          </a:xfrm>
          <a:prstGeom prst="rect">
            <a:avLst/>
          </a:prstGeom>
          <a:noFill/>
          <a:ln>
            <a:noFill/>
          </a:ln>
        </p:spPr>
        <p:txBody>
          <a:bodyPr spcFirstLastPara="1" wrap="square" lIns="91425" tIns="45700" rIns="91425" bIns="45700" anchor="t" anchorCtr="0">
            <a:normAutofit fontScale="40000" lnSpcReduction="2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marL="0" indent="0" algn="just"/>
            <a:r>
              <a:rPr lang="en-IN" sz="5100" dirty="0" smtClean="0"/>
              <a:t>Media convergence has proved to be beneficial in the digital era which is filled with content seeking our attention continuously. Here are the most important advantages of Media Convergence:</a:t>
            </a:r>
          </a:p>
          <a:p>
            <a:pPr marL="514350" indent="-514350" algn="just">
              <a:buFont typeface="+mj-lt"/>
              <a:buAutoNum type="arabicPeriod"/>
            </a:pPr>
            <a:r>
              <a:rPr lang="en-IN" sz="5100" dirty="0" smtClean="0"/>
              <a:t>The instant availability of news and moment-based content is one of the top advantages of media convergence between traditional media and new media.</a:t>
            </a:r>
          </a:p>
          <a:p>
            <a:pPr marL="514350" indent="-514350" algn="just">
              <a:buFont typeface="+mj-lt"/>
              <a:buAutoNum type="arabicPeriod"/>
            </a:pPr>
            <a:r>
              <a:rPr lang="en-IN" sz="5100" dirty="0" smtClean="0"/>
              <a:t>The content producers can specifically target the best audience or group they are aiming towards by publishing customized content.</a:t>
            </a:r>
          </a:p>
          <a:p>
            <a:pPr marL="514350" indent="-514350" algn="just">
              <a:buFont typeface="+mj-lt"/>
              <a:buAutoNum type="arabicPeriod"/>
            </a:pPr>
            <a:r>
              <a:rPr lang="en-IN" sz="5100" dirty="0" smtClean="0"/>
              <a:t>With media convergence, the audience has also become the creator themselves. From memes to social media posts, media convergence has truly been beneficial to integrate audience on a global level.</a:t>
            </a:r>
          </a:p>
          <a:p>
            <a:pPr marL="514350" indent="-514350" algn="just">
              <a:buFont typeface="+mj-lt"/>
              <a:buAutoNum type="arabicPeriod"/>
            </a:pPr>
            <a:r>
              <a:rPr lang="en-IN" sz="5100" dirty="0" smtClean="0"/>
              <a:t>Another important benefit of media convergence that it has broadened the limitations of traditional media by blending it with new media, thus providing instant and latest content on an international level.</a:t>
            </a:r>
          </a:p>
          <a:p>
            <a:pPr marL="514350" indent="-514350" algn="just">
              <a:buFont typeface="+mj-lt"/>
              <a:buAutoNum type="arabicPeriod"/>
            </a:pPr>
            <a:r>
              <a:rPr lang="en-IN" sz="5100" dirty="0" smtClean="0"/>
              <a:t>With the media convergence between traditional media and new media, the cost of digital marketing has also become economical thus making this process beneficial and affordable.</a:t>
            </a:r>
          </a:p>
          <a:p>
            <a:pPr algn="l"/>
            <a:endParaRPr lang="en-IN" dirty="0"/>
          </a:p>
        </p:txBody>
      </p:sp>
    </p:spTree>
    <p:extLst>
      <p:ext uri="{BB962C8B-B14F-4D97-AF65-F5344CB8AC3E}">
        <p14:creationId xmlns:p14="http://schemas.microsoft.com/office/powerpoint/2010/main" val="369325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
        <p:nvSpPr>
          <p:cNvPr id="203" name="Google Shape;203;p12"/>
          <p:cNvSpPr txBox="1"/>
          <p:nvPr/>
        </p:nvSpPr>
        <p:spPr>
          <a:xfrm>
            <a:off x="-1" y="0"/>
            <a:ext cx="12191999" cy="908720"/>
          </a:xfrm>
          <a:prstGeom prst="rect">
            <a:avLst/>
          </a:prstGeom>
          <a:solidFill>
            <a:srgbClr val="C00000"/>
          </a:solidFill>
          <a:ln>
            <a:noFill/>
          </a:ln>
        </p:spPr>
        <p:txBody>
          <a:bodyPr spcFirstLastPara="1" wrap="square" lIns="91425" tIns="45700" rIns="91425" bIns="45700" anchor="ctr" anchorCtr="0">
            <a:noAutofit/>
          </a:bodyPr>
          <a:lstStyle/>
          <a:p>
            <a:pPr marL="342900" lvl="0" indent="-342900" algn="ctr"/>
            <a:r>
              <a:rPr lang="en-US" sz="4000" b="1" dirty="0" smtClean="0">
                <a:solidFill>
                  <a:schemeClr val="bg1"/>
                </a:solidFill>
              </a:rPr>
              <a:t>SCREENSHORT</a:t>
            </a:r>
            <a:endParaRPr sz="4000" dirty="0">
              <a:solidFill>
                <a:schemeClr val="bg1"/>
              </a:solidFill>
            </a:endParaRPr>
          </a:p>
        </p:txBody>
      </p:sp>
      <p:sp>
        <p:nvSpPr>
          <p:cNvPr id="205" name="Google Shape;205;p12"/>
          <p:cNvSpPr txBox="1"/>
          <p:nvPr/>
        </p:nvSpPr>
        <p:spPr>
          <a:xfrm>
            <a:off x="-1" y="6416040"/>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1" dirty="0">
                <a:solidFill>
                  <a:schemeClr val="dk1"/>
                </a:solidFill>
                <a:latin typeface="Tinos"/>
                <a:ea typeface="Tinos"/>
                <a:cs typeface="Tinos"/>
                <a:sym typeface="Tinos"/>
              </a:rPr>
              <a:t>Program Name: </a:t>
            </a:r>
            <a:r>
              <a:rPr lang="en-US" sz="1800" b="1" dirty="0" smtClean="0">
                <a:solidFill>
                  <a:schemeClr val="dk1"/>
                </a:solidFill>
                <a:latin typeface="Tinos"/>
                <a:ea typeface="Tinos"/>
                <a:cs typeface="Tinos"/>
                <a:sym typeface="Tinos"/>
              </a:rPr>
              <a:t>M.C.A</a:t>
            </a:r>
            <a:endParaRPr sz="1800" b="1" dirty="0">
              <a:solidFill>
                <a:schemeClr val="dk1"/>
              </a:solidFill>
              <a:latin typeface="Tinos"/>
              <a:ea typeface="Tinos"/>
              <a:cs typeface="Tinos"/>
              <a:sym typeface="Tinos"/>
            </a:endParaRPr>
          </a:p>
        </p:txBody>
      </p:sp>
      <p:sp>
        <p:nvSpPr>
          <p:cNvPr id="5" name="Content Placeholder 2"/>
          <p:cNvSpPr txBox="1">
            <a:spLocks/>
          </p:cNvSpPr>
          <p:nvPr/>
        </p:nvSpPr>
        <p:spPr>
          <a:xfrm>
            <a:off x="1314448" y="1318456"/>
            <a:ext cx="9563100" cy="494308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lgn="l"/>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854" y="1268542"/>
            <a:ext cx="8926749" cy="4765976"/>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75" y="1268413"/>
            <a:ext cx="8093075"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77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
        <p:nvSpPr>
          <p:cNvPr id="203" name="Google Shape;203;p12"/>
          <p:cNvSpPr txBox="1"/>
          <p:nvPr/>
        </p:nvSpPr>
        <p:spPr>
          <a:xfrm>
            <a:off x="-1" y="0"/>
            <a:ext cx="12191999" cy="908720"/>
          </a:xfrm>
          <a:prstGeom prst="rect">
            <a:avLst/>
          </a:prstGeom>
          <a:solidFill>
            <a:srgbClr val="C00000"/>
          </a:solidFill>
          <a:ln>
            <a:noFill/>
          </a:ln>
        </p:spPr>
        <p:txBody>
          <a:bodyPr spcFirstLastPara="1" wrap="square" lIns="91425" tIns="45700" rIns="91425" bIns="45700" anchor="ctr" anchorCtr="0">
            <a:noAutofit/>
          </a:bodyPr>
          <a:lstStyle/>
          <a:p>
            <a:pPr marL="342900" lvl="0" indent="-342900" algn="ctr"/>
            <a:r>
              <a:rPr lang="en-US" sz="4000" b="1" dirty="0" smtClean="0">
                <a:solidFill>
                  <a:schemeClr val="bg1"/>
                </a:solidFill>
              </a:rPr>
              <a:t>SCREENSHORT</a:t>
            </a:r>
            <a:endParaRPr sz="4000" dirty="0">
              <a:solidFill>
                <a:schemeClr val="bg1"/>
              </a:solidFill>
            </a:endParaRPr>
          </a:p>
        </p:txBody>
      </p:sp>
      <p:sp>
        <p:nvSpPr>
          <p:cNvPr id="205" name="Google Shape;205;p12"/>
          <p:cNvSpPr txBox="1"/>
          <p:nvPr/>
        </p:nvSpPr>
        <p:spPr>
          <a:xfrm>
            <a:off x="-1" y="6416040"/>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1" dirty="0">
                <a:solidFill>
                  <a:schemeClr val="dk1"/>
                </a:solidFill>
                <a:latin typeface="Tinos"/>
                <a:ea typeface="Tinos"/>
                <a:cs typeface="Tinos"/>
                <a:sym typeface="Tinos"/>
              </a:rPr>
              <a:t>Program Name: </a:t>
            </a:r>
            <a:r>
              <a:rPr lang="en-US" sz="1800" b="1" dirty="0" smtClean="0">
                <a:solidFill>
                  <a:schemeClr val="dk1"/>
                </a:solidFill>
                <a:latin typeface="Tinos"/>
                <a:ea typeface="Tinos"/>
                <a:cs typeface="Tinos"/>
                <a:sym typeface="Tinos"/>
              </a:rPr>
              <a:t>M.C.A</a:t>
            </a:r>
            <a:endParaRPr sz="1800" b="1" dirty="0">
              <a:solidFill>
                <a:schemeClr val="dk1"/>
              </a:solidFill>
              <a:latin typeface="Tinos"/>
              <a:ea typeface="Tinos"/>
              <a:cs typeface="Tinos"/>
              <a:sym typeface="Tinos"/>
            </a:endParaRPr>
          </a:p>
        </p:txBody>
      </p:sp>
      <p:sp>
        <p:nvSpPr>
          <p:cNvPr id="5" name="Content Placeholder 2"/>
          <p:cNvSpPr txBox="1">
            <a:spLocks/>
          </p:cNvSpPr>
          <p:nvPr/>
        </p:nvSpPr>
        <p:spPr>
          <a:xfrm>
            <a:off x="1314448" y="1318456"/>
            <a:ext cx="9563100" cy="4943084"/>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pPr algn="l"/>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9836" y="1510927"/>
            <a:ext cx="8132323" cy="4244708"/>
          </a:xfrm>
          <a:prstGeom prst="rect">
            <a:avLst/>
          </a:prstGeom>
        </p:spPr>
      </p:pic>
    </p:spTree>
    <p:extLst>
      <p:ext uri="{BB962C8B-B14F-4D97-AF65-F5344CB8AC3E}">
        <p14:creationId xmlns:p14="http://schemas.microsoft.com/office/powerpoint/2010/main" val="1716476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mt="13000"/>
          </a:blip>
          <a:stretch>
            <a:fillRect/>
          </a:stretch>
        </a:blipFill>
        <a:effectLst/>
      </p:bgPr>
    </p:bg>
    <p:spTree>
      <p:nvGrpSpPr>
        <p:cNvPr id="1" name="Shape 242"/>
        <p:cNvGrpSpPr/>
        <p:nvPr/>
      </p:nvGrpSpPr>
      <p:grpSpPr>
        <a:xfrm>
          <a:off x="0" y="0"/>
          <a:ext cx="0" cy="0"/>
          <a:chOff x="0" y="0"/>
          <a:chExt cx="0" cy="0"/>
        </a:xfrm>
      </p:grpSpPr>
      <p:sp>
        <p:nvSpPr>
          <p:cNvPr id="243" name="Google Shape;243;p16"/>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
        <p:nvSpPr>
          <p:cNvPr id="244" name="Google Shape;244;p16"/>
          <p:cNvSpPr txBox="1"/>
          <p:nvPr/>
        </p:nvSpPr>
        <p:spPr>
          <a:xfrm>
            <a:off x="-1" y="0"/>
            <a:ext cx="12191999" cy="908720"/>
          </a:xfrm>
          <a:prstGeom prst="rect">
            <a:avLst/>
          </a:prstGeom>
          <a:solidFill>
            <a:srgbClr val="C00000"/>
          </a:solidFill>
          <a:ln>
            <a:noFill/>
          </a:ln>
        </p:spPr>
        <p:txBody>
          <a:bodyPr spcFirstLastPara="1" wrap="square" lIns="91425" tIns="45700" rIns="91425" bIns="45700" anchor="t" anchorCtr="0">
            <a:noAutofit/>
          </a:bodyPr>
          <a:lstStyle/>
          <a:p>
            <a:pPr marL="342900" marR="0" lvl="0" indent="-342900" algn="ctr" rtl="0">
              <a:spcBef>
                <a:spcPts val="0"/>
              </a:spcBef>
              <a:spcAft>
                <a:spcPts val="0"/>
              </a:spcAft>
              <a:buNone/>
            </a:pPr>
            <a:r>
              <a:rPr lang="en-US" sz="4800" b="1" dirty="0">
                <a:solidFill>
                  <a:schemeClr val="dk1"/>
                </a:solidFill>
                <a:latin typeface="Times New Roman"/>
                <a:ea typeface="Times New Roman"/>
                <a:cs typeface="Times New Roman"/>
                <a:sym typeface="Times New Roman"/>
              </a:rPr>
              <a:t>Recommended Books &amp; </a:t>
            </a:r>
            <a:r>
              <a:rPr lang="en-US" sz="4800" b="1" dirty="0">
                <a:solidFill>
                  <a:schemeClr val="dk1"/>
                </a:solidFill>
                <a:latin typeface="Calibri"/>
                <a:ea typeface="Calibri"/>
                <a:cs typeface="Calibri"/>
                <a:sym typeface="Calibri"/>
              </a:rPr>
              <a:t>References</a:t>
            </a:r>
            <a:endParaRPr dirty="0"/>
          </a:p>
        </p:txBody>
      </p:sp>
      <p:sp>
        <p:nvSpPr>
          <p:cNvPr id="245" name="Google Shape;245;p16"/>
          <p:cNvSpPr txBox="1"/>
          <p:nvPr/>
        </p:nvSpPr>
        <p:spPr>
          <a:xfrm>
            <a:off x="-1" y="6416040"/>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1" dirty="0">
                <a:solidFill>
                  <a:schemeClr val="dk1"/>
                </a:solidFill>
                <a:latin typeface="Tinos"/>
                <a:ea typeface="Tinos"/>
                <a:cs typeface="Tinos"/>
                <a:sym typeface="Tinos"/>
              </a:rPr>
              <a:t>Program Name: </a:t>
            </a:r>
            <a:r>
              <a:rPr lang="en-US" sz="1800" b="1" dirty="0" smtClean="0">
                <a:solidFill>
                  <a:schemeClr val="dk1"/>
                </a:solidFill>
                <a:latin typeface="Tinos"/>
                <a:ea typeface="Tinos"/>
                <a:cs typeface="Tinos"/>
                <a:sym typeface="Tinos"/>
              </a:rPr>
              <a:t>M.C.A</a:t>
            </a:r>
            <a:endParaRPr sz="1800" b="1" dirty="0">
              <a:solidFill>
                <a:schemeClr val="dk1"/>
              </a:solidFill>
              <a:latin typeface="Tinos"/>
              <a:ea typeface="Tinos"/>
              <a:cs typeface="Tinos"/>
              <a:sym typeface="Tinos"/>
            </a:endParaRPr>
          </a:p>
        </p:txBody>
      </p:sp>
      <p:sp>
        <p:nvSpPr>
          <p:cNvPr id="246" name="Google Shape;246;p16"/>
          <p:cNvSpPr/>
          <p:nvPr/>
        </p:nvSpPr>
        <p:spPr>
          <a:xfrm>
            <a:off x="289509" y="1356360"/>
            <a:ext cx="11673645" cy="386255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None/>
            </a:pPr>
            <a:r>
              <a:rPr lang="en-US" sz="2400" b="1" dirty="0" smtClean="0">
                <a:solidFill>
                  <a:srgbClr val="000000"/>
                </a:solidFill>
                <a:latin typeface="Times New Roman"/>
                <a:ea typeface="Times New Roman"/>
                <a:cs typeface="Times New Roman"/>
                <a:sym typeface="Times New Roman"/>
              </a:rPr>
              <a:t>Text books:</a:t>
            </a:r>
          </a:p>
          <a:p>
            <a:pPr marL="342900" lvl="0" indent="-342900" algn="just">
              <a:buAutoNum type="arabicPeriod"/>
            </a:pPr>
            <a:r>
              <a:rPr lang="en-IN" b="1" dirty="0" smtClean="0"/>
              <a:t>V</a:t>
            </a:r>
            <a:r>
              <a:rPr lang="en-IN" b="1" dirty="0"/>
              <a:t>. John, N.  M. </a:t>
            </a:r>
            <a:r>
              <a:rPr lang="en-IN" b="1" dirty="0" err="1"/>
              <a:t>Karunakaran</a:t>
            </a:r>
            <a:r>
              <a:rPr lang="en-IN" b="1" dirty="0"/>
              <a:t>,  C. </a:t>
            </a:r>
            <a:r>
              <a:rPr lang="en-IN" b="1" dirty="0" err="1"/>
              <a:t>Guo</a:t>
            </a:r>
            <a:r>
              <a:rPr lang="en-IN" b="1" dirty="0"/>
              <a:t>,  K. </a:t>
            </a:r>
            <a:r>
              <a:rPr lang="en-IN" b="1" dirty="0" err="1"/>
              <a:t>Kidono</a:t>
            </a:r>
            <a:r>
              <a:rPr lang="en-IN" b="1" dirty="0"/>
              <a:t>  and S.  </a:t>
            </a:r>
            <a:r>
              <a:rPr lang="en-IN" b="1" dirty="0" err="1"/>
              <a:t>Mita</a:t>
            </a:r>
            <a:r>
              <a:rPr lang="en-IN" b="1" dirty="0"/>
              <a:t>, "Free Space, Visible and Missing Lane Marker Estimation using the </a:t>
            </a:r>
            <a:r>
              <a:rPr lang="en-IN" b="1" dirty="0" err="1"/>
              <a:t>PSINet</a:t>
            </a:r>
            <a:r>
              <a:rPr lang="en-IN" b="1" dirty="0"/>
              <a:t> and Extra  Trees Regression,"  2018 24th International Conference  on Pattern  Recognition  (ICPR),  Beijing,  2018,  pp.  189-194,  DOI: 10.1109/ICPR.2018.8546108</a:t>
            </a:r>
            <a:r>
              <a:rPr lang="en-IN" b="1" dirty="0" smtClean="0"/>
              <a:t>.</a:t>
            </a:r>
          </a:p>
          <a:p>
            <a:pPr marL="342900" lvl="0" indent="-342900" algn="just">
              <a:buAutoNum type="arabicPeriod"/>
            </a:pPr>
            <a:endParaRPr lang="en-IN" b="1" dirty="0" smtClean="0"/>
          </a:p>
          <a:p>
            <a:pPr marL="342900" lvl="0" indent="-342900" algn="just">
              <a:buAutoNum type="arabicPeriod"/>
            </a:pPr>
            <a:r>
              <a:rPr lang="en-IN" b="1" dirty="0" smtClean="0"/>
              <a:t> </a:t>
            </a:r>
            <a:r>
              <a:rPr lang="en-IN" b="1" dirty="0"/>
              <a:t>2. B.  V.  </a:t>
            </a:r>
            <a:r>
              <a:rPr lang="en-IN" b="1" dirty="0" err="1"/>
              <a:t>Mbuwir</a:t>
            </a:r>
            <a:r>
              <a:rPr lang="en-IN" b="1" dirty="0"/>
              <a:t>,  F.  </a:t>
            </a:r>
            <a:r>
              <a:rPr lang="en-IN" b="1" dirty="0" err="1"/>
              <a:t>Spiessens</a:t>
            </a:r>
            <a:r>
              <a:rPr lang="en-IN" b="1" dirty="0"/>
              <a:t>,  and  G.  </a:t>
            </a:r>
            <a:r>
              <a:rPr lang="en-IN" b="1" dirty="0" err="1"/>
              <a:t>Deconinck</a:t>
            </a:r>
            <a:r>
              <a:rPr lang="en-IN" b="1" dirty="0"/>
              <a:t>,  "Benchmarking regression  methods  for  function  approximation  in  reinforcement learning: heat  pump control," 2019  IEEE PES Innovative Smart  Grid Technologies Europe  (ISGT-Europe), Bucharest,  Romania, 2019, pp. 1-5, DOI: 10.1109/ISGTEurope.2019.8905533</a:t>
            </a:r>
            <a:r>
              <a:rPr lang="en-IN" b="1" dirty="0" smtClean="0"/>
              <a:t>.</a:t>
            </a:r>
          </a:p>
          <a:p>
            <a:pPr marL="342900" lvl="0" indent="-342900" algn="just">
              <a:buAutoNum type="arabicPeriod"/>
            </a:pPr>
            <a:endParaRPr lang="en-IN" b="1" dirty="0" smtClean="0"/>
          </a:p>
          <a:p>
            <a:pPr marL="342900" lvl="0" indent="-342900" algn="just">
              <a:buAutoNum type="arabicPeriod"/>
            </a:pPr>
            <a:r>
              <a:rPr lang="en-IN" b="1" dirty="0" smtClean="0"/>
              <a:t> </a:t>
            </a:r>
            <a:r>
              <a:rPr lang="en-IN" b="1" dirty="0"/>
              <a:t>3. S. S.  </a:t>
            </a:r>
            <a:r>
              <a:rPr lang="en-IN" b="1" dirty="0" err="1"/>
              <a:t>Arun</a:t>
            </a:r>
            <a:r>
              <a:rPr lang="en-IN" b="1" dirty="0"/>
              <a:t>  and G.  </a:t>
            </a:r>
            <a:r>
              <a:rPr lang="en-IN" b="1" dirty="0" err="1"/>
              <a:t>Neelakanta</a:t>
            </a:r>
            <a:r>
              <a:rPr lang="en-IN" b="1" dirty="0"/>
              <a:t>  </a:t>
            </a:r>
            <a:r>
              <a:rPr lang="en-IN" b="1" dirty="0" err="1"/>
              <a:t>Iyer</a:t>
            </a:r>
            <a:r>
              <a:rPr lang="en-IN" b="1" dirty="0"/>
              <a:t>, "On the  Analysis of  COVID19  - Novel  Corona  Viral Disease  Pandemic Spread  Data Using  Machine Learning Techniques," 2020 4th International Conference on Intelligent Computing and Control Systems (ICICCS), Madurai, In- </a:t>
            </a:r>
            <a:r>
              <a:rPr lang="en-IN" b="1" dirty="0" err="1"/>
              <a:t>dia</a:t>
            </a:r>
            <a:r>
              <a:rPr lang="en-IN" b="1" dirty="0"/>
              <a:t>, 2020, pp. 1222-1227, DOI: 10.1109/ICICCS48265.2020.9121027</a:t>
            </a:r>
            <a:r>
              <a:rPr lang="en-IN" dirty="0"/>
              <a:t>. </a:t>
            </a:r>
          </a:p>
          <a:p>
            <a:pPr marL="342900" lvl="0" indent="-342900" algn="just"/>
            <a:endParaRPr lang="en-IN" dirty="0" smtClean="0"/>
          </a:p>
          <a:p>
            <a:pPr marL="342900" lvl="0" indent="-342900" algn="just"/>
            <a:r>
              <a:rPr lang="en-US" sz="2400" b="1" dirty="0" smtClean="0">
                <a:solidFill>
                  <a:srgbClr val="000000"/>
                </a:solidFill>
                <a:latin typeface="Times New Roman"/>
                <a:ea typeface="Times New Roman"/>
                <a:cs typeface="Times New Roman"/>
                <a:sym typeface="Times New Roman"/>
              </a:rPr>
              <a:t>Reference Book</a:t>
            </a:r>
          </a:p>
          <a:p>
            <a:pPr marL="342900" lvl="0" indent="-260350">
              <a:spcBef>
                <a:spcPts val="260"/>
              </a:spcBef>
              <a:buClr>
                <a:schemeClr val="dk1"/>
              </a:buClr>
              <a:buSzPts val="1300"/>
              <a:buAutoNum type="arabicPeriod"/>
            </a:pPr>
            <a:r>
              <a:rPr lang="en-US" sz="1200" b="1" dirty="0" err="1" smtClean="0"/>
              <a:t>Pedregosa</a:t>
            </a:r>
            <a:r>
              <a:rPr lang="en-US" sz="1200" b="1" dirty="0"/>
              <a:t>, F., et al. (2011). </a:t>
            </a:r>
            <a:r>
              <a:rPr lang="en-US" sz="1200" b="1" dirty="0" err="1"/>
              <a:t>Scikit</a:t>
            </a:r>
            <a:r>
              <a:rPr lang="en-US" sz="1200" b="1" dirty="0"/>
              <a:t>-learn: Machine Learning in Python. </a:t>
            </a:r>
            <a:endParaRPr lang="en-US" sz="1200" b="1" dirty="0" smtClean="0"/>
          </a:p>
          <a:p>
            <a:pPr marL="342900" lvl="0" indent="-260350">
              <a:spcBef>
                <a:spcPts val="260"/>
              </a:spcBef>
              <a:buClr>
                <a:schemeClr val="dk1"/>
              </a:buClr>
              <a:buSzPts val="1300"/>
              <a:buAutoNum type="arabicPeriod"/>
            </a:pPr>
            <a:r>
              <a:rPr lang="en-US" sz="1200" b="1" dirty="0" smtClean="0"/>
              <a:t>2</a:t>
            </a:r>
            <a:r>
              <a:rPr lang="en-US" sz="1200" b="1" dirty="0"/>
              <a:t>. </a:t>
            </a:r>
            <a:r>
              <a:rPr lang="en-US" sz="1200" b="1" dirty="0" err="1"/>
              <a:t>Breiman</a:t>
            </a:r>
            <a:r>
              <a:rPr lang="en-US" sz="1200" b="1" dirty="0"/>
              <a:t>, L. (2001). Random Forests. Machine Learning Journal.</a:t>
            </a:r>
            <a:endParaRPr sz="1300" b="1" dirty="0">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252" name="Google Shape;252;p17" descr="Image result for Thank you in red"/>
          <p:cNvPicPr preferRelativeResize="0"/>
          <p:nvPr/>
        </p:nvPicPr>
        <p:blipFill rotWithShape="1">
          <a:blip r:embed="rId3">
            <a:alphaModFix/>
          </a:blip>
          <a:srcRect/>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101" name="Google Shape;101;p2"/>
          <p:cNvSpPr txBox="1"/>
          <p:nvPr/>
        </p:nvSpPr>
        <p:spPr>
          <a:xfrm>
            <a:off x="-1" y="0"/>
            <a:ext cx="12191999" cy="90872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endParaRPr sz="4800" b="1" i="0" u="none" strike="noStrike" cap="none" dirty="0">
              <a:solidFill>
                <a:schemeClr val="dk1"/>
              </a:solidFill>
              <a:latin typeface="Tinos"/>
              <a:ea typeface="Tinos"/>
              <a:cs typeface="Tinos"/>
              <a:sym typeface="Tinos"/>
            </a:endParaRPr>
          </a:p>
        </p:txBody>
      </p:sp>
      <p:sp>
        <p:nvSpPr>
          <p:cNvPr id="102" name="Google Shape;102;p2"/>
          <p:cNvSpPr txBox="1"/>
          <p:nvPr/>
        </p:nvSpPr>
        <p:spPr>
          <a:xfrm>
            <a:off x="-1" y="6416040"/>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1" i="0" u="none" strike="noStrike" cap="none" dirty="0">
                <a:solidFill>
                  <a:schemeClr val="dk1"/>
                </a:solidFill>
                <a:latin typeface="Tinos"/>
                <a:ea typeface="Tinos"/>
                <a:cs typeface="Tinos"/>
                <a:sym typeface="Tinos"/>
              </a:rPr>
              <a:t>Program Name: </a:t>
            </a:r>
            <a:r>
              <a:rPr lang="en-US" sz="1800" b="1" dirty="0" smtClean="0">
                <a:solidFill>
                  <a:schemeClr val="dk1"/>
                </a:solidFill>
                <a:latin typeface="Tinos"/>
                <a:ea typeface="Tinos"/>
                <a:cs typeface="Tinos"/>
                <a:sym typeface="Tinos"/>
              </a:rPr>
              <a:t>M.C.A</a:t>
            </a:r>
            <a:endParaRPr sz="1800" b="1" i="0" u="none" strike="noStrike" cap="none" dirty="0">
              <a:solidFill>
                <a:schemeClr val="dk1"/>
              </a:solidFill>
              <a:latin typeface="Tinos"/>
              <a:ea typeface="Tinos"/>
              <a:cs typeface="Tinos"/>
              <a:sym typeface="Tinos"/>
            </a:endParaRPr>
          </a:p>
        </p:txBody>
      </p:sp>
      <p:sp>
        <p:nvSpPr>
          <p:cNvPr id="103" name="Google Shape;103;p2"/>
          <p:cNvSpPr/>
          <p:nvPr/>
        </p:nvSpPr>
        <p:spPr>
          <a:xfrm>
            <a:off x="571500" y="1453346"/>
            <a:ext cx="10651890" cy="70480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smtClean="0">
                <a:solidFill>
                  <a:schemeClr val="dk1"/>
                </a:solidFill>
                <a:latin typeface="Calibri"/>
                <a:ea typeface="Calibri"/>
                <a:cs typeface="Calibri"/>
                <a:sym typeface="Calibri"/>
              </a:rPr>
              <a:t>Content</a:t>
            </a:r>
            <a:endParaRPr lang="en-US" sz="2000" b="1" dirty="0" smtClean="0">
              <a:solidFill>
                <a:schemeClr val="dk1"/>
              </a:solidFill>
              <a:latin typeface="Calibri"/>
              <a:ea typeface="Calibri"/>
              <a:cs typeface="Calibri"/>
              <a:sym typeface="Calibri"/>
            </a:endParaRPr>
          </a:p>
          <a:p>
            <a:pPr marL="457200" lvl="0" indent="-457200">
              <a:buFont typeface="Arial" panose="020B0604020202020204" pitchFamily="34" charset="0"/>
              <a:buChar char="•"/>
            </a:pPr>
            <a:r>
              <a:rPr lang="en-US" sz="2000" b="1" dirty="0">
                <a:solidFill>
                  <a:schemeClr val="dk1"/>
                </a:solidFill>
                <a:latin typeface="Calibri"/>
                <a:ea typeface="Calibri"/>
                <a:cs typeface="Calibri"/>
                <a:sym typeface="Calibri"/>
              </a:rPr>
              <a:t>• </a:t>
            </a:r>
            <a:r>
              <a:rPr lang="en-US" sz="2000" b="1" dirty="0" smtClean="0">
                <a:solidFill>
                  <a:schemeClr val="dk1"/>
                </a:solidFill>
                <a:latin typeface="Calibri"/>
                <a:ea typeface="Calibri"/>
                <a:cs typeface="Calibri"/>
                <a:sym typeface="Calibri"/>
              </a:rPr>
              <a:t>Objective.</a:t>
            </a:r>
            <a:endParaRPr lang="en-US" sz="2000" b="1" dirty="0">
              <a:solidFill>
                <a:schemeClr val="dk1"/>
              </a:solidFill>
              <a:latin typeface="Calibri"/>
              <a:ea typeface="Calibri"/>
              <a:cs typeface="Calibri"/>
              <a:sym typeface="Calibri"/>
            </a:endParaRPr>
          </a:p>
          <a:p>
            <a:pPr marL="457200" lvl="0" indent="-457200">
              <a:buFont typeface="Arial" panose="020B0604020202020204" pitchFamily="34" charset="0"/>
              <a:buChar char="•"/>
            </a:pPr>
            <a:r>
              <a:rPr lang="en-US" sz="2000" b="1" dirty="0">
                <a:solidFill>
                  <a:schemeClr val="dk1"/>
                </a:solidFill>
                <a:latin typeface="Calibri"/>
                <a:ea typeface="Calibri"/>
                <a:cs typeface="Calibri"/>
                <a:sym typeface="Calibri"/>
              </a:rPr>
              <a:t>• </a:t>
            </a:r>
            <a:r>
              <a:rPr lang="en-IN" sz="2000" b="1" dirty="0"/>
              <a:t>System </a:t>
            </a:r>
            <a:r>
              <a:rPr lang="en-IN" sz="2000" b="1" dirty="0" smtClean="0"/>
              <a:t>Architecture</a:t>
            </a:r>
          </a:p>
          <a:p>
            <a:pPr marL="457200" lvl="0" indent="-457200">
              <a:buFont typeface="Arial" panose="020B0604020202020204" pitchFamily="34" charset="0"/>
              <a:buChar char="•"/>
            </a:pPr>
            <a:r>
              <a:rPr lang="en-US" sz="2000" b="1" dirty="0" smtClean="0">
                <a:solidFill>
                  <a:schemeClr val="dk1"/>
                </a:solidFill>
                <a:latin typeface="Calibri"/>
                <a:ea typeface="Calibri"/>
                <a:cs typeface="Calibri"/>
                <a:sym typeface="Calibri"/>
              </a:rPr>
              <a:t>• Student Grade Prediction System Process</a:t>
            </a:r>
          </a:p>
          <a:p>
            <a:pPr marL="457200" indent="-457200">
              <a:buFont typeface="Arial" panose="020B0604020202020204" pitchFamily="34" charset="0"/>
              <a:buChar char="•"/>
            </a:pPr>
            <a:r>
              <a:rPr lang="en-US" sz="2000" b="1" dirty="0" smtClean="0">
                <a:solidFill>
                  <a:schemeClr val="dk1"/>
                </a:solidFill>
                <a:latin typeface="Calibri"/>
                <a:ea typeface="Calibri"/>
                <a:cs typeface="Calibri"/>
                <a:sym typeface="Calibri"/>
              </a:rPr>
              <a:t>•</a:t>
            </a:r>
            <a:r>
              <a:rPr lang="en-IN" sz="2000" b="1" dirty="0" smtClean="0"/>
              <a:t> Dataset </a:t>
            </a:r>
            <a:r>
              <a:rPr lang="en-IN" sz="2000" b="1" dirty="0"/>
              <a:t>and </a:t>
            </a:r>
            <a:r>
              <a:rPr lang="en-IN" sz="2000" b="1" dirty="0" err="1" smtClean="0"/>
              <a:t>Preproccessing</a:t>
            </a:r>
            <a:endParaRPr lang="en-IN" sz="2000" b="1" dirty="0" smtClean="0"/>
          </a:p>
          <a:p>
            <a:pPr marL="457200" indent="-457200">
              <a:buFont typeface="Arial" panose="020B0604020202020204" pitchFamily="34" charset="0"/>
              <a:buChar char="•"/>
            </a:pPr>
            <a:r>
              <a:rPr lang="en-US" sz="2000" b="1" dirty="0" smtClean="0">
                <a:solidFill>
                  <a:schemeClr val="dk1"/>
                </a:solidFill>
                <a:latin typeface="Calibri"/>
                <a:ea typeface="Calibri"/>
                <a:cs typeface="Calibri"/>
                <a:sym typeface="Calibri"/>
              </a:rPr>
              <a:t>• </a:t>
            </a:r>
            <a:r>
              <a:rPr lang="en-IN" sz="2000" b="1" kern="1200" dirty="0">
                <a:solidFill>
                  <a:sysClr val="windowText" lastClr="000000"/>
                </a:solidFill>
                <a:latin typeface="Calibri"/>
              </a:rPr>
              <a:t>Machine Learning </a:t>
            </a:r>
            <a:r>
              <a:rPr lang="en-IN" sz="2000" b="1" kern="1200" dirty="0" smtClean="0">
                <a:solidFill>
                  <a:sysClr val="windowText" lastClr="000000"/>
                </a:solidFill>
                <a:latin typeface="Calibri"/>
              </a:rPr>
              <a:t>Model</a:t>
            </a:r>
          </a:p>
          <a:p>
            <a:pPr marL="457200" indent="-457200">
              <a:buFont typeface="Arial" panose="020B0604020202020204" pitchFamily="34" charset="0"/>
              <a:buChar char="•"/>
            </a:pPr>
            <a:r>
              <a:rPr lang="en-US" sz="2000" b="1" dirty="0" smtClean="0">
                <a:solidFill>
                  <a:schemeClr val="dk1"/>
                </a:solidFill>
                <a:latin typeface="Calibri"/>
                <a:ea typeface="Calibri"/>
                <a:cs typeface="Calibri"/>
                <a:sym typeface="Calibri"/>
              </a:rPr>
              <a:t>• Implementation</a:t>
            </a:r>
          </a:p>
          <a:p>
            <a:pPr marL="457200" indent="-457200">
              <a:buFont typeface="Arial" panose="020B0604020202020204" pitchFamily="34" charset="0"/>
              <a:buChar char="•"/>
            </a:pPr>
            <a:r>
              <a:rPr lang="en-US" sz="2000" b="1" dirty="0" smtClean="0">
                <a:solidFill>
                  <a:schemeClr val="dk1"/>
                </a:solidFill>
                <a:latin typeface="Calibri"/>
                <a:ea typeface="Calibri"/>
                <a:cs typeface="Calibri"/>
                <a:sym typeface="Calibri"/>
              </a:rPr>
              <a:t>• User Interface</a:t>
            </a:r>
          </a:p>
          <a:p>
            <a:pPr marL="457200" indent="-457200">
              <a:buFont typeface="Arial" panose="020B0604020202020204" pitchFamily="34" charset="0"/>
              <a:buChar char="•"/>
            </a:pPr>
            <a:r>
              <a:rPr lang="en-US" sz="2000" b="1" dirty="0" smtClean="0">
                <a:solidFill>
                  <a:schemeClr val="dk1"/>
                </a:solidFill>
                <a:latin typeface="Calibri"/>
                <a:ea typeface="Calibri"/>
                <a:cs typeface="Calibri"/>
                <a:sym typeface="Calibri"/>
              </a:rPr>
              <a:t>• Result and Predictions</a:t>
            </a:r>
          </a:p>
          <a:p>
            <a:pPr marL="457200" indent="-457200">
              <a:buFont typeface="Arial" panose="020B0604020202020204" pitchFamily="34" charset="0"/>
              <a:buChar char="•"/>
            </a:pPr>
            <a:r>
              <a:rPr lang="en-US" sz="2000" b="1" dirty="0" smtClean="0">
                <a:solidFill>
                  <a:schemeClr val="dk1"/>
                </a:solidFill>
                <a:latin typeface="Calibri"/>
                <a:ea typeface="Calibri"/>
                <a:cs typeface="Calibri"/>
                <a:sym typeface="Calibri"/>
              </a:rPr>
              <a:t>• Conclusion</a:t>
            </a:r>
          </a:p>
          <a:p>
            <a:pPr marL="457200" indent="-457200">
              <a:buFont typeface="Arial" panose="020B0604020202020204" pitchFamily="34" charset="0"/>
              <a:buChar char="•"/>
            </a:pPr>
            <a:r>
              <a:rPr lang="en-US" sz="2000" b="1" dirty="0" smtClean="0">
                <a:solidFill>
                  <a:schemeClr val="dk1"/>
                </a:solidFill>
                <a:latin typeface="Calibri"/>
                <a:ea typeface="Calibri"/>
                <a:cs typeface="Calibri"/>
                <a:sym typeface="Calibri"/>
              </a:rPr>
              <a:t>•  Advantage</a:t>
            </a:r>
          </a:p>
          <a:p>
            <a:pPr marL="457200" indent="-457200">
              <a:buFont typeface="Arial" panose="020B0604020202020204" pitchFamily="34" charset="0"/>
              <a:buChar char="•"/>
            </a:pPr>
            <a:r>
              <a:rPr lang="en-US" sz="2000" b="1" dirty="0" smtClean="0">
                <a:solidFill>
                  <a:schemeClr val="dk1"/>
                </a:solidFill>
                <a:latin typeface="Calibri"/>
                <a:ea typeface="Calibri"/>
                <a:cs typeface="Calibri"/>
                <a:sym typeface="Calibri"/>
              </a:rPr>
              <a:t>•  </a:t>
            </a:r>
            <a:r>
              <a:rPr lang="en-US" sz="2000" b="1" dirty="0" err="1" smtClean="0">
                <a:solidFill>
                  <a:schemeClr val="dk1"/>
                </a:solidFill>
                <a:latin typeface="Calibri"/>
                <a:ea typeface="Calibri"/>
                <a:cs typeface="Calibri"/>
                <a:sym typeface="Calibri"/>
              </a:rPr>
              <a:t>Screenshort</a:t>
            </a:r>
            <a:endParaRPr lang="en-US" sz="2000" b="1" dirty="0" smtClean="0">
              <a:solidFill>
                <a:schemeClr val="dk1"/>
              </a:solidFill>
              <a:latin typeface="Calibri"/>
              <a:ea typeface="Calibri"/>
              <a:cs typeface="Calibri"/>
              <a:sym typeface="Calibri"/>
            </a:endParaRPr>
          </a:p>
          <a:p>
            <a:pPr marL="457200" lvl="0" indent="-457200">
              <a:buFont typeface="Arial" panose="020B0604020202020204" pitchFamily="34" charset="0"/>
              <a:buChar char="•"/>
            </a:pPr>
            <a:r>
              <a:rPr lang="en-US" sz="2000" b="1" dirty="0">
                <a:solidFill>
                  <a:schemeClr val="dk1"/>
                </a:solidFill>
                <a:latin typeface="Calibri"/>
                <a:ea typeface="Calibri"/>
                <a:cs typeface="Calibri"/>
                <a:sym typeface="Calibri"/>
              </a:rPr>
              <a:t>•</a:t>
            </a:r>
            <a:r>
              <a:rPr lang="en-US" sz="2000" b="1" dirty="0" smtClean="0">
                <a:solidFill>
                  <a:schemeClr val="dk1"/>
                </a:solidFill>
                <a:latin typeface="Times New Roman"/>
                <a:ea typeface="Times New Roman"/>
                <a:cs typeface="Times New Roman"/>
                <a:sym typeface="Times New Roman"/>
              </a:rPr>
              <a:t>  Recommended </a:t>
            </a:r>
            <a:r>
              <a:rPr lang="en-US" sz="2000" b="1" dirty="0">
                <a:solidFill>
                  <a:schemeClr val="dk1"/>
                </a:solidFill>
                <a:latin typeface="Times New Roman"/>
                <a:ea typeface="Times New Roman"/>
                <a:cs typeface="Times New Roman"/>
                <a:sym typeface="Times New Roman"/>
              </a:rPr>
              <a:t>Books &amp; </a:t>
            </a:r>
            <a:r>
              <a:rPr lang="en-US" sz="2000" b="1" dirty="0">
                <a:solidFill>
                  <a:schemeClr val="dk1"/>
                </a:solidFill>
                <a:latin typeface="Calibri"/>
                <a:ea typeface="Calibri"/>
                <a:cs typeface="Calibri"/>
                <a:sym typeface="Calibri"/>
              </a:rPr>
              <a:t>References</a:t>
            </a:r>
            <a:endParaRPr lang="en-US" sz="2000" dirty="0"/>
          </a:p>
          <a:p>
            <a:pPr marL="457200" indent="-457200">
              <a:buFont typeface="Arial" panose="020B0604020202020204" pitchFamily="34" charset="0"/>
              <a:buChar char="•"/>
            </a:pPr>
            <a:endParaRPr lang="en-US" sz="3200" b="1" dirty="0" smtClean="0">
              <a:solidFill>
                <a:schemeClr val="dk1"/>
              </a:solidFill>
              <a:latin typeface="Calibri"/>
              <a:ea typeface="Calibri"/>
              <a:cs typeface="Calibri"/>
              <a:sym typeface="Calibri"/>
            </a:endParaRPr>
          </a:p>
          <a:p>
            <a:pPr marL="457200" indent="-457200">
              <a:buFont typeface="Arial" panose="020B0604020202020204" pitchFamily="34" charset="0"/>
              <a:buChar char="•"/>
            </a:pPr>
            <a:endParaRPr lang="en-US" sz="3200" b="1" dirty="0" smtClean="0">
              <a:solidFill>
                <a:schemeClr val="dk1"/>
              </a:solidFill>
              <a:latin typeface="Calibri"/>
              <a:ea typeface="Calibri"/>
              <a:cs typeface="Calibri"/>
              <a:sym typeface="Calibri"/>
            </a:endParaRPr>
          </a:p>
          <a:p>
            <a:pPr marL="457200" indent="-457200">
              <a:buFont typeface="Arial" panose="020B0604020202020204" pitchFamily="34" charset="0"/>
              <a:buChar char="•"/>
            </a:pPr>
            <a:endParaRPr lang="en-IN" sz="3200" b="1" dirty="0" smtClean="0"/>
          </a:p>
          <a:p>
            <a:pPr marL="457200" indent="-457200">
              <a:buFont typeface="Arial" panose="020B0604020202020204" pitchFamily="34" charset="0"/>
              <a:buChar char="•"/>
            </a:pPr>
            <a:endParaRPr lang="en-IN" sz="3200" b="1" dirty="0"/>
          </a:p>
          <a:p>
            <a:pPr marL="457200" lvl="0" indent="-457200">
              <a:buFont typeface="Arial" panose="020B0604020202020204" pitchFamily="34" charset="0"/>
              <a:buChar char="•"/>
            </a:pPr>
            <a:endParaRPr lang="en-US" sz="3200" b="1" dirty="0" smtClean="0">
              <a:solidFill>
                <a:schemeClr val="dk1"/>
              </a:solidFill>
              <a:latin typeface="Calibri"/>
              <a:ea typeface="Calibri"/>
              <a:cs typeface="Calibri"/>
              <a:sym typeface="Calibri"/>
            </a:endParaRPr>
          </a:p>
          <a:p>
            <a:pPr marL="457200" lvl="0" indent="-457200">
              <a:buFont typeface="Arial" panose="020B0604020202020204" pitchFamily="34" charset="0"/>
              <a:buChar char="•"/>
            </a:pPr>
            <a:endParaRPr lang="en-US" sz="3200" b="1" dirty="0" smtClean="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2914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mt="13000"/>
          </a:blip>
          <a:stretch>
            <a:fillRect/>
          </a:stretch>
        </a:blipFill>
        <a:effectLst/>
      </p:bgPr>
    </p:bg>
    <p:spTree>
      <p:nvGrpSpPr>
        <p:cNvPr id="1" name="Shape 99"/>
        <p:cNvGrpSpPr/>
        <p:nvPr/>
      </p:nvGrpSpPr>
      <p:grpSpPr>
        <a:xfrm>
          <a:off x="0" y="0"/>
          <a:ext cx="0" cy="0"/>
          <a:chOff x="0" y="0"/>
          <a:chExt cx="0" cy="0"/>
        </a:xfrm>
      </p:grpSpPr>
      <p:sp>
        <p:nvSpPr>
          <p:cNvPr id="100" name="Google Shape;100;p2"/>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101" name="Google Shape;101;p2"/>
          <p:cNvSpPr txBox="1"/>
          <p:nvPr/>
        </p:nvSpPr>
        <p:spPr>
          <a:xfrm>
            <a:off x="-1" y="0"/>
            <a:ext cx="12191999" cy="90872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4800" b="1" i="0" u="none" strike="noStrike" cap="none">
                <a:solidFill>
                  <a:schemeClr val="dk1"/>
                </a:solidFill>
                <a:latin typeface="Tinos"/>
                <a:ea typeface="Tinos"/>
                <a:cs typeface="Tinos"/>
                <a:sym typeface="Tinos"/>
              </a:rPr>
              <a:t>UNIT-1</a:t>
            </a:r>
            <a:endParaRPr sz="4800" b="1" i="0" u="none" strike="noStrike" cap="none">
              <a:solidFill>
                <a:schemeClr val="dk1"/>
              </a:solidFill>
              <a:latin typeface="Tinos"/>
              <a:ea typeface="Tinos"/>
              <a:cs typeface="Tinos"/>
              <a:sym typeface="Tinos"/>
            </a:endParaRPr>
          </a:p>
        </p:txBody>
      </p:sp>
      <p:sp>
        <p:nvSpPr>
          <p:cNvPr id="102" name="Google Shape;102;p2"/>
          <p:cNvSpPr txBox="1"/>
          <p:nvPr/>
        </p:nvSpPr>
        <p:spPr>
          <a:xfrm>
            <a:off x="-1" y="6416040"/>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1" i="0" u="none" strike="noStrike" cap="none" dirty="0">
                <a:solidFill>
                  <a:schemeClr val="dk1"/>
                </a:solidFill>
                <a:latin typeface="Tinos"/>
                <a:ea typeface="Tinos"/>
                <a:cs typeface="Tinos"/>
                <a:sym typeface="Tinos"/>
              </a:rPr>
              <a:t>Program Name: </a:t>
            </a:r>
            <a:r>
              <a:rPr lang="en-US" sz="1800" b="1" dirty="0" smtClean="0">
                <a:solidFill>
                  <a:schemeClr val="dk1"/>
                </a:solidFill>
                <a:latin typeface="Tinos"/>
                <a:ea typeface="Tinos"/>
                <a:cs typeface="Tinos"/>
                <a:sym typeface="Tinos"/>
              </a:rPr>
              <a:t>M.C.A</a:t>
            </a:r>
            <a:endParaRPr sz="1800" b="1" i="0" u="none" strike="noStrike" cap="none" dirty="0">
              <a:solidFill>
                <a:schemeClr val="dk1"/>
              </a:solidFill>
              <a:latin typeface="Tinos"/>
              <a:ea typeface="Tinos"/>
              <a:cs typeface="Tinos"/>
              <a:sym typeface="Tinos"/>
            </a:endParaRPr>
          </a:p>
        </p:txBody>
      </p:sp>
      <p:sp>
        <p:nvSpPr>
          <p:cNvPr id="103" name="Google Shape;103;p2"/>
          <p:cNvSpPr/>
          <p:nvPr/>
        </p:nvSpPr>
        <p:spPr>
          <a:xfrm>
            <a:off x="571500" y="1453346"/>
            <a:ext cx="10651890" cy="40318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smtClean="0">
                <a:solidFill>
                  <a:schemeClr val="dk1"/>
                </a:solidFill>
                <a:latin typeface="Calibri"/>
                <a:ea typeface="Calibri"/>
                <a:cs typeface="Calibri"/>
                <a:sym typeface="Calibri"/>
              </a:rPr>
              <a:t>Objective</a:t>
            </a:r>
          </a:p>
          <a:p>
            <a:pPr marL="457200" lvl="0" indent="-457200">
              <a:buFont typeface="Arial" panose="020B0604020202020204" pitchFamily="34" charset="0"/>
              <a:buChar char="•"/>
            </a:pPr>
            <a:r>
              <a:rPr lang="en-US" sz="3200" b="1" dirty="0">
                <a:solidFill>
                  <a:schemeClr val="dk1"/>
                </a:solidFill>
                <a:latin typeface="Calibri"/>
                <a:ea typeface="Calibri"/>
                <a:cs typeface="Calibri"/>
                <a:sym typeface="Calibri"/>
              </a:rPr>
              <a:t>• Identify and predict student grades based on performance data.</a:t>
            </a:r>
          </a:p>
          <a:p>
            <a:pPr marL="457200" lvl="0" indent="-457200">
              <a:buFont typeface="Arial" panose="020B0604020202020204" pitchFamily="34" charset="0"/>
              <a:buChar char="•"/>
            </a:pPr>
            <a:r>
              <a:rPr lang="en-US" sz="3200" b="1" dirty="0">
                <a:solidFill>
                  <a:schemeClr val="dk1"/>
                </a:solidFill>
                <a:latin typeface="Calibri"/>
                <a:ea typeface="Calibri"/>
                <a:cs typeface="Calibri"/>
                <a:sym typeface="Calibri"/>
              </a:rPr>
              <a:t>• Use machine learning to provide insights and improve academic support.</a:t>
            </a:r>
          </a:p>
          <a:p>
            <a:pPr marL="457200" lvl="0" indent="-457200">
              <a:buFont typeface="Arial" panose="020B0604020202020204" pitchFamily="34" charset="0"/>
              <a:buChar char="•"/>
            </a:pPr>
            <a:r>
              <a:rPr lang="en-US" sz="3200" b="1" dirty="0">
                <a:solidFill>
                  <a:schemeClr val="dk1"/>
                </a:solidFill>
                <a:latin typeface="Calibri"/>
                <a:ea typeface="Calibri"/>
                <a:cs typeface="Calibri"/>
                <a:sym typeface="Calibri"/>
              </a:rPr>
              <a:t>• Focus on regression-based predictions to guide student progress.</a:t>
            </a:r>
          </a:p>
          <a:p>
            <a:pPr marL="457200" marR="0" lvl="0" indent="-457200" algn="l" rtl="0">
              <a:spcBef>
                <a:spcPts val="0"/>
              </a:spcBef>
              <a:spcAft>
                <a:spcPts val="0"/>
              </a:spcAft>
              <a:buFont typeface="Arial" panose="020B0604020202020204" pitchFamily="34" charset="0"/>
              <a:buChar char="•"/>
            </a:pPr>
            <a:endParaRPr lang="en-US" sz="3200" b="1" dirty="0" smtClean="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mt="13000"/>
          </a:blip>
          <a:stretch>
            <a:fillRect/>
          </a:stretch>
        </a:blipFill>
        <a:effectLst/>
      </p:bgPr>
    </p:bg>
    <p:spTree>
      <p:nvGrpSpPr>
        <p:cNvPr id="1" name="Shape 109"/>
        <p:cNvGrpSpPr/>
        <p:nvPr/>
      </p:nvGrpSpPr>
      <p:grpSpPr>
        <a:xfrm>
          <a:off x="0" y="0"/>
          <a:ext cx="0" cy="0"/>
          <a:chOff x="0" y="0"/>
          <a:chExt cx="0" cy="0"/>
        </a:xfrm>
      </p:grpSpPr>
      <p:sp>
        <p:nvSpPr>
          <p:cNvPr id="110" name="Google Shape;110;p3"/>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
        <p:nvSpPr>
          <p:cNvPr id="111" name="Google Shape;111;p3"/>
          <p:cNvSpPr txBox="1"/>
          <p:nvPr/>
        </p:nvSpPr>
        <p:spPr>
          <a:xfrm>
            <a:off x="-1" y="0"/>
            <a:ext cx="12191999" cy="908720"/>
          </a:xfrm>
          <a:prstGeom prst="rect">
            <a:avLst/>
          </a:prstGeom>
          <a:solidFill>
            <a:srgbClr val="C00000"/>
          </a:solidFill>
          <a:ln>
            <a:noFill/>
          </a:ln>
        </p:spPr>
        <p:txBody>
          <a:bodyPr spcFirstLastPara="1" wrap="square" lIns="91425" tIns="45700" rIns="91425" bIns="45700" anchor="t" anchorCtr="0">
            <a:noAutofit/>
          </a:bodyPr>
          <a:lstStyle/>
          <a:p>
            <a:pPr lvl="0" algn="ctr">
              <a:lnSpc>
                <a:spcPct val="90000"/>
              </a:lnSpc>
            </a:pPr>
            <a:r>
              <a:rPr lang="en-US" sz="4800" b="1" dirty="0" smtClean="0">
                <a:solidFill>
                  <a:schemeClr val="tx1"/>
                </a:solidFill>
                <a:latin typeface="Tinos"/>
                <a:ea typeface="Tinos"/>
                <a:cs typeface="Tinos"/>
                <a:sym typeface="Tinos"/>
              </a:rPr>
              <a:t>UNIT 2</a:t>
            </a:r>
            <a:endParaRPr lang="en-US" sz="4800" b="1" i="0" u="none" strike="noStrike" cap="none" dirty="0">
              <a:solidFill>
                <a:schemeClr val="tx1"/>
              </a:solidFill>
              <a:latin typeface="Tinos"/>
              <a:ea typeface="Tinos"/>
              <a:cs typeface="Tinos"/>
              <a:sym typeface="Tinos"/>
            </a:endParaRPr>
          </a:p>
        </p:txBody>
      </p:sp>
      <p:sp>
        <p:nvSpPr>
          <p:cNvPr id="112" name="Google Shape;112;p3"/>
          <p:cNvSpPr txBox="1"/>
          <p:nvPr/>
        </p:nvSpPr>
        <p:spPr>
          <a:xfrm>
            <a:off x="-1" y="6416040"/>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1" dirty="0">
                <a:solidFill>
                  <a:schemeClr val="dk1"/>
                </a:solidFill>
                <a:latin typeface="Tinos"/>
                <a:ea typeface="Tinos"/>
                <a:cs typeface="Tinos"/>
                <a:sym typeface="Tinos"/>
              </a:rPr>
              <a:t>Program Name: </a:t>
            </a:r>
            <a:r>
              <a:rPr lang="en-US" sz="1800" b="1" dirty="0" smtClean="0">
                <a:solidFill>
                  <a:schemeClr val="dk1"/>
                </a:solidFill>
                <a:latin typeface="Tinos"/>
                <a:ea typeface="Tinos"/>
                <a:cs typeface="Tinos"/>
                <a:sym typeface="Tinos"/>
              </a:rPr>
              <a:t>M.C.A</a:t>
            </a:r>
            <a:endParaRPr sz="1800" b="1" dirty="0">
              <a:solidFill>
                <a:schemeClr val="dk1"/>
              </a:solidFill>
              <a:latin typeface="Tinos"/>
              <a:ea typeface="Tinos"/>
              <a:cs typeface="Tinos"/>
              <a:sym typeface="Tinos"/>
            </a:endParaRPr>
          </a:p>
        </p:txBody>
      </p:sp>
      <p:sp>
        <p:nvSpPr>
          <p:cNvPr id="2" name="Title 1"/>
          <p:cNvSpPr>
            <a:spLocks noGrp="1"/>
          </p:cNvSpPr>
          <p:nvPr>
            <p:ph type="title"/>
          </p:nvPr>
        </p:nvSpPr>
        <p:spPr>
          <a:xfrm>
            <a:off x="838200" y="908720"/>
            <a:ext cx="9900920" cy="889600"/>
          </a:xfrm>
        </p:spPr>
        <p:txBody>
          <a:bodyPr>
            <a:normAutofit/>
          </a:bodyPr>
          <a:lstStyle/>
          <a:p>
            <a:r>
              <a:rPr lang="en-IN" sz="4000" b="1" dirty="0"/>
              <a:t>System Architecture</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48" y="1914208"/>
            <a:ext cx="11137900" cy="377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mt="13000"/>
          </a:blip>
          <a:stretch>
            <a:fillRect/>
          </a:stretch>
        </a:blipFill>
        <a:effectLst/>
      </p:bgPr>
    </p:bg>
    <p:spTree>
      <p:nvGrpSpPr>
        <p:cNvPr id="1" name="Shape 119"/>
        <p:cNvGrpSpPr/>
        <p:nvPr/>
      </p:nvGrpSpPr>
      <p:grpSpPr>
        <a:xfrm>
          <a:off x="0" y="0"/>
          <a:ext cx="0" cy="0"/>
          <a:chOff x="0" y="0"/>
          <a:chExt cx="0" cy="0"/>
        </a:xfrm>
      </p:grpSpPr>
      <p:sp>
        <p:nvSpPr>
          <p:cNvPr id="120" name="Google Shape;120;p4"/>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
        <p:nvSpPr>
          <p:cNvPr id="121" name="Google Shape;121;p4"/>
          <p:cNvSpPr txBox="1"/>
          <p:nvPr/>
        </p:nvSpPr>
        <p:spPr>
          <a:xfrm>
            <a:off x="-1" y="0"/>
            <a:ext cx="12192001" cy="860425"/>
          </a:xfrm>
          <a:prstGeom prst="rect">
            <a:avLst/>
          </a:prstGeom>
          <a:solidFill>
            <a:srgbClr val="C00000"/>
          </a:solidFill>
          <a:ln>
            <a:noFill/>
          </a:ln>
        </p:spPr>
        <p:txBody>
          <a:bodyPr spcFirstLastPara="1" wrap="square" lIns="91425" tIns="45700" rIns="91425" bIns="45700" anchor="t" anchorCtr="0">
            <a:noAutofit/>
          </a:bodyPr>
          <a:lstStyle/>
          <a:p>
            <a:pPr lvl="2" algn="ctr"/>
            <a:r>
              <a:rPr lang="en-US" sz="4400" b="1" dirty="0" smtClean="0"/>
              <a:t>Student Grade Prediction System process </a:t>
            </a:r>
            <a:endParaRPr lang="en-US" sz="4400" b="1" dirty="0"/>
          </a:p>
        </p:txBody>
      </p:sp>
      <p:sp>
        <p:nvSpPr>
          <p:cNvPr id="122" name="Google Shape;122;p4"/>
          <p:cNvSpPr txBox="1"/>
          <p:nvPr/>
        </p:nvSpPr>
        <p:spPr>
          <a:xfrm>
            <a:off x="-1" y="6416040"/>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1" dirty="0">
                <a:solidFill>
                  <a:schemeClr val="dk1"/>
                </a:solidFill>
                <a:latin typeface="Tinos"/>
                <a:ea typeface="Tinos"/>
                <a:cs typeface="Tinos"/>
                <a:sym typeface="Tinos"/>
              </a:rPr>
              <a:t>Program Name: </a:t>
            </a:r>
            <a:r>
              <a:rPr lang="en-US" sz="1800" b="1" dirty="0" smtClean="0">
                <a:solidFill>
                  <a:schemeClr val="dk1"/>
                </a:solidFill>
                <a:latin typeface="Tinos"/>
                <a:ea typeface="Tinos"/>
                <a:cs typeface="Tinos"/>
                <a:sym typeface="Tinos"/>
              </a:rPr>
              <a:t>M.C.A</a:t>
            </a:r>
            <a:endParaRPr sz="1800" b="1" dirty="0">
              <a:solidFill>
                <a:schemeClr val="dk1"/>
              </a:solidFill>
              <a:latin typeface="Tinos"/>
              <a:ea typeface="Tinos"/>
              <a:cs typeface="Tinos"/>
              <a:sym typeface="Tinos"/>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0489" y="1531566"/>
            <a:ext cx="8111019" cy="40272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mt="13000"/>
          </a:blip>
          <a:stretch>
            <a:fillRect/>
          </a:stretch>
        </a:blipFill>
        <a:effectLst/>
      </p:bgPr>
    </p:bg>
    <p:spTree>
      <p:nvGrpSpPr>
        <p:cNvPr id="1" name="Shape 99"/>
        <p:cNvGrpSpPr/>
        <p:nvPr/>
      </p:nvGrpSpPr>
      <p:grpSpPr>
        <a:xfrm>
          <a:off x="0" y="0"/>
          <a:ext cx="0" cy="0"/>
          <a:chOff x="0" y="0"/>
          <a:chExt cx="0" cy="0"/>
        </a:xfrm>
      </p:grpSpPr>
      <p:sp>
        <p:nvSpPr>
          <p:cNvPr id="100" name="Google Shape;100;p2"/>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101" name="Google Shape;101;p2"/>
          <p:cNvSpPr txBox="1"/>
          <p:nvPr/>
        </p:nvSpPr>
        <p:spPr>
          <a:xfrm>
            <a:off x="-1" y="0"/>
            <a:ext cx="12191999" cy="908720"/>
          </a:xfrm>
          <a:prstGeom prst="rect">
            <a:avLst/>
          </a:prstGeom>
          <a:solidFill>
            <a:srgbClr val="C00000"/>
          </a:solidFill>
          <a:ln>
            <a:noFill/>
          </a:ln>
        </p:spPr>
        <p:txBody>
          <a:bodyPr spcFirstLastPara="1" wrap="square" lIns="91425" tIns="45700" rIns="91425" bIns="45700" anchor="t" anchorCtr="0">
            <a:noAutofit/>
          </a:bodyPr>
          <a:lstStyle/>
          <a:p>
            <a:pPr lvl="0" algn="ctr">
              <a:lnSpc>
                <a:spcPct val="90000"/>
              </a:lnSpc>
            </a:pPr>
            <a:r>
              <a:rPr lang="en-US" sz="4800" b="1" dirty="0" smtClean="0">
                <a:ea typeface="Tinos"/>
              </a:rPr>
              <a:t>UNIT-3</a:t>
            </a:r>
            <a:endParaRPr sz="4800" b="1" i="0" u="none" strike="noStrike" cap="none" dirty="0">
              <a:solidFill>
                <a:schemeClr val="dk1"/>
              </a:solidFill>
              <a:latin typeface="Tinos"/>
              <a:ea typeface="Tinos"/>
              <a:cs typeface="Tinos"/>
              <a:sym typeface="Tinos"/>
            </a:endParaRPr>
          </a:p>
        </p:txBody>
      </p:sp>
      <p:sp>
        <p:nvSpPr>
          <p:cNvPr id="102" name="Google Shape;102;p2"/>
          <p:cNvSpPr txBox="1"/>
          <p:nvPr/>
        </p:nvSpPr>
        <p:spPr>
          <a:xfrm>
            <a:off x="-1" y="6416040"/>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1" i="0" u="none" strike="noStrike" cap="none" dirty="0">
                <a:solidFill>
                  <a:schemeClr val="dk1"/>
                </a:solidFill>
                <a:latin typeface="Tinos"/>
                <a:ea typeface="Tinos"/>
                <a:cs typeface="Tinos"/>
                <a:sym typeface="Tinos"/>
              </a:rPr>
              <a:t>Program Name: </a:t>
            </a:r>
            <a:r>
              <a:rPr lang="en-US" sz="1800" b="1" dirty="0" smtClean="0">
                <a:solidFill>
                  <a:schemeClr val="dk1"/>
                </a:solidFill>
                <a:latin typeface="Tinos"/>
                <a:ea typeface="Tinos"/>
                <a:cs typeface="Tinos"/>
                <a:sym typeface="Tinos"/>
              </a:rPr>
              <a:t>M.C.A</a:t>
            </a:r>
            <a:endParaRPr sz="1800" b="1" i="0" u="none" strike="noStrike" cap="none" dirty="0">
              <a:solidFill>
                <a:schemeClr val="dk1"/>
              </a:solidFill>
              <a:latin typeface="Tinos"/>
              <a:ea typeface="Tinos"/>
              <a:cs typeface="Tinos"/>
              <a:sym typeface="Tinos"/>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806" y="2438400"/>
            <a:ext cx="10942637" cy="4053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17282" y="1770911"/>
            <a:ext cx="7048113" cy="584775"/>
          </a:xfrm>
          <a:prstGeom prst="rect">
            <a:avLst/>
          </a:prstGeom>
        </p:spPr>
        <p:txBody>
          <a:bodyPr wrap="square">
            <a:spAutoFit/>
          </a:bodyPr>
          <a:lstStyle/>
          <a:p>
            <a:r>
              <a:rPr lang="en-IN" sz="3200" b="1" dirty="0"/>
              <a:t>Dataset and </a:t>
            </a:r>
            <a:r>
              <a:rPr lang="en-IN" sz="3200" b="1" dirty="0" err="1"/>
              <a:t>Preprocessing</a:t>
            </a:r>
            <a:endParaRPr lang="en-IN" sz="3200" b="1" dirty="0"/>
          </a:p>
        </p:txBody>
      </p:sp>
    </p:spTree>
    <p:extLst>
      <p:ext uri="{BB962C8B-B14F-4D97-AF65-F5344CB8AC3E}">
        <p14:creationId xmlns:p14="http://schemas.microsoft.com/office/powerpoint/2010/main" val="2385467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mt="13000"/>
          </a:blip>
          <a:stretch>
            <a:fillRect/>
          </a:stretch>
        </a:blipFill>
        <a:effectLst/>
      </p:bgPr>
    </p:bg>
    <p:spTree>
      <p:nvGrpSpPr>
        <p:cNvPr id="1" name="Shape 201"/>
        <p:cNvGrpSpPr/>
        <p:nvPr/>
      </p:nvGrpSpPr>
      <p:grpSpPr>
        <a:xfrm>
          <a:off x="0" y="0"/>
          <a:ext cx="0" cy="0"/>
          <a:chOff x="0" y="0"/>
          <a:chExt cx="0" cy="0"/>
        </a:xfrm>
      </p:grpSpPr>
      <p:sp>
        <p:nvSpPr>
          <p:cNvPr id="202" name="Google Shape;202;p12"/>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
        <p:nvSpPr>
          <p:cNvPr id="203" name="Google Shape;203;p12"/>
          <p:cNvSpPr txBox="1"/>
          <p:nvPr/>
        </p:nvSpPr>
        <p:spPr>
          <a:xfrm>
            <a:off x="-1" y="0"/>
            <a:ext cx="12191999" cy="908720"/>
          </a:xfrm>
          <a:prstGeom prst="rect">
            <a:avLst/>
          </a:prstGeom>
          <a:solidFill>
            <a:srgbClr val="C00000"/>
          </a:solidFill>
          <a:ln>
            <a:noFill/>
          </a:ln>
        </p:spPr>
        <p:txBody>
          <a:bodyPr spcFirstLastPara="1" wrap="square" lIns="91425" tIns="45700" rIns="91425" bIns="45700" anchor="ctr" anchorCtr="0">
            <a:noAutofit/>
          </a:bodyPr>
          <a:lstStyle/>
          <a:p>
            <a:pPr marL="342900" lvl="0" indent="-342900" algn="ctr"/>
            <a:r>
              <a:rPr lang="en-US" sz="4000" b="1" dirty="0" smtClean="0"/>
              <a:t>UNIT-4</a:t>
            </a:r>
            <a:endParaRPr sz="4000" dirty="0"/>
          </a:p>
        </p:txBody>
      </p:sp>
      <p:sp>
        <p:nvSpPr>
          <p:cNvPr id="205" name="Google Shape;205;p12"/>
          <p:cNvSpPr txBox="1"/>
          <p:nvPr/>
        </p:nvSpPr>
        <p:spPr>
          <a:xfrm>
            <a:off x="-1" y="6416040"/>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1" dirty="0">
                <a:solidFill>
                  <a:schemeClr val="dk1"/>
                </a:solidFill>
                <a:latin typeface="Tinos"/>
                <a:ea typeface="Tinos"/>
                <a:cs typeface="Tinos"/>
                <a:sym typeface="Tinos"/>
              </a:rPr>
              <a:t>Program Name: </a:t>
            </a:r>
            <a:r>
              <a:rPr lang="en-US" sz="1800" b="1" dirty="0" smtClean="0">
                <a:solidFill>
                  <a:schemeClr val="dk1"/>
                </a:solidFill>
                <a:latin typeface="Tinos"/>
                <a:ea typeface="Tinos"/>
                <a:cs typeface="Tinos"/>
                <a:sym typeface="Tinos"/>
              </a:rPr>
              <a:t>M.C.A</a:t>
            </a:r>
            <a:endParaRPr sz="1800" b="1" dirty="0">
              <a:solidFill>
                <a:schemeClr val="dk1"/>
              </a:solidFill>
              <a:latin typeface="Tinos"/>
              <a:ea typeface="Tinos"/>
              <a:cs typeface="Tinos"/>
              <a:sym typeface="Tinos"/>
            </a:endParaRPr>
          </a:p>
        </p:txBody>
      </p:sp>
      <p:sp>
        <p:nvSpPr>
          <p:cNvPr id="2" name="Rectangle 1"/>
          <p:cNvSpPr/>
          <p:nvPr/>
        </p:nvSpPr>
        <p:spPr>
          <a:xfrm>
            <a:off x="741680" y="1610362"/>
            <a:ext cx="9702800" cy="523220"/>
          </a:xfrm>
          <a:prstGeom prst="rect">
            <a:avLst/>
          </a:prstGeom>
        </p:spPr>
        <p:txBody>
          <a:bodyPr wrap="square">
            <a:spAutoFit/>
          </a:bodyPr>
          <a:lstStyle/>
          <a:p>
            <a:pPr marL="457200" indent="-457200" algn="just">
              <a:buFont typeface="Arial" pitchFamily="34" charset="0"/>
              <a:buChar char="•"/>
            </a:pPr>
            <a:endParaRPr lang="en-IN" sz="2800"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2428240"/>
            <a:ext cx="10571163" cy="310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a:spLocks noGrp="1"/>
          </p:cNvSpPr>
          <p:nvPr/>
        </p:nvSpPr>
        <p:spPr>
          <a:xfrm>
            <a:off x="571500" y="1499356"/>
            <a:ext cx="6898640" cy="102616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sz="4400" b="1" i="0" u="none" strike="noStrike" kern="1200" cap="none" spc="0" normalizeH="0" baseline="0" noProof="0" dirty="0" smtClean="0">
                <a:ln>
                  <a:noFill/>
                </a:ln>
                <a:solidFill>
                  <a:sysClr val="windowText" lastClr="000000"/>
                </a:solidFill>
                <a:effectLst/>
                <a:uLnTx/>
                <a:uFillTx/>
                <a:latin typeface="Calibri"/>
                <a:ea typeface="+mj-ea"/>
                <a:cs typeface="+mj-cs"/>
              </a:rPr>
              <a:t>Machine Learning Model</a:t>
            </a:r>
            <a:endParaRPr kumimoji="0" sz="4400" b="1" i="0" u="none" strike="noStrike" kern="1200" cap="none" spc="0" normalizeH="0" baseline="0" noProof="0" dirty="0">
              <a:ln>
                <a:noFill/>
              </a:ln>
              <a:solidFill>
                <a:sysClr val="windowText" lastClr="000000"/>
              </a:solidFill>
              <a:effectLst/>
              <a:uLnTx/>
              <a:uFillTx/>
              <a:latin typeface="Calibri"/>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
        <p:nvSpPr>
          <p:cNvPr id="203" name="Google Shape;203;p12"/>
          <p:cNvSpPr txBox="1"/>
          <p:nvPr/>
        </p:nvSpPr>
        <p:spPr>
          <a:xfrm>
            <a:off x="-1" y="0"/>
            <a:ext cx="12191999" cy="908720"/>
          </a:xfrm>
          <a:prstGeom prst="rect">
            <a:avLst/>
          </a:prstGeom>
          <a:solidFill>
            <a:srgbClr val="C00000"/>
          </a:solidFill>
          <a:ln>
            <a:noFill/>
          </a:ln>
        </p:spPr>
        <p:txBody>
          <a:bodyPr spcFirstLastPara="1" wrap="square" lIns="91425" tIns="45700" rIns="91425" bIns="45700" anchor="ctr" anchorCtr="0">
            <a:noAutofit/>
          </a:bodyPr>
          <a:lstStyle/>
          <a:p>
            <a:pPr marL="342900" lvl="0" indent="-342900" algn="ctr"/>
            <a:r>
              <a:rPr lang="en-US" sz="4000" b="1" dirty="0" smtClean="0"/>
              <a:t>UNIT-5</a:t>
            </a:r>
            <a:endParaRPr sz="4000" dirty="0"/>
          </a:p>
        </p:txBody>
      </p:sp>
      <p:sp>
        <p:nvSpPr>
          <p:cNvPr id="205" name="Google Shape;205;p12"/>
          <p:cNvSpPr txBox="1"/>
          <p:nvPr/>
        </p:nvSpPr>
        <p:spPr>
          <a:xfrm>
            <a:off x="-1" y="6416040"/>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1" dirty="0">
                <a:solidFill>
                  <a:schemeClr val="dk1"/>
                </a:solidFill>
                <a:latin typeface="Tinos"/>
                <a:ea typeface="Tinos"/>
                <a:cs typeface="Tinos"/>
                <a:sym typeface="Tinos"/>
              </a:rPr>
              <a:t>Program Name: </a:t>
            </a:r>
            <a:r>
              <a:rPr lang="en-US" sz="1800" b="1" dirty="0" smtClean="0">
                <a:solidFill>
                  <a:schemeClr val="dk1"/>
                </a:solidFill>
                <a:latin typeface="Tinos"/>
                <a:ea typeface="Tinos"/>
                <a:cs typeface="Tinos"/>
                <a:sym typeface="Tinos"/>
              </a:rPr>
              <a:t>M.C.A</a:t>
            </a:r>
            <a:endParaRPr sz="1800" b="1" dirty="0">
              <a:solidFill>
                <a:schemeClr val="dk1"/>
              </a:solidFill>
              <a:latin typeface="Tinos"/>
              <a:ea typeface="Tinos"/>
              <a:cs typeface="Tinos"/>
              <a:sym typeface="Tino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2" y="2274291"/>
            <a:ext cx="8377946" cy="3339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183" y="1104304"/>
            <a:ext cx="4333875"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11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2"/>
          <p:cNvSpPr txBox="1"/>
          <p:nvPr/>
        </p:nvSpPr>
        <p:spPr>
          <a:xfrm>
            <a:off x="571500" y="214313"/>
            <a:ext cx="10763251" cy="6461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3600">
              <a:solidFill>
                <a:schemeClr val="dk1"/>
              </a:solidFill>
              <a:latin typeface="Calibri"/>
              <a:ea typeface="Calibri"/>
              <a:cs typeface="Calibri"/>
              <a:sym typeface="Calibri"/>
            </a:endParaRPr>
          </a:p>
        </p:txBody>
      </p:sp>
      <p:sp>
        <p:nvSpPr>
          <p:cNvPr id="203" name="Google Shape;203;p12"/>
          <p:cNvSpPr txBox="1"/>
          <p:nvPr/>
        </p:nvSpPr>
        <p:spPr>
          <a:xfrm>
            <a:off x="-1" y="0"/>
            <a:ext cx="12191999" cy="908720"/>
          </a:xfrm>
          <a:prstGeom prst="rect">
            <a:avLst/>
          </a:prstGeom>
          <a:solidFill>
            <a:srgbClr val="C00000"/>
          </a:solidFill>
          <a:ln>
            <a:noFill/>
          </a:ln>
        </p:spPr>
        <p:txBody>
          <a:bodyPr spcFirstLastPara="1" wrap="square" lIns="91425" tIns="45700" rIns="91425" bIns="45700" anchor="ctr" anchorCtr="0">
            <a:noAutofit/>
          </a:bodyPr>
          <a:lstStyle/>
          <a:p>
            <a:pPr marL="342900" lvl="0" indent="-342900" algn="ctr"/>
            <a:r>
              <a:rPr lang="en-US" sz="4000" b="1" dirty="0" smtClean="0"/>
              <a:t>UNIT-6</a:t>
            </a:r>
            <a:endParaRPr sz="4000" dirty="0"/>
          </a:p>
        </p:txBody>
      </p:sp>
      <p:sp>
        <p:nvSpPr>
          <p:cNvPr id="205" name="Google Shape;205;p12"/>
          <p:cNvSpPr txBox="1"/>
          <p:nvPr/>
        </p:nvSpPr>
        <p:spPr>
          <a:xfrm>
            <a:off x="-1" y="6416040"/>
            <a:ext cx="12191998" cy="441960"/>
          </a:xfrm>
          <a:prstGeom prst="rect">
            <a:avLst/>
          </a:prstGeom>
          <a:solidFill>
            <a:srgbClr val="C00000"/>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None/>
            </a:pPr>
            <a:r>
              <a:rPr lang="en-US" sz="1800" b="1" dirty="0">
                <a:solidFill>
                  <a:schemeClr val="dk1"/>
                </a:solidFill>
                <a:latin typeface="Tinos"/>
                <a:ea typeface="Tinos"/>
                <a:cs typeface="Tinos"/>
                <a:sym typeface="Tinos"/>
              </a:rPr>
              <a:t>Program Name: </a:t>
            </a:r>
            <a:r>
              <a:rPr lang="en-US" sz="1800" b="1" dirty="0" smtClean="0">
                <a:solidFill>
                  <a:schemeClr val="dk1"/>
                </a:solidFill>
                <a:latin typeface="Tinos"/>
                <a:ea typeface="Tinos"/>
                <a:cs typeface="Tinos"/>
                <a:sym typeface="Tinos"/>
              </a:rPr>
              <a:t>M.C.A</a:t>
            </a:r>
            <a:endParaRPr sz="1800" b="1" dirty="0">
              <a:solidFill>
                <a:schemeClr val="dk1"/>
              </a:solidFill>
              <a:latin typeface="Tinos"/>
              <a:ea typeface="Tinos"/>
              <a:cs typeface="Tinos"/>
              <a:sym typeface="Tinos"/>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934335"/>
            <a:ext cx="12144375" cy="202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499" y="1957388"/>
            <a:ext cx="3883025"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41168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609</Words>
  <Application>Microsoft Office PowerPoint</Application>
  <PresentationFormat>Custom</PresentationFormat>
  <Paragraphs>103</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Tinos</vt:lpstr>
      <vt:lpstr>Times New Roman</vt:lpstr>
      <vt:lpstr>Calibri</vt:lpstr>
      <vt:lpstr>Office Theme</vt:lpstr>
      <vt:lpstr>PowerPoint Presentation</vt:lpstr>
      <vt:lpstr>PowerPoint Presentation</vt:lpstr>
      <vt:lpstr>PowerPoint Presentation</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 RAMALINGAM</dc:creator>
  <cp:lastModifiedBy>Ankit kumar</cp:lastModifiedBy>
  <cp:revision>76</cp:revision>
  <dcterms:created xsi:type="dcterms:W3CDTF">2020-05-05T09:43:45Z</dcterms:created>
  <dcterms:modified xsi:type="dcterms:W3CDTF">2025-01-28T19:54:33Z</dcterms:modified>
</cp:coreProperties>
</file>