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Raleway"/>
      <p:regular r:id="rId17"/>
    </p:embeddedFont>
    <p:embeddedFont>
      <p:font typeface="Raleway"/>
      <p:regular r:id="rId18"/>
    </p:embeddedFont>
    <p:embeddedFont>
      <p:font typeface="Raleway"/>
      <p:regular r:id="rId19"/>
    </p:embeddedFont>
    <p:embeddedFont>
      <p:font typeface="Raleway"/>
      <p:regular r:id="rId20"/>
    </p:embeddedFont>
    <p:embeddedFont>
      <p:font typeface="Roboto"/>
      <p:regular r:id="rId21"/>
    </p:embeddedFont>
    <p:embeddedFont>
      <p:font typeface="Roboto"/>
      <p:regular r:id="rId22"/>
    </p:embeddedFont>
    <p:embeddedFont>
      <p:font typeface="Roboto"/>
      <p:regular r:id="rId23"/>
    </p:embeddedFont>
    <p:embeddedFont>
      <p:font typeface="Roboto"/>
      <p:regular r:id="rId2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hyperlink" Target="https://iceberg.apache.org/view-spec/" TargetMode="External"/><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slideLayout" Target="../slideLayouts/slideLayout10.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520071"/>
            <a:ext cx="7556421" cy="1240155"/>
          </a:xfrm>
          <a:prstGeom prst="rect">
            <a:avLst/>
          </a:prstGeom>
          <a:noFill/>
          <a:ln/>
        </p:spPr>
        <p:txBody>
          <a:bodyPr wrap="square" lIns="0" tIns="0" rIns="0" bIns="0" rtlCol="0" anchor="t"/>
          <a:lstStyle/>
          <a:p>
            <a:pPr algn="l" indent="0" marL="0">
              <a:lnSpc>
                <a:spcPts val="4850"/>
              </a:lnSpc>
              <a:buNone/>
            </a:pPr>
            <a:r>
              <a:rPr lang="en-US" sz="3900" dirty="0">
                <a:solidFill>
                  <a:srgbClr val="1B1B27"/>
                </a:solidFill>
                <a:latin typeface="Raleway" pitchFamily="34" charset="0"/>
                <a:ea typeface="Raleway" pitchFamily="34" charset="-122"/>
                <a:cs typeface="Raleway" pitchFamily="34" charset="-120"/>
              </a:rPr>
              <a:t>Apache Iceberg Views and Materialized View Behavior</a:t>
            </a:r>
            <a:endParaRPr lang="en-US" sz="3900" dirty="0"/>
          </a:p>
        </p:txBody>
      </p:sp>
      <p:sp>
        <p:nvSpPr>
          <p:cNvPr id="4" name="Text 1"/>
          <p:cNvSpPr/>
          <p:nvPr/>
        </p:nvSpPr>
        <p:spPr>
          <a:xfrm>
            <a:off x="793790" y="3057882"/>
            <a:ext cx="7556421" cy="1587698"/>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Welcome to our presentation on Apache Iceberg Views and Materialized View Behavior. This session is designed for educators, school administrators, and technology professionals eager to deepen their understanding of modern data architectures. We'll explore the core concepts of Iceberg Views, their properties, and how they function within various query engines.</a:t>
            </a:r>
            <a:endParaRPr lang="en-US" sz="1550" dirty="0"/>
          </a:p>
        </p:txBody>
      </p:sp>
      <p:sp>
        <p:nvSpPr>
          <p:cNvPr id="5" name="Text 2"/>
          <p:cNvSpPr/>
          <p:nvPr/>
        </p:nvSpPr>
        <p:spPr>
          <a:xfrm>
            <a:off x="793790" y="4868823"/>
            <a:ext cx="7556421" cy="127015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We will also delve into the practical application of simulating materialized views using dbt with Iceberg, providing insights into efficient data management and query optimization. Our goal is to equip you with the knowledge to leverage these powerful features for enhanced data analytics and reporting.</a:t>
            </a:r>
            <a:endParaRPr lang="en-US" sz="1550" dirty="0"/>
          </a:p>
        </p:txBody>
      </p:sp>
      <p:sp>
        <p:nvSpPr>
          <p:cNvPr id="6" name="Shape 3"/>
          <p:cNvSpPr/>
          <p:nvPr/>
        </p:nvSpPr>
        <p:spPr>
          <a:xfrm>
            <a:off x="793790" y="6377107"/>
            <a:ext cx="317540" cy="317540"/>
          </a:xfrm>
          <a:prstGeom prst="roundRect">
            <a:avLst>
              <a:gd name="adj" fmla="val 28793492"/>
            </a:avLst>
          </a:prstGeom>
          <a:noFill/>
          <a:ln w="7620">
            <a:solidFill>
              <a:srgbClr val="FFFFFF"/>
            </a:solidFill>
            <a:prstDash val="solid"/>
          </a:ln>
        </p:spPr>
      </p:sp>
      <p:pic>
        <p:nvPicPr>
          <p:cNvPr id="7" name="Image 1" descr="preencoded.png">    </p:cNvPr>
          <p:cNvPicPr>
            <a:picLocks noChangeAspect="1"/>
          </p:cNvPicPr>
          <p:nvPr/>
        </p:nvPicPr>
        <p:blipFill>
          <a:blip r:embed="rId2"/>
          <a:stretch>
            <a:fillRect/>
          </a:stretch>
        </p:blipFill>
        <p:spPr>
          <a:xfrm>
            <a:off x="801410" y="6384727"/>
            <a:ext cx="302300" cy="302300"/>
          </a:xfrm>
          <a:prstGeom prst="rect">
            <a:avLst/>
          </a:prstGeom>
        </p:spPr>
      </p:pic>
      <p:sp>
        <p:nvSpPr>
          <p:cNvPr id="8" name="Text 4"/>
          <p:cNvSpPr/>
          <p:nvPr/>
        </p:nvSpPr>
        <p:spPr>
          <a:xfrm>
            <a:off x="1210508" y="6362224"/>
            <a:ext cx="1794272" cy="347305"/>
          </a:xfrm>
          <a:prstGeom prst="rect">
            <a:avLst/>
          </a:prstGeom>
          <a:noFill/>
          <a:ln/>
        </p:spPr>
        <p:txBody>
          <a:bodyPr wrap="none" lIns="0" tIns="0" rIns="0" bIns="0" rtlCol="0" anchor="t"/>
          <a:lstStyle/>
          <a:p>
            <a:pPr algn="l" indent="0" marL="0">
              <a:lnSpc>
                <a:spcPts val="2700"/>
              </a:lnSpc>
              <a:buNone/>
            </a:pPr>
            <a:r>
              <a:rPr lang="en-US" sz="1950" b="1" dirty="0">
                <a:solidFill>
                  <a:srgbClr val="3C3939"/>
                </a:solidFill>
                <a:latin typeface="Roboto Bold" pitchFamily="34" charset="0"/>
                <a:ea typeface="Roboto Bold" pitchFamily="34" charset="-122"/>
                <a:cs typeface="Roboto Bold" pitchFamily="34" charset="-120"/>
              </a:rPr>
              <a:t>by prince kumar</a:t>
            </a:r>
            <a:endParaRPr lang="en-US" sz="19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80098" y="538163"/>
            <a:ext cx="10154960" cy="609362"/>
          </a:xfrm>
          <a:prstGeom prst="rect">
            <a:avLst/>
          </a:prstGeom>
          <a:noFill/>
          <a:ln/>
        </p:spPr>
        <p:txBody>
          <a:bodyPr wrap="none" lIns="0" tIns="0" rIns="0" bIns="0" rtlCol="0" anchor="t"/>
          <a:lstStyle/>
          <a:p>
            <a:pPr algn="l" indent="0" marL="0">
              <a:lnSpc>
                <a:spcPts val="4750"/>
              </a:lnSpc>
              <a:buNone/>
            </a:pPr>
            <a:r>
              <a:rPr lang="en-US" sz="3800" dirty="0">
                <a:solidFill>
                  <a:srgbClr val="1B1B27"/>
                </a:solidFill>
                <a:latin typeface="Raleway" pitchFamily="34" charset="0"/>
                <a:ea typeface="Raleway" pitchFamily="34" charset="-122"/>
                <a:cs typeface="Raleway" pitchFamily="34" charset="-120"/>
              </a:rPr>
              <a:t>dbt Incremental Example and Key Takeaways</a:t>
            </a:r>
            <a:endParaRPr lang="en-US" sz="3800" dirty="0"/>
          </a:p>
        </p:txBody>
      </p:sp>
      <p:sp>
        <p:nvSpPr>
          <p:cNvPr id="3" name="Shape 1"/>
          <p:cNvSpPr/>
          <p:nvPr/>
        </p:nvSpPr>
        <p:spPr>
          <a:xfrm>
            <a:off x="780098" y="1537573"/>
            <a:ext cx="13070205" cy="1540193"/>
          </a:xfrm>
          <a:prstGeom prst="roundRect">
            <a:avLst>
              <a:gd name="adj" fmla="val 5319"/>
            </a:avLst>
          </a:prstGeom>
          <a:solidFill>
            <a:srgbClr val="E1E1EA"/>
          </a:solidFill>
          <a:ln/>
        </p:spPr>
      </p:sp>
      <p:sp>
        <p:nvSpPr>
          <p:cNvPr id="4" name="Shape 2"/>
          <p:cNvSpPr/>
          <p:nvPr/>
        </p:nvSpPr>
        <p:spPr>
          <a:xfrm>
            <a:off x="770453" y="1537573"/>
            <a:ext cx="13089493" cy="1540193"/>
          </a:xfrm>
          <a:prstGeom prst="roundRect">
            <a:avLst>
              <a:gd name="adj" fmla="val 1900"/>
            </a:avLst>
          </a:prstGeom>
          <a:solidFill>
            <a:srgbClr val="E1E1EA"/>
          </a:solidFill>
          <a:ln/>
        </p:spPr>
      </p:sp>
      <p:sp>
        <p:nvSpPr>
          <p:cNvPr id="5" name="Text 3"/>
          <p:cNvSpPr/>
          <p:nvPr/>
        </p:nvSpPr>
        <p:spPr>
          <a:xfrm>
            <a:off x="965478" y="1683782"/>
            <a:ext cx="12699444" cy="1247775"/>
          </a:xfrm>
          <a:prstGeom prst="rect">
            <a:avLst/>
          </a:prstGeom>
          <a:noFill/>
          <a:ln/>
        </p:spPr>
        <p:txBody>
          <a:bodyPr wrap="square" lIns="0" tIns="0" rIns="0" bIns="0" rtlCol="0" anchor="t"/>
          <a:lstStyle/>
          <a:p>
            <a:pPr algn="l" indent="0" marL="0">
              <a:lnSpc>
                <a:spcPts val="2450"/>
              </a:lnSpc>
              <a:buNone/>
            </a:pPr>
            <a:r>
              <a:rPr lang="en-US" sz="1500" dirty="0">
                <a:solidFill>
                  <a:srgbClr val="3C3939"/>
                </a:solidFill>
                <a:highlight>
                  <a:srgbClr val="E1E1EA"/>
                </a:highlight>
                <a:latin typeface="Consolas" pitchFamily="34" charset="0"/>
                <a:ea typeface="Consolas" pitchFamily="34" charset="-122"/>
                <a:cs typeface="Consolas" pitchFamily="34" charset="-120"/>
              </a:rPr>
              <a:t>{{ config( materialized='incremental', table\_format='iceberg', incremental\_strategy='merge', unique\_key='event\_date' ) }}SELECT CAST(event\_ts AS DATE) AS event\_date, COUNT(\*) AS event\_count FROM {{ ref('events') }} {% if is\_incremental() %} WHERE event\_ts &gt; (SELECT MAX(event\_date) FROM {{ this }}) {% endif %} GROUP BY CAST(event\_ts AS DATE);</a:t>
            </a:r>
            <a:endParaRPr lang="en-US" sz="1500" dirty="0"/>
          </a:p>
        </p:txBody>
      </p:sp>
      <p:sp>
        <p:nvSpPr>
          <p:cNvPr id="6" name="Text 4"/>
          <p:cNvSpPr/>
          <p:nvPr/>
        </p:nvSpPr>
        <p:spPr>
          <a:xfrm>
            <a:off x="780098" y="3297079"/>
            <a:ext cx="13070205" cy="935831"/>
          </a:xfrm>
          <a:prstGeom prst="rect">
            <a:avLst/>
          </a:prstGeom>
          <a:noFill/>
          <a:ln/>
        </p:spPr>
        <p:txBody>
          <a:bodyPr wrap="square" lIns="0" tIns="0" rIns="0" bIns="0" rtlCol="0" anchor="t"/>
          <a:lstStyle/>
          <a:p>
            <a:pPr algn="l" indent="0" marL="0">
              <a:lnSpc>
                <a:spcPts val="2450"/>
              </a:lnSpc>
              <a:buNone/>
            </a:pPr>
            <a:r>
              <a:rPr lang="en-US" sz="1500" dirty="0">
                <a:solidFill>
                  <a:srgbClr val="3C3939"/>
                </a:solidFill>
                <a:latin typeface="Roboto" pitchFamily="34" charset="0"/>
                <a:ea typeface="Roboto" pitchFamily="34" charset="-122"/>
                <a:cs typeface="Roboto" pitchFamily="34" charset="-120"/>
              </a:rPr>
              <a:t>This dbt code snippet demonstrates an incremental materialization using Iceberg. The </a:t>
            </a:r>
            <a:pPr algn="l" indent="0" marL="0">
              <a:lnSpc>
                <a:spcPts val="2450"/>
              </a:lnSpc>
              <a:buNone/>
            </a:pPr>
            <a:r>
              <a:rPr lang="en-US" sz="1500" b="1" dirty="0">
                <a:solidFill>
                  <a:srgbClr val="3C3939"/>
                </a:solidFill>
                <a:latin typeface="Roboto" pitchFamily="34" charset="0"/>
                <a:ea typeface="Roboto" pitchFamily="34" charset="-122"/>
                <a:cs typeface="Roboto" pitchFamily="34" charset="-120"/>
              </a:rPr>
              <a:t>config</a:t>
            </a:r>
            <a:pPr algn="l" indent="0" marL="0">
              <a:lnSpc>
                <a:spcPts val="2450"/>
              </a:lnSpc>
              <a:buNone/>
            </a:pPr>
            <a:r>
              <a:rPr lang="en-US" sz="1500" dirty="0">
                <a:solidFill>
                  <a:srgbClr val="3C3939"/>
                </a:solidFill>
                <a:latin typeface="Roboto" pitchFamily="34" charset="0"/>
                <a:ea typeface="Roboto" pitchFamily="34" charset="-122"/>
                <a:cs typeface="Roboto" pitchFamily="34" charset="-120"/>
              </a:rPr>
              <a:t> block specifies an incremental strategy with a 'merge' approach, ensuring that only new records are appended or updated based on the 'event_date' unique key. The </a:t>
            </a:r>
            <a:pPr algn="l" indent="0" marL="0">
              <a:lnSpc>
                <a:spcPts val="2450"/>
              </a:lnSpc>
              <a:buNone/>
            </a:pPr>
            <a:r>
              <a:rPr lang="en-US" sz="1500" b="1" dirty="0">
                <a:solidFill>
                  <a:srgbClr val="3C3939"/>
                </a:solidFill>
                <a:latin typeface="Roboto" pitchFamily="34" charset="0"/>
                <a:ea typeface="Roboto" pitchFamily="34" charset="-122"/>
                <a:cs typeface="Roboto" pitchFamily="34" charset="-120"/>
              </a:rPr>
              <a:t>WHERE</a:t>
            </a:r>
            <a:pPr algn="l" indent="0" marL="0">
              <a:lnSpc>
                <a:spcPts val="2450"/>
              </a:lnSpc>
              <a:buNone/>
            </a:pPr>
            <a:r>
              <a:rPr lang="en-US" sz="1500" dirty="0">
                <a:solidFill>
                  <a:srgbClr val="3C3939"/>
                </a:solidFill>
                <a:latin typeface="Roboto" pitchFamily="34" charset="0"/>
                <a:ea typeface="Roboto" pitchFamily="34" charset="-122"/>
                <a:cs typeface="Roboto" pitchFamily="34" charset="-120"/>
              </a:rPr>
              <a:t> clause </a:t>
            </a:r>
            <a:pPr algn="l" indent="0" marL="0">
              <a:lnSpc>
                <a:spcPts val="2450"/>
              </a:lnSpc>
              <a:buNone/>
            </a:pPr>
            <a:r>
              <a:rPr lang="en-US" sz="1500" b="1" dirty="0">
                <a:solidFill>
                  <a:srgbClr val="3C3939"/>
                </a:solidFill>
                <a:latin typeface="Roboto" pitchFamily="34" charset="0"/>
                <a:ea typeface="Roboto" pitchFamily="34" charset="-122"/>
                <a:cs typeface="Roboto" pitchFamily="34" charset="-120"/>
              </a:rPr>
              <a:t>event_ts &gt; (SELECT MAX(event_date) FROM {{ this }})</a:t>
            </a:r>
            <a:pPr algn="l" indent="0" marL="0">
              <a:lnSpc>
                <a:spcPts val="2450"/>
              </a:lnSpc>
              <a:buNone/>
            </a:pPr>
            <a:r>
              <a:rPr lang="en-US" sz="1500" dirty="0">
                <a:solidFill>
                  <a:srgbClr val="3C3939"/>
                </a:solidFill>
                <a:latin typeface="Roboto" pitchFamily="34" charset="0"/>
                <a:ea typeface="Roboto" pitchFamily="34" charset="-122"/>
                <a:cs typeface="Roboto" pitchFamily="34" charset="-120"/>
              </a:rPr>
              <a:t> is crucial for filtering only new data during incremental runs.</a:t>
            </a:r>
            <a:endParaRPr lang="en-US" sz="1500" dirty="0"/>
          </a:p>
        </p:txBody>
      </p:sp>
      <p:sp>
        <p:nvSpPr>
          <p:cNvPr id="7" name="Shape 5"/>
          <p:cNvSpPr/>
          <p:nvPr/>
        </p:nvSpPr>
        <p:spPr>
          <a:xfrm>
            <a:off x="780098" y="4452223"/>
            <a:ext cx="438745" cy="438745"/>
          </a:xfrm>
          <a:prstGeom prst="roundRect">
            <a:avLst>
              <a:gd name="adj" fmla="val 18671"/>
            </a:avLst>
          </a:prstGeom>
          <a:solidFill>
            <a:srgbClr val="E1E1EA"/>
          </a:solidFill>
          <a:ln w="7620">
            <a:solidFill>
              <a:srgbClr val="C7C7D0"/>
            </a:solidFill>
            <a:prstDash val="solid"/>
          </a:ln>
        </p:spPr>
      </p:sp>
      <p:sp>
        <p:nvSpPr>
          <p:cNvPr id="8" name="Text 6"/>
          <p:cNvSpPr/>
          <p:nvPr/>
        </p:nvSpPr>
        <p:spPr>
          <a:xfrm>
            <a:off x="853142" y="4488716"/>
            <a:ext cx="292537" cy="365641"/>
          </a:xfrm>
          <a:prstGeom prst="rect">
            <a:avLst/>
          </a:prstGeom>
          <a:noFill/>
          <a:ln/>
        </p:spPr>
        <p:txBody>
          <a:bodyPr wrap="none" lIns="0" tIns="0" rIns="0" bIns="0" rtlCol="0" anchor="t"/>
          <a:lstStyle/>
          <a:p>
            <a:pPr algn="ctr" indent="0" marL="0">
              <a:lnSpc>
                <a:spcPts val="2300"/>
              </a:lnSpc>
              <a:buNone/>
            </a:pPr>
            <a:r>
              <a:rPr lang="en-US" sz="2300" dirty="0">
                <a:solidFill>
                  <a:srgbClr val="3C3939"/>
                </a:solidFill>
                <a:latin typeface="Raleway" pitchFamily="34" charset="0"/>
                <a:ea typeface="Raleway" pitchFamily="34" charset="-122"/>
                <a:cs typeface="Raleway" pitchFamily="34" charset="-120"/>
              </a:rPr>
              <a:t>1</a:t>
            </a:r>
            <a:endParaRPr lang="en-US" sz="2300" dirty="0"/>
          </a:p>
        </p:txBody>
      </p:sp>
      <p:sp>
        <p:nvSpPr>
          <p:cNvPr id="9" name="Text 7"/>
          <p:cNvSpPr/>
          <p:nvPr/>
        </p:nvSpPr>
        <p:spPr>
          <a:xfrm>
            <a:off x="1413867" y="4519255"/>
            <a:ext cx="3888343" cy="304800"/>
          </a:xfrm>
          <a:prstGeom prst="rect">
            <a:avLst/>
          </a:prstGeom>
          <a:noFill/>
          <a:ln/>
        </p:spPr>
        <p:txBody>
          <a:bodyPr wrap="none" lIns="0" tIns="0" rIns="0" bIns="0" rtlCol="0" anchor="t"/>
          <a:lstStyle/>
          <a:p>
            <a:pPr algn="l" indent="0" marL="0">
              <a:lnSpc>
                <a:spcPts val="2350"/>
              </a:lnSpc>
              <a:buNone/>
            </a:pPr>
            <a:r>
              <a:rPr lang="en-US" sz="1900" dirty="0">
                <a:solidFill>
                  <a:srgbClr val="3C3939"/>
                </a:solidFill>
                <a:latin typeface="Raleway" pitchFamily="34" charset="0"/>
                <a:ea typeface="Raleway" pitchFamily="34" charset="-122"/>
                <a:cs typeface="Raleway" pitchFamily="34" charset="-120"/>
              </a:rPr>
              <a:t>Iceberg Views: SQL + Schema Only</a:t>
            </a:r>
            <a:endParaRPr lang="en-US" sz="1900" dirty="0"/>
          </a:p>
        </p:txBody>
      </p:sp>
      <p:sp>
        <p:nvSpPr>
          <p:cNvPr id="10" name="Text 8"/>
          <p:cNvSpPr/>
          <p:nvPr/>
        </p:nvSpPr>
        <p:spPr>
          <a:xfrm>
            <a:off x="1413867" y="4940975"/>
            <a:ext cx="5779413" cy="935831"/>
          </a:xfrm>
          <a:prstGeom prst="rect">
            <a:avLst/>
          </a:prstGeom>
          <a:noFill/>
          <a:ln/>
        </p:spPr>
        <p:txBody>
          <a:bodyPr wrap="square" lIns="0" tIns="0" rIns="0" bIns="0" rtlCol="0" anchor="t"/>
          <a:lstStyle/>
          <a:p>
            <a:pPr algn="l" indent="0" marL="0">
              <a:lnSpc>
                <a:spcPts val="2450"/>
              </a:lnSpc>
              <a:buNone/>
            </a:pPr>
            <a:r>
              <a:rPr lang="en-US" sz="1500" dirty="0">
                <a:solidFill>
                  <a:srgbClr val="3C3939"/>
                </a:solidFill>
                <a:latin typeface="Roboto" pitchFamily="34" charset="0"/>
                <a:ea typeface="Roboto" pitchFamily="34" charset="-122"/>
                <a:cs typeface="Roboto" pitchFamily="34" charset="-120"/>
              </a:rPr>
              <a:t>Iceberg views are lightweight, storing only the SQL query and output schema, without any underlying data. They execute dynamically, always reflecting the latest state of source tables.</a:t>
            </a:r>
            <a:endParaRPr lang="en-US" sz="1500" dirty="0"/>
          </a:p>
        </p:txBody>
      </p:sp>
      <p:sp>
        <p:nvSpPr>
          <p:cNvPr id="11" name="Shape 9"/>
          <p:cNvSpPr/>
          <p:nvPr/>
        </p:nvSpPr>
        <p:spPr>
          <a:xfrm>
            <a:off x="7437001" y="4452223"/>
            <a:ext cx="438745" cy="438745"/>
          </a:xfrm>
          <a:prstGeom prst="roundRect">
            <a:avLst>
              <a:gd name="adj" fmla="val 18671"/>
            </a:avLst>
          </a:prstGeom>
          <a:solidFill>
            <a:srgbClr val="E1E1EA"/>
          </a:solidFill>
          <a:ln w="7620">
            <a:solidFill>
              <a:srgbClr val="C7C7D0"/>
            </a:solidFill>
            <a:prstDash val="solid"/>
          </a:ln>
        </p:spPr>
      </p:sp>
      <p:sp>
        <p:nvSpPr>
          <p:cNvPr id="12" name="Text 10"/>
          <p:cNvSpPr/>
          <p:nvPr/>
        </p:nvSpPr>
        <p:spPr>
          <a:xfrm>
            <a:off x="7510046" y="4488716"/>
            <a:ext cx="292537" cy="365641"/>
          </a:xfrm>
          <a:prstGeom prst="rect">
            <a:avLst/>
          </a:prstGeom>
          <a:noFill/>
          <a:ln/>
        </p:spPr>
        <p:txBody>
          <a:bodyPr wrap="none" lIns="0" tIns="0" rIns="0" bIns="0" rtlCol="0" anchor="t"/>
          <a:lstStyle/>
          <a:p>
            <a:pPr algn="ctr" indent="0" marL="0">
              <a:lnSpc>
                <a:spcPts val="2300"/>
              </a:lnSpc>
              <a:buNone/>
            </a:pPr>
            <a:r>
              <a:rPr lang="en-US" sz="2300" dirty="0">
                <a:solidFill>
                  <a:srgbClr val="3C3939"/>
                </a:solidFill>
                <a:latin typeface="Raleway" pitchFamily="34" charset="0"/>
                <a:ea typeface="Raleway" pitchFamily="34" charset="-122"/>
                <a:cs typeface="Raleway" pitchFamily="34" charset="-120"/>
              </a:rPr>
              <a:t>2</a:t>
            </a:r>
            <a:endParaRPr lang="en-US" sz="2300" dirty="0"/>
          </a:p>
        </p:txBody>
      </p:sp>
      <p:sp>
        <p:nvSpPr>
          <p:cNvPr id="13" name="Text 11"/>
          <p:cNvSpPr/>
          <p:nvPr/>
        </p:nvSpPr>
        <p:spPr>
          <a:xfrm>
            <a:off x="8070771" y="4519255"/>
            <a:ext cx="2606397" cy="304800"/>
          </a:xfrm>
          <a:prstGeom prst="rect">
            <a:avLst/>
          </a:prstGeom>
          <a:noFill/>
          <a:ln/>
        </p:spPr>
        <p:txBody>
          <a:bodyPr wrap="none" lIns="0" tIns="0" rIns="0" bIns="0" rtlCol="0" anchor="t"/>
          <a:lstStyle/>
          <a:p>
            <a:pPr algn="l" indent="0" marL="0">
              <a:lnSpc>
                <a:spcPts val="2350"/>
              </a:lnSpc>
              <a:buNone/>
            </a:pPr>
            <a:r>
              <a:rPr lang="en-US" sz="1900" dirty="0">
                <a:solidFill>
                  <a:srgbClr val="3C3939"/>
                </a:solidFill>
                <a:latin typeface="Raleway" pitchFamily="34" charset="0"/>
                <a:ea typeface="Raleway" pitchFamily="34" charset="-122"/>
                <a:cs typeface="Raleway" pitchFamily="34" charset="-120"/>
              </a:rPr>
              <a:t>Cross-Engine Querying</a:t>
            </a:r>
            <a:endParaRPr lang="en-US" sz="1900" dirty="0"/>
          </a:p>
        </p:txBody>
      </p:sp>
      <p:sp>
        <p:nvSpPr>
          <p:cNvPr id="14" name="Text 12"/>
          <p:cNvSpPr/>
          <p:nvPr/>
        </p:nvSpPr>
        <p:spPr>
          <a:xfrm>
            <a:off x="8070771" y="4940975"/>
            <a:ext cx="5779532" cy="935831"/>
          </a:xfrm>
          <a:prstGeom prst="rect">
            <a:avLst/>
          </a:prstGeom>
          <a:noFill/>
          <a:ln/>
        </p:spPr>
        <p:txBody>
          <a:bodyPr wrap="square" lIns="0" tIns="0" rIns="0" bIns="0" rtlCol="0" anchor="t"/>
          <a:lstStyle/>
          <a:p>
            <a:pPr algn="l" indent="0" marL="0">
              <a:lnSpc>
                <a:spcPts val="2450"/>
              </a:lnSpc>
              <a:buNone/>
            </a:pPr>
            <a:r>
              <a:rPr lang="en-US" sz="1500" dirty="0">
                <a:solidFill>
                  <a:srgbClr val="3C3939"/>
                </a:solidFill>
                <a:latin typeface="Roboto" pitchFamily="34" charset="0"/>
                <a:ea typeface="Roboto" pitchFamily="34" charset="-122"/>
                <a:cs typeface="Roboto" pitchFamily="34" charset="-120"/>
              </a:rPr>
              <a:t>Views can be queried across different engines, provided the engine understands the specific SQL dialect. Full multi-dialect support is evolving within engine implementations.</a:t>
            </a:r>
            <a:endParaRPr lang="en-US" sz="1500" dirty="0"/>
          </a:p>
        </p:txBody>
      </p:sp>
      <p:sp>
        <p:nvSpPr>
          <p:cNvPr id="15" name="Shape 13"/>
          <p:cNvSpPr/>
          <p:nvPr/>
        </p:nvSpPr>
        <p:spPr>
          <a:xfrm>
            <a:off x="780098" y="6266855"/>
            <a:ext cx="438745" cy="438745"/>
          </a:xfrm>
          <a:prstGeom prst="roundRect">
            <a:avLst>
              <a:gd name="adj" fmla="val 18671"/>
            </a:avLst>
          </a:prstGeom>
          <a:solidFill>
            <a:srgbClr val="E1E1EA"/>
          </a:solidFill>
          <a:ln w="7620">
            <a:solidFill>
              <a:srgbClr val="C7C7D0"/>
            </a:solidFill>
            <a:prstDash val="solid"/>
          </a:ln>
        </p:spPr>
      </p:sp>
      <p:sp>
        <p:nvSpPr>
          <p:cNvPr id="16" name="Text 14"/>
          <p:cNvSpPr/>
          <p:nvPr/>
        </p:nvSpPr>
        <p:spPr>
          <a:xfrm>
            <a:off x="853142" y="6303347"/>
            <a:ext cx="292537" cy="365641"/>
          </a:xfrm>
          <a:prstGeom prst="rect">
            <a:avLst/>
          </a:prstGeom>
          <a:noFill/>
          <a:ln/>
        </p:spPr>
        <p:txBody>
          <a:bodyPr wrap="none" lIns="0" tIns="0" rIns="0" bIns="0" rtlCol="0" anchor="t"/>
          <a:lstStyle/>
          <a:p>
            <a:pPr algn="ctr" indent="0" marL="0">
              <a:lnSpc>
                <a:spcPts val="2300"/>
              </a:lnSpc>
              <a:buNone/>
            </a:pPr>
            <a:r>
              <a:rPr lang="en-US" sz="2300" dirty="0">
                <a:solidFill>
                  <a:srgbClr val="3C3939"/>
                </a:solidFill>
                <a:latin typeface="Raleway" pitchFamily="34" charset="0"/>
                <a:ea typeface="Raleway" pitchFamily="34" charset="-122"/>
                <a:cs typeface="Raleway" pitchFamily="34" charset="-120"/>
              </a:rPr>
              <a:t>3</a:t>
            </a:r>
            <a:endParaRPr lang="en-US" sz="2300" dirty="0"/>
          </a:p>
        </p:txBody>
      </p:sp>
      <p:sp>
        <p:nvSpPr>
          <p:cNvPr id="17" name="Text 15"/>
          <p:cNvSpPr/>
          <p:nvPr/>
        </p:nvSpPr>
        <p:spPr>
          <a:xfrm>
            <a:off x="1413867" y="6333887"/>
            <a:ext cx="2902029" cy="304800"/>
          </a:xfrm>
          <a:prstGeom prst="rect">
            <a:avLst/>
          </a:prstGeom>
          <a:noFill/>
          <a:ln/>
        </p:spPr>
        <p:txBody>
          <a:bodyPr wrap="none" lIns="0" tIns="0" rIns="0" bIns="0" rtlCol="0" anchor="t"/>
          <a:lstStyle/>
          <a:p>
            <a:pPr algn="l" indent="0" marL="0">
              <a:lnSpc>
                <a:spcPts val="2350"/>
              </a:lnSpc>
              <a:buNone/>
            </a:pPr>
            <a:r>
              <a:rPr lang="en-US" sz="1900" dirty="0">
                <a:solidFill>
                  <a:srgbClr val="3C3939"/>
                </a:solidFill>
                <a:latin typeface="Raleway" pitchFamily="34" charset="0"/>
                <a:ea typeface="Raleway" pitchFamily="34" charset="-122"/>
                <a:cs typeface="Raleway" pitchFamily="34" charset="-120"/>
              </a:rPr>
              <a:t>dbt for Materialized Views</a:t>
            </a:r>
            <a:endParaRPr lang="en-US" sz="1900" dirty="0"/>
          </a:p>
        </p:txBody>
      </p:sp>
      <p:sp>
        <p:nvSpPr>
          <p:cNvPr id="18" name="Text 16"/>
          <p:cNvSpPr/>
          <p:nvPr/>
        </p:nvSpPr>
        <p:spPr>
          <a:xfrm>
            <a:off x="1413867" y="6755606"/>
            <a:ext cx="5779413" cy="935831"/>
          </a:xfrm>
          <a:prstGeom prst="rect">
            <a:avLst/>
          </a:prstGeom>
          <a:noFill/>
          <a:ln/>
        </p:spPr>
        <p:txBody>
          <a:bodyPr wrap="square" lIns="0" tIns="0" rIns="0" bIns="0" rtlCol="0" anchor="t"/>
          <a:lstStyle/>
          <a:p>
            <a:pPr algn="l" indent="0" marL="0">
              <a:lnSpc>
                <a:spcPts val="2450"/>
              </a:lnSpc>
              <a:buNone/>
            </a:pPr>
            <a:r>
              <a:rPr lang="en-US" sz="1500" dirty="0">
                <a:solidFill>
                  <a:srgbClr val="3C3939"/>
                </a:solidFill>
                <a:latin typeface="Roboto" pitchFamily="34" charset="0"/>
                <a:ea typeface="Roboto" pitchFamily="34" charset="-122"/>
                <a:cs typeface="Roboto" pitchFamily="34" charset="-120"/>
              </a:rPr>
              <a:t>dbt offers robust methods to simulate materialized views: </a:t>
            </a:r>
            <a:pPr algn="l" indent="0" marL="0">
              <a:lnSpc>
                <a:spcPts val="2450"/>
              </a:lnSpc>
              <a:buNone/>
            </a:pPr>
            <a:r>
              <a:rPr lang="en-US" sz="1500" b="1" dirty="0">
                <a:solidFill>
                  <a:srgbClr val="3C3939"/>
                </a:solidFill>
                <a:latin typeface="Roboto" pitchFamily="34" charset="0"/>
                <a:ea typeface="Roboto" pitchFamily="34" charset="-122"/>
                <a:cs typeface="Roboto" pitchFamily="34" charset="-120"/>
              </a:rPr>
              <a:t>table</a:t>
            </a:r>
            <a:pPr algn="l" indent="0" marL="0">
              <a:lnSpc>
                <a:spcPts val="2450"/>
              </a:lnSpc>
              <a:buNone/>
            </a:pPr>
            <a:r>
              <a:rPr lang="en-US" sz="1500" dirty="0">
                <a:solidFill>
                  <a:srgbClr val="3C3939"/>
                </a:solidFill>
                <a:latin typeface="Roboto" pitchFamily="34" charset="0"/>
                <a:ea typeface="Roboto" pitchFamily="34" charset="-122"/>
                <a:cs typeface="Roboto" pitchFamily="34" charset="-120"/>
              </a:rPr>
              <a:t> for full refreshes and </a:t>
            </a:r>
            <a:pPr algn="l" indent="0" marL="0">
              <a:lnSpc>
                <a:spcPts val="2450"/>
              </a:lnSpc>
              <a:buNone/>
            </a:pPr>
            <a:r>
              <a:rPr lang="en-US" sz="1500" b="1" dirty="0">
                <a:solidFill>
                  <a:srgbClr val="3C3939"/>
                </a:solidFill>
                <a:latin typeface="Roboto" pitchFamily="34" charset="0"/>
                <a:ea typeface="Roboto" pitchFamily="34" charset="-122"/>
                <a:cs typeface="Roboto" pitchFamily="34" charset="-120"/>
              </a:rPr>
              <a:t>incremental</a:t>
            </a:r>
            <a:pPr algn="l" indent="0" marL="0">
              <a:lnSpc>
                <a:spcPts val="2450"/>
              </a:lnSpc>
              <a:buNone/>
            </a:pPr>
            <a:r>
              <a:rPr lang="en-US" sz="1500" dirty="0">
                <a:solidFill>
                  <a:srgbClr val="3C3939"/>
                </a:solidFill>
                <a:latin typeface="Roboto" pitchFamily="34" charset="0"/>
                <a:ea typeface="Roboto" pitchFamily="34" charset="-122"/>
                <a:cs typeface="Roboto" pitchFamily="34" charset="-120"/>
              </a:rPr>
              <a:t> for efficient, partial updates, leveraging Iceberg's capabilities.</a:t>
            </a:r>
            <a:endParaRPr lang="en-US" sz="1500" dirty="0"/>
          </a:p>
        </p:txBody>
      </p:sp>
      <p:sp>
        <p:nvSpPr>
          <p:cNvPr id="19" name="Shape 17"/>
          <p:cNvSpPr/>
          <p:nvPr/>
        </p:nvSpPr>
        <p:spPr>
          <a:xfrm>
            <a:off x="7437001" y="6266855"/>
            <a:ext cx="438745" cy="438745"/>
          </a:xfrm>
          <a:prstGeom prst="roundRect">
            <a:avLst>
              <a:gd name="adj" fmla="val 18671"/>
            </a:avLst>
          </a:prstGeom>
          <a:solidFill>
            <a:srgbClr val="E1E1EA"/>
          </a:solidFill>
          <a:ln w="7620">
            <a:solidFill>
              <a:srgbClr val="C7C7D0"/>
            </a:solidFill>
            <a:prstDash val="solid"/>
          </a:ln>
        </p:spPr>
      </p:sp>
      <p:sp>
        <p:nvSpPr>
          <p:cNvPr id="20" name="Text 18"/>
          <p:cNvSpPr/>
          <p:nvPr/>
        </p:nvSpPr>
        <p:spPr>
          <a:xfrm>
            <a:off x="7510046" y="6303347"/>
            <a:ext cx="292537" cy="365641"/>
          </a:xfrm>
          <a:prstGeom prst="rect">
            <a:avLst/>
          </a:prstGeom>
          <a:noFill/>
          <a:ln/>
        </p:spPr>
        <p:txBody>
          <a:bodyPr wrap="none" lIns="0" tIns="0" rIns="0" bIns="0" rtlCol="0" anchor="t"/>
          <a:lstStyle/>
          <a:p>
            <a:pPr algn="ctr" indent="0" marL="0">
              <a:lnSpc>
                <a:spcPts val="2300"/>
              </a:lnSpc>
              <a:buNone/>
            </a:pPr>
            <a:r>
              <a:rPr lang="en-US" sz="2300" dirty="0">
                <a:solidFill>
                  <a:srgbClr val="3C3939"/>
                </a:solidFill>
                <a:latin typeface="Raleway" pitchFamily="34" charset="0"/>
                <a:ea typeface="Raleway" pitchFamily="34" charset="-122"/>
                <a:cs typeface="Raleway" pitchFamily="34" charset="-120"/>
              </a:rPr>
              <a:t>4</a:t>
            </a:r>
            <a:endParaRPr lang="en-US" sz="2300" dirty="0"/>
          </a:p>
        </p:txBody>
      </p:sp>
      <p:sp>
        <p:nvSpPr>
          <p:cNvPr id="21" name="Text 19"/>
          <p:cNvSpPr/>
          <p:nvPr/>
        </p:nvSpPr>
        <p:spPr>
          <a:xfrm>
            <a:off x="8070771" y="6333887"/>
            <a:ext cx="4101108" cy="304800"/>
          </a:xfrm>
          <a:prstGeom prst="rect">
            <a:avLst/>
          </a:prstGeom>
          <a:noFill/>
          <a:ln/>
        </p:spPr>
        <p:txBody>
          <a:bodyPr wrap="none" lIns="0" tIns="0" rIns="0" bIns="0" rtlCol="0" anchor="t"/>
          <a:lstStyle/>
          <a:p>
            <a:pPr algn="l" indent="0" marL="0">
              <a:lnSpc>
                <a:spcPts val="2350"/>
              </a:lnSpc>
              <a:buNone/>
            </a:pPr>
            <a:r>
              <a:rPr lang="en-US" sz="1900" dirty="0">
                <a:solidFill>
                  <a:srgbClr val="3C3939"/>
                </a:solidFill>
                <a:latin typeface="Raleway" pitchFamily="34" charset="0"/>
                <a:ea typeface="Raleway" pitchFamily="34" charset="-122"/>
                <a:cs typeface="Raleway" pitchFamily="34" charset="-120"/>
              </a:rPr>
              <a:t>Performance and Reporting Benefits</a:t>
            </a:r>
            <a:endParaRPr lang="en-US" sz="1900" dirty="0"/>
          </a:p>
        </p:txBody>
      </p:sp>
      <p:sp>
        <p:nvSpPr>
          <p:cNvPr id="22" name="Text 20"/>
          <p:cNvSpPr/>
          <p:nvPr/>
        </p:nvSpPr>
        <p:spPr>
          <a:xfrm>
            <a:off x="8070771" y="6755606"/>
            <a:ext cx="5779532" cy="935831"/>
          </a:xfrm>
          <a:prstGeom prst="rect">
            <a:avLst/>
          </a:prstGeom>
          <a:noFill/>
          <a:ln/>
        </p:spPr>
        <p:txBody>
          <a:bodyPr wrap="square" lIns="0" tIns="0" rIns="0" bIns="0" rtlCol="0" anchor="t"/>
          <a:lstStyle/>
          <a:p>
            <a:pPr algn="l" indent="0" marL="0">
              <a:lnSpc>
                <a:spcPts val="2450"/>
              </a:lnSpc>
              <a:buNone/>
            </a:pPr>
            <a:r>
              <a:rPr lang="en-US" sz="1500" dirty="0">
                <a:solidFill>
                  <a:srgbClr val="3C3939"/>
                </a:solidFill>
                <a:latin typeface="Roboto" pitchFamily="34" charset="0"/>
                <a:ea typeface="Roboto" pitchFamily="34" charset="-122"/>
                <a:cs typeface="Roboto" pitchFamily="34" charset="-120"/>
              </a:rPr>
              <a:t>Materialized views, whether simulated or native, are vital for improving query performance, enabling data caching, and supporting fast business intelligence (BI) reporting.</a:t>
            </a:r>
            <a:endParaRPr lang="en-US"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713309"/>
            <a:ext cx="7929801" cy="620078"/>
          </a:xfrm>
          <a:prstGeom prst="rect">
            <a:avLst/>
          </a:prstGeom>
          <a:noFill/>
          <a:ln/>
        </p:spPr>
        <p:txBody>
          <a:bodyPr wrap="none" lIns="0" tIns="0" rIns="0" bIns="0" rtlCol="0" anchor="t"/>
          <a:lstStyle/>
          <a:p>
            <a:pPr algn="l" indent="0" marL="0">
              <a:lnSpc>
                <a:spcPts val="4850"/>
              </a:lnSpc>
              <a:buNone/>
            </a:pPr>
            <a:r>
              <a:rPr lang="en-US" sz="3900" dirty="0">
                <a:solidFill>
                  <a:srgbClr val="1B1B27"/>
                </a:solidFill>
                <a:latin typeface="Raleway" pitchFamily="34" charset="0"/>
                <a:ea typeface="Raleway" pitchFamily="34" charset="-122"/>
                <a:cs typeface="Raleway" pitchFamily="34" charset="-120"/>
              </a:rPr>
              <a:t>What is Stored in an Iceberg View?</a:t>
            </a:r>
            <a:endParaRPr lang="en-US" sz="3900" dirty="0"/>
          </a:p>
        </p:txBody>
      </p:sp>
      <p:sp>
        <p:nvSpPr>
          <p:cNvPr id="3" name="Shape 1"/>
          <p:cNvSpPr/>
          <p:nvPr/>
        </p:nvSpPr>
        <p:spPr>
          <a:xfrm>
            <a:off x="793790" y="2730222"/>
            <a:ext cx="4215289" cy="2111335"/>
          </a:xfrm>
          <a:prstGeom prst="roundRect">
            <a:avLst>
              <a:gd name="adj" fmla="val 3948"/>
            </a:avLst>
          </a:prstGeom>
          <a:solidFill>
            <a:srgbClr val="E1E1EA"/>
          </a:solidFill>
          <a:ln w="7620">
            <a:solidFill>
              <a:srgbClr val="C7C7D0"/>
            </a:solidFill>
            <a:prstDash val="solid"/>
          </a:ln>
        </p:spPr>
      </p:sp>
      <p:sp>
        <p:nvSpPr>
          <p:cNvPr id="4" name="Text 2"/>
          <p:cNvSpPr/>
          <p:nvPr/>
        </p:nvSpPr>
        <p:spPr>
          <a:xfrm>
            <a:off x="999768" y="2936200"/>
            <a:ext cx="2585323" cy="310158"/>
          </a:xfrm>
          <a:prstGeom prst="rect">
            <a:avLst/>
          </a:prstGeom>
          <a:noFill/>
          <a:ln/>
        </p:spPr>
        <p:txBody>
          <a:bodyPr wrap="none" lIns="0" tIns="0" rIns="0" bIns="0" rtlCol="0" anchor="t"/>
          <a:lstStyle/>
          <a:p>
            <a:pPr algn="l" indent="0" marL="0">
              <a:lnSpc>
                <a:spcPts val="2400"/>
              </a:lnSpc>
              <a:buNone/>
            </a:pPr>
            <a:r>
              <a:rPr lang="en-US" sz="1950" dirty="0">
                <a:solidFill>
                  <a:srgbClr val="3C3939"/>
                </a:solidFill>
                <a:latin typeface="Raleway" pitchFamily="34" charset="0"/>
                <a:ea typeface="Raleway" pitchFamily="34" charset="-122"/>
                <a:cs typeface="Raleway" pitchFamily="34" charset="-120"/>
              </a:rPr>
              <a:t>SQL Query (as a string)</a:t>
            </a:r>
            <a:endParaRPr lang="en-US" sz="1950" dirty="0"/>
          </a:p>
        </p:txBody>
      </p:sp>
      <p:sp>
        <p:nvSpPr>
          <p:cNvPr id="5" name="Text 3"/>
          <p:cNvSpPr/>
          <p:nvPr/>
        </p:nvSpPr>
        <p:spPr>
          <a:xfrm>
            <a:off x="999768" y="3365421"/>
            <a:ext cx="3803333" cy="127015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The fundamental component, allowing the view to execute a defined query on demand. This string is the executable logic that defines the view's purpose.</a:t>
            </a:r>
            <a:endParaRPr lang="en-US" sz="1550" dirty="0"/>
          </a:p>
        </p:txBody>
      </p:sp>
      <p:sp>
        <p:nvSpPr>
          <p:cNvPr id="6" name="Shape 4"/>
          <p:cNvSpPr/>
          <p:nvPr/>
        </p:nvSpPr>
        <p:spPr>
          <a:xfrm>
            <a:off x="5207437" y="2730222"/>
            <a:ext cx="4215408" cy="2111335"/>
          </a:xfrm>
          <a:prstGeom prst="roundRect">
            <a:avLst>
              <a:gd name="adj" fmla="val 3948"/>
            </a:avLst>
          </a:prstGeom>
          <a:solidFill>
            <a:srgbClr val="E1E1EA"/>
          </a:solidFill>
          <a:ln w="7620">
            <a:solidFill>
              <a:srgbClr val="C7C7D0"/>
            </a:solidFill>
            <a:prstDash val="solid"/>
          </a:ln>
        </p:spPr>
      </p:sp>
      <p:sp>
        <p:nvSpPr>
          <p:cNvPr id="7" name="Text 5"/>
          <p:cNvSpPr/>
          <p:nvPr/>
        </p:nvSpPr>
        <p:spPr>
          <a:xfrm>
            <a:off x="5413415" y="2936200"/>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3C3939"/>
                </a:solidFill>
                <a:latin typeface="Raleway" pitchFamily="34" charset="0"/>
                <a:ea typeface="Raleway" pitchFamily="34" charset="-122"/>
                <a:cs typeface="Raleway" pitchFamily="34" charset="-120"/>
              </a:rPr>
              <a:t>Output Schema</a:t>
            </a:r>
            <a:endParaRPr lang="en-US" sz="1950" dirty="0"/>
          </a:p>
        </p:txBody>
      </p:sp>
      <p:sp>
        <p:nvSpPr>
          <p:cNvPr id="8" name="Text 6"/>
          <p:cNvSpPr/>
          <p:nvPr/>
        </p:nvSpPr>
        <p:spPr>
          <a:xfrm>
            <a:off x="5413415" y="3365421"/>
            <a:ext cx="3803452" cy="127015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Defines the structure of the data returned by the view, including column names and data types. This ensures consistent results regardless of underlying table changes.</a:t>
            </a:r>
            <a:endParaRPr lang="en-US" sz="1550" dirty="0"/>
          </a:p>
        </p:txBody>
      </p:sp>
      <p:sp>
        <p:nvSpPr>
          <p:cNvPr id="9" name="Shape 7"/>
          <p:cNvSpPr/>
          <p:nvPr/>
        </p:nvSpPr>
        <p:spPr>
          <a:xfrm>
            <a:off x="9621203" y="2730222"/>
            <a:ext cx="4215289" cy="2111335"/>
          </a:xfrm>
          <a:prstGeom prst="roundRect">
            <a:avLst>
              <a:gd name="adj" fmla="val 3948"/>
            </a:avLst>
          </a:prstGeom>
          <a:solidFill>
            <a:srgbClr val="E1E1EA"/>
          </a:solidFill>
          <a:ln w="7620">
            <a:solidFill>
              <a:srgbClr val="C7C7D0"/>
            </a:solidFill>
            <a:prstDash val="solid"/>
          </a:ln>
        </p:spPr>
      </p:sp>
      <p:sp>
        <p:nvSpPr>
          <p:cNvPr id="10" name="Text 8"/>
          <p:cNvSpPr/>
          <p:nvPr/>
        </p:nvSpPr>
        <p:spPr>
          <a:xfrm>
            <a:off x="9827181" y="2936200"/>
            <a:ext cx="3469124" cy="310158"/>
          </a:xfrm>
          <a:prstGeom prst="rect">
            <a:avLst/>
          </a:prstGeom>
          <a:noFill/>
          <a:ln/>
        </p:spPr>
        <p:txBody>
          <a:bodyPr wrap="none" lIns="0" tIns="0" rIns="0" bIns="0" rtlCol="0" anchor="t"/>
          <a:lstStyle/>
          <a:p>
            <a:pPr algn="l" indent="0" marL="0">
              <a:lnSpc>
                <a:spcPts val="2400"/>
              </a:lnSpc>
              <a:buNone/>
            </a:pPr>
            <a:r>
              <a:rPr lang="en-US" sz="1950" dirty="0">
                <a:solidFill>
                  <a:srgbClr val="3C3939"/>
                </a:solidFill>
                <a:latin typeface="Raleway" pitchFamily="34" charset="0"/>
                <a:ea typeface="Raleway" pitchFamily="34" charset="-122"/>
                <a:cs typeface="Raleway" pitchFamily="34" charset="-120"/>
              </a:rPr>
              <a:t>Default Catalog &amp; Namespace</a:t>
            </a:r>
            <a:endParaRPr lang="en-US" sz="1950" dirty="0"/>
          </a:p>
        </p:txBody>
      </p:sp>
      <p:sp>
        <p:nvSpPr>
          <p:cNvPr id="11" name="Text 9"/>
          <p:cNvSpPr/>
          <p:nvPr/>
        </p:nvSpPr>
        <p:spPr>
          <a:xfrm>
            <a:off x="9827181" y="3365421"/>
            <a:ext cx="3803333" cy="127015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Specifies the location of the tables referenced within the view's SQL, enabling proper resolution across different data environments.</a:t>
            </a:r>
            <a:endParaRPr lang="en-US" sz="1550" dirty="0"/>
          </a:p>
        </p:txBody>
      </p:sp>
      <p:sp>
        <p:nvSpPr>
          <p:cNvPr id="12" name="Shape 10"/>
          <p:cNvSpPr/>
          <p:nvPr/>
        </p:nvSpPr>
        <p:spPr>
          <a:xfrm>
            <a:off x="793790" y="5039916"/>
            <a:ext cx="6422112" cy="1476256"/>
          </a:xfrm>
          <a:prstGeom prst="roundRect">
            <a:avLst>
              <a:gd name="adj" fmla="val 5647"/>
            </a:avLst>
          </a:prstGeom>
          <a:solidFill>
            <a:srgbClr val="E1E1EA"/>
          </a:solidFill>
          <a:ln w="7620">
            <a:solidFill>
              <a:srgbClr val="C7C7D0"/>
            </a:solidFill>
            <a:prstDash val="solid"/>
          </a:ln>
        </p:spPr>
      </p:sp>
      <p:sp>
        <p:nvSpPr>
          <p:cNvPr id="13" name="Text 11"/>
          <p:cNvSpPr/>
          <p:nvPr/>
        </p:nvSpPr>
        <p:spPr>
          <a:xfrm>
            <a:off x="999768" y="5245894"/>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3C3939"/>
                </a:solidFill>
                <a:latin typeface="Raleway" pitchFamily="34" charset="0"/>
                <a:ea typeface="Raleway" pitchFamily="34" charset="-122"/>
                <a:cs typeface="Raleway" pitchFamily="34" charset="-120"/>
              </a:rPr>
              <a:t>View Version &amp; UUID</a:t>
            </a:r>
            <a:endParaRPr lang="en-US" sz="1950" dirty="0"/>
          </a:p>
        </p:txBody>
      </p:sp>
      <p:sp>
        <p:nvSpPr>
          <p:cNvPr id="14" name="Text 12"/>
          <p:cNvSpPr/>
          <p:nvPr/>
        </p:nvSpPr>
        <p:spPr>
          <a:xfrm>
            <a:off x="999768" y="5675114"/>
            <a:ext cx="6010156" cy="63507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Unique identifiers and versioning for managing changes and tracking the evolution of the view's definition over time.</a:t>
            </a:r>
            <a:endParaRPr lang="en-US" sz="1550" dirty="0"/>
          </a:p>
        </p:txBody>
      </p:sp>
      <p:sp>
        <p:nvSpPr>
          <p:cNvPr id="15" name="Shape 13"/>
          <p:cNvSpPr/>
          <p:nvPr/>
        </p:nvSpPr>
        <p:spPr>
          <a:xfrm>
            <a:off x="7414260" y="5039916"/>
            <a:ext cx="6422231" cy="1476256"/>
          </a:xfrm>
          <a:prstGeom prst="roundRect">
            <a:avLst>
              <a:gd name="adj" fmla="val 5647"/>
            </a:avLst>
          </a:prstGeom>
          <a:solidFill>
            <a:srgbClr val="E1E1EA"/>
          </a:solidFill>
          <a:ln w="7620">
            <a:solidFill>
              <a:srgbClr val="C7C7D0"/>
            </a:solidFill>
            <a:prstDash val="solid"/>
          </a:ln>
        </p:spPr>
      </p:sp>
      <p:sp>
        <p:nvSpPr>
          <p:cNvPr id="16" name="Text 14"/>
          <p:cNvSpPr/>
          <p:nvPr/>
        </p:nvSpPr>
        <p:spPr>
          <a:xfrm>
            <a:off x="7620238" y="5245894"/>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3C3939"/>
                </a:solidFill>
                <a:latin typeface="Raleway" pitchFamily="34" charset="0"/>
                <a:ea typeface="Raleway" pitchFamily="34" charset="-122"/>
                <a:cs typeface="Raleway" pitchFamily="34" charset="-120"/>
              </a:rPr>
              <a:t>Optional Properties</a:t>
            </a:r>
            <a:endParaRPr lang="en-US" sz="1950" dirty="0"/>
          </a:p>
        </p:txBody>
      </p:sp>
      <p:sp>
        <p:nvSpPr>
          <p:cNvPr id="17" name="Text 15"/>
          <p:cNvSpPr/>
          <p:nvPr/>
        </p:nvSpPr>
        <p:spPr>
          <a:xfrm>
            <a:off x="7620238" y="5675114"/>
            <a:ext cx="6010275" cy="63507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Additional metadata such as comments, tags, or custom configurations, enhancing documentation and usability.</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716399"/>
            <a:ext cx="9175075" cy="620078"/>
          </a:xfrm>
          <a:prstGeom prst="rect">
            <a:avLst/>
          </a:prstGeom>
          <a:noFill/>
          <a:ln/>
        </p:spPr>
        <p:txBody>
          <a:bodyPr wrap="none" lIns="0" tIns="0" rIns="0" bIns="0" rtlCol="0" anchor="t"/>
          <a:lstStyle/>
          <a:p>
            <a:pPr algn="l" indent="0" marL="0">
              <a:lnSpc>
                <a:spcPts val="4850"/>
              </a:lnSpc>
              <a:buNone/>
            </a:pPr>
            <a:r>
              <a:rPr lang="en-US" sz="3900" dirty="0">
                <a:solidFill>
                  <a:srgbClr val="1B1B27"/>
                </a:solidFill>
                <a:latin typeface="Raleway" pitchFamily="34" charset="0"/>
                <a:ea typeface="Raleway" pitchFamily="34" charset="-122"/>
                <a:cs typeface="Raleway" pitchFamily="34" charset="-120"/>
              </a:rPr>
              <a:t>How Iceberg View Works When Queried</a:t>
            </a:r>
            <a:endParaRPr lang="en-US" sz="3900" dirty="0"/>
          </a:p>
        </p:txBody>
      </p:sp>
      <p:pic>
        <p:nvPicPr>
          <p:cNvPr id="3" name="Image 0" descr="preencoded.png">    </p:cNvPr>
          <p:cNvPicPr>
            <a:picLocks noChangeAspect="1"/>
          </p:cNvPicPr>
          <p:nvPr/>
        </p:nvPicPr>
        <p:blipFill>
          <a:blip r:embed="rId1"/>
          <a:stretch>
            <a:fillRect/>
          </a:stretch>
        </p:blipFill>
        <p:spPr>
          <a:xfrm>
            <a:off x="793790" y="1733312"/>
            <a:ext cx="6521410" cy="793790"/>
          </a:xfrm>
          <a:prstGeom prst="rect">
            <a:avLst/>
          </a:prstGeom>
        </p:spPr>
      </p:pic>
      <p:sp>
        <p:nvSpPr>
          <p:cNvPr id="4" name="Text 1"/>
          <p:cNvSpPr/>
          <p:nvPr/>
        </p:nvSpPr>
        <p:spPr>
          <a:xfrm>
            <a:off x="992148" y="2725460"/>
            <a:ext cx="4072533" cy="310158"/>
          </a:xfrm>
          <a:prstGeom prst="rect">
            <a:avLst/>
          </a:prstGeom>
          <a:noFill/>
          <a:ln/>
        </p:spPr>
        <p:txBody>
          <a:bodyPr wrap="none" lIns="0" tIns="0" rIns="0" bIns="0" rtlCol="0" anchor="t"/>
          <a:lstStyle/>
          <a:p>
            <a:pPr algn="l" indent="0" marL="0">
              <a:lnSpc>
                <a:spcPts val="2400"/>
              </a:lnSpc>
              <a:buNone/>
            </a:pPr>
            <a:r>
              <a:rPr lang="en-US" sz="1950" dirty="0">
                <a:solidFill>
                  <a:srgbClr val="3C3939"/>
                </a:solidFill>
                <a:latin typeface="Raleway" pitchFamily="34" charset="0"/>
                <a:ea typeface="Raleway" pitchFamily="34" charset="-122"/>
                <a:cs typeface="Raleway" pitchFamily="34" charset="-120"/>
              </a:rPr>
              <a:t>Query Engine Loads View Metadata</a:t>
            </a:r>
            <a:endParaRPr lang="en-US" sz="1950" dirty="0"/>
          </a:p>
        </p:txBody>
      </p:sp>
      <p:sp>
        <p:nvSpPr>
          <p:cNvPr id="5" name="Text 2"/>
          <p:cNvSpPr/>
          <p:nvPr/>
        </p:nvSpPr>
        <p:spPr>
          <a:xfrm>
            <a:off x="992148" y="3154680"/>
            <a:ext cx="6124694" cy="127015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When a user queries an Iceberg view, the query engine (e.g., Trino or Spark) first accesses the Iceberg catalog to retrieve the view's metadata file. This file contains the essential information needed to understand and execute the view.</a:t>
            </a:r>
            <a:endParaRPr lang="en-US" sz="1550" dirty="0"/>
          </a:p>
        </p:txBody>
      </p:sp>
      <p:pic>
        <p:nvPicPr>
          <p:cNvPr id="6" name="Image 1" descr="preencoded.png">    </p:cNvPr>
          <p:cNvPicPr>
            <a:picLocks noChangeAspect="1"/>
          </p:cNvPicPr>
          <p:nvPr/>
        </p:nvPicPr>
        <p:blipFill>
          <a:blip r:embed="rId2"/>
          <a:stretch>
            <a:fillRect/>
          </a:stretch>
        </p:blipFill>
        <p:spPr>
          <a:xfrm>
            <a:off x="7315200" y="1733312"/>
            <a:ext cx="6521410" cy="793790"/>
          </a:xfrm>
          <a:prstGeom prst="rect">
            <a:avLst/>
          </a:prstGeom>
        </p:spPr>
      </p:pic>
      <p:sp>
        <p:nvSpPr>
          <p:cNvPr id="7" name="Text 3"/>
          <p:cNvSpPr/>
          <p:nvPr/>
        </p:nvSpPr>
        <p:spPr>
          <a:xfrm>
            <a:off x="7513558" y="2725460"/>
            <a:ext cx="3400425" cy="310158"/>
          </a:xfrm>
          <a:prstGeom prst="rect">
            <a:avLst/>
          </a:prstGeom>
          <a:noFill/>
          <a:ln/>
        </p:spPr>
        <p:txBody>
          <a:bodyPr wrap="none" lIns="0" tIns="0" rIns="0" bIns="0" rtlCol="0" anchor="t"/>
          <a:lstStyle/>
          <a:p>
            <a:pPr algn="l" indent="0" marL="0">
              <a:lnSpc>
                <a:spcPts val="2400"/>
              </a:lnSpc>
              <a:buNone/>
            </a:pPr>
            <a:r>
              <a:rPr lang="en-US" sz="1950" dirty="0">
                <a:solidFill>
                  <a:srgbClr val="3C3939"/>
                </a:solidFill>
                <a:latin typeface="Raleway" pitchFamily="34" charset="0"/>
                <a:ea typeface="Raleway" pitchFamily="34" charset="-122"/>
                <a:cs typeface="Raleway" pitchFamily="34" charset="-120"/>
              </a:rPr>
              <a:t>Reads and Parses Stored SQL</a:t>
            </a:r>
            <a:endParaRPr lang="en-US" sz="1950" dirty="0"/>
          </a:p>
        </p:txBody>
      </p:sp>
      <p:sp>
        <p:nvSpPr>
          <p:cNvPr id="8" name="Text 4"/>
          <p:cNvSpPr/>
          <p:nvPr/>
        </p:nvSpPr>
        <p:spPr>
          <a:xfrm>
            <a:off x="7513558" y="3154680"/>
            <a:ext cx="6124694" cy="95261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The engine then reads the SQL query string stored within the metadata. It parses this SQL, preparing it for execution and identifying any referenced tables or columns.</a:t>
            </a:r>
            <a:endParaRPr lang="en-US" sz="1550" dirty="0"/>
          </a:p>
        </p:txBody>
      </p:sp>
      <p:pic>
        <p:nvPicPr>
          <p:cNvPr id="9" name="Image 2" descr="preencoded.png">    </p:cNvPr>
          <p:cNvPicPr>
            <a:picLocks noChangeAspect="1"/>
          </p:cNvPicPr>
          <p:nvPr/>
        </p:nvPicPr>
        <p:blipFill>
          <a:blip r:embed="rId3"/>
          <a:stretch>
            <a:fillRect/>
          </a:stretch>
        </p:blipFill>
        <p:spPr>
          <a:xfrm>
            <a:off x="793790" y="4623197"/>
            <a:ext cx="6521410" cy="793790"/>
          </a:xfrm>
          <a:prstGeom prst="rect">
            <a:avLst/>
          </a:prstGeom>
        </p:spPr>
      </p:pic>
      <p:sp>
        <p:nvSpPr>
          <p:cNvPr id="10" name="Text 5"/>
          <p:cNvSpPr/>
          <p:nvPr/>
        </p:nvSpPr>
        <p:spPr>
          <a:xfrm>
            <a:off x="992148" y="5615345"/>
            <a:ext cx="2591991" cy="310158"/>
          </a:xfrm>
          <a:prstGeom prst="rect">
            <a:avLst/>
          </a:prstGeom>
          <a:noFill/>
          <a:ln/>
        </p:spPr>
        <p:txBody>
          <a:bodyPr wrap="none" lIns="0" tIns="0" rIns="0" bIns="0" rtlCol="0" anchor="t"/>
          <a:lstStyle/>
          <a:p>
            <a:pPr algn="l" indent="0" marL="0">
              <a:lnSpc>
                <a:spcPts val="2400"/>
              </a:lnSpc>
              <a:buNone/>
            </a:pPr>
            <a:r>
              <a:rPr lang="en-US" sz="1950" dirty="0">
                <a:solidFill>
                  <a:srgbClr val="3C3939"/>
                </a:solidFill>
                <a:latin typeface="Raleway" pitchFamily="34" charset="0"/>
                <a:ea typeface="Raleway" pitchFamily="34" charset="-122"/>
                <a:cs typeface="Raleway" pitchFamily="34" charset="-120"/>
              </a:rPr>
              <a:t>Resolves Table Names</a:t>
            </a:r>
            <a:endParaRPr lang="en-US" sz="1950" dirty="0"/>
          </a:p>
        </p:txBody>
      </p:sp>
      <p:sp>
        <p:nvSpPr>
          <p:cNvPr id="11" name="Text 6"/>
          <p:cNvSpPr/>
          <p:nvPr/>
        </p:nvSpPr>
        <p:spPr>
          <a:xfrm>
            <a:off x="992148" y="6044565"/>
            <a:ext cx="6124694" cy="127015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Using the default catalog and namespace specified in the view metadata, the query engine resolves the actual table names referenced in the SQL query. This ensures that the view operates on the correct underlying data sources.</a:t>
            </a:r>
            <a:endParaRPr lang="en-US" sz="1550" dirty="0"/>
          </a:p>
        </p:txBody>
      </p:sp>
      <p:pic>
        <p:nvPicPr>
          <p:cNvPr id="12" name="Image 3" descr="preencoded.png">    </p:cNvPr>
          <p:cNvPicPr>
            <a:picLocks noChangeAspect="1"/>
          </p:cNvPicPr>
          <p:nvPr/>
        </p:nvPicPr>
        <p:blipFill>
          <a:blip r:embed="rId4"/>
          <a:stretch>
            <a:fillRect/>
          </a:stretch>
        </p:blipFill>
        <p:spPr>
          <a:xfrm>
            <a:off x="7315200" y="4623197"/>
            <a:ext cx="6521410" cy="793790"/>
          </a:xfrm>
          <a:prstGeom prst="rect">
            <a:avLst/>
          </a:prstGeom>
        </p:spPr>
      </p:pic>
      <p:sp>
        <p:nvSpPr>
          <p:cNvPr id="13" name="Text 7"/>
          <p:cNvSpPr/>
          <p:nvPr/>
        </p:nvSpPr>
        <p:spPr>
          <a:xfrm>
            <a:off x="7513558" y="5615345"/>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3C3939"/>
                </a:solidFill>
                <a:latin typeface="Raleway" pitchFamily="34" charset="0"/>
                <a:ea typeface="Raleway" pitchFamily="34" charset="-122"/>
                <a:cs typeface="Raleway" pitchFamily="34" charset="-120"/>
              </a:rPr>
              <a:t>Executes Query Live</a:t>
            </a:r>
            <a:endParaRPr lang="en-US" sz="1950" dirty="0"/>
          </a:p>
        </p:txBody>
      </p:sp>
      <p:sp>
        <p:nvSpPr>
          <p:cNvPr id="14" name="Text 8"/>
          <p:cNvSpPr/>
          <p:nvPr/>
        </p:nvSpPr>
        <p:spPr>
          <a:xfrm>
            <a:off x="7513558" y="6044565"/>
            <a:ext cx="6124694" cy="127015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Finally, the query engine executes the resolved SQL query. Crucially, it always operates on the latest available versions of the underlying tables, guaranteeing up-to-date results without needing to refresh or rebuild the view itself.</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322784"/>
            <a:ext cx="6270188" cy="620078"/>
          </a:xfrm>
          <a:prstGeom prst="rect">
            <a:avLst/>
          </a:prstGeom>
          <a:noFill/>
          <a:ln/>
        </p:spPr>
        <p:txBody>
          <a:bodyPr wrap="none" lIns="0" tIns="0" rIns="0" bIns="0" rtlCol="0" anchor="t"/>
          <a:lstStyle/>
          <a:p>
            <a:pPr algn="l" indent="0" marL="0">
              <a:lnSpc>
                <a:spcPts val="4850"/>
              </a:lnSpc>
              <a:buNone/>
            </a:pPr>
            <a:r>
              <a:rPr lang="en-US" sz="3900" dirty="0">
                <a:solidFill>
                  <a:srgbClr val="1B1B27"/>
                </a:solidFill>
                <a:latin typeface="Raleway" pitchFamily="34" charset="0"/>
                <a:ea typeface="Raleway" pitchFamily="34" charset="-122"/>
                <a:cs typeface="Raleway" pitchFamily="34" charset="-120"/>
              </a:rPr>
              <a:t>Properties of Iceberg Views</a:t>
            </a:r>
            <a:endParaRPr lang="en-US" sz="3900" dirty="0"/>
          </a:p>
        </p:txBody>
      </p:sp>
      <p:sp>
        <p:nvSpPr>
          <p:cNvPr id="3" name="Shape 1"/>
          <p:cNvSpPr/>
          <p:nvPr/>
        </p:nvSpPr>
        <p:spPr>
          <a:xfrm>
            <a:off x="793790" y="2339697"/>
            <a:ext cx="446484" cy="446484"/>
          </a:xfrm>
          <a:prstGeom prst="roundRect">
            <a:avLst>
              <a:gd name="adj" fmla="val 18670"/>
            </a:avLst>
          </a:prstGeom>
          <a:solidFill>
            <a:srgbClr val="E1E1EA"/>
          </a:solidFill>
          <a:ln w="7620">
            <a:solidFill>
              <a:srgbClr val="C7C7D0"/>
            </a:solidFill>
            <a:prstDash val="solid"/>
          </a:ln>
        </p:spPr>
      </p:sp>
      <p:sp>
        <p:nvSpPr>
          <p:cNvPr id="4" name="Text 2"/>
          <p:cNvSpPr/>
          <p:nvPr/>
        </p:nvSpPr>
        <p:spPr>
          <a:xfrm>
            <a:off x="1438632" y="2407920"/>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3C3939"/>
                </a:solidFill>
                <a:latin typeface="Raleway" pitchFamily="34" charset="0"/>
                <a:ea typeface="Raleway" pitchFamily="34" charset="-122"/>
                <a:cs typeface="Raleway" pitchFamily="34" charset="-120"/>
              </a:rPr>
              <a:t>Dynamic Execution</a:t>
            </a:r>
            <a:endParaRPr lang="en-US" sz="1950" dirty="0"/>
          </a:p>
        </p:txBody>
      </p:sp>
      <p:sp>
        <p:nvSpPr>
          <p:cNvPr id="5" name="Text 3"/>
          <p:cNvSpPr/>
          <p:nvPr/>
        </p:nvSpPr>
        <p:spPr>
          <a:xfrm>
            <a:off x="1438632" y="2837140"/>
            <a:ext cx="5752505" cy="1587698"/>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Iceberg views are inherently dynamic. They do not store any pre-computed data. Instead, the SQL query defined within the view is executed fresh every single time the view is queried. This ensures that results always reflect the most current state of the underlying data.</a:t>
            </a:r>
            <a:endParaRPr lang="en-US" sz="1550" dirty="0"/>
          </a:p>
        </p:txBody>
      </p:sp>
      <p:sp>
        <p:nvSpPr>
          <p:cNvPr id="6" name="Shape 4"/>
          <p:cNvSpPr/>
          <p:nvPr/>
        </p:nvSpPr>
        <p:spPr>
          <a:xfrm>
            <a:off x="7439144" y="2339697"/>
            <a:ext cx="446484" cy="446484"/>
          </a:xfrm>
          <a:prstGeom prst="roundRect">
            <a:avLst>
              <a:gd name="adj" fmla="val 18670"/>
            </a:avLst>
          </a:prstGeom>
          <a:solidFill>
            <a:srgbClr val="E1E1EA"/>
          </a:solidFill>
          <a:ln w="7620">
            <a:solidFill>
              <a:srgbClr val="C7C7D0"/>
            </a:solidFill>
            <a:prstDash val="solid"/>
          </a:ln>
        </p:spPr>
      </p:sp>
      <p:sp>
        <p:nvSpPr>
          <p:cNvPr id="7" name="Text 5"/>
          <p:cNvSpPr/>
          <p:nvPr/>
        </p:nvSpPr>
        <p:spPr>
          <a:xfrm>
            <a:off x="8083987" y="2407920"/>
            <a:ext cx="3303508" cy="310158"/>
          </a:xfrm>
          <a:prstGeom prst="rect">
            <a:avLst/>
          </a:prstGeom>
          <a:noFill/>
          <a:ln/>
        </p:spPr>
        <p:txBody>
          <a:bodyPr wrap="none" lIns="0" tIns="0" rIns="0" bIns="0" rtlCol="0" anchor="t"/>
          <a:lstStyle/>
          <a:p>
            <a:pPr algn="l" indent="0" marL="0">
              <a:lnSpc>
                <a:spcPts val="2400"/>
              </a:lnSpc>
              <a:buNone/>
            </a:pPr>
            <a:r>
              <a:rPr lang="en-US" sz="1950" dirty="0">
                <a:solidFill>
                  <a:srgbClr val="3C3939"/>
                </a:solidFill>
                <a:latin typeface="Raleway" pitchFamily="34" charset="0"/>
                <a:ea typeface="Raleway" pitchFamily="34" charset="-122"/>
                <a:cs typeface="Raleway" pitchFamily="34" charset="-120"/>
              </a:rPr>
              <a:t>No Stored Data or Snapshots</a:t>
            </a:r>
            <a:endParaRPr lang="en-US" sz="1950" dirty="0"/>
          </a:p>
        </p:txBody>
      </p:sp>
      <p:sp>
        <p:nvSpPr>
          <p:cNvPr id="8" name="Text 6"/>
          <p:cNvSpPr/>
          <p:nvPr/>
        </p:nvSpPr>
        <p:spPr>
          <a:xfrm>
            <a:off x="8083987" y="2837140"/>
            <a:ext cx="5752624" cy="1587698"/>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Unlike materialized views, Iceberg views do not maintain their own dataset or point to specific snapshots of source tables. This design choice keeps them lightweight and ensures they always leverage the latest data without requiring manual refresh operations.</a:t>
            </a:r>
            <a:endParaRPr lang="en-US" sz="1550" dirty="0"/>
          </a:p>
        </p:txBody>
      </p:sp>
      <p:sp>
        <p:nvSpPr>
          <p:cNvPr id="9" name="Shape 7"/>
          <p:cNvSpPr/>
          <p:nvPr/>
        </p:nvSpPr>
        <p:spPr>
          <a:xfrm>
            <a:off x="793790" y="4821674"/>
            <a:ext cx="446484" cy="446484"/>
          </a:xfrm>
          <a:prstGeom prst="roundRect">
            <a:avLst>
              <a:gd name="adj" fmla="val 18670"/>
            </a:avLst>
          </a:prstGeom>
          <a:solidFill>
            <a:srgbClr val="E1E1EA"/>
          </a:solidFill>
          <a:ln w="7620">
            <a:solidFill>
              <a:srgbClr val="C7C7D0"/>
            </a:solidFill>
            <a:prstDash val="solid"/>
          </a:ln>
        </p:spPr>
      </p:sp>
      <p:sp>
        <p:nvSpPr>
          <p:cNvPr id="10" name="Text 8"/>
          <p:cNvSpPr/>
          <p:nvPr/>
        </p:nvSpPr>
        <p:spPr>
          <a:xfrm>
            <a:off x="1438632" y="4889897"/>
            <a:ext cx="3308747" cy="310158"/>
          </a:xfrm>
          <a:prstGeom prst="rect">
            <a:avLst/>
          </a:prstGeom>
          <a:noFill/>
          <a:ln/>
        </p:spPr>
        <p:txBody>
          <a:bodyPr wrap="none" lIns="0" tIns="0" rIns="0" bIns="0" rtlCol="0" anchor="t"/>
          <a:lstStyle/>
          <a:p>
            <a:pPr algn="l" indent="0" marL="0">
              <a:lnSpc>
                <a:spcPts val="2400"/>
              </a:lnSpc>
              <a:buNone/>
            </a:pPr>
            <a:r>
              <a:rPr lang="en-US" sz="1950" dirty="0">
                <a:solidFill>
                  <a:srgbClr val="3C3939"/>
                </a:solidFill>
                <a:latin typeface="Raleway" pitchFamily="34" charset="0"/>
                <a:ea typeface="Raleway" pitchFamily="34" charset="-122"/>
                <a:cs typeface="Raleway" pitchFamily="34" charset="-120"/>
              </a:rPr>
              <a:t>Utilizes Latest Table Versions</a:t>
            </a:r>
            <a:endParaRPr lang="en-US" sz="1950" dirty="0"/>
          </a:p>
        </p:txBody>
      </p:sp>
      <p:sp>
        <p:nvSpPr>
          <p:cNvPr id="11" name="Text 9"/>
          <p:cNvSpPr/>
          <p:nvPr/>
        </p:nvSpPr>
        <p:spPr>
          <a:xfrm>
            <a:off x="1438632" y="5319117"/>
            <a:ext cx="5752505" cy="127015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A key advantage is that an Iceberg view automatically uses the latest version of its referenced tables at runtime. This eliminates concerns about stale data, as any updates to the source tables are immediately reflected in query results from the view.</a:t>
            </a:r>
            <a:endParaRPr lang="en-US" sz="1550" dirty="0"/>
          </a:p>
        </p:txBody>
      </p:sp>
      <p:sp>
        <p:nvSpPr>
          <p:cNvPr id="12" name="Shape 10"/>
          <p:cNvSpPr/>
          <p:nvPr/>
        </p:nvSpPr>
        <p:spPr>
          <a:xfrm>
            <a:off x="7439144" y="4821674"/>
            <a:ext cx="446484" cy="446484"/>
          </a:xfrm>
          <a:prstGeom prst="roundRect">
            <a:avLst>
              <a:gd name="adj" fmla="val 18670"/>
            </a:avLst>
          </a:prstGeom>
          <a:solidFill>
            <a:srgbClr val="E1E1EA"/>
          </a:solidFill>
          <a:ln w="7620">
            <a:solidFill>
              <a:srgbClr val="C7C7D0"/>
            </a:solidFill>
            <a:prstDash val="solid"/>
          </a:ln>
        </p:spPr>
      </p:sp>
      <p:sp>
        <p:nvSpPr>
          <p:cNvPr id="13" name="Text 11"/>
          <p:cNvSpPr/>
          <p:nvPr/>
        </p:nvSpPr>
        <p:spPr>
          <a:xfrm>
            <a:off x="8083987" y="4889897"/>
            <a:ext cx="4110514" cy="310158"/>
          </a:xfrm>
          <a:prstGeom prst="rect">
            <a:avLst/>
          </a:prstGeom>
          <a:noFill/>
          <a:ln/>
        </p:spPr>
        <p:txBody>
          <a:bodyPr wrap="none" lIns="0" tIns="0" rIns="0" bIns="0" rtlCol="0" anchor="t"/>
          <a:lstStyle/>
          <a:p>
            <a:pPr algn="l" indent="0" marL="0">
              <a:lnSpc>
                <a:spcPts val="2400"/>
              </a:lnSpc>
              <a:buNone/>
            </a:pPr>
            <a:r>
              <a:rPr lang="en-US" sz="1950" dirty="0">
                <a:solidFill>
                  <a:srgbClr val="3C3939"/>
                </a:solidFill>
                <a:latin typeface="Raleway" pitchFamily="34" charset="0"/>
                <a:ea typeface="Raleway" pitchFamily="34" charset="-122"/>
                <a:cs typeface="Raleway" pitchFamily="34" charset="-120"/>
              </a:rPr>
              <a:t>JSON Metadata with Version History</a:t>
            </a:r>
            <a:endParaRPr lang="en-US" sz="1950" dirty="0"/>
          </a:p>
        </p:txBody>
      </p:sp>
      <p:sp>
        <p:nvSpPr>
          <p:cNvPr id="14" name="Text 12"/>
          <p:cNvSpPr/>
          <p:nvPr/>
        </p:nvSpPr>
        <p:spPr>
          <a:xfrm>
            <a:off x="8083987" y="5319117"/>
            <a:ext cx="5752624" cy="1587698"/>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The view's definition is stored as a lightweight JSON metadata file. This file includes a version history, allowing for tracking changes to the view's definition over time. This versioning capability provides auditing and rollback potential for view definitions.</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335286"/>
            <a:ext cx="10588585" cy="620078"/>
          </a:xfrm>
          <a:prstGeom prst="rect">
            <a:avLst/>
          </a:prstGeom>
          <a:noFill/>
          <a:ln/>
        </p:spPr>
        <p:txBody>
          <a:bodyPr wrap="none" lIns="0" tIns="0" rIns="0" bIns="0" rtlCol="0" anchor="t"/>
          <a:lstStyle/>
          <a:p>
            <a:pPr algn="l" indent="0" marL="0">
              <a:lnSpc>
                <a:spcPts val="4850"/>
              </a:lnSpc>
              <a:buNone/>
            </a:pPr>
            <a:r>
              <a:rPr lang="en-US" sz="3900" dirty="0">
                <a:solidFill>
                  <a:srgbClr val="1B1B27"/>
                </a:solidFill>
                <a:latin typeface="Raleway" pitchFamily="34" charset="0"/>
                <a:ea typeface="Raleway" pitchFamily="34" charset="-122"/>
                <a:cs typeface="Raleway" pitchFamily="34" charset="-120"/>
              </a:rPr>
              <a:t>Engine Interoperability and Dialect Challenges</a:t>
            </a:r>
            <a:endParaRPr lang="en-US" sz="3900" dirty="0"/>
          </a:p>
        </p:txBody>
      </p:sp>
      <p:sp>
        <p:nvSpPr>
          <p:cNvPr id="3" name="Text 1"/>
          <p:cNvSpPr/>
          <p:nvPr/>
        </p:nvSpPr>
        <p:spPr>
          <a:xfrm>
            <a:off x="793790" y="2431613"/>
            <a:ext cx="6279356" cy="127015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Iceberg views include a 'dialect' field (e.g., 'spark', 'trino') within their metadata, indicating which SQL dialect the stored query is written in. This is crucial for enabling different query engines to understand and execute the view's logic.</a:t>
            </a:r>
            <a:endParaRPr lang="en-US" sz="1550" dirty="0"/>
          </a:p>
        </p:txBody>
      </p:sp>
      <p:sp>
        <p:nvSpPr>
          <p:cNvPr id="4" name="Text 2"/>
          <p:cNvSpPr/>
          <p:nvPr/>
        </p:nvSpPr>
        <p:spPr>
          <a:xfrm>
            <a:off x="793790" y="3880366"/>
            <a:ext cx="6279356" cy="1587698"/>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However, a significant challenge arises from the current implementation: Spark cannot seamlessly read views with a 'trino' dialect, and vice versa. This limitation stems from engines often overwriting each other's dialect when a view is modified or created by them.</a:t>
            </a:r>
            <a:endParaRPr lang="en-US" sz="1550" dirty="0"/>
          </a:p>
        </p:txBody>
      </p:sp>
      <p:sp>
        <p:nvSpPr>
          <p:cNvPr id="5" name="Text 3"/>
          <p:cNvSpPr/>
          <p:nvPr/>
        </p:nvSpPr>
        <p:spPr>
          <a:xfrm>
            <a:off x="7564874" y="2451378"/>
            <a:ext cx="6279356" cy="930473"/>
          </a:xfrm>
          <a:prstGeom prst="rect">
            <a:avLst/>
          </a:prstGeom>
          <a:noFill/>
          <a:ln/>
        </p:spPr>
        <p:txBody>
          <a:bodyPr wrap="square" lIns="0" tIns="0" rIns="0" bIns="0" rtlCol="0" anchor="t"/>
          <a:lstStyle/>
          <a:p>
            <a:pPr algn="l" indent="0" marL="0">
              <a:lnSpc>
                <a:spcPts val="2400"/>
              </a:lnSpc>
              <a:buNone/>
            </a:pPr>
            <a:r>
              <a:rPr lang="en-US" sz="1950" dirty="0">
                <a:solidFill>
                  <a:srgbClr val="1B1B27"/>
                </a:solidFill>
                <a:latin typeface="Raleway" pitchFamily="34" charset="0"/>
                <a:ea typeface="Raleway" pitchFamily="34" charset="-122"/>
                <a:cs typeface="Raleway" pitchFamily="34" charset="-120"/>
              </a:rPr>
              <a:t>To make Iceberg views truly engine-friendly and ensure broad interoperability, consider these strategies:</a:t>
            </a:r>
            <a:endParaRPr lang="en-US" sz="1950" dirty="0"/>
          </a:p>
        </p:txBody>
      </p:sp>
      <p:sp>
        <p:nvSpPr>
          <p:cNvPr id="6" name="Shape 4"/>
          <p:cNvSpPr/>
          <p:nvPr/>
        </p:nvSpPr>
        <p:spPr>
          <a:xfrm>
            <a:off x="7564874" y="3605093"/>
            <a:ext cx="446484" cy="446484"/>
          </a:xfrm>
          <a:prstGeom prst="roundRect">
            <a:avLst>
              <a:gd name="adj" fmla="val 18670"/>
            </a:avLst>
          </a:prstGeom>
          <a:solidFill>
            <a:srgbClr val="E1E1EA"/>
          </a:solidFill>
          <a:ln w="7620">
            <a:solidFill>
              <a:srgbClr val="C7C7D0"/>
            </a:solidFill>
            <a:prstDash val="solid"/>
          </a:ln>
        </p:spPr>
      </p:sp>
      <p:sp>
        <p:nvSpPr>
          <p:cNvPr id="7" name="Text 5"/>
          <p:cNvSpPr/>
          <p:nvPr/>
        </p:nvSpPr>
        <p:spPr>
          <a:xfrm>
            <a:off x="7639288" y="3642300"/>
            <a:ext cx="297656" cy="372070"/>
          </a:xfrm>
          <a:prstGeom prst="rect">
            <a:avLst/>
          </a:prstGeom>
          <a:noFill/>
          <a:ln/>
        </p:spPr>
        <p:txBody>
          <a:bodyPr wrap="none" lIns="0" tIns="0" rIns="0" bIns="0" rtlCol="0" anchor="t"/>
          <a:lstStyle/>
          <a:p>
            <a:pPr algn="ctr" indent="0" marL="0">
              <a:lnSpc>
                <a:spcPts val="2300"/>
              </a:lnSpc>
              <a:buNone/>
            </a:pPr>
            <a:r>
              <a:rPr lang="en-US" sz="2300" dirty="0">
                <a:solidFill>
                  <a:srgbClr val="3C3939"/>
                </a:solidFill>
                <a:latin typeface="Raleway" pitchFamily="34" charset="0"/>
                <a:ea typeface="Raleway" pitchFamily="34" charset="-122"/>
                <a:cs typeface="Raleway" pitchFamily="34" charset="-120"/>
              </a:rPr>
              <a:t>1</a:t>
            </a:r>
            <a:endParaRPr lang="en-US" sz="2300" dirty="0"/>
          </a:p>
        </p:txBody>
      </p:sp>
      <p:sp>
        <p:nvSpPr>
          <p:cNvPr id="8" name="Text 6"/>
          <p:cNvSpPr/>
          <p:nvPr/>
        </p:nvSpPr>
        <p:spPr>
          <a:xfrm>
            <a:off x="8209717" y="3669506"/>
            <a:ext cx="5634514" cy="1270159"/>
          </a:xfrm>
          <a:prstGeom prst="rect">
            <a:avLst/>
          </a:prstGeom>
          <a:noFill/>
          <a:ln/>
        </p:spPr>
        <p:txBody>
          <a:bodyPr wrap="square" lIns="0" tIns="0" rIns="0" bIns="0" rtlCol="0" anchor="t"/>
          <a:lstStyle/>
          <a:p>
            <a:pPr algn="l" indent="0" marL="0">
              <a:lnSpc>
                <a:spcPts val="2500"/>
              </a:lnSpc>
              <a:buNone/>
            </a:pPr>
            <a:r>
              <a:rPr lang="en-US" sz="1550" b="1" dirty="0">
                <a:solidFill>
                  <a:srgbClr val="3C3939"/>
                </a:solidFill>
                <a:latin typeface="Roboto" pitchFamily="34" charset="0"/>
                <a:ea typeface="Roboto" pitchFamily="34" charset="-122"/>
                <a:cs typeface="Roboto" pitchFamily="34" charset="-120"/>
              </a:rPr>
              <a:t>Recreate View in Both Engines:</a:t>
            </a:r>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 Manually create the same view definition in each desired engine, ensuring each stores its native dialect. This duplicates the definition but guarantees compatibility.</a:t>
            </a:r>
            <a:endParaRPr lang="en-US" sz="1550" dirty="0"/>
          </a:p>
        </p:txBody>
      </p:sp>
      <p:sp>
        <p:nvSpPr>
          <p:cNvPr id="9" name="Shape 7"/>
          <p:cNvSpPr/>
          <p:nvPr/>
        </p:nvSpPr>
        <p:spPr>
          <a:xfrm>
            <a:off x="7564874" y="5336500"/>
            <a:ext cx="446484" cy="446484"/>
          </a:xfrm>
          <a:prstGeom prst="roundRect">
            <a:avLst>
              <a:gd name="adj" fmla="val 18670"/>
            </a:avLst>
          </a:prstGeom>
          <a:solidFill>
            <a:srgbClr val="E1E1EA"/>
          </a:solidFill>
          <a:ln w="7620">
            <a:solidFill>
              <a:srgbClr val="C7C7D0"/>
            </a:solidFill>
            <a:prstDash val="solid"/>
          </a:ln>
        </p:spPr>
      </p:sp>
      <p:sp>
        <p:nvSpPr>
          <p:cNvPr id="10" name="Text 8"/>
          <p:cNvSpPr/>
          <p:nvPr/>
        </p:nvSpPr>
        <p:spPr>
          <a:xfrm>
            <a:off x="7639288" y="5373707"/>
            <a:ext cx="297656" cy="372070"/>
          </a:xfrm>
          <a:prstGeom prst="rect">
            <a:avLst/>
          </a:prstGeom>
          <a:noFill/>
          <a:ln/>
        </p:spPr>
        <p:txBody>
          <a:bodyPr wrap="none" lIns="0" tIns="0" rIns="0" bIns="0" rtlCol="0" anchor="t"/>
          <a:lstStyle/>
          <a:p>
            <a:pPr algn="ctr" indent="0" marL="0">
              <a:lnSpc>
                <a:spcPts val="2300"/>
              </a:lnSpc>
              <a:buNone/>
            </a:pPr>
            <a:r>
              <a:rPr lang="en-US" sz="2300" dirty="0">
                <a:solidFill>
                  <a:srgbClr val="3C3939"/>
                </a:solidFill>
                <a:latin typeface="Raleway" pitchFamily="34" charset="0"/>
                <a:ea typeface="Raleway" pitchFamily="34" charset="-122"/>
                <a:cs typeface="Raleway" pitchFamily="34" charset="-120"/>
              </a:rPr>
              <a:t>2</a:t>
            </a:r>
            <a:endParaRPr lang="en-US" sz="2300" dirty="0"/>
          </a:p>
        </p:txBody>
      </p:sp>
      <p:sp>
        <p:nvSpPr>
          <p:cNvPr id="11" name="Text 9"/>
          <p:cNvSpPr/>
          <p:nvPr/>
        </p:nvSpPr>
        <p:spPr>
          <a:xfrm>
            <a:off x="8209717" y="5400913"/>
            <a:ext cx="5634514" cy="1270159"/>
          </a:xfrm>
          <a:prstGeom prst="rect">
            <a:avLst/>
          </a:prstGeom>
          <a:noFill/>
          <a:ln/>
        </p:spPr>
        <p:txBody>
          <a:bodyPr wrap="square" lIns="0" tIns="0" rIns="0" bIns="0" rtlCol="0" anchor="t"/>
          <a:lstStyle/>
          <a:p>
            <a:pPr algn="l" indent="0" marL="0">
              <a:lnSpc>
                <a:spcPts val="2500"/>
              </a:lnSpc>
              <a:buNone/>
            </a:pPr>
            <a:r>
              <a:rPr lang="en-US" sz="1550" b="1" dirty="0">
                <a:solidFill>
                  <a:srgbClr val="3C3939"/>
                </a:solidFill>
                <a:latin typeface="Roboto" pitchFamily="34" charset="0"/>
                <a:ea typeface="Roboto" pitchFamily="34" charset="-122"/>
                <a:cs typeface="Roboto" pitchFamily="34" charset="-120"/>
              </a:rPr>
              <a:t>Materialize as Shared Iceberg Table:</a:t>
            </a:r>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 For views requiring cross-engine access and consistent results, materialize the view's output into a standard Iceberg table. This table can then be read by any Iceberg-compatible engine, bypassing dialect issues.</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954173"/>
            <a:ext cx="12094845" cy="620078"/>
          </a:xfrm>
          <a:prstGeom prst="rect">
            <a:avLst/>
          </a:prstGeom>
          <a:noFill/>
          <a:ln/>
        </p:spPr>
        <p:txBody>
          <a:bodyPr wrap="none" lIns="0" tIns="0" rIns="0" bIns="0" rtlCol="0" anchor="t"/>
          <a:lstStyle/>
          <a:p>
            <a:pPr algn="l" indent="0" marL="0">
              <a:lnSpc>
                <a:spcPts val="4850"/>
              </a:lnSpc>
              <a:buNone/>
            </a:pPr>
            <a:r>
              <a:rPr lang="en-US" sz="3900" dirty="0">
                <a:solidFill>
                  <a:srgbClr val="1B1B27"/>
                </a:solidFill>
                <a:latin typeface="Raleway" pitchFamily="34" charset="0"/>
                <a:ea typeface="Raleway" pitchFamily="34" charset="-122"/>
                <a:cs typeface="Raleway" pitchFamily="34" charset="-120"/>
              </a:rPr>
              <a:t>Iceberg View Specification and Multi-Dialect Support</a:t>
            </a:r>
            <a:endParaRPr lang="en-US" sz="3900" dirty="0"/>
          </a:p>
        </p:txBody>
      </p:sp>
      <p:sp>
        <p:nvSpPr>
          <p:cNvPr id="3" name="Text 1"/>
          <p:cNvSpPr/>
          <p:nvPr/>
        </p:nvSpPr>
        <p:spPr>
          <a:xfrm>
            <a:off x="793790" y="2971086"/>
            <a:ext cx="13042821" cy="95261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The Apache Iceberg View specification (available at </a:t>
            </a:r>
            <a:pPr algn="l" indent="0" marL="0">
              <a:lnSpc>
                <a:spcPts val="2500"/>
              </a:lnSpc>
              <a:buNone/>
            </a:pPr>
            <a:r>
              <a:rPr lang="en-US" sz="1550" u="sng" dirty="0">
                <a:solidFill>
                  <a:srgbClr val="1B1B27"/>
                </a:solidFill>
                <a:latin typeface="Roboto" pitchFamily="34" charset="0"/>
                <a:ea typeface="Roboto" pitchFamily="34" charset="-122"/>
                <a:cs typeface="Roboto" pitchFamily="34" charset="-120"/>
                <a:hlinkClick r:id="rId1" invalidUrl="" action="" tgtFrame="" tooltip="" history="1" highlightClick="0" endSnd="0">
                  <a:extLst>
                    <a:ext uri="{A12FA001-AC4F-418D-AE19-62706E023703}">
                      <ahyp:hlinkClr xmlns:ahyp="http://schemas.microsoft.com/office/drawing/2018/hyperlinkcolor" val="tx"/>
                    </a:ext>
                  </a:extLst>
                </a:hlinkClick>
              </a:rPr>
              <a:t>https://iceberg.apache.org/view-spec/</a:t>
            </a:r>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 is designed to be inherently engine-agnostic. This fundamental design principle aims to allow views to be defined once and queried across various data processing engines without compatibility issues.</a:t>
            </a:r>
            <a:endParaRPr lang="en-US" sz="1550" dirty="0"/>
          </a:p>
        </p:txBody>
      </p:sp>
      <p:sp>
        <p:nvSpPr>
          <p:cNvPr id="4" name="Text 2"/>
          <p:cNvSpPr/>
          <p:nvPr/>
        </p:nvSpPr>
        <p:spPr>
          <a:xfrm>
            <a:off x="793790" y="4146947"/>
            <a:ext cx="13042821" cy="95261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The specification achieves this by allowing for the storage of multiple SQL dialects within a single view's metadata. Each dialect is encapsulated within a 'representation' object, which includes the SQL string itself, the name of the dialect (e.g., 'spark', 'trino', 'presto', 'flink', 'sql-standard'), and associated schema and version metadata. This structure is intended to provide a robust framework for true multi-dialect support.</a:t>
            </a:r>
            <a:endParaRPr lang="en-US" sz="1550" dirty="0"/>
          </a:p>
        </p:txBody>
      </p:sp>
      <p:sp>
        <p:nvSpPr>
          <p:cNvPr id="5" name="Text 3"/>
          <p:cNvSpPr/>
          <p:nvPr/>
        </p:nvSpPr>
        <p:spPr>
          <a:xfrm>
            <a:off x="793790" y="5322808"/>
            <a:ext cx="13042821" cy="95261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However, despite the specification's capabilities, current engine implementations (such as Spark and Trino) typically only store their own native dialect when creating or modifying a view. This often leads to one engine overwriting the representations created by another. While true multi-dialect support is technically possible within the Iceberg view specification, its full implementation in existing engines is still a work in progress.</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805345"/>
            <a:ext cx="7411283" cy="620078"/>
          </a:xfrm>
          <a:prstGeom prst="rect">
            <a:avLst/>
          </a:prstGeom>
          <a:noFill/>
          <a:ln/>
        </p:spPr>
        <p:txBody>
          <a:bodyPr wrap="none" lIns="0" tIns="0" rIns="0" bIns="0" rtlCol="0" anchor="t"/>
          <a:lstStyle/>
          <a:p>
            <a:pPr algn="l" indent="0" marL="0">
              <a:lnSpc>
                <a:spcPts val="4850"/>
              </a:lnSpc>
              <a:buNone/>
            </a:pPr>
            <a:r>
              <a:rPr lang="en-US" sz="3900" dirty="0">
                <a:solidFill>
                  <a:srgbClr val="1B1B27"/>
                </a:solidFill>
                <a:latin typeface="Raleway" pitchFamily="34" charset="0"/>
                <a:ea typeface="Raleway" pitchFamily="34" charset="-122"/>
                <a:cs typeface="Raleway" pitchFamily="34" charset="-120"/>
              </a:rPr>
              <a:t>Example Iceberg View Metadata</a:t>
            </a:r>
            <a:endParaRPr lang="en-US" sz="3900" dirty="0"/>
          </a:p>
        </p:txBody>
      </p:sp>
      <p:sp>
        <p:nvSpPr>
          <p:cNvPr id="3" name="Shape 1"/>
          <p:cNvSpPr/>
          <p:nvPr/>
        </p:nvSpPr>
        <p:spPr>
          <a:xfrm>
            <a:off x="793790" y="2822258"/>
            <a:ext cx="13042821" cy="1250275"/>
          </a:xfrm>
          <a:prstGeom prst="roundRect">
            <a:avLst>
              <a:gd name="adj" fmla="val 6667"/>
            </a:avLst>
          </a:prstGeom>
          <a:solidFill>
            <a:srgbClr val="E1E1EA"/>
          </a:solidFill>
          <a:ln/>
        </p:spPr>
      </p:sp>
      <p:sp>
        <p:nvSpPr>
          <p:cNvPr id="4" name="Shape 2"/>
          <p:cNvSpPr/>
          <p:nvPr/>
        </p:nvSpPr>
        <p:spPr>
          <a:xfrm>
            <a:off x="783908" y="2822258"/>
            <a:ext cx="13062585" cy="1250275"/>
          </a:xfrm>
          <a:prstGeom prst="roundRect">
            <a:avLst>
              <a:gd name="adj" fmla="val 2381"/>
            </a:avLst>
          </a:prstGeom>
          <a:solidFill>
            <a:srgbClr val="E1E1EA"/>
          </a:solidFill>
          <a:ln/>
        </p:spPr>
      </p:sp>
      <p:sp>
        <p:nvSpPr>
          <p:cNvPr id="5" name="Text 3"/>
          <p:cNvSpPr/>
          <p:nvPr/>
        </p:nvSpPr>
        <p:spPr>
          <a:xfrm>
            <a:off x="982266" y="2971086"/>
            <a:ext cx="12665869" cy="95261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highlight>
                  <a:srgbClr val="E1E1EA"/>
                </a:highlight>
                <a:latin typeface="Consolas" pitchFamily="34" charset="0"/>
                <a:ea typeface="Consolas" pitchFamily="34" charset="-122"/>
                <a:cs typeface="Consolas" pitchFamily="34" charset="-120"/>
              </a:rPr>
              <a:t>{ "view-uuid": "fa6...", "format-version": 1, "current-version-id": 2, "versions": \[...\], "schemas": \[...\], "representations": \[ { "type": "sql", "sql": "SELECT COUNT(1), CAST(event\_ts AS DATE)...", "dialect": "spark" }, { "type": "sql", "sql": "SELECT COUNT(1), CAST(event\_ts AS DATE)...", "dialect": "trino" }, { "type": "sql", "sql": "SELECT COUNT(1), CAST(event\_ts AS DATE)...", "dialect": "sql-standard" } \] }</a:t>
            </a:r>
            <a:endParaRPr lang="en-US" sz="1550" dirty="0"/>
          </a:p>
        </p:txBody>
      </p:sp>
      <p:sp>
        <p:nvSpPr>
          <p:cNvPr id="6" name="Text 4"/>
          <p:cNvSpPr/>
          <p:nvPr/>
        </p:nvSpPr>
        <p:spPr>
          <a:xfrm>
            <a:off x="793790" y="4295775"/>
            <a:ext cx="13042821" cy="95261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This JSON snippet illustrates the structure of an Iceberg view's metadata, specifically highlighting the 'representations' array. Here, we can observe how the specification allows for multiple SQL dialect versions of the same view query to coexist. Each object within the 'representations' array defines a specific SQL query tailored to a particular engine dialect, alongside its type.</a:t>
            </a:r>
            <a:endParaRPr lang="en-US" sz="1550" dirty="0"/>
          </a:p>
        </p:txBody>
      </p:sp>
      <p:sp>
        <p:nvSpPr>
          <p:cNvPr id="7" name="Text 5"/>
          <p:cNvSpPr/>
          <p:nvPr/>
        </p:nvSpPr>
        <p:spPr>
          <a:xfrm>
            <a:off x="793790" y="5471636"/>
            <a:ext cx="13042821" cy="952619"/>
          </a:xfrm>
          <a:prstGeom prst="rect">
            <a:avLst/>
          </a:prstGeom>
          <a:noFill/>
          <a:ln/>
        </p:spPr>
        <p:txBody>
          <a:bodyPr wrap="square" lIns="0" tIns="0" rIns="0" bIns="0" rtlCol="0" anchor="t"/>
          <a:lstStyle/>
          <a:p>
            <a:pPr algn="l" indent="0" marL="0">
              <a:lnSpc>
                <a:spcPts val="2500"/>
              </a:lnSpc>
              <a:buNone/>
            </a:pPr>
            <a:r>
              <a:rPr lang="en-US" sz="1550" dirty="0">
                <a:solidFill>
                  <a:srgbClr val="3C3939"/>
                </a:solidFill>
                <a:latin typeface="Roboto" pitchFamily="34" charset="0"/>
                <a:ea typeface="Roboto" pitchFamily="34" charset="-122"/>
                <a:cs typeface="Roboto" pitchFamily="34" charset="-120"/>
              </a:rPr>
              <a:t>This design is crucial for achieving engine interoperability, as it enables different query engines to retrieve and execute the SQL query that is most suitable for their syntax and capabilities. The 'sql-standard' dialect provides a fallback for engines supporting standard SQL. This detailed metadata structure is what allows Iceberg views to simplify complex queries and reuse logic across varied data environments.</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71619" y="394216"/>
            <a:ext cx="5104209" cy="446603"/>
          </a:xfrm>
          <a:prstGeom prst="rect">
            <a:avLst/>
          </a:prstGeom>
          <a:noFill/>
          <a:ln/>
        </p:spPr>
        <p:txBody>
          <a:bodyPr wrap="none" lIns="0" tIns="0" rIns="0" bIns="0" rtlCol="0" anchor="t"/>
          <a:lstStyle/>
          <a:p>
            <a:pPr algn="l" indent="0" marL="0">
              <a:lnSpc>
                <a:spcPts val="3500"/>
              </a:lnSpc>
              <a:buNone/>
            </a:pPr>
            <a:r>
              <a:rPr lang="en-US" sz="2800" dirty="0">
                <a:solidFill>
                  <a:srgbClr val="1B1B27"/>
                </a:solidFill>
                <a:latin typeface="Raleway" pitchFamily="34" charset="0"/>
                <a:ea typeface="Raleway" pitchFamily="34" charset="-122"/>
                <a:cs typeface="Raleway" pitchFamily="34" charset="-120"/>
              </a:rPr>
              <a:t>Execution Flow Across Engines</a:t>
            </a:r>
            <a:endParaRPr lang="en-US" sz="2800" dirty="0"/>
          </a:p>
        </p:txBody>
      </p:sp>
      <p:sp>
        <p:nvSpPr>
          <p:cNvPr id="3" name="Text 1"/>
          <p:cNvSpPr/>
          <p:nvPr/>
        </p:nvSpPr>
        <p:spPr>
          <a:xfrm>
            <a:off x="571619" y="1198007"/>
            <a:ext cx="2307312" cy="268010"/>
          </a:xfrm>
          <a:prstGeom prst="rect">
            <a:avLst/>
          </a:prstGeom>
          <a:noFill/>
          <a:ln/>
        </p:spPr>
        <p:txBody>
          <a:bodyPr wrap="none" lIns="0" tIns="0" rIns="0" bIns="0" rtlCol="0" anchor="t"/>
          <a:lstStyle/>
          <a:p>
            <a:pPr algn="l" indent="0" marL="0">
              <a:lnSpc>
                <a:spcPts val="2100"/>
              </a:lnSpc>
              <a:buNone/>
            </a:pPr>
            <a:r>
              <a:rPr lang="en-US" sz="1650" dirty="0">
                <a:solidFill>
                  <a:srgbClr val="1B1B27"/>
                </a:solidFill>
                <a:latin typeface="Raleway" pitchFamily="34" charset="0"/>
                <a:ea typeface="Raleway" pitchFamily="34" charset="-122"/>
                <a:cs typeface="Raleway" pitchFamily="34" charset="-120"/>
              </a:rPr>
              <a:t>Execution Flow in Trino:</a:t>
            </a:r>
            <a:endParaRPr lang="en-US" sz="1650" dirty="0"/>
          </a:p>
        </p:txBody>
      </p:sp>
      <p:sp>
        <p:nvSpPr>
          <p:cNvPr id="4" name="Shape 2"/>
          <p:cNvSpPr/>
          <p:nvPr/>
        </p:nvSpPr>
        <p:spPr>
          <a:xfrm>
            <a:off x="571619" y="1626751"/>
            <a:ext cx="142875" cy="880586"/>
          </a:xfrm>
          <a:prstGeom prst="roundRect">
            <a:avLst>
              <a:gd name="adj" fmla="val 42017"/>
            </a:avLst>
          </a:prstGeom>
          <a:solidFill>
            <a:srgbClr val="E1E1EA"/>
          </a:solidFill>
          <a:ln w="7620">
            <a:solidFill>
              <a:srgbClr val="C7C7D0"/>
            </a:solidFill>
            <a:prstDash val="solid"/>
          </a:ln>
        </p:spPr>
      </p:sp>
      <p:sp>
        <p:nvSpPr>
          <p:cNvPr id="5" name="Text 3"/>
          <p:cNvSpPr/>
          <p:nvPr/>
        </p:nvSpPr>
        <p:spPr>
          <a:xfrm>
            <a:off x="857369" y="1769626"/>
            <a:ext cx="1826657" cy="223361"/>
          </a:xfrm>
          <a:prstGeom prst="rect">
            <a:avLst/>
          </a:prstGeom>
          <a:noFill/>
          <a:ln/>
        </p:spPr>
        <p:txBody>
          <a:bodyPr wrap="none" lIns="0" tIns="0" rIns="0" bIns="0" rtlCol="0" anchor="t"/>
          <a:lstStyle/>
          <a:p>
            <a:pPr algn="l" indent="0" marL="0">
              <a:lnSpc>
                <a:spcPts val="1750"/>
              </a:lnSpc>
              <a:buNone/>
            </a:pPr>
            <a:r>
              <a:rPr lang="en-US" sz="1400" dirty="0">
                <a:solidFill>
                  <a:srgbClr val="3C3939"/>
                </a:solidFill>
                <a:latin typeface="Raleway" pitchFamily="34" charset="0"/>
                <a:ea typeface="Raleway" pitchFamily="34" charset="-122"/>
                <a:cs typeface="Raleway" pitchFamily="34" charset="-120"/>
              </a:rPr>
              <a:t>User Queries the View</a:t>
            </a:r>
            <a:endParaRPr lang="en-US" sz="1400" dirty="0"/>
          </a:p>
        </p:txBody>
      </p:sp>
      <p:sp>
        <p:nvSpPr>
          <p:cNvPr id="6" name="Text 4"/>
          <p:cNvSpPr/>
          <p:nvPr/>
        </p:nvSpPr>
        <p:spPr>
          <a:xfrm>
            <a:off x="857369" y="2135862"/>
            <a:ext cx="6283523" cy="228600"/>
          </a:xfrm>
          <a:prstGeom prst="rect">
            <a:avLst/>
          </a:prstGeom>
          <a:noFill/>
          <a:ln/>
        </p:spPr>
        <p:txBody>
          <a:bodyPr wrap="none" lIns="0" tIns="0" rIns="0" bIns="0" rtlCol="0" anchor="t"/>
          <a:lstStyle/>
          <a:p>
            <a:pPr algn="l" indent="0" marL="0">
              <a:lnSpc>
                <a:spcPts val="1800"/>
              </a:lnSpc>
              <a:buNone/>
            </a:pPr>
            <a:r>
              <a:rPr lang="en-US" sz="1100" dirty="0">
                <a:solidFill>
                  <a:srgbClr val="3C3939"/>
                </a:solidFill>
                <a:latin typeface="Roboto" pitchFamily="34" charset="0"/>
                <a:ea typeface="Roboto" pitchFamily="34" charset="-122"/>
                <a:cs typeface="Roboto" pitchFamily="34" charset="-120"/>
              </a:rPr>
              <a:t>A user initiates a query, e.g., </a:t>
            </a:r>
            <a:pPr algn="l" indent="0" marL="0">
              <a:lnSpc>
                <a:spcPts val="1800"/>
              </a:lnSpc>
              <a:buNone/>
            </a:pPr>
            <a:r>
              <a:rPr lang="en-US" sz="1100" b="1" dirty="0">
                <a:solidFill>
                  <a:srgbClr val="3C3939"/>
                </a:solidFill>
                <a:latin typeface="Roboto" pitchFamily="34" charset="0"/>
                <a:ea typeface="Roboto" pitchFamily="34" charset="-122"/>
                <a:cs typeface="Roboto" pitchFamily="34" charset="-120"/>
              </a:rPr>
              <a:t>SELECT * FROM analytics.daily_events</a:t>
            </a:r>
            <a:pPr algn="l" indent="0" marL="0">
              <a:lnSpc>
                <a:spcPts val="1800"/>
              </a:lnSpc>
              <a:buNone/>
            </a:pPr>
            <a:r>
              <a:rPr lang="en-US" sz="1100" dirty="0">
                <a:solidFill>
                  <a:srgbClr val="3C3939"/>
                </a:solidFill>
                <a:latin typeface="Roboto" pitchFamily="34" charset="0"/>
                <a:ea typeface="Roboto" pitchFamily="34" charset="-122"/>
                <a:cs typeface="Roboto" pitchFamily="34" charset="-120"/>
              </a:rPr>
              <a:t>.</a:t>
            </a:r>
            <a:endParaRPr lang="en-US" sz="1100" dirty="0"/>
          </a:p>
        </p:txBody>
      </p:sp>
      <p:sp>
        <p:nvSpPr>
          <p:cNvPr id="7" name="Shape 5"/>
          <p:cNvSpPr/>
          <p:nvPr/>
        </p:nvSpPr>
        <p:spPr>
          <a:xfrm>
            <a:off x="785932" y="2614493"/>
            <a:ext cx="142875" cy="880586"/>
          </a:xfrm>
          <a:prstGeom prst="roundRect">
            <a:avLst>
              <a:gd name="adj" fmla="val 42017"/>
            </a:avLst>
          </a:prstGeom>
          <a:solidFill>
            <a:srgbClr val="E1E1EA"/>
          </a:solidFill>
          <a:ln w="7620">
            <a:solidFill>
              <a:srgbClr val="C7C7D0"/>
            </a:solidFill>
            <a:prstDash val="solid"/>
          </a:ln>
        </p:spPr>
      </p:sp>
      <p:sp>
        <p:nvSpPr>
          <p:cNvPr id="8" name="Text 6"/>
          <p:cNvSpPr/>
          <p:nvPr/>
        </p:nvSpPr>
        <p:spPr>
          <a:xfrm>
            <a:off x="1071682" y="2757368"/>
            <a:ext cx="1786652" cy="223361"/>
          </a:xfrm>
          <a:prstGeom prst="rect">
            <a:avLst/>
          </a:prstGeom>
          <a:noFill/>
          <a:ln/>
        </p:spPr>
        <p:txBody>
          <a:bodyPr wrap="none" lIns="0" tIns="0" rIns="0" bIns="0" rtlCol="0" anchor="t"/>
          <a:lstStyle/>
          <a:p>
            <a:pPr algn="l" indent="0" marL="0">
              <a:lnSpc>
                <a:spcPts val="1750"/>
              </a:lnSpc>
              <a:buNone/>
            </a:pPr>
            <a:r>
              <a:rPr lang="en-US" sz="1400" dirty="0">
                <a:solidFill>
                  <a:srgbClr val="3C3939"/>
                </a:solidFill>
                <a:latin typeface="Raleway" pitchFamily="34" charset="0"/>
                <a:ea typeface="Raleway" pitchFamily="34" charset="-122"/>
                <a:cs typeface="Raleway" pitchFamily="34" charset="-120"/>
              </a:rPr>
              <a:t>Trino Finds Metadata</a:t>
            </a:r>
            <a:endParaRPr lang="en-US" sz="1400" dirty="0"/>
          </a:p>
        </p:txBody>
      </p:sp>
      <p:sp>
        <p:nvSpPr>
          <p:cNvPr id="9" name="Text 7"/>
          <p:cNvSpPr/>
          <p:nvPr/>
        </p:nvSpPr>
        <p:spPr>
          <a:xfrm>
            <a:off x="1071682" y="3123605"/>
            <a:ext cx="6069211" cy="228600"/>
          </a:xfrm>
          <a:prstGeom prst="rect">
            <a:avLst/>
          </a:prstGeom>
          <a:noFill/>
          <a:ln/>
        </p:spPr>
        <p:txBody>
          <a:bodyPr wrap="none" lIns="0" tIns="0" rIns="0" bIns="0" rtlCol="0" anchor="t"/>
          <a:lstStyle/>
          <a:p>
            <a:pPr algn="l" indent="0" marL="0">
              <a:lnSpc>
                <a:spcPts val="1800"/>
              </a:lnSpc>
              <a:buNone/>
            </a:pPr>
            <a:r>
              <a:rPr lang="en-US" sz="1100" dirty="0">
                <a:solidFill>
                  <a:srgbClr val="3C3939"/>
                </a:solidFill>
                <a:latin typeface="Roboto" pitchFamily="34" charset="0"/>
                <a:ea typeface="Roboto" pitchFamily="34" charset="-122"/>
                <a:cs typeface="Roboto" pitchFamily="34" charset="-120"/>
              </a:rPr>
              <a:t>Trino accesses the Iceberg catalog to locate the view's metadata.</a:t>
            </a:r>
            <a:endParaRPr lang="en-US" sz="1100" dirty="0"/>
          </a:p>
        </p:txBody>
      </p:sp>
      <p:sp>
        <p:nvSpPr>
          <p:cNvPr id="10" name="Shape 8"/>
          <p:cNvSpPr/>
          <p:nvPr/>
        </p:nvSpPr>
        <p:spPr>
          <a:xfrm>
            <a:off x="1000363" y="3602236"/>
            <a:ext cx="142875" cy="880586"/>
          </a:xfrm>
          <a:prstGeom prst="roundRect">
            <a:avLst>
              <a:gd name="adj" fmla="val 42017"/>
            </a:avLst>
          </a:prstGeom>
          <a:solidFill>
            <a:srgbClr val="E1E1EA"/>
          </a:solidFill>
          <a:ln w="7620">
            <a:solidFill>
              <a:srgbClr val="C7C7D0"/>
            </a:solidFill>
            <a:prstDash val="solid"/>
          </a:ln>
        </p:spPr>
      </p:sp>
      <p:sp>
        <p:nvSpPr>
          <p:cNvPr id="11" name="Text 9"/>
          <p:cNvSpPr/>
          <p:nvPr/>
        </p:nvSpPr>
        <p:spPr>
          <a:xfrm>
            <a:off x="1286113" y="3745111"/>
            <a:ext cx="2005251" cy="223361"/>
          </a:xfrm>
          <a:prstGeom prst="rect">
            <a:avLst/>
          </a:prstGeom>
          <a:noFill/>
          <a:ln/>
        </p:spPr>
        <p:txBody>
          <a:bodyPr wrap="none" lIns="0" tIns="0" rIns="0" bIns="0" rtlCol="0" anchor="t"/>
          <a:lstStyle/>
          <a:p>
            <a:pPr algn="l" indent="0" marL="0">
              <a:lnSpc>
                <a:spcPts val="1750"/>
              </a:lnSpc>
              <a:buNone/>
            </a:pPr>
            <a:r>
              <a:rPr lang="en-US" sz="1400" dirty="0">
                <a:solidFill>
                  <a:srgbClr val="3C3939"/>
                </a:solidFill>
                <a:latin typeface="Raleway" pitchFamily="34" charset="0"/>
                <a:ea typeface="Raleway" pitchFamily="34" charset="-122"/>
                <a:cs typeface="Raleway" pitchFamily="34" charset="-120"/>
              </a:rPr>
              <a:t>Parses Trino Dialect SQL</a:t>
            </a:r>
            <a:endParaRPr lang="en-US" sz="1400" dirty="0"/>
          </a:p>
        </p:txBody>
      </p:sp>
      <p:sp>
        <p:nvSpPr>
          <p:cNvPr id="12" name="Text 10"/>
          <p:cNvSpPr/>
          <p:nvPr/>
        </p:nvSpPr>
        <p:spPr>
          <a:xfrm>
            <a:off x="1286113" y="4111347"/>
            <a:ext cx="5854779" cy="228600"/>
          </a:xfrm>
          <a:prstGeom prst="rect">
            <a:avLst/>
          </a:prstGeom>
          <a:noFill/>
          <a:ln/>
        </p:spPr>
        <p:txBody>
          <a:bodyPr wrap="none" lIns="0" tIns="0" rIns="0" bIns="0" rtlCol="0" anchor="t"/>
          <a:lstStyle/>
          <a:p>
            <a:pPr algn="l" indent="0" marL="0">
              <a:lnSpc>
                <a:spcPts val="1800"/>
              </a:lnSpc>
              <a:buNone/>
            </a:pPr>
            <a:r>
              <a:rPr lang="en-US" sz="1100" dirty="0">
                <a:solidFill>
                  <a:srgbClr val="3C3939"/>
                </a:solidFill>
                <a:latin typeface="Roboto" pitchFamily="34" charset="0"/>
                <a:ea typeface="Roboto" pitchFamily="34" charset="-122"/>
                <a:cs typeface="Roboto" pitchFamily="34" charset="-120"/>
              </a:rPr>
              <a:t>It reads and parses the SQL string specifically under the </a:t>
            </a:r>
            <a:pPr algn="l" indent="0" marL="0">
              <a:lnSpc>
                <a:spcPts val="1800"/>
              </a:lnSpc>
              <a:buNone/>
            </a:pPr>
            <a:r>
              <a:rPr lang="en-US" sz="1100" b="1" dirty="0">
                <a:solidFill>
                  <a:srgbClr val="3C3939"/>
                </a:solidFill>
                <a:latin typeface="Roboto" pitchFamily="34" charset="0"/>
                <a:ea typeface="Roboto" pitchFamily="34" charset="-122"/>
                <a:cs typeface="Roboto" pitchFamily="34" charset="-120"/>
              </a:rPr>
              <a:t>dialect: trino</a:t>
            </a:r>
            <a:pPr algn="l" indent="0" marL="0">
              <a:lnSpc>
                <a:spcPts val="1800"/>
              </a:lnSpc>
              <a:buNone/>
            </a:pPr>
            <a:r>
              <a:rPr lang="en-US" sz="1100" dirty="0">
                <a:solidFill>
                  <a:srgbClr val="3C3939"/>
                </a:solidFill>
                <a:latin typeface="Roboto" pitchFamily="34" charset="0"/>
                <a:ea typeface="Roboto" pitchFamily="34" charset="-122"/>
                <a:cs typeface="Roboto" pitchFamily="34" charset="-120"/>
              </a:rPr>
              <a:t> representation.</a:t>
            </a:r>
            <a:endParaRPr lang="en-US" sz="1100" dirty="0"/>
          </a:p>
        </p:txBody>
      </p:sp>
      <p:sp>
        <p:nvSpPr>
          <p:cNvPr id="13" name="Shape 11"/>
          <p:cNvSpPr/>
          <p:nvPr/>
        </p:nvSpPr>
        <p:spPr>
          <a:xfrm>
            <a:off x="1214795" y="4589978"/>
            <a:ext cx="142875" cy="1109186"/>
          </a:xfrm>
          <a:prstGeom prst="roundRect">
            <a:avLst>
              <a:gd name="adj" fmla="val 42017"/>
            </a:avLst>
          </a:prstGeom>
          <a:solidFill>
            <a:srgbClr val="E1E1EA"/>
          </a:solidFill>
          <a:ln w="7620">
            <a:solidFill>
              <a:srgbClr val="C7C7D0"/>
            </a:solidFill>
            <a:prstDash val="solid"/>
          </a:ln>
        </p:spPr>
      </p:sp>
      <p:sp>
        <p:nvSpPr>
          <p:cNvPr id="14" name="Text 12"/>
          <p:cNvSpPr/>
          <p:nvPr/>
        </p:nvSpPr>
        <p:spPr>
          <a:xfrm>
            <a:off x="1500545" y="4732853"/>
            <a:ext cx="1866543" cy="223361"/>
          </a:xfrm>
          <a:prstGeom prst="rect">
            <a:avLst/>
          </a:prstGeom>
          <a:noFill/>
          <a:ln/>
        </p:spPr>
        <p:txBody>
          <a:bodyPr wrap="none" lIns="0" tIns="0" rIns="0" bIns="0" rtlCol="0" anchor="t"/>
          <a:lstStyle/>
          <a:p>
            <a:pPr algn="l" indent="0" marL="0">
              <a:lnSpc>
                <a:spcPts val="1750"/>
              </a:lnSpc>
              <a:buNone/>
            </a:pPr>
            <a:r>
              <a:rPr lang="en-US" sz="1400" dirty="0">
                <a:solidFill>
                  <a:srgbClr val="3C3939"/>
                </a:solidFill>
                <a:latin typeface="Raleway" pitchFamily="34" charset="0"/>
                <a:ea typeface="Raleway" pitchFamily="34" charset="-122"/>
                <a:cs typeface="Raleway" pitchFamily="34" charset="-120"/>
              </a:rPr>
              <a:t>Resolves Table Names</a:t>
            </a:r>
            <a:endParaRPr lang="en-US" sz="1400" dirty="0"/>
          </a:p>
        </p:txBody>
      </p:sp>
      <p:sp>
        <p:nvSpPr>
          <p:cNvPr id="15" name="Text 13"/>
          <p:cNvSpPr/>
          <p:nvPr/>
        </p:nvSpPr>
        <p:spPr>
          <a:xfrm>
            <a:off x="1500545" y="5099090"/>
            <a:ext cx="5640348" cy="457200"/>
          </a:xfrm>
          <a:prstGeom prst="rect">
            <a:avLst/>
          </a:prstGeom>
          <a:noFill/>
          <a:ln/>
        </p:spPr>
        <p:txBody>
          <a:bodyPr wrap="square" lIns="0" tIns="0" rIns="0" bIns="0" rtlCol="0" anchor="t"/>
          <a:lstStyle/>
          <a:p>
            <a:pPr algn="l" indent="0" marL="0">
              <a:lnSpc>
                <a:spcPts val="1800"/>
              </a:lnSpc>
              <a:buNone/>
            </a:pPr>
            <a:r>
              <a:rPr lang="en-US" sz="1100" dirty="0">
                <a:solidFill>
                  <a:srgbClr val="3C3939"/>
                </a:solidFill>
                <a:latin typeface="Roboto" pitchFamily="34" charset="0"/>
                <a:ea typeface="Roboto" pitchFamily="34" charset="-122"/>
                <a:cs typeface="Roboto" pitchFamily="34" charset="-120"/>
              </a:rPr>
              <a:t>Trino resolves all referenced table names using its own catalog, e.g., </a:t>
            </a:r>
            <a:pPr algn="l" indent="0" marL="0">
              <a:lnSpc>
                <a:spcPts val="1800"/>
              </a:lnSpc>
              <a:buNone/>
            </a:pPr>
            <a:r>
              <a:rPr lang="en-US" sz="1100" b="1" dirty="0">
                <a:solidFill>
                  <a:srgbClr val="3C3939"/>
                </a:solidFill>
                <a:latin typeface="Roboto" pitchFamily="34" charset="0"/>
                <a:ea typeface="Roboto" pitchFamily="34" charset="-122"/>
                <a:cs typeface="Roboto" pitchFamily="34" charset="-120"/>
              </a:rPr>
              <a:t>iceberg.analytics.events</a:t>
            </a:r>
            <a:pPr algn="l" indent="0" marL="0">
              <a:lnSpc>
                <a:spcPts val="1800"/>
              </a:lnSpc>
              <a:buNone/>
            </a:pPr>
            <a:r>
              <a:rPr lang="en-US" sz="1100" dirty="0">
                <a:solidFill>
                  <a:srgbClr val="3C3939"/>
                </a:solidFill>
                <a:latin typeface="Roboto" pitchFamily="34" charset="0"/>
                <a:ea typeface="Roboto" pitchFamily="34" charset="-122"/>
                <a:cs typeface="Roboto" pitchFamily="34" charset="-120"/>
              </a:rPr>
              <a:t>.</a:t>
            </a:r>
            <a:endParaRPr lang="en-US" sz="1100" dirty="0"/>
          </a:p>
        </p:txBody>
      </p:sp>
      <p:sp>
        <p:nvSpPr>
          <p:cNvPr id="16" name="Shape 14"/>
          <p:cNvSpPr/>
          <p:nvPr/>
        </p:nvSpPr>
        <p:spPr>
          <a:xfrm>
            <a:off x="1000363" y="5806321"/>
            <a:ext cx="142875" cy="880586"/>
          </a:xfrm>
          <a:prstGeom prst="roundRect">
            <a:avLst>
              <a:gd name="adj" fmla="val 42017"/>
            </a:avLst>
          </a:prstGeom>
          <a:solidFill>
            <a:srgbClr val="E1E1EA"/>
          </a:solidFill>
          <a:ln w="7620">
            <a:solidFill>
              <a:srgbClr val="C7C7D0"/>
            </a:solidFill>
            <a:prstDash val="solid"/>
          </a:ln>
        </p:spPr>
      </p:sp>
      <p:sp>
        <p:nvSpPr>
          <p:cNvPr id="17" name="Text 15"/>
          <p:cNvSpPr/>
          <p:nvPr/>
        </p:nvSpPr>
        <p:spPr>
          <a:xfrm>
            <a:off x="1286113" y="5949196"/>
            <a:ext cx="2714982" cy="223361"/>
          </a:xfrm>
          <a:prstGeom prst="rect">
            <a:avLst/>
          </a:prstGeom>
          <a:noFill/>
          <a:ln/>
        </p:spPr>
        <p:txBody>
          <a:bodyPr wrap="none" lIns="0" tIns="0" rIns="0" bIns="0" rtlCol="0" anchor="t"/>
          <a:lstStyle/>
          <a:p>
            <a:pPr algn="l" indent="0" marL="0">
              <a:lnSpc>
                <a:spcPts val="1750"/>
              </a:lnSpc>
              <a:buNone/>
            </a:pPr>
            <a:r>
              <a:rPr lang="en-US" sz="1400" dirty="0">
                <a:solidFill>
                  <a:srgbClr val="3C3939"/>
                </a:solidFill>
                <a:latin typeface="Raleway" pitchFamily="34" charset="0"/>
                <a:ea typeface="Raleway" pitchFamily="34" charset="-122"/>
                <a:cs typeface="Raleway" pitchFamily="34" charset="-120"/>
              </a:rPr>
              <a:t>Builds and Executes Logical Plan</a:t>
            </a:r>
            <a:endParaRPr lang="en-US" sz="1400" dirty="0"/>
          </a:p>
        </p:txBody>
      </p:sp>
      <p:sp>
        <p:nvSpPr>
          <p:cNvPr id="18" name="Text 16"/>
          <p:cNvSpPr/>
          <p:nvPr/>
        </p:nvSpPr>
        <p:spPr>
          <a:xfrm>
            <a:off x="1286113" y="6315432"/>
            <a:ext cx="5854779" cy="228600"/>
          </a:xfrm>
          <a:prstGeom prst="rect">
            <a:avLst/>
          </a:prstGeom>
          <a:noFill/>
          <a:ln/>
        </p:spPr>
        <p:txBody>
          <a:bodyPr wrap="none" lIns="0" tIns="0" rIns="0" bIns="0" rtlCol="0" anchor="t"/>
          <a:lstStyle/>
          <a:p>
            <a:pPr algn="l" indent="0" marL="0">
              <a:lnSpc>
                <a:spcPts val="1800"/>
              </a:lnSpc>
              <a:buNone/>
            </a:pPr>
            <a:r>
              <a:rPr lang="en-US" sz="1100" dirty="0">
                <a:solidFill>
                  <a:srgbClr val="3C3939"/>
                </a:solidFill>
                <a:latin typeface="Roboto" pitchFamily="34" charset="0"/>
                <a:ea typeface="Roboto" pitchFamily="34" charset="-122"/>
                <a:cs typeface="Roboto" pitchFamily="34" charset="-120"/>
              </a:rPr>
              <a:t>A logical execution plan is constructed and then executed on the Trino engine.</a:t>
            </a:r>
            <a:endParaRPr lang="en-US" sz="1100" dirty="0"/>
          </a:p>
        </p:txBody>
      </p:sp>
      <p:sp>
        <p:nvSpPr>
          <p:cNvPr id="19" name="Shape 17"/>
          <p:cNvSpPr/>
          <p:nvPr/>
        </p:nvSpPr>
        <p:spPr>
          <a:xfrm>
            <a:off x="785932" y="6794063"/>
            <a:ext cx="142875" cy="880586"/>
          </a:xfrm>
          <a:prstGeom prst="roundRect">
            <a:avLst>
              <a:gd name="adj" fmla="val 42017"/>
            </a:avLst>
          </a:prstGeom>
          <a:solidFill>
            <a:srgbClr val="E1E1EA"/>
          </a:solidFill>
          <a:ln w="7620">
            <a:solidFill>
              <a:srgbClr val="C7C7D0"/>
            </a:solidFill>
            <a:prstDash val="solid"/>
          </a:ln>
        </p:spPr>
      </p:sp>
      <p:sp>
        <p:nvSpPr>
          <p:cNvPr id="20" name="Text 18"/>
          <p:cNvSpPr/>
          <p:nvPr/>
        </p:nvSpPr>
        <p:spPr>
          <a:xfrm>
            <a:off x="1071682" y="6936938"/>
            <a:ext cx="1786652" cy="223361"/>
          </a:xfrm>
          <a:prstGeom prst="rect">
            <a:avLst/>
          </a:prstGeom>
          <a:noFill/>
          <a:ln/>
        </p:spPr>
        <p:txBody>
          <a:bodyPr wrap="none" lIns="0" tIns="0" rIns="0" bIns="0" rtlCol="0" anchor="t"/>
          <a:lstStyle/>
          <a:p>
            <a:pPr algn="l" indent="0" marL="0">
              <a:lnSpc>
                <a:spcPts val="1750"/>
              </a:lnSpc>
              <a:buNone/>
            </a:pPr>
            <a:r>
              <a:rPr lang="en-US" sz="1400" dirty="0">
                <a:solidFill>
                  <a:srgbClr val="3C3939"/>
                </a:solidFill>
                <a:latin typeface="Raleway" pitchFamily="34" charset="0"/>
                <a:ea typeface="Raleway" pitchFamily="34" charset="-122"/>
                <a:cs typeface="Raleway" pitchFamily="34" charset="-120"/>
              </a:rPr>
              <a:t>Returns Result Set</a:t>
            </a:r>
            <a:endParaRPr lang="en-US" sz="1400" dirty="0"/>
          </a:p>
        </p:txBody>
      </p:sp>
      <p:sp>
        <p:nvSpPr>
          <p:cNvPr id="21" name="Text 19"/>
          <p:cNvSpPr/>
          <p:nvPr/>
        </p:nvSpPr>
        <p:spPr>
          <a:xfrm>
            <a:off x="1071682" y="7303175"/>
            <a:ext cx="6069211" cy="228600"/>
          </a:xfrm>
          <a:prstGeom prst="rect">
            <a:avLst/>
          </a:prstGeom>
          <a:noFill/>
          <a:ln/>
        </p:spPr>
        <p:txBody>
          <a:bodyPr wrap="none" lIns="0" tIns="0" rIns="0" bIns="0" rtlCol="0" anchor="t"/>
          <a:lstStyle/>
          <a:p>
            <a:pPr algn="l" indent="0" marL="0">
              <a:lnSpc>
                <a:spcPts val="1800"/>
              </a:lnSpc>
              <a:buNone/>
            </a:pPr>
            <a:r>
              <a:rPr lang="en-US" sz="1100" dirty="0">
                <a:solidFill>
                  <a:srgbClr val="3C3939"/>
                </a:solidFill>
                <a:latin typeface="Roboto" pitchFamily="34" charset="0"/>
                <a:ea typeface="Roboto" pitchFamily="34" charset="-122"/>
                <a:cs typeface="Roboto" pitchFamily="34" charset="-120"/>
              </a:rPr>
              <a:t>The final result set is returned to the user.</a:t>
            </a:r>
            <a:endParaRPr lang="en-US" sz="1100" dirty="0"/>
          </a:p>
        </p:txBody>
      </p:sp>
      <p:sp>
        <p:nvSpPr>
          <p:cNvPr id="22" name="Text 20"/>
          <p:cNvSpPr/>
          <p:nvPr/>
        </p:nvSpPr>
        <p:spPr>
          <a:xfrm>
            <a:off x="7497128" y="1198007"/>
            <a:ext cx="2395657" cy="268010"/>
          </a:xfrm>
          <a:prstGeom prst="rect">
            <a:avLst/>
          </a:prstGeom>
          <a:noFill/>
          <a:ln/>
        </p:spPr>
        <p:txBody>
          <a:bodyPr wrap="none" lIns="0" tIns="0" rIns="0" bIns="0" rtlCol="0" anchor="t"/>
          <a:lstStyle/>
          <a:p>
            <a:pPr algn="l" indent="0" marL="0">
              <a:lnSpc>
                <a:spcPts val="2100"/>
              </a:lnSpc>
              <a:buNone/>
            </a:pPr>
            <a:r>
              <a:rPr lang="en-US" sz="1650" dirty="0">
                <a:solidFill>
                  <a:srgbClr val="1B1B27"/>
                </a:solidFill>
                <a:latin typeface="Raleway" pitchFamily="34" charset="0"/>
                <a:ea typeface="Raleway" pitchFamily="34" charset="-122"/>
                <a:cs typeface="Raleway" pitchFamily="34" charset="-120"/>
              </a:rPr>
              <a:t>Execution Flow in Spark:</a:t>
            </a:r>
            <a:endParaRPr lang="en-US" sz="1650" dirty="0"/>
          </a:p>
        </p:txBody>
      </p:sp>
      <p:sp>
        <p:nvSpPr>
          <p:cNvPr id="23" name="Shape 21"/>
          <p:cNvSpPr/>
          <p:nvPr/>
        </p:nvSpPr>
        <p:spPr>
          <a:xfrm>
            <a:off x="7497128" y="1626751"/>
            <a:ext cx="142875" cy="880586"/>
          </a:xfrm>
          <a:prstGeom prst="roundRect">
            <a:avLst>
              <a:gd name="adj" fmla="val 42017"/>
            </a:avLst>
          </a:prstGeom>
          <a:solidFill>
            <a:srgbClr val="E1E1EA"/>
          </a:solidFill>
          <a:ln w="7620">
            <a:solidFill>
              <a:srgbClr val="C7C7D0"/>
            </a:solidFill>
            <a:prstDash val="solid"/>
          </a:ln>
        </p:spPr>
      </p:sp>
      <p:sp>
        <p:nvSpPr>
          <p:cNvPr id="24" name="Text 22"/>
          <p:cNvSpPr/>
          <p:nvPr/>
        </p:nvSpPr>
        <p:spPr>
          <a:xfrm>
            <a:off x="7782878" y="1769626"/>
            <a:ext cx="2284095" cy="223361"/>
          </a:xfrm>
          <a:prstGeom prst="rect">
            <a:avLst/>
          </a:prstGeom>
          <a:noFill/>
          <a:ln/>
        </p:spPr>
        <p:txBody>
          <a:bodyPr wrap="none" lIns="0" tIns="0" rIns="0" bIns="0" rtlCol="0" anchor="t"/>
          <a:lstStyle/>
          <a:p>
            <a:pPr algn="l" indent="0" marL="0">
              <a:lnSpc>
                <a:spcPts val="1750"/>
              </a:lnSpc>
              <a:buNone/>
            </a:pPr>
            <a:r>
              <a:rPr lang="en-US" sz="1400" dirty="0">
                <a:solidFill>
                  <a:srgbClr val="3C3939"/>
                </a:solidFill>
                <a:latin typeface="Raleway" pitchFamily="34" charset="0"/>
                <a:ea typeface="Raleway" pitchFamily="34" charset="-122"/>
                <a:cs typeface="Raleway" pitchFamily="34" charset="-120"/>
              </a:rPr>
              <a:t>Spark Session Queries View</a:t>
            </a:r>
            <a:endParaRPr lang="en-US" sz="1400" dirty="0"/>
          </a:p>
        </p:txBody>
      </p:sp>
      <p:sp>
        <p:nvSpPr>
          <p:cNvPr id="25" name="Text 23"/>
          <p:cNvSpPr/>
          <p:nvPr/>
        </p:nvSpPr>
        <p:spPr>
          <a:xfrm>
            <a:off x="7782878" y="2135862"/>
            <a:ext cx="6283523" cy="228600"/>
          </a:xfrm>
          <a:prstGeom prst="rect">
            <a:avLst/>
          </a:prstGeom>
          <a:noFill/>
          <a:ln/>
        </p:spPr>
        <p:txBody>
          <a:bodyPr wrap="none" lIns="0" tIns="0" rIns="0" bIns="0" rtlCol="0" anchor="t"/>
          <a:lstStyle/>
          <a:p>
            <a:pPr algn="l" indent="0" marL="0">
              <a:lnSpc>
                <a:spcPts val="1800"/>
              </a:lnSpc>
              <a:buNone/>
            </a:pPr>
            <a:r>
              <a:rPr lang="en-US" sz="1100" dirty="0">
                <a:solidFill>
                  <a:srgbClr val="3C3939"/>
                </a:solidFill>
                <a:latin typeface="Roboto" pitchFamily="34" charset="0"/>
                <a:ea typeface="Roboto" pitchFamily="34" charset="-122"/>
                <a:cs typeface="Roboto" pitchFamily="34" charset="-120"/>
              </a:rPr>
              <a:t>A Spark session initiates a query against the Iceberg view.</a:t>
            </a:r>
            <a:endParaRPr lang="en-US" sz="1100" dirty="0"/>
          </a:p>
        </p:txBody>
      </p:sp>
      <p:sp>
        <p:nvSpPr>
          <p:cNvPr id="26" name="Shape 24"/>
          <p:cNvSpPr/>
          <p:nvPr/>
        </p:nvSpPr>
        <p:spPr>
          <a:xfrm>
            <a:off x="7711440" y="2614493"/>
            <a:ext cx="142875" cy="880586"/>
          </a:xfrm>
          <a:prstGeom prst="roundRect">
            <a:avLst>
              <a:gd name="adj" fmla="val 42017"/>
            </a:avLst>
          </a:prstGeom>
          <a:solidFill>
            <a:srgbClr val="E1E1EA"/>
          </a:solidFill>
          <a:ln w="7620">
            <a:solidFill>
              <a:srgbClr val="C7C7D0"/>
            </a:solidFill>
            <a:prstDash val="solid"/>
          </a:ln>
        </p:spPr>
      </p:sp>
      <p:sp>
        <p:nvSpPr>
          <p:cNvPr id="27" name="Text 25"/>
          <p:cNvSpPr/>
          <p:nvPr/>
        </p:nvSpPr>
        <p:spPr>
          <a:xfrm>
            <a:off x="7997190" y="2757368"/>
            <a:ext cx="2884170" cy="223361"/>
          </a:xfrm>
          <a:prstGeom prst="rect">
            <a:avLst/>
          </a:prstGeom>
          <a:noFill/>
          <a:ln/>
        </p:spPr>
        <p:txBody>
          <a:bodyPr wrap="none" lIns="0" tIns="0" rIns="0" bIns="0" rtlCol="0" anchor="t"/>
          <a:lstStyle/>
          <a:p>
            <a:pPr algn="l" indent="0" marL="0">
              <a:lnSpc>
                <a:spcPts val="1750"/>
              </a:lnSpc>
              <a:buNone/>
            </a:pPr>
            <a:r>
              <a:rPr lang="en-US" sz="1400" dirty="0">
                <a:solidFill>
                  <a:srgbClr val="3C3939"/>
                </a:solidFill>
                <a:latin typeface="Raleway" pitchFamily="34" charset="0"/>
                <a:ea typeface="Raleway" pitchFamily="34" charset="-122"/>
                <a:cs typeface="Raleway" pitchFamily="34" charset="-120"/>
              </a:rPr>
              <a:t>Finds Spark Dialect Representation</a:t>
            </a:r>
            <a:endParaRPr lang="en-US" sz="1400" dirty="0"/>
          </a:p>
        </p:txBody>
      </p:sp>
      <p:sp>
        <p:nvSpPr>
          <p:cNvPr id="28" name="Text 26"/>
          <p:cNvSpPr/>
          <p:nvPr/>
        </p:nvSpPr>
        <p:spPr>
          <a:xfrm>
            <a:off x="7997190" y="3123605"/>
            <a:ext cx="6069211" cy="228600"/>
          </a:xfrm>
          <a:prstGeom prst="rect">
            <a:avLst/>
          </a:prstGeom>
          <a:noFill/>
          <a:ln/>
        </p:spPr>
        <p:txBody>
          <a:bodyPr wrap="none" lIns="0" tIns="0" rIns="0" bIns="0" rtlCol="0" anchor="t"/>
          <a:lstStyle/>
          <a:p>
            <a:pPr algn="l" indent="0" marL="0">
              <a:lnSpc>
                <a:spcPts val="1800"/>
              </a:lnSpc>
              <a:buNone/>
            </a:pPr>
            <a:r>
              <a:rPr lang="en-US" sz="1100" dirty="0">
                <a:solidFill>
                  <a:srgbClr val="3C3939"/>
                </a:solidFill>
                <a:latin typeface="Roboto" pitchFamily="34" charset="0"/>
                <a:ea typeface="Roboto" pitchFamily="34" charset="-122"/>
                <a:cs typeface="Roboto" pitchFamily="34" charset="-120"/>
              </a:rPr>
              <a:t>Spark loads the view's metadata and identifies the </a:t>
            </a:r>
            <a:pPr algn="l" indent="0" marL="0">
              <a:lnSpc>
                <a:spcPts val="1800"/>
              </a:lnSpc>
              <a:buNone/>
            </a:pPr>
            <a:r>
              <a:rPr lang="en-US" sz="1100" b="1" dirty="0">
                <a:solidFill>
                  <a:srgbClr val="3C3939"/>
                </a:solidFill>
                <a:latin typeface="Roboto" pitchFamily="34" charset="0"/>
                <a:ea typeface="Roboto" pitchFamily="34" charset="-122"/>
                <a:cs typeface="Roboto" pitchFamily="34" charset="-120"/>
              </a:rPr>
              <a:t>dialect: spark</a:t>
            </a:r>
            <a:pPr algn="l" indent="0" marL="0">
              <a:lnSpc>
                <a:spcPts val="1800"/>
              </a:lnSpc>
              <a:buNone/>
            </a:pPr>
            <a:r>
              <a:rPr lang="en-US" sz="1100" dirty="0">
                <a:solidFill>
                  <a:srgbClr val="3C3939"/>
                </a:solidFill>
                <a:latin typeface="Roboto" pitchFamily="34" charset="0"/>
                <a:ea typeface="Roboto" pitchFamily="34" charset="-122"/>
                <a:cs typeface="Roboto" pitchFamily="34" charset="-120"/>
              </a:rPr>
              <a:t> representation.</a:t>
            </a:r>
            <a:endParaRPr lang="en-US" sz="1100" dirty="0"/>
          </a:p>
        </p:txBody>
      </p:sp>
      <p:sp>
        <p:nvSpPr>
          <p:cNvPr id="29" name="Shape 27"/>
          <p:cNvSpPr/>
          <p:nvPr/>
        </p:nvSpPr>
        <p:spPr>
          <a:xfrm>
            <a:off x="7925872" y="3602236"/>
            <a:ext cx="142875" cy="880586"/>
          </a:xfrm>
          <a:prstGeom prst="roundRect">
            <a:avLst>
              <a:gd name="adj" fmla="val 42017"/>
            </a:avLst>
          </a:prstGeom>
          <a:solidFill>
            <a:srgbClr val="E1E1EA"/>
          </a:solidFill>
          <a:ln w="7620">
            <a:solidFill>
              <a:srgbClr val="C7C7D0"/>
            </a:solidFill>
            <a:prstDash val="solid"/>
          </a:ln>
        </p:spPr>
      </p:sp>
      <p:sp>
        <p:nvSpPr>
          <p:cNvPr id="30" name="Text 28"/>
          <p:cNvSpPr/>
          <p:nvPr/>
        </p:nvSpPr>
        <p:spPr>
          <a:xfrm>
            <a:off x="8211622" y="3745111"/>
            <a:ext cx="3052763" cy="223361"/>
          </a:xfrm>
          <a:prstGeom prst="rect">
            <a:avLst/>
          </a:prstGeom>
          <a:noFill/>
          <a:ln/>
        </p:spPr>
        <p:txBody>
          <a:bodyPr wrap="none" lIns="0" tIns="0" rIns="0" bIns="0" rtlCol="0" anchor="t"/>
          <a:lstStyle/>
          <a:p>
            <a:pPr algn="l" indent="0" marL="0">
              <a:lnSpc>
                <a:spcPts val="1750"/>
              </a:lnSpc>
              <a:buNone/>
            </a:pPr>
            <a:r>
              <a:rPr lang="en-US" sz="1400" dirty="0">
                <a:solidFill>
                  <a:srgbClr val="3C3939"/>
                </a:solidFill>
                <a:latin typeface="Raleway" pitchFamily="34" charset="0"/>
                <a:ea typeface="Raleway" pitchFamily="34" charset="-122"/>
                <a:cs typeface="Raleway" pitchFamily="34" charset="-120"/>
              </a:rPr>
              <a:t>Resolves Tables and Compiles Query</a:t>
            </a:r>
            <a:endParaRPr lang="en-US" sz="1400" dirty="0"/>
          </a:p>
        </p:txBody>
      </p:sp>
      <p:sp>
        <p:nvSpPr>
          <p:cNvPr id="31" name="Text 29"/>
          <p:cNvSpPr/>
          <p:nvPr/>
        </p:nvSpPr>
        <p:spPr>
          <a:xfrm>
            <a:off x="8211622" y="4111347"/>
            <a:ext cx="5854779" cy="228600"/>
          </a:xfrm>
          <a:prstGeom prst="rect">
            <a:avLst/>
          </a:prstGeom>
          <a:noFill/>
          <a:ln/>
        </p:spPr>
        <p:txBody>
          <a:bodyPr wrap="none" lIns="0" tIns="0" rIns="0" bIns="0" rtlCol="0" anchor="t"/>
          <a:lstStyle/>
          <a:p>
            <a:pPr algn="l" indent="0" marL="0">
              <a:lnSpc>
                <a:spcPts val="1800"/>
              </a:lnSpc>
              <a:buNone/>
            </a:pPr>
            <a:r>
              <a:rPr lang="en-US" sz="1100" dirty="0">
                <a:solidFill>
                  <a:srgbClr val="3C3939"/>
                </a:solidFill>
                <a:latin typeface="Roboto" pitchFamily="34" charset="0"/>
                <a:ea typeface="Roboto" pitchFamily="34" charset="-122"/>
                <a:cs typeface="Roboto" pitchFamily="34" charset="-120"/>
              </a:rPr>
              <a:t>It resolves table references within the Spark dialect SQL and compiles the query.</a:t>
            </a:r>
            <a:endParaRPr lang="en-US" sz="1100" dirty="0"/>
          </a:p>
        </p:txBody>
      </p:sp>
      <p:sp>
        <p:nvSpPr>
          <p:cNvPr id="32" name="Shape 30"/>
          <p:cNvSpPr/>
          <p:nvPr/>
        </p:nvSpPr>
        <p:spPr>
          <a:xfrm>
            <a:off x="8140303" y="4589978"/>
            <a:ext cx="142875" cy="880586"/>
          </a:xfrm>
          <a:prstGeom prst="roundRect">
            <a:avLst>
              <a:gd name="adj" fmla="val 42017"/>
            </a:avLst>
          </a:prstGeom>
          <a:solidFill>
            <a:srgbClr val="E1E1EA"/>
          </a:solidFill>
          <a:ln w="7620">
            <a:solidFill>
              <a:srgbClr val="C7C7D0"/>
            </a:solidFill>
            <a:prstDash val="solid"/>
          </a:ln>
        </p:spPr>
      </p:sp>
      <p:sp>
        <p:nvSpPr>
          <p:cNvPr id="33" name="Text 31"/>
          <p:cNvSpPr/>
          <p:nvPr/>
        </p:nvSpPr>
        <p:spPr>
          <a:xfrm>
            <a:off x="8426053" y="4732853"/>
            <a:ext cx="1876306" cy="223361"/>
          </a:xfrm>
          <a:prstGeom prst="rect">
            <a:avLst/>
          </a:prstGeom>
          <a:noFill/>
          <a:ln/>
        </p:spPr>
        <p:txBody>
          <a:bodyPr wrap="none" lIns="0" tIns="0" rIns="0" bIns="0" rtlCol="0" anchor="t"/>
          <a:lstStyle/>
          <a:p>
            <a:pPr algn="l" indent="0" marL="0">
              <a:lnSpc>
                <a:spcPts val="1750"/>
              </a:lnSpc>
              <a:buNone/>
            </a:pPr>
            <a:r>
              <a:rPr lang="en-US" sz="1400" dirty="0">
                <a:solidFill>
                  <a:srgbClr val="3C3939"/>
                </a:solidFill>
                <a:latin typeface="Raleway" pitchFamily="34" charset="0"/>
                <a:ea typeface="Raleway" pitchFamily="34" charset="-122"/>
                <a:cs typeface="Raleway" pitchFamily="34" charset="-120"/>
              </a:rPr>
              <a:t>Executes Physical Plan</a:t>
            </a:r>
            <a:endParaRPr lang="en-US" sz="1400" dirty="0"/>
          </a:p>
        </p:txBody>
      </p:sp>
      <p:sp>
        <p:nvSpPr>
          <p:cNvPr id="34" name="Text 32"/>
          <p:cNvSpPr/>
          <p:nvPr/>
        </p:nvSpPr>
        <p:spPr>
          <a:xfrm>
            <a:off x="8426053" y="5099090"/>
            <a:ext cx="5640348" cy="228600"/>
          </a:xfrm>
          <a:prstGeom prst="rect">
            <a:avLst/>
          </a:prstGeom>
          <a:noFill/>
          <a:ln/>
        </p:spPr>
        <p:txBody>
          <a:bodyPr wrap="none" lIns="0" tIns="0" rIns="0" bIns="0" rtlCol="0" anchor="t"/>
          <a:lstStyle/>
          <a:p>
            <a:pPr algn="l" indent="0" marL="0">
              <a:lnSpc>
                <a:spcPts val="1800"/>
              </a:lnSpc>
              <a:buNone/>
            </a:pPr>
            <a:r>
              <a:rPr lang="en-US" sz="1100" dirty="0">
                <a:solidFill>
                  <a:srgbClr val="3C3939"/>
                </a:solidFill>
                <a:latin typeface="Roboto" pitchFamily="34" charset="0"/>
                <a:ea typeface="Roboto" pitchFamily="34" charset="-122"/>
                <a:cs typeface="Roboto" pitchFamily="34" charset="-120"/>
              </a:rPr>
              <a:t>The physical execution plan is then run on the Spark engine.</a:t>
            </a:r>
            <a:endParaRPr 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50094" y="515660"/>
            <a:ext cx="10847784" cy="586026"/>
          </a:xfrm>
          <a:prstGeom prst="rect">
            <a:avLst/>
          </a:prstGeom>
          <a:noFill/>
          <a:ln/>
        </p:spPr>
        <p:txBody>
          <a:bodyPr wrap="none" lIns="0" tIns="0" rIns="0" bIns="0" rtlCol="0" anchor="t"/>
          <a:lstStyle/>
          <a:p>
            <a:pPr algn="l" indent="0" marL="0">
              <a:lnSpc>
                <a:spcPts val="4600"/>
              </a:lnSpc>
              <a:buNone/>
            </a:pPr>
            <a:r>
              <a:rPr lang="en-US" sz="3650" dirty="0">
                <a:solidFill>
                  <a:srgbClr val="1B1B27"/>
                </a:solidFill>
                <a:latin typeface="Raleway" pitchFamily="34" charset="0"/>
                <a:ea typeface="Raleway" pitchFamily="34" charset="-122"/>
                <a:cs typeface="Raleway" pitchFamily="34" charset="-120"/>
              </a:rPr>
              <a:t>Simulating Materialized Views in dbt (with Iceberg)</a:t>
            </a:r>
            <a:endParaRPr lang="en-US" sz="3650" dirty="0"/>
          </a:p>
        </p:txBody>
      </p:sp>
      <p:sp>
        <p:nvSpPr>
          <p:cNvPr id="3" name="Text 1"/>
          <p:cNvSpPr/>
          <p:nvPr/>
        </p:nvSpPr>
        <p:spPr>
          <a:xfrm>
            <a:off x="750094" y="1476732"/>
            <a:ext cx="13130213" cy="900113"/>
          </a:xfrm>
          <a:prstGeom prst="rect">
            <a:avLst/>
          </a:prstGeom>
          <a:noFill/>
          <a:ln/>
        </p:spPr>
        <p:txBody>
          <a:bodyPr wrap="square" lIns="0" tIns="0" rIns="0" bIns="0" rtlCol="0" anchor="t"/>
          <a:lstStyle/>
          <a:p>
            <a:pPr algn="l" indent="0" marL="0">
              <a:lnSpc>
                <a:spcPts val="2350"/>
              </a:lnSpc>
              <a:buNone/>
            </a:pPr>
            <a:r>
              <a:rPr lang="en-US" sz="1450" dirty="0">
                <a:solidFill>
                  <a:srgbClr val="3C3939"/>
                </a:solidFill>
                <a:latin typeface="Roboto" pitchFamily="34" charset="0"/>
                <a:ea typeface="Roboto" pitchFamily="34" charset="-122"/>
                <a:cs typeface="Roboto" pitchFamily="34" charset="-120"/>
              </a:rPr>
              <a:t>While Iceberg views are distinct from materialized views, dbt (data build tool) provides powerful mechanisms to simulate materialized view behavior when working with Iceberg tables. This is achieved through its materialization strategies, allowing data professionals to optimize query performance and manage data freshness effectively.</a:t>
            </a:r>
            <a:endParaRPr lang="en-US" sz="1450" dirty="0"/>
          </a:p>
        </p:txBody>
      </p:sp>
      <p:sp>
        <p:nvSpPr>
          <p:cNvPr id="4" name="Text 2"/>
          <p:cNvSpPr/>
          <p:nvPr/>
        </p:nvSpPr>
        <p:spPr>
          <a:xfrm>
            <a:off x="2298263" y="3782616"/>
            <a:ext cx="2344103" cy="293013"/>
          </a:xfrm>
          <a:prstGeom prst="rect">
            <a:avLst/>
          </a:prstGeom>
          <a:noFill/>
          <a:ln/>
        </p:spPr>
        <p:txBody>
          <a:bodyPr wrap="none" lIns="0" tIns="0" rIns="0" bIns="0" rtlCol="0" anchor="t"/>
          <a:lstStyle/>
          <a:p>
            <a:pPr algn="r" indent="0" marL="0">
              <a:lnSpc>
                <a:spcPts val="2300"/>
              </a:lnSpc>
              <a:buNone/>
            </a:pPr>
            <a:r>
              <a:rPr lang="en-US" sz="1800" b="1" dirty="0">
                <a:solidFill>
                  <a:srgbClr val="3C3939"/>
                </a:solidFill>
                <a:latin typeface="Raleway" pitchFamily="34" charset="0"/>
                <a:ea typeface="Raleway" pitchFamily="34" charset="-122"/>
                <a:cs typeface="Raleway" pitchFamily="34" charset="-120"/>
              </a:rPr>
              <a:t>materialized='table'</a:t>
            </a:r>
            <a:endParaRPr lang="en-US" sz="1800" dirty="0"/>
          </a:p>
        </p:txBody>
      </p:sp>
      <p:sp>
        <p:nvSpPr>
          <p:cNvPr id="5" name="Text 3"/>
          <p:cNvSpPr/>
          <p:nvPr/>
        </p:nvSpPr>
        <p:spPr>
          <a:xfrm>
            <a:off x="750094" y="4188143"/>
            <a:ext cx="3892272" cy="1800225"/>
          </a:xfrm>
          <a:prstGeom prst="rect">
            <a:avLst/>
          </a:prstGeom>
          <a:noFill/>
          <a:ln/>
        </p:spPr>
        <p:txBody>
          <a:bodyPr wrap="square" lIns="0" tIns="0" rIns="0" bIns="0" rtlCol="0" anchor="t"/>
          <a:lstStyle/>
          <a:p>
            <a:pPr algn="r" indent="0" marL="0">
              <a:lnSpc>
                <a:spcPts val="2350"/>
              </a:lnSpc>
              <a:buNone/>
            </a:pPr>
            <a:r>
              <a:rPr lang="en-US" sz="1450" dirty="0">
                <a:solidFill>
                  <a:srgbClr val="3C3939"/>
                </a:solidFill>
                <a:latin typeface="Roboto" pitchFamily="34" charset="0"/>
                <a:ea typeface="Roboto" pitchFamily="34" charset="-122"/>
                <a:cs typeface="Roboto" pitchFamily="34" charset="-120"/>
              </a:rPr>
              <a:t>This strategy results in a full rebuild of the target table with each dbt run, essentially performing a Create Table As Select (CTAS) operation. It ensures that the materialized view is always entirely up-to-date with the source data.</a:t>
            </a:r>
            <a:endParaRPr lang="en-US" sz="1450" dirty="0"/>
          </a:p>
        </p:txBody>
      </p:sp>
      <p:pic>
        <p:nvPicPr>
          <p:cNvPr id="6" name="Image 0" descr="preencoded.png">    </p:cNvPr>
          <p:cNvPicPr>
            <a:picLocks noChangeAspect="1"/>
          </p:cNvPicPr>
          <p:nvPr/>
        </p:nvPicPr>
        <p:blipFill>
          <a:blip r:embed="rId1"/>
          <a:stretch>
            <a:fillRect/>
          </a:stretch>
        </p:blipFill>
        <p:spPr>
          <a:xfrm>
            <a:off x="5017413" y="2587704"/>
            <a:ext cx="4595574" cy="4595574"/>
          </a:xfrm>
          <a:prstGeom prst="rect">
            <a:avLst/>
          </a:prstGeom>
        </p:spPr>
      </p:pic>
      <p:pic>
        <p:nvPicPr>
          <p:cNvPr id="7" name="Image 1" descr="preencoded.png">    </p:cNvPr>
          <p:cNvPicPr>
            <a:picLocks noChangeAspect="1"/>
          </p:cNvPicPr>
          <p:nvPr/>
        </p:nvPicPr>
        <p:blipFill>
          <a:blip r:embed="rId2"/>
          <a:stretch>
            <a:fillRect/>
          </a:stretch>
        </p:blipFill>
        <p:spPr>
          <a:xfrm>
            <a:off x="5566350" y="4710172"/>
            <a:ext cx="280511" cy="350639"/>
          </a:xfrm>
          <a:prstGeom prst="rect">
            <a:avLst/>
          </a:prstGeom>
        </p:spPr>
      </p:pic>
      <p:sp>
        <p:nvSpPr>
          <p:cNvPr id="8" name="Text 4"/>
          <p:cNvSpPr/>
          <p:nvPr/>
        </p:nvSpPr>
        <p:spPr>
          <a:xfrm>
            <a:off x="9988034" y="3782616"/>
            <a:ext cx="2975372" cy="293013"/>
          </a:xfrm>
          <a:prstGeom prst="rect">
            <a:avLst/>
          </a:prstGeom>
          <a:noFill/>
          <a:ln/>
        </p:spPr>
        <p:txBody>
          <a:bodyPr wrap="none" lIns="0" tIns="0" rIns="0" bIns="0" rtlCol="0" anchor="t"/>
          <a:lstStyle/>
          <a:p>
            <a:pPr algn="l" indent="0" marL="0">
              <a:lnSpc>
                <a:spcPts val="2300"/>
              </a:lnSpc>
              <a:buNone/>
            </a:pPr>
            <a:r>
              <a:rPr lang="en-US" sz="1800" b="1" dirty="0">
                <a:solidFill>
                  <a:srgbClr val="3C3939"/>
                </a:solidFill>
                <a:latin typeface="Raleway" pitchFamily="34" charset="0"/>
                <a:ea typeface="Raleway" pitchFamily="34" charset="-122"/>
                <a:cs typeface="Raleway" pitchFamily="34" charset="-120"/>
              </a:rPr>
              <a:t>materialized='incremental'</a:t>
            </a:r>
            <a:endParaRPr lang="en-US" sz="1800" dirty="0"/>
          </a:p>
        </p:txBody>
      </p:sp>
      <p:sp>
        <p:nvSpPr>
          <p:cNvPr id="9" name="Text 5"/>
          <p:cNvSpPr/>
          <p:nvPr/>
        </p:nvSpPr>
        <p:spPr>
          <a:xfrm>
            <a:off x="9988034" y="4188143"/>
            <a:ext cx="3892272" cy="1800225"/>
          </a:xfrm>
          <a:prstGeom prst="rect">
            <a:avLst/>
          </a:prstGeom>
          <a:noFill/>
          <a:ln/>
        </p:spPr>
        <p:txBody>
          <a:bodyPr wrap="square" lIns="0" tIns="0" rIns="0" bIns="0" rtlCol="0" anchor="t"/>
          <a:lstStyle/>
          <a:p>
            <a:pPr algn="l" indent="0" marL="0">
              <a:lnSpc>
                <a:spcPts val="2350"/>
              </a:lnSpc>
              <a:buNone/>
            </a:pPr>
            <a:r>
              <a:rPr lang="en-US" sz="1450" dirty="0">
                <a:solidFill>
                  <a:srgbClr val="3C3939"/>
                </a:solidFill>
                <a:latin typeface="Roboto" pitchFamily="34" charset="0"/>
                <a:ea typeface="Roboto" pitchFamily="34" charset="-122"/>
                <a:cs typeface="Roboto" pitchFamily="34" charset="-120"/>
              </a:rPr>
              <a:t>The incremental strategy is designed for efficiency. Instead of a full rebuild, it only merges new or updated data into the existing table. This significantly reduces processing time and resource consumption, making it ideal for large datasets and frequent updates.</a:t>
            </a:r>
            <a:endParaRPr lang="en-US" sz="1450" dirty="0"/>
          </a:p>
        </p:txBody>
      </p:sp>
      <p:pic>
        <p:nvPicPr>
          <p:cNvPr id="10" name="Image 2" descr="preencoded.png">    </p:cNvPr>
          <p:cNvPicPr>
            <a:picLocks noChangeAspect="1"/>
          </p:cNvPicPr>
          <p:nvPr/>
        </p:nvPicPr>
        <p:blipFill>
          <a:blip r:embed="rId3"/>
          <a:stretch>
            <a:fillRect/>
          </a:stretch>
        </p:blipFill>
        <p:spPr>
          <a:xfrm>
            <a:off x="5017413" y="2587704"/>
            <a:ext cx="4595574" cy="4595574"/>
          </a:xfrm>
          <a:prstGeom prst="rect">
            <a:avLst/>
          </a:prstGeom>
        </p:spPr>
      </p:pic>
      <p:pic>
        <p:nvPicPr>
          <p:cNvPr id="11" name="Image 3" descr="preencoded.png">    </p:cNvPr>
          <p:cNvPicPr>
            <a:picLocks noChangeAspect="1"/>
          </p:cNvPicPr>
          <p:nvPr/>
        </p:nvPicPr>
        <p:blipFill>
          <a:blip r:embed="rId4"/>
          <a:stretch>
            <a:fillRect/>
          </a:stretch>
        </p:blipFill>
        <p:spPr>
          <a:xfrm>
            <a:off x="8783300" y="4710172"/>
            <a:ext cx="280511" cy="350639"/>
          </a:xfrm>
          <a:prstGeom prst="rect">
            <a:avLst/>
          </a:prstGeom>
        </p:spPr>
      </p:pic>
      <p:sp>
        <p:nvSpPr>
          <p:cNvPr id="12" name="Text 6"/>
          <p:cNvSpPr/>
          <p:nvPr/>
        </p:nvSpPr>
        <p:spPr>
          <a:xfrm>
            <a:off x="750094" y="7394138"/>
            <a:ext cx="13130213" cy="600075"/>
          </a:xfrm>
          <a:prstGeom prst="rect">
            <a:avLst/>
          </a:prstGeom>
          <a:noFill/>
          <a:ln/>
        </p:spPr>
        <p:txBody>
          <a:bodyPr wrap="square" lIns="0" tIns="0" rIns="0" bIns="0" rtlCol="0" anchor="t"/>
          <a:lstStyle/>
          <a:p>
            <a:pPr algn="l" indent="0" marL="0">
              <a:lnSpc>
                <a:spcPts val="2350"/>
              </a:lnSpc>
              <a:buNone/>
            </a:pPr>
            <a:r>
              <a:rPr lang="en-US" sz="1450" dirty="0">
                <a:solidFill>
                  <a:srgbClr val="3C3939"/>
                </a:solidFill>
                <a:latin typeface="Roboto" pitchFamily="34" charset="0"/>
                <a:ea typeface="Roboto" pitchFamily="34" charset="-122"/>
                <a:cs typeface="Roboto" pitchFamily="34" charset="-120"/>
              </a:rPr>
              <a:t>By leveraging these dbt materialization types, users can achieve the performance benefits of materialized views—such as faster query response times for frequently accessed aggregations or derived datasets—while maintaining the flexibility and data versioning capabilities of Apache Iceberg.</a:t>
            </a:r>
            <a:endParaRPr lang="en-US" sz="1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2025-06-22T19:13:51Z</dcterms:created>
  <dcterms:modified xsi:type="dcterms:W3CDTF">2025-06-22T19:13:51Z</dcterms:modified>
</cp:coreProperties>
</file>