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ibre Baskerville"/>
      <p:regular r:id="rId15"/>
    </p:embeddedFont>
    <p:embeddedFont>
      <p:font typeface="Libre Baskerville"/>
      <p:regular r:id="rId16"/>
    </p:embeddedFont>
    <p:embeddedFont>
      <p:font typeface="Libre Baskerville"/>
      <p:regular r:id="rId17"/>
    </p:embeddedFont>
    <p:embeddedFont>
      <p:font typeface="Libre Baskerville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284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Iceberg Views: Virtual Tables in Apache Iceberg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Unlocking the power of virtual tables for data engineers and analysts.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12873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104209"/>
            <a:ext cx="23217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prince kumar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6508" y="500182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Agenda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636508" y="1432084"/>
            <a:ext cx="409099" cy="40909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4" name="Text 2"/>
          <p:cNvSpPr/>
          <p:nvPr/>
        </p:nvSpPr>
        <p:spPr>
          <a:xfrm>
            <a:off x="704671" y="1466136"/>
            <a:ext cx="272772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227415" y="1494592"/>
            <a:ext cx="3446026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Iceberg Views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227415" y="1887736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Defining what they are and their core purpose.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636508" y="2542223"/>
            <a:ext cx="409099" cy="40909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8" name="Text 6"/>
          <p:cNvSpPr/>
          <p:nvPr/>
        </p:nvSpPr>
        <p:spPr>
          <a:xfrm>
            <a:off x="704671" y="2576274"/>
            <a:ext cx="272772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1227415" y="2604730"/>
            <a:ext cx="2902744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Architectural Breakdown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227415" y="2997875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the components and metadata.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636508" y="3652361"/>
            <a:ext cx="409099" cy="40909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2" name="Text 10"/>
          <p:cNvSpPr/>
          <p:nvPr/>
        </p:nvSpPr>
        <p:spPr>
          <a:xfrm>
            <a:off x="704671" y="3686413"/>
            <a:ext cx="272772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1227415" y="3714869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Key Benefits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227415" y="4108013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Exploring why Iceberg Views are crucial for data architecture.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636508" y="4762500"/>
            <a:ext cx="409099" cy="40909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16" name="Text 14"/>
          <p:cNvSpPr/>
          <p:nvPr/>
        </p:nvSpPr>
        <p:spPr>
          <a:xfrm>
            <a:off x="704671" y="4796552"/>
            <a:ext cx="272772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1227415" y="4825008"/>
            <a:ext cx="2794873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Real-world Applications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227415" y="5218152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Demonstrating practical use cases and scenarios.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636508" y="5872639"/>
            <a:ext cx="409099" cy="40909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20" name="Text 18"/>
          <p:cNvSpPr/>
          <p:nvPr/>
        </p:nvSpPr>
        <p:spPr>
          <a:xfrm>
            <a:off x="704671" y="5906691"/>
            <a:ext cx="272772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1227415" y="5935147"/>
            <a:ext cx="3337798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Performance Considerations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1227415" y="6328291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Addressing potential challenges and optimisations.</a:t>
            </a:r>
            <a:endParaRPr lang="en-US" sz="1400" dirty="0"/>
          </a:p>
        </p:txBody>
      </p:sp>
      <p:sp>
        <p:nvSpPr>
          <p:cNvPr id="23" name="Shape 21"/>
          <p:cNvSpPr/>
          <p:nvPr/>
        </p:nvSpPr>
        <p:spPr>
          <a:xfrm>
            <a:off x="636508" y="6982778"/>
            <a:ext cx="409099" cy="409099"/>
          </a:xfrm>
          <a:prstGeom prst="roundRect">
            <a:avLst>
              <a:gd name="adj" fmla="val 6668"/>
            </a:avLst>
          </a:prstGeom>
          <a:solidFill>
            <a:srgbClr val="EAE8F3"/>
          </a:solidFill>
          <a:ln/>
        </p:spPr>
      </p:sp>
      <p:sp>
        <p:nvSpPr>
          <p:cNvPr id="24" name="Text 22"/>
          <p:cNvSpPr/>
          <p:nvPr/>
        </p:nvSpPr>
        <p:spPr>
          <a:xfrm>
            <a:off x="704671" y="7016829"/>
            <a:ext cx="272772" cy="340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6</a:t>
            </a:r>
            <a:endParaRPr lang="en-US" sz="2100" dirty="0"/>
          </a:p>
        </p:txBody>
      </p:sp>
      <p:sp>
        <p:nvSpPr>
          <p:cNvPr id="25" name="Text 23"/>
          <p:cNvSpPr/>
          <p:nvPr/>
        </p:nvSpPr>
        <p:spPr>
          <a:xfrm>
            <a:off x="1227415" y="7045285"/>
            <a:ext cx="2273260" cy="284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Best Practices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1227415" y="7438430"/>
            <a:ext cx="1276647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Guidance for effective implementation and management.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8303"/>
            <a:ext cx="71881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is an Iceberg View?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4058"/>
            <a:ext cx="31993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Logical, Virtual Tables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56520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Iceberg Views are SQL-defined logical tables, stored purely as metadata. They do not duplicate any underlying data, offering a lightweight abstraction layer.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012394"/>
            <a:ext cx="6244709" cy="427267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679537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provide an engine-agnostic interface across diverse query engines like Spark, Trino, and Flink, ensuring consistent definitions across your data ecosystem.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3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3756" y="411599"/>
            <a:ext cx="6127671" cy="467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Components of an Iceberg View</a:t>
            </a:r>
            <a:endParaRPr lang="en-US" sz="2900" dirty="0"/>
          </a:p>
        </p:txBody>
      </p:sp>
      <p:sp>
        <p:nvSpPr>
          <p:cNvPr id="4" name="Text 1"/>
          <p:cNvSpPr/>
          <p:nvPr/>
        </p:nvSpPr>
        <p:spPr>
          <a:xfrm>
            <a:off x="523756" y="1103709"/>
            <a:ext cx="9925288" cy="478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Iceberg views maintain a rich metadata structure, enabling advanced features. This includes a unique view-uuid, location, schema definitions, and a current-version-id.</a:t>
            </a:r>
            <a:endParaRPr lang="en-US" sz="11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56" y="1750933"/>
            <a:ext cx="374094" cy="3740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84898" y="1839754"/>
            <a:ext cx="1870829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View-UUID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1084898" y="2163247"/>
            <a:ext cx="2622590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Unique identifier for the view.</a:t>
            </a:r>
            <a:endParaRPr lang="en-US" sz="11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34" y="1750933"/>
            <a:ext cx="374094" cy="37409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455676" y="1839754"/>
            <a:ext cx="1870829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Location</a:t>
            </a:r>
            <a:endParaRPr lang="en-US" sz="1450" dirty="0"/>
          </a:p>
        </p:txBody>
      </p:sp>
      <p:sp>
        <p:nvSpPr>
          <p:cNvPr id="10" name="Text 5"/>
          <p:cNvSpPr/>
          <p:nvPr/>
        </p:nvSpPr>
        <p:spPr>
          <a:xfrm>
            <a:off x="4455676" y="2163247"/>
            <a:ext cx="2622590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Metadata file path.</a:t>
            </a:r>
            <a:endParaRPr lang="en-US" sz="11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313" y="1750933"/>
            <a:ext cx="374094" cy="37409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826454" y="1839754"/>
            <a:ext cx="1870829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Schemas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7826454" y="2163247"/>
            <a:ext cx="2622590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Defines view output structure.</a:t>
            </a:r>
            <a:endParaRPr lang="en-US" sz="11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56" y="2776776"/>
            <a:ext cx="374094" cy="37409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4898" y="2865596"/>
            <a:ext cx="1870829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Versions &amp; Log</a:t>
            </a:r>
            <a:endParaRPr lang="en-US" sz="1450" dirty="0"/>
          </a:p>
        </p:txBody>
      </p:sp>
      <p:sp>
        <p:nvSpPr>
          <p:cNvPr id="16" name="Text 9"/>
          <p:cNvSpPr/>
          <p:nvPr/>
        </p:nvSpPr>
        <p:spPr>
          <a:xfrm>
            <a:off x="1084898" y="3189089"/>
            <a:ext cx="2622590" cy="239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Full history of view definitions.</a:t>
            </a:r>
            <a:endParaRPr lang="en-US" sz="1150" dirty="0"/>
          </a:p>
        </p:txBody>
      </p:sp>
      <p:sp>
        <p:nvSpPr>
          <p:cNvPr id="17" name="Text 10"/>
          <p:cNvSpPr/>
          <p:nvPr/>
        </p:nvSpPr>
        <p:spPr>
          <a:xfrm>
            <a:off x="523756" y="3596878"/>
            <a:ext cx="9925288" cy="478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Crucially, they store 'representations' — the SQL definition tailored for each dialect, ensuring compatibility and flexibility across different engines.</a:t>
            </a:r>
            <a:endParaRPr lang="en-US" sz="1150" dirty="0"/>
          </a:p>
        </p:txBody>
      </p:sp>
      <p:sp>
        <p:nvSpPr>
          <p:cNvPr id="18" name="Shape 11"/>
          <p:cNvSpPr/>
          <p:nvPr/>
        </p:nvSpPr>
        <p:spPr>
          <a:xfrm>
            <a:off x="523756" y="4244102"/>
            <a:ext cx="9925288" cy="3576399"/>
          </a:xfrm>
          <a:prstGeom prst="roundRect">
            <a:avLst>
              <a:gd name="adj" fmla="val 628"/>
            </a:avLst>
          </a:prstGeom>
          <a:solidFill>
            <a:srgbClr val="D7D6F5"/>
          </a:solidFill>
          <a:ln/>
        </p:spPr>
      </p:sp>
      <p:sp>
        <p:nvSpPr>
          <p:cNvPr id="19" name="Shape 12"/>
          <p:cNvSpPr/>
          <p:nvPr/>
        </p:nvSpPr>
        <p:spPr>
          <a:xfrm>
            <a:off x="516374" y="4244102"/>
            <a:ext cx="9940052" cy="3576399"/>
          </a:xfrm>
          <a:prstGeom prst="roundRect">
            <a:avLst>
              <a:gd name="adj" fmla="val 628"/>
            </a:avLst>
          </a:prstGeom>
          <a:solidFill>
            <a:srgbClr val="D7D6F5"/>
          </a:solidFill>
          <a:ln/>
        </p:spPr>
      </p:sp>
      <p:sp>
        <p:nvSpPr>
          <p:cNvPr id="20" name="Text 13"/>
          <p:cNvSpPr/>
          <p:nvPr/>
        </p:nvSpPr>
        <p:spPr>
          <a:xfrm>
            <a:off x="666036" y="4356259"/>
            <a:ext cx="9640729" cy="3352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49495A"/>
                </a:solidFill>
                <a:highlight>
                  <a:srgbClr val="D7D6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"view-uuid": "a1b2c3d4-e5f6-7890-1234-567890abcdef",  "location": "s3://my-bucket/my-views/customer_summary.metadata",  "schemas": [...],  "view-versions": [    {      "version-id": 1,      "timestamp-ms": 1678886400000,      "representations": [        { "type": "sql", "sql": "SELECT id, name FROM customers" }      ]    }  ],  "current-version-id": 1</a:t>
            </a:r>
            <a:endParaRPr lang="en-US" sz="1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607" y="522208"/>
            <a:ext cx="5842635" cy="593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Why Use Iceberg Views?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4607" y="1495187"/>
            <a:ext cx="1330118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Iceberg views offer significant advantages for modern data architectures.</a:t>
            </a:r>
            <a:endParaRPr lang="en-US" sz="14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607" y="2012633"/>
            <a:ext cx="949404" cy="113930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803797" y="2202418"/>
            <a:ext cx="2465546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Abstraction &amp; Reuse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803797" y="2612946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Hide complexity, expose curated datasets.</a:t>
            </a:r>
            <a:endParaRPr lang="en-US" sz="14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07" y="3151942"/>
            <a:ext cx="949404" cy="113930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803797" y="3341727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Zero Storage Cost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1803797" y="3752255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Purely query definitions, no data duplication.</a:t>
            </a:r>
            <a:endParaRPr lang="en-US" sz="14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7" y="4291251"/>
            <a:ext cx="949404" cy="1139309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803797" y="4481036"/>
            <a:ext cx="2945844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Centralized Governance</a:t>
            </a:r>
            <a:endParaRPr lang="en-US" sz="1850" dirty="0"/>
          </a:p>
        </p:txBody>
      </p:sp>
      <p:sp>
        <p:nvSpPr>
          <p:cNvPr id="12" name="Text 7"/>
          <p:cNvSpPr/>
          <p:nvPr/>
        </p:nvSpPr>
        <p:spPr>
          <a:xfrm>
            <a:off x="1803797" y="4891564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Unified business logic, single source of truth.</a:t>
            </a:r>
            <a:endParaRPr lang="en-US" sz="14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" y="5430560"/>
            <a:ext cx="949404" cy="113930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803797" y="5620345"/>
            <a:ext cx="2723436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Versioned &amp; Auditable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1803797" y="6030873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 changes over time with full history.</a:t>
            </a:r>
            <a:endParaRPr lang="en-US" sz="1450" dirty="0"/>
          </a:p>
        </p:txBody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" y="6569869"/>
            <a:ext cx="949404" cy="1139309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803797" y="6759654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Engine Agnostic</a:t>
            </a:r>
            <a:endParaRPr lang="en-US" sz="1850" dirty="0"/>
          </a:p>
        </p:txBody>
      </p:sp>
      <p:sp>
        <p:nvSpPr>
          <p:cNvPr id="18" name="Text 11"/>
          <p:cNvSpPr/>
          <p:nvPr/>
        </p:nvSpPr>
        <p:spPr>
          <a:xfrm>
            <a:off x="1803797" y="7170182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Consistent views across Spark, Trino, Flink.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35211"/>
            <a:ext cx="62890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Real-World Scenarios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78415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Iceberg Views excel in diverse real-world applications. They can expose curated datasets to analysts without revealing complex joins or underlying tables.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128010"/>
            <a:ext cx="7556421" cy="3022521"/>
          </a:xfrm>
          <a:prstGeom prst="roundRect">
            <a:avLst>
              <a:gd name="adj" fmla="val 112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01410" y="3135630"/>
            <a:ext cx="7541181" cy="150364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028224" y="32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Curated Datasets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28224" y="376975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Simplifies analyst access, hides complexity.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02624" y="32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Schema Evolution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802624" y="376975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Adapts to underlying table changes seamlessly.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639270"/>
            <a:ext cx="7541181" cy="150364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4782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dbt Integration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527339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Branching view definitions for development.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802624" y="4782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Nessie Integration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802624" y="5273397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Version control for view changes.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93790" y="640568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Additionally, views help in adapting to schema changes transparently, and are powerful when integrated with tools like dbt or Nessie for branching view definitions.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195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1405" y="3491032"/>
            <a:ext cx="8041719" cy="679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Views vs. Materialized Tables</a:t>
            </a:r>
            <a:endParaRPr lang="en-US" sz="4250" dirty="0"/>
          </a:p>
        </p:txBody>
      </p:sp>
      <p:sp>
        <p:nvSpPr>
          <p:cNvPr id="4" name="Text 1"/>
          <p:cNvSpPr/>
          <p:nvPr/>
        </p:nvSpPr>
        <p:spPr>
          <a:xfrm>
            <a:off x="761405" y="4605814"/>
            <a:ext cx="4187904" cy="717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50"/>
              </a:lnSpc>
              <a:buNone/>
            </a:pPr>
            <a:r>
              <a:rPr lang="en-US" sz="5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5650" dirty="0"/>
          </a:p>
        </p:txBody>
      </p:sp>
      <p:sp>
        <p:nvSpPr>
          <p:cNvPr id="5" name="Text 2"/>
          <p:cNvSpPr/>
          <p:nvPr/>
        </p:nvSpPr>
        <p:spPr>
          <a:xfrm>
            <a:off x="1485305" y="5595580"/>
            <a:ext cx="2739985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Views: On-Demand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61405" y="6065996"/>
            <a:ext cx="4187904" cy="1392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Views re-compute queries every time they are accessed, ensuring real-time data but potentially impacting performance on large datasets.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221248" y="4605814"/>
            <a:ext cx="4187904" cy="717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50"/>
              </a:lnSpc>
              <a:buNone/>
            </a:pPr>
            <a:r>
              <a:rPr lang="en-US" sz="5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5650" dirty="0"/>
          </a:p>
        </p:txBody>
      </p:sp>
      <p:sp>
        <p:nvSpPr>
          <p:cNvPr id="8" name="Text 5"/>
          <p:cNvSpPr/>
          <p:nvPr/>
        </p:nvSpPr>
        <p:spPr>
          <a:xfrm>
            <a:off x="5424487" y="5595580"/>
            <a:ext cx="3781306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Materialized Tables: Stored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5221248" y="6065996"/>
            <a:ext cx="4187904" cy="1392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Materialized views store pre-computed results, offering faster query times but requiring explicit refresh operations to keep data current.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9681091" y="4605814"/>
            <a:ext cx="4187904" cy="717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650"/>
              </a:lnSpc>
              <a:buNone/>
            </a:pPr>
            <a:r>
              <a:rPr lang="en-US" sz="5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5650" dirty="0"/>
          </a:p>
        </p:txBody>
      </p:sp>
      <p:sp>
        <p:nvSpPr>
          <p:cNvPr id="11" name="Text 8"/>
          <p:cNvSpPr/>
          <p:nvPr/>
        </p:nvSpPr>
        <p:spPr>
          <a:xfrm>
            <a:off x="10415230" y="5595580"/>
            <a:ext cx="271950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Hybrid Approach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681091" y="6065996"/>
            <a:ext cx="4187904" cy="1392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frequently queried or complex views, consider using CTAS (Create Table As Select) to effectively materialize them for performance gains.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6855" y="438745"/>
            <a:ext cx="5909429" cy="497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Sample SQL &amp; Best Practices</a:t>
            </a:r>
            <a:endParaRPr lang="en-US" sz="3100" dirty="0"/>
          </a:p>
        </p:txBody>
      </p:sp>
      <p:sp>
        <p:nvSpPr>
          <p:cNvPr id="3" name="Shape 1"/>
          <p:cNvSpPr/>
          <p:nvPr/>
        </p:nvSpPr>
        <p:spPr>
          <a:xfrm>
            <a:off x="556855" y="1254085"/>
            <a:ext cx="13516689" cy="1765221"/>
          </a:xfrm>
          <a:prstGeom prst="roundRect">
            <a:avLst>
              <a:gd name="adj" fmla="val 1352"/>
            </a:avLst>
          </a:prstGeom>
          <a:solidFill>
            <a:srgbClr val="D7D6F5"/>
          </a:solidFill>
          <a:ln/>
        </p:spPr>
      </p:sp>
      <p:sp>
        <p:nvSpPr>
          <p:cNvPr id="4" name="Shape 2"/>
          <p:cNvSpPr/>
          <p:nvPr/>
        </p:nvSpPr>
        <p:spPr>
          <a:xfrm>
            <a:off x="548997" y="1254085"/>
            <a:ext cx="13532406" cy="1765221"/>
          </a:xfrm>
          <a:prstGeom prst="roundRect">
            <a:avLst>
              <a:gd name="adj" fmla="val 1352"/>
            </a:avLst>
          </a:prstGeom>
          <a:solidFill>
            <a:srgbClr val="D7D6F5"/>
          </a:solidFill>
          <a:ln/>
        </p:spPr>
      </p:sp>
      <p:sp>
        <p:nvSpPr>
          <p:cNvPr id="5" name="Text 3"/>
          <p:cNvSpPr/>
          <p:nvPr/>
        </p:nvSpPr>
        <p:spPr>
          <a:xfrm>
            <a:off x="708065" y="1373386"/>
            <a:ext cx="13214271" cy="1526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highlight>
                  <a:srgbClr val="D7D6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VIEW customer_summary_view ASSELECT c.id, c.name, SUM(o.amount) total_spentFROM iceberg.customers cJOIN iceberg.orders o ON c.id = o.customer_idGROUP BY c.id, c.name;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56855" y="3198257"/>
            <a:ext cx="13516689" cy="508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query this view just like a standard table, abstracting away complex joins. Nessie integration further enhances this by providing version history and branching capabilities for view definitions.</a:t>
            </a:r>
            <a:endParaRPr lang="en-US" sz="1250" dirty="0"/>
          </a:p>
        </p:txBody>
      </p:sp>
      <p:sp>
        <p:nvSpPr>
          <p:cNvPr id="7" name="Shape 5"/>
          <p:cNvSpPr/>
          <p:nvPr/>
        </p:nvSpPr>
        <p:spPr>
          <a:xfrm>
            <a:off x="556855" y="3886081"/>
            <a:ext cx="1689497" cy="916543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685" y="4204454"/>
            <a:ext cx="223718" cy="279678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2405420" y="4045148"/>
            <a:ext cx="2432804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Keep Views Lightweight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2405420" y="4389120"/>
            <a:ext cx="2856905" cy="254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Focus on concise, single-purpose logic.</a:t>
            </a:r>
            <a:endParaRPr lang="en-US" sz="1250" dirty="0"/>
          </a:p>
        </p:txBody>
      </p:sp>
      <p:sp>
        <p:nvSpPr>
          <p:cNvPr id="11" name="Shape 8"/>
          <p:cNvSpPr/>
          <p:nvPr/>
        </p:nvSpPr>
        <p:spPr>
          <a:xfrm>
            <a:off x="2325886" y="4793099"/>
            <a:ext cx="11668125" cy="11430"/>
          </a:xfrm>
          <a:prstGeom prst="roundRect">
            <a:avLst>
              <a:gd name="adj" fmla="val 208815"/>
            </a:avLst>
          </a:prstGeom>
          <a:solidFill>
            <a:srgbClr val="D0CED9"/>
          </a:solidFill>
          <a:ln/>
        </p:spPr>
      </p:sp>
      <p:sp>
        <p:nvSpPr>
          <p:cNvPr id="12" name="Shape 9"/>
          <p:cNvSpPr/>
          <p:nvPr/>
        </p:nvSpPr>
        <p:spPr>
          <a:xfrm>
            <a:off x="556855" y="4882158"/>
            <a:ext cx="3379113" cy="916543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553" y="5200531"/>
            <a:ext cx="223718" cy="279678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4095036" y="5041225"/>
            <a:ext cx="20173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DRY Business Logic</a:t>
            </a:r>
            <a:endParaRPr lang="en-US" sz="1550" dirty="0"/>
          </a:p>
        </p:txBody>
      </p:sp>
      <p:sp>
        <p:nvSpPr>
          <p:cNvPr id="15" name="Text 11"/>
          <p:cNvSpPr/>
          <p:nvPr/>
        </p:nvSpPr>
        <p:spPr>
          <a:xfrm>
            <a:off x="4095036" y="5385197"/>
            <a:ext cx="2949893" cy="254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Avoid duplication, centralise definitions.</a:t>
            </a:r>
            <a:endParaRPr lang="en-US" sz="1250" dirty="0"/>
          </a:p>
        </p:txBody>
      </p:sp>
      <p:sp>
        <p:nvSpPr>
          <p:cNvPr id="16" name="Shape 12"/>
          <p:cNvSpPr/>
          <p:nvPr/>
        </p:nvSpPr>
        <p:spPr>
          <a:xfrm>
            <a:off x="4015502" y="5789176"/>
            <a:ext cx="9978509" cy="11430"/>
          </a:xfrm>
          <a:prstGeom prst="roundRect">
            <a:avLst>
              <a:gd name="adj" fmla="val 208815"/>
            </a:avLst>
          </a:prstGeom>
          <a:solidFill>
            <a:srgbClr val="D0CED9"/>
          </a:solidFill>
          <a:ln/>
        </p:spPr>
      </p:sp>
      <p:sp>
        <p:nvSpPr>
          <p:cNvPr id="17" name="Shape 13"/>
          <p:cNvSpPr/>
          <p:nvPr/>
        </p:nvSpPr>
        <p:spPr>
          <a:xfrm>
            <a:off x="556855" y="5878235"/>
            <a:ext cx="5068729" cy="916543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301" y="6196608"/>
            <a:ext cx="223718" cy="279678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5784652" y="6037302"/>
            <a:ext cx="1988939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Version Control</a:t>
            </a:r>
            <a:endParaRPr lang="en-US" sz="1550" dirty="0"/>
          </a:p>
        </p:txBody>
      </p:sp>
      <p:sp>
        <p:nvSpPr>
          <p:cNvPr id="20" name="Text 15"/>
          <p:cNvSpPr/>
          <p:nvPr/>
        </p:nvSpPr>
        <p:spPr>
          <a:xfrm>
            <a:off x="5784652" y="6381274"/>
            <a:ext cx="2321957" cy="254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Treat view definitions like code.</a:t>
            </a:r>
            <a:endParaRPr lang="en-US" sz="1250" dirty="0"/>
          </a:p>
        </p:txBody>
      </p:sp>
      <p:sp>
        <p:nvSpPr>
          <p:cNvPr id="21" name="Shape 16"/>
          <p:cNvSpPr/>
          <p:nvPr/>
        </p:nvSpPr>
        <p:spPr>
          <a:xfrm>
            <a:off x="5705118" y="6785253"/>
            <a:ext cx="8288893" cy="11430"/>
          </a:xfrm>
          <a:prstGeom prst="roundRect">
            <a:avLst>
              <a:gd name="adj" fmla="val 208815"/>
            </a:avLst>
          </a:prstGeom>
          <a:solidFill>
            <a:srgbClr val="D0CED9"/>
          </a:solidFill>
          <a:ln/>
        </p:spPr>
      </p:sp>
      <p:sp>
        <p:nvSpPr>
          <p:cNvPr id="22" name="Shape 17"/>
          <p:cNvSpPr/>
          <p:nvPr/>
        </p:nvSpPr>
        <p:spPr>
          <a:xfrm>
            <a:off x="556855" y="6874312"/>
            <a:ext cx="6758345" cy="916543"/>
          </a:xfrm>
          <a:prstGeom prst="roundRect">
            <a:avLst>
              <a:gd name="adj" fmla="val 2604"/>
            </a:avLst>
          </a:prstGeom>
          <a:solidFill>
            <a:srgbClr val="EAE8F3"/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168" y="7192685"/>
            <a:ext cx="223718" cy="279678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7474268" y="7033379"/>
            <a:ext cx="241613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Document &amp; Comment</a:t>
            </a:r>
            <a:endParaRPr lang="en-US" sz="1550" dirty="0"/>
          </a:p>
        </p:txBody>
      </p:sp>
      <p:sp>
        <p:nvSpPr>
          <p:cNvPr id="25" name="Text 19"/>
          <p:cNvSpPr/>
          <p:nvPr/>
        </p:nvSpPr>
        <p:spPr>
          <a:xfrm>
            <a:off x="7474268" y="7377351"/>
            <a:ext cx="2535912" cy="254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clear names and descriptions.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2025-06-11T20:48:15Z</dcterms:created>
  <dcterms:modified xsi:type="dcterms:W3CDTF">2025-06-11T20:48:15Z</dcterms:modified>
</cp:coreProperties>
</file>