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308" r:id="rId3"/>
    <p:sldId id="297" r:id="rId4"/>
    <p:sldId id="299" r:id="rId5"/>
    <p:sldId id="280" r:id="rId6"/>
    <p:sldId id="339" r:id="rId7"/>
    <p:sldId id="284" r:id="rId8"/>
    <p:sldId id="338" r:id="rId9"/>
    <p:sldId id="311" r:id="rId10"/>
    <p:sldId id="312" r:id="rId11"/>
    <p:sldId id="334" r:id="rId12"/>
    <p:sldId id="281" r:id="rId13"/>
    <p:sldId id="336" r:id="rId14"/>
    <p:sldId id="335" r:id="rId15"/>
    <p:sldId id="337" r:id="rId16"/>
    <p:sldId id="310" r:id="rId17"/>
    <p:sldId id="340" r:id="rId18"/>
    <p:sldId id="315" r:id="rId19"/>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BCC5"/>
    <a:srgbClr val="CFDB00"/>
    <a:srgbClr val="FFFFFF"/>
    <a:srgbClr val="C6C6C6"/>
    <a:srgbClr val="7F7F7F"/>
    <a:srgbClr val="2B93E1"/>
    <a:srgbClr val="155E96"/>
    <a:srgbClr val="1B75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469"/>
    <p:restoredTop sz="94622"/>
  </p:normalViewPr>
  <p:slideViewPr>
    <p:cSldViewPr snapToGrid="0" showGuides="1">
      <p:cViewPr varScale="1">
        <p:scale>
          <a:sx n="109" d="100"/>
          <a:sy n="109" d="100"/>
        </p:scale>
        <p:origin x="348" y="96"/>
      </p:cViewPr>
      <p:guideLst>
        <p:guide orient="horz" pos="2120"/>
        <p:guide pos="3812"/>
      </p:guideLst>
    </p:cSldViewPr>
  </p:slideViewPr>
  <p:outlineViewPr>
    <p:cViewPr>
      <p:scale>
        <a:sx n="33" d="100"/>
        <a:sy n="33" d="100"/>
      </p:scale>
      <p:origin x="0" y="-5442"/>
    </p:cViewPr>
  </p:outlin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Fifth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558C1487-CE5C-4C48-82D9-C85A16AACE24}"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25_标题幻灯片">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73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transition spd="slow">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1_标题幻灯片">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0_标题和内容">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6_标题幻灯片">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4_标题幻灯片">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30_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99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矩形 3"/>
          <p:cNvSpPr/>
          <p:nvPr/>
        </p:nvSpPr>
        <p:spPr>
          <a:xfrm>
            <a:off x="0" y="0"/>
            <a:ext cx="6102350" cy="3427413"/>
          </a:xfrm>
          <a:prstGeom prst="rect">
            <a:avLst/>
          </a:pr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9" name="矩形 68"/>
          <p:cNvSpPr/>
          <p:nvPr/>
        </p:nvSpPr>
        <p:spPr>
          <a:xfrm>
            <a:off x="0" y="3430588"/>
            <a:ext cx="6102350" cy="3427413"/>
          </a:xfrm>
          <a:prstGeom prst="rect">
            <a:avLst/>
          </a:pr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 name="矩形 70"/>
          <p:cNvSpPr/>
          <p:nvPr/>
        </p:nvSpPr>
        <p:spPr>
          <a:xfrm>
            <a:off x="6089650" y="0"/>
            <a:ext cx="6102350" cy="3427413"/>
          </a:xfrm>
          <a:prstGeom prst="rect">
            <a:avLst/>
          </a:pr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3" name="矩形 72"/>
          <p:cNvSpPr/>
          <p:nvPr/>
        </p:nvSpPr>
        <p:spPr>
          <a:xfrm>
            <a:off x="6089650" y="3430588"/>
            <a:ext cx="6102350" cy="3427413"/>
          </a:xfrm>
          <a:prstGeom prst="rect">
            <a:avLst/>
          </a:pr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圆角矩形 6"/>
          <p:cNvSpPr/>
          <p:nvPr/>
        </p:nvSpPr>
        <p:spPr>
          <a:xfrm>
            <a:off x="469900" y="419100"/>
            <a:ext cx="11201400" cy="589280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55" name="文本框 67"/>
          <p:cNvSpPr txBox="1"/>
          <p:nvPr/>
        </p:nvSpPr>
        <p:spPr>
          <a:xfrm>
            <a:off x="919480" y="917893"/>
            <a:ext cx="10361930" cy="3815080"/>
          </a:xfrm>
          <a:prstGeom prst="rect">
            <a:avLst/>
          </a:prstGeom>
          <a:noFill/>
          <a:ln w="9525">
            <a:noFill/>
          </a:ln>
        </p:spPr>
        <p:txBody>
          <a:bodyPr wrap="none">
            <a:spAutoFit/>
          </a:bodyPr>
          <a:p>
            <a:pPr eaLnBrk="1" hangingPunct="1"/>
            <a:r>
              <a:rPr lang="en-US" altLang="zh-CN" sz="5400" b="1" dirty="0">
                <a:latin typeface="Microsoft YaHei" panose="020B0503020204020204" pitchFamily="34" charset="-122"/>
              </a:rPr>
              <a:t>Mapping functionality scripts </a:t>
            </a:r>
            <a:endParaRPr lang="en-US" altLang="zh-CN" sz="5400" b="1" dirty="0">
              <a:latin typeface="Microsoft YaHei" panose="020B0503020204020204" pitchFamily="34" charset="-122"/>
            </a:endParaRPr>
          </a:p>
          <a:p>
            <a:pPr eaLnBrk="1" hangingPunct="1"/>
            <a:r>
              <a:rPr lang="en-US" altLang="zh-CN" sz="5400" b="1" dirty="0">
                <a:latin typeface="Microsoft YaHei" panose="020B0503020204020204" pitchFamily="34" charset="-122"/>
              </a:rPr>
              <a:t>to documents by multi class </a:t>
            </a:r>
            <a:endParaRPr lang="en-US" altLang="zh-CN" sz="5400" b="1" dirty="0">
              <a:latin typeface="Microsoft YaHei" panose="020B0503020204020204" pitchFamily="34" charset="-122"/>
            </a:endParaRPr>
          </a:p>
          <a:p>
            <a:pPr eaLnBrk="1" hangingPunct="1"/>
            <a:r>
              <a:rPr lang="en-US" altLang="zh-CN" sz="5400" b="1" dirty="0">
                <a:latin typeface="Microsoft YaHei" panose="020B0503020204020204" pitchFamily="34" charset="-122"/>
              </a:rPr>
              <a:t>classification</a:t>
            </a:r>
            <a:endParaRPr lang="en-US" altLang="zh-CN" sz="5400" b="1" dirty="0">
              <a:latin typeface="Microsoft YaHei" panose="020B0503020204020204" pitchFamily="34" charset="-122"/>
            </a:endParaRPr>
          </a:p>
          <a:p>
            <a:pPr eaLnBrk="1" hangingPunct="1"/>
            <a:r>
              <a:rPr lang="en-US" altLang="zh-CN" sz="4000" b="1" dirty="0">
                <a:latin typeface="Microsoft YaHei" panose="020B0503020204020204" pitchFamily="34" charset="-122"/>
              </a:rPr>
              <a:t>							</a:t>
            </a:r>
            <a:endParaRPr lang="en-US" altLang="zh-CN" sz="4000" b="1" dirty="0">
              <a:latin typeface="Microsoft YaHei" panose="020B0503020204020204" pitchFamily="34" charset="-122"/>
            </a:endParaRPr>
          </a:p>
          <a:p>
            <a:pPr eaLnBrk="1" hangingPunct="1"/>
            <a:r>
              <a:rPr lang="en-US" altLang="zh-CN" sz="4000" b="1" dirty="0">
                <a:latin typeface="Microsoft YaHei" panose="020B0503020204020204" pitchFamily="34" charset="-122"/>
              </a:rPr>
              <a:t>								</a:t>
            </a:r>
            <a:r>
              <a:rPr lang="en-US" altLang="zh-CN" sz="3200" b="1" dirty="0">
                <a:latin typeface="Microsoft YaHei" panose="020B0503020204020204" pitchFamily="34" charset="-122"/>
              </a:rPr>
              <a:t>Prince kumar </a:t>
            </a:r>
            <a:endParaRPr lang="en-US" altLang="zh-CN" sz="3200" b="1" dirty="0">
              <a:latin typeface="Microsoft YaHe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 name="任意多边形 58"/>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 name="任意多边形 50"/>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648970" y="512445"/>
            <a:ext cx="10937240" cy="5846445"/>
          </a:xfrm>
          <a:prstGeom prst="rect">
            <a:avLst/>
          </a:prstGeom>
          <a:noFill/>
        </p:spPr>
        <p:txBody>
          <a:bodyPr wrap="square" rtlCol="0">
            <a:spAutoFit/>
          </a:bodyPr>
          <a:p>
            <a:r>
              <a:rPr lang="en-US"/>
              <a:t>		            </a:t>
            </a:r>
            <a:r>
              <a:rPr lang="en-US" sz="6600" b="1" u="sng"/>
              <a:t>One vs Rest</a:t>
            </a:r>
            <a:endParaRPr lang="en-US" sz="6600" b="1" u="sng"/>
          </a:p>
          <a:p>
            <a:pPr marL="457200" indent="-457200">
              <a:buFont typeface="Arial" panose="020B0604020202020204" pitchFamily="34" charset="0"/>
              <a:buChar char="•"/>
            </a:pPr>
            <a:r>
              <a:rPr lang="en-US" sz="2800"/>
              <a:t>This strategy, also known as one-vs-all, is implemented in OneVsRestClassifier. </a:t>
            </a:r>
            <a:endParaRPr lang="en-US" sz="2800"/>
          </a:p>
          <a:p>
            <a:pPr marL="457200" indent="-457200">
              <a:buFont typeface="Arial" panose="020B0604020202020204" pitchFamily="34" charset="0"/>
              <a:buChar char="•"/>
            </a:pPr>
            <a:r>
              <a:rPr lang="en-US" sz="2800"/>
              <a:t>The strategy consists in fitting one classifier per class.</a:t>
            </a:r>
            <a:endParaRPr lang="en-US" sz="2800"/>
          </a:p>
          <a:p>
            <a:pPr marL="457200" indent="-457200">
              <a:buFont typeface="Arial" panose="020B0604020202020204" pitchFamily="34" charset="0"/>
              <a:buChar char="•"/>
            </a:pPr>
            <a:r>
              <a:rPr lang="en-US" sz="2800"/>
              <a:t> For each classifier, the class is fitted against all the other classes.</a:t>
            </a:r>
            <a:endParaRPr lang="en-US" sz="2800"/>
          </a:p>
          <a:p>
            <a:pPr marL="457200" indent="-457200">
              <a:buFont typeface="Arial" panose="020B0604020202020204" pitchFamily="34" charset="0"/>
              <a:buChar char="•"/>
            </a:pPr>
            <a:r>
              <a:rPr lang="en-US" sz="2800"/>
              <a:t> Advantage of this approach is its interpretability. Since each class is represented by one and only one classifier, it is possible to gain knowledge about the class by inspecting its corresponding classifier. </a:t>
            </a:r>
            <a:endParaRPr lang="en-US" sz="2800"/>
          </a:p>
          <a:p>
            <a:pPr marL="457200" indent="-457200">
              <a:buFont typeface="Arial" panose="020B0604020202020204" pitchFamily="34" charset="0"/>
              <a:buChar char="•"/>
            </a:pPr>
            <a:r>
              <a:rPr lang="en-US" sz="2800"/>
              <a:t>This is the most commonly used strategy and is a fair default choice. So we shall go by this method</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8" name="Straight Arrow Connector 19"/>
          <p:cNvCxnSpPr/>
          <p:nvPr/>
        </p:nvCxnSpPr>
        <p:spPr>
          <a:xfrm>
            <a:off x="6096000" y="1901825"/>
            <a:ext cx="0" cy="600075"/>
          </a:xfrm>
          <a:prstGeom prst="straightConnector1">
            <a:avLst/>
          </a:prstGeom>
          <a:ln>
            <a:solidFill>
              <a:srgbClr val="43BCC5"/>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6"/>
          <p:cNvSpPr/>
          <p:nvPr/>
        </p:nvSpPr>
        <p:spPr>
          <a:xfrm rot="18904982">
            <a:off x="1057910" y="2917190"/>
            <a:ext cx="2036445" cy="2080895"/>
          </a:xfrm>
          <a:prstGeom prst="round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endParaRPr>
          </a:p>
        </p:txBody>
      </p:sp>
      <p:sp>
        <p:nvSpPr>
          <p:cNvPr id="12" name="Rounded Rectangle 7"/>
          <p:cNvSpPr/>
          <p:nvPr/>
        </p:nvSpPr>
        <p:spPr>
          <a:xfrm rot="18904982">
            <a:off x="5229860" y="2900045"/>
            <a:ext cx="1951990" cy="2128520"/>
          </a:xfrm>
          <a:prstGeom prst="round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endParaRPr>
          </a:p>
        </p:txBody>
      </p:sp>
      <p:sp>
        <p:nvSpPr>
          <p:cNvPr id="13" name="Rounded Rectangle 8"/>
          <p:cNvSpPr/>
          <p:nvPr/>
        </p:nvSpPr>
        <p:spPr>
          <a:xfrm rot="18904982">
            <a:off x="9170035" y="2780665"/>
            <a:ext cx="1934210" cy="1984375"/>
          </a:xfrm>
          <a:prstGeom prst="round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endParaRPr>
          </a:p>
        </p:txBody>
      </p:sp>
      <p:cxnSp>
        <p:nvCxnSpPr>
          <p:cNvPr id="31" name="Straight Arrow Connector 34"/>
          <p:cNvCxnSpPr/>
          <p:nvPr/>
        </p:nvCxnSpPr>
        <p:spPr>
          <a:xfrm>
            <a:off x="10048875" y="2201863"/>
            <a:ext cx="0" cy="317500"/>
          </a:xfrm>
          <a:prstGeom prst="straightConnector1">
            <a:avLst/>
          </a:prstGeom>
          <a:ln>
            <a:solidFill>
              <a:srgbClr val="43BCC5"/>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6"/>
          <p:cNvCxnSpPr/>
          <p:nvPr/>
        </p:nvCxnSpPr>
        <p:spPr>
          <a:xfrm>
            <a:off x="2159000" y="2201863"/>
            <a:ext cx="0" cy="300038"/>
          </a:xfrm>
          <a:prstGeom prst="straightConnector1">
            <a:avLst/>
          </a:prstGeom>
          <a:ln>
            <a:solidFill>
              <a:srgbClr val="43BCC5"/>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8"/>
          <p:cNvCxnSpPr/>
          <p:nvPr/>
        </p:nvCxnSpPr>
        <p:spPr>
          <a:xfrm>
            <a:off x="2159000" y="2201863"/>
            <a:ext cx="7889875" cy="0"/>
          </a:xfrm>
          <a:prstGeom prst="line">
            <a:avLst/>
          </a:prstGeom>
          <a:ln>
            <a:solidFill>
              <a:srgbClr val="43BCC5"/>
            </a:solidFill>
          </a:ln>
        </p:spPr>
        <p:style>
          <a:lnRef idx="1">
            <a:schemeClr val="accent1"/>
          </a:lnRef>
          <a:fillRef idx="0">
            <a:schemeClr val="accent1"/>
          </a:fillRef>
          <a:effectRef idx="0">
            <a:schemeClr val="accent1"/>
          </a:effectRef>
          <a:fontRef idx="minor">
            <a:schemeClr val="tx1"/>
          </a:fontRef>
        </p:style>
      </p:cxnSp>
      <p:sp>
        <p:nvSpPr>
          <p:cNvPr id="7199" name="文本框 62"/>
          <p:cNvSpPr txBox="1"/>
          <p:nvPr/>
        </p:nvSpPr>
        <p:spPr>
          <a:xfrm>
            <a:off x="3467735" y="789940"/>
            <a:ext cx="5272405" cy="1198880"/>
          </a:xfrm>
          <a:prstGeom prst="rect">
            <a:avLst/>
          </a:prstGeom>
          <a:noFill/>
          <a:ln w="9525">
            <a:noFill/>
          </a:ln>
        </p:spPr>
        <p:txBody>
          <a:bodyPr wrap="square">
            <a:spAutoFit/>
          </a:bodyPr>
          <a:p>
            <a:pPr eaLnBrk="1" hangingPunct="1"/>
            <a:r>
              <a:rPr lang="en-US" altLang="zh-CN" sz="7200" b="1" dirty="0">
                <a:solidFill>
                  <a:srgbClr val="404040"/>
                </a:solidFill>
                <a:latin typeface="Arial" panose="020B0604020202020204" pitchFamily="34" charset="0"/>
              </a:rPr>
              <a:t>Classifiers</a:t>
            </a:r>
            <a:endParaRPr lang="en-US" altLang="zh-CN" sz="7200" b="1" dirty="0">
              <a:solidFill>
                <a:srgbClr val="404040"/>
              </a:solidFill>
              <a:latin typeface="Arial" panose="020B0604020202020204" pitchFamily="34" charset="0"/>
            </a:endParaRPr>
          </a:p>
        </p:txBody>
      </p:sp>
      <p:sp>
        <p:nvSpPr>
          <p:cNvPr id="7200" name="文本框 64"/>
          <p:cNvSpPr txBox="1"/>
          <p:nvPr/>
        </p:nvSpPr>
        <p:spPr>
          <a:xfrm>
            <a:off x="1208405" y="3647440"/>
            <a:ext cx="2012315" cy="460375"/>
          </a:xfrm>
          <a:prstGeom prst="rect">
            <a:avLst/>
          </a:prstGeom>
          <a:noFill/>
          <a:ln w="9525">
            <a:noFill/>
          </a:ln>
        </p:spPr>
        <p:txBody>
          <a:bodyPr wrap="square">
            <a:spAutoFit/>
          </a:bodyPr>
          <a:p>
            <a:pPr eaLnBrk="1" hangingPunct="1"/>
            <a:r>
              <a:rPr lang="en-US" altLang="zh-CN" sz="2400" b="1" dirty="0">
                <a:solidFill>
                  <a:srgbClr val="404040"/>
                </a:solidFill>
                <a:latin typeface="Arial" panose="020B0604020202020204" pitchFamily="34" charset="0"/>
              </a:rPr>
              <a:t>Linear SVC</a:t>
            </a:r>
            <a:endParaRPr lang="en-US" altLang="zh-CN" sz="2400" b="1" dirty="0">
              <a:solidFill>
                <a:srgbClr val="404040"/>
              </a:solidFill>
              <a:latin typeface="Arial" panose="020B0604020202020204" pitchFamily="34" charset="0"/>
            </a:endParaRPr>
          </a:p>
        </p:txBody>
      </p:sp>
      <p:sp>
        <p:nvSpPr>
          <p:cNvPr id="7201" name="文本框 65"/>
          <p:cNvSpPr txBox="1"/>
          <p:nvPr/>
        </p:nvSpPr>
        <p:spPr>
          <a:xfrm>
            <a:off x="5416550" y="3493770"/>
            <a:ext cx="2132965" cy="829945"/>
          </a:xfrm>
          <a:prstGeom prst="rect">
            <a:avLst/>
          </a:prstGeom>
          <a:noFill/>
          <a:ln w="9525">
            <a:noFill/>
          </a:ln>
        </p:spPr>
        <p:txBody>
          <a:bodyPr wrap="square">
            <a:spAutoFit/>
          </a:bodyPr>
          <a:p>
            <a:pPr eaLnBrk="1" hangingPunct="1"/>
            <a:r>
              <a:rPr lang="en-US" altLang="zh-CN" sz="2400" b="1" dirty="0">
                <a:solidFill>
                  <a:srgbClr val="404040"/>
                </a:solidFill>
                <a:latin typeface="Arial" panose="020B0604020202020204" pitchFamily="34" charset="0"/>
              </a:rPr>
              <a:t>Logistic Regression</a:t>
            </a:r>
            <a:endParaRPr lang="en-US" altLang="zh-CN" sz="2400" b="1" dirty="0">
              <a:solidFill>
                <a:srgbClr val="404040"/>
              </a:solidFill>
              <a:latin typeface="Arial" panose="020B0604020202020204" pitchFamily="34" charset="0"/>
            </a:endParaRPr>
          </a:p>
        </p:txBody>
      </p:sp>
      <p:sp>
        <p:nvSpPr>
          <p:cNvPr id="7202" name="文本框 66"/>
          <p:cNvSpPr txBox="1"/>
          <p:nvPr/>
        </p:nvSpPr>
        <p:spPr>
          <a:xfrm>
            <a:off x="8993505" y="3538220"/>
            <a:ext cx="2310765" cy="460375"/>
          </a:xfrm>
          <a:prstGeom prst="rect">
            <a:avLst/>
          </a:prstGeom>
          <a:noFill/>
          <a:ln w="9525">
            <a:noFill/>
          </a:ln>
        </p:spPr>
        <p:txBody>
          <a:bodyPr wrap="square">
            <a:spAutoFit/>
          </a:bodyPr>
          <a:p>
            <a:pPr eaLnBrk="1" hangingPunct="1"/>
            <a:r>
              <a:rPr lang="en-US" altLang="zh-CN" sz="2400" b="1" dirty="0">
                <a:solidFill>
                  <a:srgbClr val="404040"/>
                </a:solidFill>
                <a:latin typeface="Arial" panose="020B0604020202020204" pitchFamily="34" charset="0"/>
              </a:rPr>
              <a:t>Randomforest </a:t>
            </a:r>
            <a:endParaRPr lang="en-US" altLang="zh-CN" sz="2400" b="1" dirty="0">
              <a:solidFill>
                <a:srgbClr val="404040"/>
              </a:solidFill>
              <a:latin typeface="Arial" panose="020B0604020202020204" pitchFamily="34" charset="0"/>
            </a:endParaRPr>
          </a:p>
        </p:txBody>
      </p:sp>
      <p:sp>
        <p:nvSpPr>
          <p:cNvPr id="7226" name="Freeform 18"/>
          <p:cNvSpPr>
            <a:spLocks noEditPoints="1"/>
          </p:cNvSpPr>
          <p:nvPr/>
        </p:nvSpPr>
        <p:spPr>
          <a:xfrm>
            <a:off x="317500" y="347663"/>
            <a:ext cx="619125" cy="373062"/>
          </a:xfrm>
          <a:custGeom>
            <a:avLst/>
            <a:gdLst/>
            <a:ahLst/>
            <a:cxnLst>
              <a:cxn ang="0">
                <a:pos x="155470" y="266772"/>
              </a:cxn>
              <a:cxn ang="0">
                <a:pos x="150176" y="248929"/>
              </a:cxn>
              <a:cxn ang="0">
                <a:pos x="186705" y="230202"/>
              </a:cxn>
              <a:cxn ang="0">
                <a:pos x="196411" y="192747"/>
              </a:cxn>
              <a:cxn ang="0">
                <a:pos x="191117" y="151407"/>
              </a:cxn>
              <a:cxn ang="0">
                <a:pos x="168176" y="107592"/>
              </a:cxn>
              <a:cxn ang="0">
                <a:pos x="123706" y="86922"/>
              </a:cxn>
              <a:cxn ang="0">
                <a:pos x="111706" y="87452"/>
              </a:cxn>
              <a:cxn ang="0">
                <a:pos x="60176" y="107769"/>
              </a:cxn>
              <a:cxn ang="0">
                <a:pos x="36529" y="162537"/>
              </a:cxn>
              <a:cxn ang="0">
                <a:pos x="37941" y="218365"/>
              </a:cxn>
              <a:cxn ang="0">
                <a:pos x="53470" y="245219"/>
              </a:cxn>
              <a:cxn ang="0">
                <a:pos x="78000" y="255995"/>
              </a:cxn>
              <a:cxn ang="0">
                <a:pos x="71470" y="268009"/>
              </a:cxn>
              <a:cxn ang="0">
                <a:pos x="45882" y="281613"/>
              </a:cxn>
              <a:cxn ang="0">
                <a:pos x="10588" y="295923"/>
              </a:cxn>
              <a:cxn ang="0">
                <a:pos x="882" y="341504"/>
              </a:cxn>
              <a:cxn ang="0">
                <a:pos x="20118" y="360054"/>
              </a:cxn>
              <a:cxn ang="0">
                <a:pos x="79235" y="369241"/>
              </a:cxn>
              <a:cxn ang="0">
                <a:pos x="80294" y="313060"/>
              </a:cxn>
              <a:cxn ang="0">
                <a:pos x="80647" y="310587"/>
              </a:cxn>
              <a:cxn ang="0">
                <a:pos x="131470" y="276843"/>
              </a:cxn>
              <a:cxn ang="0">
                <a:pos x="592057" y="317300"/>
              </a:cxn>
              <a:cxn ang="0">
                <a:pos x="515293" y="272249"/>
              </a:cxn>
              <a:cxn ang="0">
                <a:pos x="522528" y="231262"/>
              </a:cxn>
              <a:cxn ang="0">
                <a:pos x="538940" y="200521"/>
              </a:cxn>
              <a:cxn ang="0">
                <a:pos x="538234" y="169780"/>
              </a:cxn>
              <a:cxn ang="0">
                <a:pos x="532234" y="87982"/>
              </a:cxn>
              <a:cxn ang="0">
                <a:pos x="504881" y="72258"/>
              </a:cxn>
              <a:cxn ang="0">
                <a:pos x="434646" y="78265"/>
              </a:cxn>
              <a:cxn ang="0">
                <a:pos x="413293" y="124023"/>
              </a:cxn>
              <a:cxn ang="0">
                <a:pos x="413469" y="182677"/>
              </a:cxn>
              <a:cxn ang="0">
                <a:pos x="426352" y="205644"/>
              </a:cxn>
              <a:cxn ang="0">
                <a:pos x="443293" y="241509"/>
              </a:cxn>
              <a:cxn ang="0">
                <a:pos x="440646" y="276136"/>
              </a:cxn>
              <a:cxn ang="0">
                <a:pos x="453528" y="280906"/>
              </a:cxn>
              <a:cxn ang="0">
                <a:pos x="492704" y="311470"/>
              </a:cxn>
              <a:cxn ang="0">
                <a:pos x="493057" y="333907"/>
              </a:cxn>
              <a:cxn ang="0">
                <a:pos x="618704" y="363411"/>
              </a:cxn>
              <a:cxn ang="0">
                <a:pos x="436410" y="283909"/>
              </a:cxn>
              <a:cxn ang="0">
                <a:pos x="357528" y="253169"/>
              </a:cxn>
              <a:cxn ang="0">
                <a:pos x="329823" y="224018"/>
              </a:cxn>
              <a:cxn ang="0">
                <a:pos x="344822" y="176847"/>
              </a:cxn>
              <a:cxn ang="0">
                <a:pos x="362822" y="151407"/>
              </a:cxn>
              <a:cxn ang="0">
                <a:pos x="356999" y="109712"/>
              </a:cxn>
              <a:cxn ang="0">
                <a:pos x="355940" y="44344"/>
              </a:cxn>
              <a:cxn ang="0">
                <a:pos x="332823" y="26501"/>
              </a:cxn>
              <a:cxn ang="0">
                <a:pos x="241588" y="20847"/>
              </a:cxn>
              <a:cxn ang="0">
                <a:pos x="205941" y="127203"/>
              </a:cxn>
              <a:cxn ang="0">
                <a:pos x="226058" y="173314"/>
              </a:cxn>
              <a:cxn ang="0">
                <a:pos x="239999" y="223488"/>
              </a:cxn>
              <a:cxn ang="0">
                <a:pos x="214764" y="253169"/>
              </a:cxn>
              <a:cxn ang="0">
                <a:pos x="135882" y="283909"/>
              </a:cxn>
              <a:cxn ang="0">
                <a:pos x="88588" y="373128"/>
              </a:cxn>
              <a:cxn ang="0">
                <a:pos x="274764" y="286736"/>
              </a:cxn>
              <a:cxn ang="0">
                <a:pos x="288705" y="252815"/>
              </a:cxn>
              <a:cxn ang="0">
                <a:pos x="297881" y="287089"/>
              </a:cxn>
              <a:cxn ang="0">
                <a:pos x="483704" y="373128"/>
              </a:cxn>
              <a:cxn ang="0">
                <a:pos x="436410" y="283909"/>
              </a:cxn>
              <a:cxn ang="0">
                <a:pos x="436410" y="283909"/>
              </a:cxn>
            </a:cxnLst>
            <a:pathLst>
              <a:path w="3506" h="2112">
                <a:moveTo>
                  <a:pt x="745" y="1567"/>
                </a:moveTo>
                <a:cubicBezTo>
                  <a:pt x="789" y="1549"/>
                  <a:pt x="835" y="1529"/>
                  <a:pt x="881" y="1510"/>
                </a:cubicBezTo>
                <a:cubicBezTo>
                  <a:pt x="877" y="1505"/>
                  <a:pt x="873" y="1500"/>
                  <a:pt x="871" y="1495"/>
                </a:cubicBezTo>
                <a:cubicBezTo>
                  <a:pt x="855" y="1466"/>
                  <a:pt x="849" y="1438"/>
                  <a:pt x="851" y="1409"/>
                </a:cubicBezTo>
                <a:cubicBezTo>
                  <a:pt x="1011" y="1383"/>
                  <a:pt x="1011" y="1383"/>
                  <a:pt x="1011" y="1383"/>
                </a:cubicBezTo>
                <a:cubicBezTo>
                  <a:pt x="1029" y="1360"/>
                  <a:pt x="1044" y="1333"/>
                  <a:pt x="1058" y="1303"/>
                </a:cubicBezTo>
                <a:cubicBezTo>
                  <a:pt x="1070" y="1277"/>
                  <a:pt x="1082" y="1247"/>
                  <a:pt x="1093" y="1212"/>
                </a:cubicBezTo>
                <a:cubicBezTo>
                  <a:pt x="1104" y="1176"/>
                  <a:pt x="1111" y="1136"/>
                  <a:pt x="1113" y="1091"/>
                </a:cubicBezTo>
                <a:cubicBezTo>
                  <a:pt x="1115" y="1062"/>
                  <a:pt x="1114" y="1027"/>
                  <a:pt x="1109" y="986"/>
                </a:cubicBezTo>
                <a:cubicBezTo>
                  <a:pt x="1104" y="945"/>
                  <a:pt x="1095" y="902"/>
                  <a:pt x="1083" y="857"/>
                </a:cubicBezTo>
                <a:cubicBezTo>
                  <a:pt x="1070" y="813"/>
                  <a:pt x="1053" y="769"/>
                  <a:pt x="1031" y="726"/>
                </a:cubicBezTo>
                <a:cubicBezTo>
                  <a:pt x="1011" y="683"/>
                  <a:pt x="984" y="643"/>
                  <a:pt x="953" y="609"/>
                </a:cubicBezTo>
                <a:cubicBezTo>
                  <a:pt x="922" y="574"/>
                  <a:pt x="885" y="546"/>
                  <a:pt x="843" y="524"/>
                </a:cubicBezTo>
                <a:cubicBezTo>
                  <a:pt x="801" y="503"/>
                  <a:pt x="754" y="492"/>
                  <a:pt x="701" y="492"/>
                </a:cubicBezTo>
                <a:cubicBezTo>
                  <a:pt x="689" y="492"/>
                  <a:pt x="678" y="493"/>
                  <a:pt x="667" y="493"/>
                </a:cubicBezTo>
                <a:cubicBezTo>
                  <a:pt x="656" y="494"/>
                  <a:pt x="645" y="494"/>
                  <a:pt x="633" y="495"/>
                </a:cubicBezTo>
                <a:cubicBezTo>
                  <a:pt x="592" y="495"/>
                  <a:pt x="551" y="502"/>
                  <a:pt x="510" y="516"/>
                </a:cubicBezTo>
                <a:cubicBezTo>
                  <a:pt x="439" y="537"/>
                  <a:pt x="382" y="568"/>
                  <a:pt x="341" y="610"/>
                </a:cubicBezTo>
                <a:cubicBezTo>
                  <a:pt x="299" y="652"/>
                  <a:pt x="268" y="700"/>
                  <a:pt x="246" y="753"/>
                </a:cubicBezTo>
                <a:cubicBezTo>
                  <a:pt x="225" y="806"/>
                  <a:pt x="212" y="862"/>
                  <a:pt x="207" y="920"/>
                </a:cubicBezTo>
                <a:cubicBezTo>
                  <a:pt x="201" y="978"/>
                  <a:pt x="199" y="1033"/>
                  <a:pt x="199" y="1084"/>
                </a:cubicBezTo>
                <a:cubicBezTo>
                  <a:pt x="199" y="1147"/>
                  <a:pt x="204" y="1197"/>
                  <a:pt x="215" y="1236"/>
                </a:cubicBezTo>
                <a:cubicBezTo>
                  <a:pt x="226" y="1275"/>
                  <a:pt x="237" y="1306"/>
                  <a:pt x="251" y="1329"/>
                </a:cubicBezTo>
                <a:cubicBezTo>
                  <a:pt x="266" y="1355"/>
                  <a:pt x="283" y="1375"/>
                  <a:pt x="303" y="1388"/>
                </a:cubicBezTo>
                <a:cubicBezTo>
                  <a:pt x="442" y="1409"/>
                  <a:pt x="442" y="1409"/>
                  <a:pt x="442" y="1409"/>
                </a:cubicBezTo>
                <a:cubicBezTo>
                  <a:pt x="443" y="1423"/>
                  <a:pt x="443" y="1436"/>
                  <a:pt x="442" y="1449"/>
                </a:cubicBezTo>
                <a:cubicBezTo>
                  <a:pt x="441" y="1461"/>
                  <a:pt x="437" y="1473"/>
                  <a:pt x="431" y="1484"/>
                </a:cubicBezTo>
                <a:cubicBezTo>
                  <a:pt x="425" y="1495"/>
                  <a:pt x="417" y="1506"/>
                  <a:pt x="405" y="1517"/>
                </a:cubicBezTo>
                <a:cubicBezTo>
                  <a:pt x="394" y="1529"/>
                  <a:pt x="378" y="1541"/>
                  <a:pt x="357" y="1554"/>
                </a:cubicBezTo>
                <a:cubicBezTo>
                  <a:pt x="329" y="1572"/>
                  <a:pt x="297" y="1585"/>
                  <a:pt x="260" y="1594"/>
                </a:cubicBezTo>
                <a:cubicBezTo>
                  <a:pt x="223" y="1604"/>
                  <a:pt x="186" y="1614"/>
                  <a:pt x="152" y="1626"/>
                </a:cubicBezTo>
                <a:cubicBezTo>
                  <a:pt x="117" y="1639"/>
                  <a:pt x="87" y="1655"/>
                  <a:pt x="60" y="1675"/>
                </a:cubicBezTo>
                <a:cubicBezTo>
                  <a:pt x="34" y="1696"/>
                  <a:pt x="17" y="1726"/>
                  <a:pt x="11" y="1765"/>
                </a:cubicBezTo>
                <a:cubicBezTo>
                  <a:pt x="1" y="1834"/>
                  <a:pt x="0" y="1890"/>
                  <a:pt x="5" y="1933"/>
                </a:cubicBezTo>
                <a:cubicBezTo>
                  <a:pt x="11" y="1976"/>
                  <a:pt x="20" y="2003"/>
                  <a:pt x="30" y="2011"/>
                </a:cubicBezTo>
                <a:cubicBezTo>
                  <a:pt x="40" y="2019"/>
                  <a:pt x="68" y="2027"/>
                  <a:pt x="114" y="2038"/>
                </a:cubicBezTo>
                <a:cubicBezTo>
                  <a:pt x="160" y="2048"/>
                  <a:pt x="214" y="2058"/>
                  <a:pt x="275" y="2067"/>
                </a:cubicBezTo>
                <a:cubicBezTo>
                  <a:pt x="332" y="2076"/>
                  <a:pt x="390" y="2084"/>
                  <a:pt x="449" y="2090"/>
                </a:cubicBezTo>
                <a:cubicBezTo>
                  <a:pt x="449" y="2033"/>
                  <a:pt x="451" y="1959"/>
                  <a:pt x="453" y="1892"/>
                </a:cubicBezTo>
                <a:cubicBezTo>
                  <a:pt x="454" y="1845"/>
                  <a:pt x="455" y="1800"/>
                  <a:pt x="455" y="1772"/>
                </a:cubicBezTo>
                <a:cubicBezTo>
                  <a:pt x="455" y="1765"/>
                  <a:pt x="455" y="1765"/>
                  <a:pt x="455" y="1765"/>
                </a:cubicBezTo>
                <a:cubicBezTo>
                  <a:pt x="457" y="1758"/>
                  <a:pt x="457" y="1758"/>
                  <a:pt x="457" y="1758"/>
                </a:cubicBezTo>
                <a:cubicBezTo>
                  <a:pt x="493" y="1655"/>
                  <a:pt x="590" y="1622"/>
                  <a:pt x="677" y="1593"/>
                </a:cubicBezTo>
                <a:cubicBezTo>
                  <a:pt x="700" y="1585"/>
                  <a:pt x="723" y="1577"/>
                  <a:pt x="745" y="1567"/>
                </a:cubicBezTo>
                <a:close/>
                <a:moveTo>
                  <a:pt x="3479" y="1940"/>
                </a:moveTo>
                <a:cubicBezTo>
                  <a:pt x="3455" y="1880"/>
                  <a:pt x="3408" y="1832"/>
                  <a:pt x="3355" y="1796"/>
                </a:cubicBezTo>
                <a:cubicBezTo>
                  <a:pt x="3249" y="1723"/>
                  <a:pt x="3120" y="1697"/>
                  <a:pt x="3009" y="1634"/>
                </a:cubicBezTo>
                <a:cubicBezTo>
                  <a:pt x="2972" y="1612"/>
                  <a:pt x="2934" y="1583"/>
                  <a:pt x="2920" y="1541"/>
                </a:cubicBezTo>
                <a:cubicBezTo>
                  <a:pt x="2913" y="1483"/>
                  <a:pt x="2915" y="1425"/>
                  <a:pt x="2915" y="1366"/>
                </a:cubicBezTo>
                <a:cubicBezTo>
                  <a:pt x="2935" y="1352"/>
                  <a:pt x="2949" y="1330"/>
                  <a:pt x="2961" y="1309"/>
                </a:cubicBezTo>
                <a:cubicBezTo>
                  <a:pt x="2985" y="1264"/>
                  <a:pt x="3002" y="1215"/>
                  <a:pt x="3010" y="1164"/>
                </a:cubicBezTo>
                <a:cubicBezTo>
                  <a:pt x="3028" y="1160"/>
                  <a:pt x="3043" y="1150"/>
                  <a:pt x="3054" y="1135"/>
                </a:cubicBezTo>
                <a:cubicBezTo>
                  <a:pt x="3073" y="1106"/>
                  <a:pt x="3080" y="1072"/>
                  <a:pt x="3083" y="1039"/>
                </a:cubicBezTo>
                <a:cubicBezTo>
                  <a:pt x="3086" y="1009"/>
                  <a:pt x="3074" y="979"/>
                  <a:pt x="3050" y="961"/>
                </a:cubicBezTo>
                <a:cubicBezTo>
                  <a:pt x="3080" y="864"/>
                  <a:pt x="3100" y="763"/>
                  <a:pt x="3090" y="662"/>
                </a:cubicBezTo>
                <a:cubicBezTo>
                  <a:pt x="3083" y="601"/>
                  <a:pt x="3062" y="539"/>
                  <a:pt x="3016" y="498"/>
                </a:cubicBezTo>
                <a:cubicBezTo>
                  <a:pt x="2985" y="469"/>
                  <a:pt x="2942" y="454"/>
                  <a:pt x="2901" y="447"/>
                </a:cubicBezTo>
                <a:cubicBezTo>
                  <a:pt x="2890" y="432"/>
                  <a:pt x="2877" y="418"/>
                  <a:pt x="2861" y="409"/>
                </a:cubicBezTo>
                <a:cubicBezTo>
                  <a:pt x="2818" y="382"/>
                  <a:pt x="2766" y="376"/>
                  <a:pt x="2716" y="375"/>
                </a:cubicBezTo>
                <a:cubicBezTo>
                  <a:pt x="2628" y="376"/>
                  <a:pt x="2536" y="391"/>
                  <a:pt x="2463" y="443"/>
                </a:cubicBezTo>
                <a:cubicBezTo>
                  <a:pt x="2426" y="469"/>
                  <a:pt x="2397" y="505"/>
                  <a:pt x="2378" y="545"/>
                </a:cubicBezTo>
                <a:cubicBezTo>
                  <a:pt x="2355" y="594"/>
                  <a:pt x="2344" y="648"/>
                  <a:pt x="2342" y="702"/>
                </a:cubicBezTo>
                <a:cubicBezTo>
                  <a:pt x="2339" y="790"/>
                  <a:pt x="2354" y="876"/>
                  <a:pt x="2376" y="961"/>
                </a:cubicBezTo>
                <a:cubicBezTo>
                  <a:pt x="2353" y="978"/>
                  <a:pt x="2341" y="1006"/>
                  <a:pt x="2343" y="1034"/>
                </a:cubicBezTo>
                <a:cubicBezTo>
                  <a:pt x="2344" y="1062"/>
                  <a:pt x="2350" y="1090"/>
                  <a:pt x="2361" y="1115"/>
                </a:cubicBezTo>
                <a:cubicBezTo>
                  <a:pt x="2371" y="1139"/>
                  <a:pt x="2390" y="1160"/>
                  <a:pt x="2416" y="1164"/>
                </a:cubicBezTo>
                <a:cubicBezTo>
                  <a:pt x="2423" y="1213"/>
                  <a:pt x="2440" y="1259"/>
                  <a:pt x="2462" y="1302"/>
                </a:cubicBezTo>
                <a:cubicBezTo>
                  <a:pt x="2476" y="1326"/>
                  <a:pt x="2490" y="1350"/>
                  <a:pt x="2512" y="1367"/>
                </a:cubicBezTo>
                <a:cubicBezTo>
                  <a:pt x="2512" y="1425"/>
                  <a:pt x="2515" y="1483"/>
                  <a:pt x="2508" y="1541"/>
                </a:cubicBezTo>
                <a:cubicBezTo>
                  <a:pt x="2505" y="1549"/>
                  <a:pt x="2502" y="1556"/>
                  <a:pt x="2497" y="1563"/>
                </a:cubicBezTo>
                <a:cubicBezTo>
                  <a:pt x="2499" y="1564"/>
                  <a:pt x="2501" y="1565"/>
                  <a:pt x="2502" y="1566"/>
                </a:cubicBezTo>
                <a:cubicBezTo>
                  <a:pt x="2524" y="1574"/>
                  <a:pt x="2547" y="1582"/>
                  <a:pt x="2570" y="1590"/>
                </a:cubicBezTo>
                <a:cubicBezTo>
                  <a:pt x="2657" y="1620"/>
                  <a:pt x="2754" y="1654"/>
                  <a:pt x="2790" y="1756"/>
                </a:cubicBezTo>
                <a:cubicBezTo>
                  <a:pt x="2792" y="1763"/>
                  <a:pt x="2792" y="1763"/>
                  <a:pt x="2792" y="1763"/>
                </a:cubicBezTo>
                <a:cubicBezTo>
                  <a:pt x="2792" y="1770"/>
                  <a:pt x="2792" y="1770"/>
                  <a:pt x="2792" y="1770"/>
                </a:cubicBezTo>
                <a:cubicBezTo>
                  <a:pt x="2792" y="1798"/>
                  <a:pt x="2793" y="1843"/>
                  <a:pt x="2794" y="1890"/>
                </a:cubicBezTo>
                <a:cubicBezTo>
                  <a:pt x="2796" y="1945"/>
                  <a:pt x="2797" y="2006"/>
                  <a:pt x="2797" y="2057"/>
                </a:cubicBezTo>
                <a:cubicBezTo>
                  <a:pt x="3506" y="2057"/>
                  <a:pt x="3506" y="2057"/>
                  <a:pt x="3506" y="2057"/>
                </a:cubicBezTo>
                <a:cubicBezTo>
                  <a:pt x="3504" y="2017"/>
                  <a:pt x="3496" y="1977"/>
                  <a:pt x="3479" y="1940"/>
                </a:cubicBezTo>
                <a:close/>
                <a:moveTo>
                  <a:pt x="2473" y="1607"/>
                </a:moveTo>
                <a:cubicBezTo>
                  <a:pt x="2360" y="1560"/>
                  <a:pt x="2235" y="1505"/>
                  <a:pt x="2123" y="1459"/>
                </a:cubicBezTo>
                <a:cubicBezTo>
                  <a:pt x="2091" y="1450"/>
                  <a:pt x="2059" y="1442"/>
                  <a:pt x="2026" y="1433"/>
                </a:cubicBezTo>
                <a:cubicBezTo>
                  <a:pt x="1988" y="1407"/>
                  <a:pt x="1950" y="1320"/>
                  <a:pt x="1930" y="1277"/>
                </a:cubicBezTo>
                <a:cubicBezTo>
                  <a:pt x="1910" y="1274"/>
                  <a:pt x="1889" y="1271"/>
                  <a:pt x="1869" y="1268"/>
                </a:cubicBezTo>
                <a:cubicBezTo>
                  <a:pt x="1872" y="1201"/>
                  <a:pt x="1914" y="1197"/>
                  <a:pt x="1930" y="1146"/>
                </a:cubicBezTo>
                <a:cubicBezTo>
                  <a:pt x="1944" y="1101"/>
                  <a:pt x="1931" y="1042"/>
                  <a:pt x="1954" y="1001"/>
                </a:cubicBezTo>
                <a:cubicBezTo>
                  <a:pt x="1970" y="972"/>
                  <a:pt x="2006" y="972"/>
                  <a:pt x="2024" y="947"/>
                </a:cubicBezTo>
                <a:cubicBezTo>
                  <a:pt x="2041" y="924"/>
                  <a:pt x="2051" y="885"/>
                  <a:pt x="2056" y="857"/>
                </a:cubicBezTo>
                <a:cubicBezTo>
                  <a:pt x="2066" y="807"/>
                  <a:pt x="2074" y="737"/>
                  <a:pt x="2050" y="687"/>
                </a:cubicBezTo>
                <a:cubicBezTo>
                  <a:pt x="2036" y="659"/>
                  <a:pt x="2027" y="656"/>
                  <a:pt x="2023" y="621"/>
                </a:cubicBezTo>
                <a:cubicBezTo>
                  <a:pt x="2018" y="578"/>
                  <a:pt x="2035" y="440"/>
                  <a:pt x="2036" y="410"/>
                </a:cubicBezTo>
                <a:cubicBezTo>
                  <a:pt x="2038" y="333"/>
                  <a:pt x="2036" y="327"/>
                  <a:pt x="2017" y="251"/>
                </a:cubicBezTo>
                <a:cubicBezTo>
                  <a:pt x="2017" y="251"/>
                  <a:pt x="1994" y="183"/>
                  <a:pt x="1958" y="162"/>
                </a:cubicBezTo>
                <a:cubicBezTo>
                  <a:pt x="1886" y="150"/>
                  <a:pt x="1886" y="150"/>
                  <a:pt x="1886" y="150"/>
                </a:cubicBezTo>
                <a:cubicBezTo>
                  <a:pt x="1842" y="109"/>
                  <a:pt x="1842" y="109"/>
                  <a:pt x="1842" y="109"/>
                </a:cubicBezTo>
                <a:cubicBezTo>
                  <a:pt x="1664" y="0"/>
                  <a:pt x="1472" y="77"/>
                  <a:pt x="1369" y="118"/>
                </a:cubicBezTo>
                <a:cubicBezTo>
                  <a:pt x="1222" y="165"/>
                  <a:pt x="1128" y="309"/>
                  <a:pt x="1193" y="616"/>
                </a:cubicBezTo>
                <a:cubicBezTo>
                  <a:pt x="1204" y="668"/>
                  <a:pt x="1164" y="691"/>
                  <a:pt x="1167" y="720"/>
                </a:cubicBezTo>
                <a:cubicBezTo>
                  <a:pt x="1173" y="783"/>
                  <a:pt x="1174" y="933"/>
                  <a:pt x="1234" y="970"/>
                </a:cubicBezTo>
                <a:cubicBezTo>
                  <a:pt x="1239" y="973"/>
                  <a:pt x="1281" y="984"/>
                  <a:pt x="1281" y="981"/>
                </a:cubicBezTo>
                <a:cubicBezTo>
                  <a:pt x="1299" y="1164"/>
                  <a:pt x="1299" y="1164"/>
                  <a:pt x="1299" y="1164"/>
                </a:cubicBezTo>
                <a:cubicBezTo>
                  <a:pt x="1313" y="1204"/>
                  <a:pt x="1349" y="1209"/>
                  <a:pt x="1360" y="1265"/>
                </a:cubicBezTo>
                <a:cubicBezTo>
                  <a:pt x="1314" y="1277"/>
                  <a:pt x="1314" y="1277"/>
                  <a:pt x="1314" y="1277"/>
                </a:cubicBezTo>
                <a:cubicBezTo>
                  <a:pt x="1293" y="1320"/>
                  <a:pt x="1256" y="1407"/>
                  <a:pt x="1217" y="1433"/>
                </a:cubicBezTo>
                <a:cubicBezTo>
                  <a:pt x="1185" y="1442"/>
                  <a:pt x="1153" y="1450"/>
                  <a:pt x="1121" y="1459"/>
                </a:cubicBezTo>
                <a:cubicBezTo>
                  <a:pt x="1008" y="1505"/>
                  <a:pt x="883" y="1560"/>
                  <a:pt x="770" y="1607"/>
                </a:cubicBezTo>
                <a:cubicBezTo>
                  <a:pt x="668" y="1650"/>
                  <a:pt x="545" y="1666"/>
                  <a:pt x="507" y="1772"/>
                </a:cubicBezTo>
                <a:cubicBezTo>
                  <a:pt x="507" y="1845"/>
                  <a:pt x="501" y="2016"/>
                  <a:pt x="502" y="2112"/>
                </a:cubicBezTo>
                <a:cubicBezTo>
                  <a:pt x="1485" y="2112"/>
                  <a:pt x="1485" y="2112"/>
                  <a:pt x="1485" y="2112"/>
                </a:cubicBezTo>
                <a:cubicBezTo>
                  <a:pt x="1557" y="1623"/>
                  <a:pt x="1557" y="1623"/>
                  <a:pt x="1557" y="1623"/>
                </a:cubicBezTo>
                <a:cubicBezTo>
                  <a:pt x="1497" y="1497"/>
                  <a:pt x="1497" y="1497"/>
                  <a:pt x="1497" y="1497"/>
                </a:cubicBezTo>
                <a:cubicBezTo>
                  <a:pt x="1636" y="1431"/>
                  <a:pt x="1636" y="1431"/>
                  <a:pt x="1636" y="1431"/>
                </a:cubicBezTo>
                <a:cubicBezTo>
                  <a:pt x="1752" y="1496"/>
                  <a:pt x="1752" y="1496"/>
                  <a:pt x="1752" y="1496"/>
                </a:cubicBezTo>
                <a:cubicBezTo>
                  <a:pt x="1688" y="1625"/>
                  <a:pt x="1688" y="1625"/>
                  <a:pt x="1688" y="1625"/>
                </a:cubicBezTo>
                <a:cubicBezTo>
                  <a:pt x="1802" y="2112"/>
                  <a:pt x="1802" y="2112"/>
                  <a:pt x="1802" y="2112"/>
                </a:cubicBezTo>
                <a:cubicBezTo>
                  <a:pt x="2741" y="2112"/>
                  <a:pt x="2741" y="2112"/>
                  <a:pt x="2741" y="2112"/>
                </a:cubicBezTo>
                <a:cubicBezTo>
                  <a:pt x="2743" y="2016"/>
                  <a:pt x="2737" y="1845"/>
                  <a:pt x="2737" y="1772"/>
                </a:cubicBezTo>
                <a:cubicBezTo>
                  <a:pt x="2699" y="1666"/>
                  <a:pt x="2576" y="1650"/>
                  <a:pt x="2473" y="1607"/>
                </a:cubicBezTo>
                <a:close/>
                <a:moveTo>
                  <a:pt x="2473" y="1607"/>
                </a:moveTo>
                <a:cubicBezTo>
                  <a:pt x="2473" y="1607"/>
                  <a:pt x="2473" y="1607"/>
                  <a:pt x="2473" y="1607"/>
                </a:cubicBezTo>
              </a:path>
            </a:pathLst>
          </a:custGeom>
          <a:solidFill>
            <a:srgbClr val="43BCC5">
              <a:alpha val="100000"/>
            </a:srgbClr>
          </a:solidFill>
          <a:ln w="9525">
            <a:noFill/>
          </a:ln>
        </p:spPr>
        <p:txBody>
          <a:bodyPr/>
          <a:p>
            <a:endParaRPr lang="zh-CN" altLang="en-US"/>
          </a:p>
        </p:txBody>
      </p:sp>
      <p:sp>
        <p:nvSpPr>
          <p:cNvPr id="59" name="任意多边形 58"/>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任意多边形 61"/>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arn(outVertical)">
                                      <p:cBhvr>
                                        <p:cTn id="15" dur="500"/>
                                        <p:tgtEl>
                                          <p:spTgt spid="33"/>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500"/>
                                        <p:tgtEl>
                                          <p:spTgt spid="3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up)">
                                      <p:cBhvr>
                                        <p:cTn id="27" dur="500"/>
                                        <p:tgtEl>
                                          <p:spTgt spid="31"/>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任意多边形 38"/>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任意多边形 39"/>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3685540" y="376555"/>
            <a:ext cx="5400040" cy="922020"/>
          </a:xfrm>
          <a:prstGeom prst="rect">
            <a:avLst/>
          </a:prstGeom>
          <a:noFill/>
        </p:spPr>
        <p:txBody>
          <a:bodyPr wrap="square" rtlCol="0">
            <a:spAutoFit/>
          </a:bodyPr>
          <a:p>
            <a:r>
              <a:rPr lang="en-US" sz="5400" b="1" u="sng"/>
              <a:t>Linear SVC</a:t>
            </a:r>
            <a:endParaRPr lang="en-US" sz="5400" b="1" u="sng"/>
          </a:p>
        </p:txBody>
      </p:sp>
      <p:sp>
        <p:nvSpPr>
          <p:cNvPr id="3" name="Text Box 2"/>
          <p:cNvSpPr txBox="1"/>
          <p:nvPr/>
        </p:nvSpPr>
        <p:spPr>
          <a:xfrm>
            <a:off x="996315" y="1948180"/>
            <a:ext cx="9729470" cy="3538220"/>
          </a:xfrm>
          <a:prstGeom prst="rect">
            <a:avLst/>
          </a:prstGeom>
          <a:noFill/>
        </p:spPr>
        <p:txBody>
          <a:bodyPr wrap="square" rtlCol="0">
            <a:spAutoFit/>
          </a:bodyPr>
          <a:p>
            <a:pPr marL="457200" indent="-457200">
              <a:buFont typeface="Arial" panose="020B0604020202020204" pitchFamily="34" charset="0"/>
              <a:buChar char="•"/>
            </a:pPr>
            <a:r>
              <a:rPr lang="en-US" sz="2800"/>
              <a:t>The objective of a Linear SVC (Support Vector Classifier) is to fit to the data you provide, returning a "best fit" hyperplane that divides, or categorizes, your data.</a:t>
            </a:r>
            <a:endParaRPr lang="en-US" sz="2800"/>
          </a:p>
          <a:p>
            <a:pPr marL="457200" indent="-457200">
              <a:buFont typeface="Arial" panose="020B0604020202020204" pitchFamily="34" charset="0"/>
              <a:buChar char="•"/>
            </a:pPr>
            <a:r>
              <a:rPr lang="en-US" sz="2800"/>
              <a:t> From there, after getting the hyperplane, you can then feed some features to your classifier to see what the "predicted" class is. </a:t>
            </a:r>
            <a:endParaRPr lang="en-US" sz="2800"/>
          </a:p>
          <a:p>
            <a:pPr marL="457200" indent="-457200">
              <a:buFont typeface="Arial" panose="020B0604020202020204" pitchFamily="34" charset="0"/>
              <a:buChar char="•"/>
            </a:pPr>
            <a:r>
              <a:rPr lang="en-US" sz="2800"/>
              <a:t>This makes this specific algorithm rather suitable for our use.</a:t>
            </a:r>
            <a:endParaRPr 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 name="任意多边形 48"/>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3" name="任意多边形 92"/>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166370" y="497205"/>
            <a:ext cx="11399520" cy="4584700"/>
          </a:xfrm>
          <a:prstGeom prst="rect">
            <a:avLst/>
          </a:prstGeom>
          <a:noFill/>
        </p:spPr>
        <p:txBody>
          <a:bodyPr wrap="square" rtlCol="0">
            <a:spAutoFit/>
          </a:bodyPr>
          <a:p>
            <a:r>
              <a:rPr lang="en-US" sz="2800"/>
              <a:t>				</a:t>
            </a:r>
            <a:r>
              <a:rPr lang="en-US" sz="4000" b="1" u="sng"/>
              <a:t>Logistic Classifier</a:t>
            </a:r>
            <a:endParaRPr lang="en-US" sz="4000" u="sng"/>
          </a:p>
          <a:p>
            <a:endParaRPr lang="en-US" sz="2800"/>
          </a:p>
          <a:p>
            <a:r>
              <a:rPr lang="en-US" sz="2800"/>
              <a:t>A contradiction appears when we declare a classifier whose name contains the term ‘Regression’ is being used for classification, but this is why Logistic Regression is magical: using a linear regression equation to produce discrete binary outputs . And yes, it is also categorized in ‘Discriminative Models’ subgroups of ML methods like Support Vector Machines and Perceptron where all use linear equations as a building block and attempts to maximize the quality of output on a training set.</a:t>
            </a:r>
            <a:endParaRPr 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 name="任意多边形 50"/>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362585" y="431165"/>
            <a:ext cx="11467465" cy="3169285"/>
          </a:xfrm>
          <a:prstGeom prst="rect">
            <a:avLst/>
          </a:prstGeom>
          <a:noFill/>
        </p:spPr>
        <p:txBody>
          <a:bodyPr wrap="square" rtlCol="0" anchor="t">
            <a:spAutoFit/>
          </a:bodyPr>
          <a:p>
            <a:r>
              <a:rPr lang="en-US"/>
              <a:t>			</a:t>
            </a:r>
            <a:r>
              <a:rPr lang="en-US" sz="4000" b="1" u="sng">
                <a:solidFill>
                  <a:schemeClr val="tx1"/>
                </a:solidFill>
              </a:rPr>
              <a:t>Random Forest Classifier </a:t>
            </a:r>
            <a:endParaRPr lang="en-US" sz="4000" b="1" u="sng">
              <a:solidFill>
                <a:schemeClr val="tx1"/>
              </a:solidFill>
            </a:endParaRPr>
          </a:p>
          <a:p>
            <a:pPr marL="457200" indent="-457200">
              <a:buFont typeface="Arial" panose="020B0604020202020204" pitchFamily="34" charset="0"/>
              <a:buChar char="•"/>
            </a:pPr>
            <a:r>
              <a:rPr lang="en-US" sz="3200"/>
              <a:t>It is an ensemble tree-based learning algorithm. </a:t>
            </a:r>
            <a:endParaRPr lang="en-US" sz="3200"/>
          </a:p>
          <a:p>
            <a:pPr marL="457200" indent="-457200">
              <a:buFont typeface="Arial" panose="020B0604020202020204" pitchFamily="34" charset="0"/>
              <a:buChar char="•"/>
            </a:pPr>
            <a:r>
              <a:rPr lang="en-US" sz="3200"/>
              <a:t>The Random Forest Classifier is a set of decision trees from randomly selected subset of training set. </a:t>
            </a:r>
            <a:endParaRPr lang="en-US" sz="3200"/>
          </a:p>
          <a:p>
            <a:pPr marL="457200" indent="-457200">
              <a:buFont typeface="Arial" panose="020B0604020202020204" pitchFamily="34" charset="0"/>
              <a:buChar char="•"/>
            </a:pPr>
            <a:r>
              <a:rPr lang="en-US" sz="3200"/>
              <a:t>It aggregates the votes from different decision trees to decide the final class of the test object.</a:t>
            </a:r>
            <a:endParaRPr lang="en-US" sz="3200"/>
          </a:p>
        </p:txBody>
      </p:sp>
      <p:pic>
        <p:nvPicPr>
          <p:cNvPr id="4" name="Picture 3"/>
          <p:cNvPicPr>
            <a:picLocks noChangeAspect="1"/>
          </p:cNvPicPr>
          <p:nvPr/>
        </p:nvPicPr>
        <p:blipFill>
          <a:blip r:embed="rId1"/>
          <a:stretch>
            <a:fillRect/>
          </a:stretch>
        </p:blipFill>
        <p:spPr>
          <a:xfrm>
            <a:off x="2863850" y="3600450"/>
            <a:ext cx="5467350" cy="3257550"/>
          </a:xfrm>
          <a:prstGeom prst="rect">
            <a:avLst/>
          </a:prstGeom>
        </p:spPr>
      </p:pic>
      <p:sp>
        <p:nvSpPr>
          <p:cNvPr id="5" name="任意多边形 48"/>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 name="矩形 94"/>
          <p:cNvSpPr/>
          <p:nvPr/>
        </p:nvSpPr>
        <p:spPr>
          <a:xfrm>
            <a:off x="0" y="0"/>
            <a:ext cx="6102350" cy="3427413"/>
          </a:xfrm>
          <a:prstGeom prst="rect">
            <a:avLst/>
          </a:pr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1" name="圆角矩形 100"/>
          <p:cNvSpPr/>
          <p:nvPr/>
        </p:nvSpPr>
        <p:spPr>
          <a:xfrm>
            <a:off x="636905" y="419100"/>
            <a:ext cx="11005185" cy="495173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schemeClr val="lt1"/>
                </a:solidFill>
                <a:effectLst/>
                <a:uLnTx/>
                <a:uFillTx/>
                <a:latin typeface="+mn-lt"/>
                <a:ea typeface="+mn-ea"/>
                <a:cs typeface="+mn-cs"/>
              </a:rPr>
              <a:t>X_train, X_test, y_train, y_test,indices_train,indices_test = train_test_split(features, </a:t>
            </a: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schemeClr val="lt1"/>
                </a:solidFill>
                <a:effectLst/>
                <a:uLnTx/>
                <a:uFillTx/>
                <a:latin typeface="+mn-lt"/>
                <a:ea typeface="+mn-ea"/>
                <a:cs typeface="+mn-cs"/>
              </a:rPr>
              <a:t>                                                               labels, </a:t>
            </a: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schemeClr val="lt1"/>
                </a:solidFill>
                <a:effectLst/>
                <a:uLnTx/>
                <a:uFillTx/>
                <a:latin typeface="+mn-lt"/>
                <a:ea typeface="+mn-ea"/>
                <a:cs typeface="+mn-cs"/>
              </a:rPr>
              <a:t>                                                               df.index, test_size=0.25, </a:t>
            </a: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schemeClr val="lt1"/>
                </a:solidFill>
                <a:effectLst/>
                <a:uLnTx/>
                <a:uFillTx/>
                <a:latin typeface="+mn-lt"/>
                <a:ea typeface="+mn-ea"/>
                <a:cs typeface="+mn-cs"/>
              </a:rPr>
              <a:t>                                                               random_state=1)</a:t>
            </a: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schemeClr val="lt1"/>
                </a:solidFill>
                <a:effectLst/>
                <a:uLnTx/>
                <a:uFillTx/>
                <a:latin typeface="+mn-lt"/>
                <a:ea typeface="+mn-ea"/>
                <a:cs typeface="+mn-cs"/>
              </a:rPr>
              <a:t>model = OneVsRestClassifier(LinearSVC())</a:t>
            </a: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schemeClr val="lt1"/>
                </a:solidFill>
                <a:effectLst/>
                <a:uLnTx/>
                <a:uFillTx/>
                <a:latin typeface="+mn-lt"/>
                <a:ea typeface="+mn-ea"/>
                <a:cs typeface="+mn-cs"/>
              </a:rPr>
              <a:t>model.fit(X_train, y_train)</a:t>
            </a: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schemeClr val="lt1"/>
                </a:solidFill>
                <a:effectLst/>
                <a:uLnTx/>
                <a:uFillTx/>
                <a:latin typeface="+mn-lt"/>
                <a:ea typeface="+mn-ea"/>
                <a:cs typeface="+mn-cs"/>
              </a:rPr>
              <a:t>y_pred = model.predict(X_test)</a:t>
            </a: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schemeClr val="lt1"/>
                </a:solidFill>
                <a:effectLst/>
                <a:uLnTx/>
                <a:uFillTx/>
                <a:latin typeface="+mn-lt"/>
                <a:ea typeface="+mn-ea"/>
                <a:cs typeface="+mn-cs"/>
              </a:rPr>
              <a:t>print('accuracy %s' % accuracy_score(y_test, y_pred))</a:t>
            </a: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05" name="文本框 103"/>
          <p:cNvSpPr txBox="1"/>
          <p:nvPr/>
        </p:nvSpPr>
        <p:spPr>
          <a:xfrm>
            <a:off x="1839595" y="853440"/>
            <a:ext cx="8535670" cy="337185"/>
          </a:xfrm>
          <a:prstGeom prst="rect">
            <a:avLst/>
          </a:prstGeom>
          <a:noFill/>
          <a:ln w="9525">
            <a:noFill/>
          </a:ln>
        </p:spPr>
        <p:txBody>
          <a:bodyPr wrap="square">
            <a:spAutoFit/>
          </a:bodyPr>
          <a:p>
            <a:pPr eaLnBrk="1" hangingPunct="1">
              <a:buFont typeface="Wingdings" panose="05000000000000000000" pitchFamily="2" charset="2"/>
            </a:pPr>
            <a:r>
              <a:rPr lang="en-US" altLang="zh-CN" sz="1600" dirty="0">
                <a:latin typeface="Microsoft YaHei" panose="020B0503020204020204" pitchFamily="34" charset="-122"/>
              </a:rPr>
              <a:t> </a:t>
            </a:r>
            <a:endParaRPr lang="en-US" altLang="zh-CN" sz="1600" dirty="0">
              <a:latin typeface="Microsoft YaHei" panose="020B0503020204020204" pitchFamily="34" charset="-122"/>
            </a:endParaRPr>
          </a:p>
        </p:txBody>
      </p:sp>
      <p:sp>
        <p:nvSpPr>
          <p:cNvPr id="3" name="Text Box 2"/>
          <p:cNvSpPr txBox="1"/>
          <p:nvPr/>
        </p:nvSpPr>
        <p:spPr>
          <a:xfrm rot="10800000" flipV="1">
            <a:off x="770255" y="2018030"/>
            <a:ext cx="8781415" cy="4246245"/>
          </a:xfrm>
          <a:prstGeom prst="rect">
            <a:avLst/>
          </a:prstGeom>
          <a:noFill/>
        </p:spPr>
        <p:txBody>
          <a:bodyPr wrap="square" rtlCol="0">
            <a:spAutoFit/>
          </a:bodyPr>
          <a:p>
            <a:r>
              <a:rPr lang="en-US"/>
              <a:t> X_train, X_test, y_train, y_test,indices_train,indices_test = train_test_split(features, labels,df.index, test_size=0.25,  random_state=1)</a:t>
            </a:r>
            <a:endParaRPr lang="en-US"/>
          </a:p>
          <a:p>
            <a:endParaRPr lang="en-US"/>
          </a:p>
          <a:p>
            <a:r>
              <a:rPr lang="en-US"/>
              <a:t>model = OneVsRestClassifier(LinearSVC())</a:t>
            </a:r>
            <a:endParaRPr lang="en-US"/>
          </a:p>
          <a:p>
            <a:r>
              <a:rPr lang="en-US"/>
              <a:t>model.fit(X_train, y_train)</a:t>
            </a:r>
            <a:endParaRPr lang="en-US"/>
          </a:p>
          <a:p>
            <a:endParaRPr lang="en-US"/>
          </a:p>
          <a:p>
            <a:r>
              <a:rPr lang="en-US"/>
              <a:t>y_pred = model.predict(X_test)</a:t>
            </a:r>
            <a:endParaRPr lang="en-US"/>
          </a:p>
          <a:p>
            <a:endParaRPr lang="en-US"/>
          </a:p>
          <a:p>
            <a:r>
              <a:rPr lang="en-US"/>
              <a:t>print('accuracy %s' % accuracy_score(y_test, y_pred))</a:t>
            </a:r>
            <a:endParaRPr lang="en-US"/>
          </a:p>
          <a:p>
            <a:endParaRPr lang="en-US"/>
          </a:p>
          <a:p>
            <a:endParaRPr lang="en-US"/>
          </a:p>
          <a:p>
            <a:r>
              <a:rPr lang="en-US" sz="2400" b="1"/>
              <a:t>accuracy:  0.7358490566037735</a:t>
            </a:r>
            <a:endParaRPr lang="en-US" sz="2400" b="1"/>
          </a:p>
          <a:p>
            <a:r>
              <a:rPr lang="en-US" sz="2400" b="1"/>
              <a:t>label	: ['CO']</a:t>
            </a:r>
            <a:endParaRPr lang="en-US" sz="2400" b="1"/>
          </a:p>
          <a:p>
            <a:endParaRPr lang="en-US" sz="2400" b="1"/>
          </a:p>
        </p:txBody>
      </p:sp>
      <p:sp>
        <p:nvSpPr>
          <p:cNvPr id="4" name="Text Box 3"/>
          <p:cNvSpPr txBox="1"/>
          <p:nvPr/>
        </p:nvSpPr>
        <p:spPr>
          <a:xfrm>
            <a:off x="1660525" y="572770"/>
            <a:ext cx="8714740" cy="1445260"/>
          </a:xfrm>
          <a:prstGeom prst="rect">
            <a:avLst/>
          </a:prstGeom>
          <a:noFill/>
        </p:spPr>
        <p:txBody>
          <a:bodyPr wrap="square" rtlCol="0">
            <a:spAutoFit/>
          </a:bodyPr>
          <a:p>
            <a:r>
              <a:rPr lang="en-US" sz="4400" b="1" u="sng"/>
              <a:t>Model prediction on test script</a:t>
            </a:r>
            <a:endParaRPr lang="en-US" sz="4400" b="1" u="sng"/>
          </a:p>
          <a:p>
            <a:r>
              <a:rPr lang="en-US" sz="4400" b="1" u="sng"/>
              <a:t> </a:t>
            </a:r>
            <a:endParaRPr lang="en-US" sz="4400" b="1" u="sng"/>
          </a:p>
        </p:txBody>
      </p:sp>
      <p:sp>
        <p:nvSpPr>
          <p:cNvPr id="93" name="任意多边形 92"/>
          <p:cNvSpPr/>
          <p:nvPr/>
        </p:nvSpPr>
        <p:spPr>
          <a:xfrm>
            <a:off x="6380480" y="3106420"/>
            <a:ext cx="5842000" cy="3825875"/>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任意多边形 38"/>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任意多边形 25"/>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2583180" y="436880"/>
            <a:ext cx="7417435" cy="1014730"/>
          </a:xfrm>
          <a:prstGeom prst="rect">
            <a:avLst/>
          </a:prstGeom>
          <a:noFill/>
        </p:spPr>
        <p:txBody>
          <a:bodyPr wrap="square" rtlCol="0">
            <a:spAutoFit/>
          </a:bodyPr>
          <a:p>
            <a:r>
              <a:rPr lang="en-US" sz="6000"/>
              <a:t>		</a:t>
            </a:r>
            <a:r>
              <a:rPr lang="en-US" sz="6000" u="sng"/>
              <a:t>Conclusion</a:t>
            </a:r>
            <a:endParaRPr lang="en-US" sz="6000" u="sng"/>
          </a:p>
        </p:txBody>
      </p:sp>
      <p:sp>
        <p:nvSpPr>
          <p:cNvPr id="3" name="Text Box 2"/>
          <p:cNvSpPr txBox="1"/>
          <p:nvPr/>
        </p:nvSpPr>
        <p:spPr>
          <a:xfrm>
            <a:off x="180975" y="1451610"/>
            <a:ext cx="11594465" cy="4523105"/>
          </a:xfrm>
          <a:prstGeom prst="rect">
            <a:avLst/>
          </a:prstGeom>
          <a:noFill/>
        </p:spPr>
        <p:txBody>
          <a:bodyPr wrap="square" rtlCol="0">
            <a:spAutoFit/>
          </a:bodyPr>
          <a:p>
            <a:pPr marL="571500" indent="-571500">
              <a:buFont typeface="Arial" panose="020B0604020202020204" pitchFamily="34" charset="0"/>
              <a:buChar char="•"/>
            </a:pPr>
            <a:r>
              <a:rPr lang="en-US" sz="3600"/>
              <a:t>Using various algorithms like linear SVC,</a:t>
            </a:r>
            <a:endParaRPr lang="en-US" sz="3600"/>
          </a:p>
          <a:p>
            <a:pPr>
              <a:buFont typeface="Arial" panose="020B0604020202020204" pitchFamily="34" charset="0"/>
            </a:pPr>
            <a:r>
              <a:rPr lang="en-US" sz="3600"/>
              <a:t>     randomforest classifier.</a:t>
            </a:r>
            <a:endParaRPr lang="en-US" sz="3600"/>
          </a:p>
          <a:p>
            <a:pPr marL="571500" indent="-571500">
              <a:buFont typeface="Arial" panose="020B0604020202020204" pitchFamily="34" charset="0"/>
              <a:buChar char="•"/>
            </a:pPr>
            <a:r>
              <a:rPr lang="en-US" sz="3600"/>
              <a:t>we trained our model on documents text.</a:t>
            </a:r>
            <a:endParaRPr lang="en-US" sz="3600"/>
          </a:p>
          <a:p>
            <a:pPr marL="571500" indent="-571500">
              <a:buFont typeface="Arial" panose="020B0604020202020204" pitchFamily="34" charset="0"/>
              <a:buChar char="•"/>
            </a:pPr>
            <a:r>
              <a:rPr lang="en-US" sz="3600"/>
              <a:t>Testing data is the text from Script</a:t>
            </a:r>
            <a:endParaRPr lang="en-US" sz="3600"/>
          </a:p>
          <a:p>
            <a:pPr marL="571500" indent="-571500">
              <a:buFont typeface="Arial" panose="020B0604020202020204" pitchFamily="34" charset="0"/>
              <a:buChar char="•"/>
            </a:pPr>
            <a:r>
              <a:rPr lang="en-US" sz="3600"/>
              <a:t>Our classifier predict the labels .</a:t>
            </a:r>
            <a:endParaRPr lang="en-US" sz="3600"/>
          </a:p>
          <a:p>
            <a:pPr marL="571500" indent="-571500">
              <a:buFont typeface="Arial" panose="020B0604020202020204" pitchFamily="34" charset="0"/>
              <a:buChar char="•"/>
            </a:pPr>
            <a:r>
              <a:rPr lang="en-US" sz="3600"/>
              <a:t>Thus using this  multi class classification model we can map our scripts to documents.</a:t>
            </a:r>
            <a:endParaRPr lang="en-US" sz="3600"/>
          </a:p>
          <a:p>
            <a:pPr marL="571500" indent="-571500">
              <a:buFont typeface="Arial" panose="020B0604020202020204" pitchFamily="34" charset="0"/>
              <a:buChar char="•"/>
            </a:pPr>
            <a:endParaRPr lang="en-US" sz="3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6102350" cy="3427413"/>
          </a:xfrm>
          <a:prstGeom prst="rect">
            <a:avLst/>
          </a:pr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9" name="矩形 68"/>
          <p:cNvSpPr/>
          <p:nvPr/>
        </p:nvSpPr>
        <p:spPr>
          <a:xfrm>
            <a:off x="0" y="3430588"/>
            <a:ext cx="6102350" cy="3427413"/>
          </a:xfrm>
          <a:prstGeom prst="rect">
            <a:avLst/>
          </a:pr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 name="矩形 70"/>
          <p:cNvSpPr/>
          <p:nvPr/>
        </p:nvSpPr>
        <p:spPr>
          <a:xfrm>
            <a:off x="6089650" y="0"/>
            <a:ext cx="6102350" cy="3427413"/>
          </a:xfrm>
          <a:prstGeom prst="rect">
            <a:avLst/>
          </a:pr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3" name="矩形 72"/>
          <p:cNvSpPr/>
          <p:nvPr/>
        </p:nvSpPr>
        <p:spPr>
          <a:xfrm>
            <a:off x="6089650" y="3430588"/>
            <a:ext cx="6102350" cy="3427413"/>
          </a:xfrm>
          <a:prstGeom prst="rect">
            <a:avLst/>
          </a:pr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圆角矩形 6"/>
          <p:cNvSpPr/>
          <p:nvPr/>
        </p:nvSpPr>
        <p:spPr>
          <a:xfrm>
            <a:off x="426085" y="389890"/>
            <a:ext cx="11201400" cy="589280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583" name="文本框 9"/>
          <p:cNvSpPr txBox="1"/>
          <p:nvPr/>
        </p:nvSpPr>
        <p:spPr>
          <a:xfrm>
            <a:off x="2253933" y="2455863"/>
            <a:ext cx="7807960" cy="1568450"/>
          </a:xfrm>
          <a:prstGeom prst="rect">
            <a:avLst/>
          </a:prstGeom>
          <a:noFill/>
          <a:ln w="9525">
            <a:noFill/>
          </a:ln>
        </p:spPr>
        <p:txBody>
          <a:bodyPr wrap="none">
            <a:spAutoFit/>
          </a:bodyPr>
          <a:p>
            <a:pPr algn="ctr" eaLnBrk="1" hangingPunct="1"/>
            <a:r>
              <a:rPr lang="en-US" altLang="zh-CN" sz="9600" b="1" dirty="0">
                <a:latin typeface="Microsoft YaHei" panose="020B0503020204020204" pitchFamily="34" charset="-122"/>
              </a:rPr>
              <a:t>THANK YOU</a:t>
            </a:r>
            <a:endParaRPr lang="en-US" altLang="zh-CN" sz="9600" b="1" dirty="0">
              <a:latin typeface="Microsoft YaHei"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 name="矩形 124"/>
          <p:cNvSpPr/>
          <p:nvPr/>
        </p:nvSpPr>
        <p:spPr>
          <a:xfrm>
            <a:off x="-13335" y="0"/>
            <a:ext cx="6102350" cy="3427413"/>
          </a:xfrm>
          <a:prstGeom prst="rect">
            <a:avLst/>
          </a:pr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6" name="矩形 125"/>
          <p:cNvSpPr/>
          <p:nvPr/>
        </p:nvSpPr>
        <p:spPr>
          <a:xfrm>
            <a:off x="-13335" y="3430588"/>
            <a:ext cx="6102350" cy="3427413"/>
          </a:xfrm>
          <a:prstGeom prst="rect">
            <a:avLst/>
          </a:pr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0" name="矩形 129"/>
          <p:cNvSpPr/>
          <p:nvPr/>
        </p:nvSpPr>
        <p:spPr>
          <a:xfrm>
            <a:off x="6076315" y="0"/>
            <a:ext cx="6102350" cy="3427413"/>
          </a:xfrm>
          <a:prstGeom prst="rect">
            <a:avLst/>
          </a:pr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1" name="矩形 130"/>
          <p:cNvSpPr/>
          <p:nvPr/>
        </p:nvSpPr>
        <p:spPr>
          <a:xfrm>
            <a:off x="6076315" y="3430588"/>
            <a:ext cx="6102350" cy="3427413"/>
          </a:xfrm>
          <a:prstGeom prst="rect">
            <a:avLst/>
          </a:pr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2" name="圆角矩形 131"/>
          <p:cNvSpPr/>
          <p:nvPr/>
        </p:nvSpPr>
        <p:spPr>
          <a:xfrm>
            <a:off x="471170" y="419100"/>
            <a:ext cx="11201400" cy="589280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79" name="文本框 61"/>
          <p:cNvSpPr txBox="1"/>
          <p:nvPr/>
        </p:nvSpPr>
        <p:spPr>
          <a:xfrm>
            <a:off x="2991803" y="857250"/>
            <a:ext cx="6067425" cy="1322070"/>
          </a:xfrm>
          <a:prstGeom prst="rect">
            <a:avLst/>
          </a:prstGeom>
          <a:noFill/>
          <a:ln w="9525">
            <a:noFill/>
          </a:ln>
        </p:spPr>
        <p:txBody>
          <a:bodyPr>
            <a:spAutoFit/>
          </a:bodyPr>
          <a:p>
            <a:pPr algn="ctr" eaLnBrk="1" hangingPunct="1"/>
            <a:r>
              <a:rPr lang="en-US" altLang="zh-CN" sz="8000" b="1" dirty="0">
                <a:latin typeface="Microsoft YaHei" panose="020B0503020204020204" pitchFamily="34" charset="-122"/>
                <a:cs typeface="Vrinda" panose="020B0502040204020203" pitchFamily="34" charset="0"/>
                <a:sym typeface="Arial" panose="020B0604020202020204" pitchFamily="34" charset="0"/>
              </a:rPr>
              <a:t>CONTENT</a:t>
            </a:r>
            <a:endParaRPr lang="zh-CN" altLang="en-US" sz="8000" b="1" dirty="0">
              <a:latin typeface="Microsoft YaHei" panose="020B0503020204020204" pitchFamily="34" charset="-122"/>
              <a:ea typeface="Vrinda" panose="020B0502040204020203" pitchFamily="34" charset="0"/>
              <a:sym typeface="Arial" panose="020B0604020202020204" pitchFamily="34" charset="0"/>
            </a:endParaRPr>
          </a:p>
        </p:txBody>
      </p:sp>
      <p:sp>
        <p:nvSpPr>
          <p:cNvPr id="3080" name="TextBox 9@|17FFC:16777215|FBC:16777215|LFC:16777215|LBC:16777215"/>
          <p:cNvSpPr txBox="1"/>
          <p:nvPr/>
        </p:nvSpPr>
        <p:spPr>
          <a:xfrm>
            <a:off x="634365" y="3851275"/>
            <a:ext cx="882650" cy="584200"/>
          </a:xfrm>
          <a:prstGeom prst="rect">
            <a:avLst/>
          </a:prstGeom>
          <a:noFill/>
          <a:ln w="9525">
            <a:noFill/>
          </a:ln>
        </p:spPr>
        <p:txBody>
          <a:bodyPr>
            <a:spAutoFit/>
          </a:bodyPr>
          <a:p>
            <a:pPr algn="ctr" eaLnBrk="1" hangingPunct="1"/>
            <a:r>
              <a:rPr lang="en-US" altLang="zh-CN" sz="3200" b="1" dirty="0">
                <a:latin typeface="Microsoft YaHei" panose="020B0503020204020204" pitchFamily="34" charset="-122"/>
                <a:cs typeface="Vrinda" panose="020B0502040204020203" pitchFamily="34" charset="0"/>
                <a:sym typeface="Arial" panose="020B0604020202020204" pitchFamily="34" charset="0"/>
              </a:rPr>
              <a:t>1</a:t>
            </a:r>
            <a:endParaRPr lang="zh-CN" altLang="en-US" sz="3200" dirty="0">
              <a:latin typeface="Microsoft YaHei" panose="020B0503020204020204" pitchFamily="34" charset="-122"/>
              <a:ea typeface="Vrinda" panose="020B0502040204020203" pitchFamily="34" charset="0"/>
              <a:sym typeface="Arial" panose="020B0604020202020204" pitchFamily="34" charset="0"/>
            </a:endParaRPr>
          </a:p>
        </p:txBody>
      </p:sp>
      <p:sp>
        <p:nvSpPr>
          <p:cNvPr id="3081" name="TextBox 10@|17FFC:16777215|FBC:16777215|LFC:16777215|LBC:16777215"/>
          <p:cNvSpPr txBox="1"/>
          <p:nvPr/>
        </p:nvSpPr>
        <p:spPr>
          <a:xfrm>
            <a:off x="1297940" y="3905568"/>
            <a:ext cx="2289175" cy="475615"/>
          </a:xfrm>
          <a:prstGeom prst="rect">
            <a:avLst/>
          </a:prstGeom>
          <a:noFill/>
          <a:ln w="9525">
            <a:noFill/>
          </a:ln>
        </p:spPr>
        <p:txBody>
          <a:bodyPr>
            <a:spAutoFit/>
          </a:bodyPr>
          <a:p>
            <a:pPr algn="l" eaLnBrk="1" hangingPunct="1"/>
            <a:r>
              <a:rPr lang="en-US" altLang="zh-CN" sz="2500" b="1" dirty="0">
                <a:latin typeface="Microsoft YaHei" panose="020B0503020204020204" pitchFamily="34" charset="-122"/>
                <a:ea typeface="Vrinda" panose="020B0502040204020203" pitchFamily="34" charset="0"/>
                <a:sym typeface="Arial" panose="020B0604020202020204" pitchFamily="34" charset="0"/>
              </a:rPr>
              <a:t>Introduction</a:t>
            </a:r>
            <a:endParaRPr lang="en-US" altLang="zh-CN" sz="2500" b="1" dirty="0">
              <a:latin typeface="Microsoft YaHei" panose="020B0503020204020204" pitchFamily="34" charset="-122"/>
              <a:ea typeface="Vrinda" panose="020B0502040204020203" pitchFamily="34" charset="0"/>
              <a:sym typeface="Arial" panose="020B0604020202020204" pitchFamily="34" charset="0"/>
            </a:endParaRPr>
          </a:p>
        </p:txBody>
      </p:sp>
      <p:sp>
        <p:nvSpPr>
          <p:cNvPr id="3082" name="TextBox 30@|17FFC:16777215|FBC:16777215|LFC:16777215|LBC:16777215"/>
          <p:cNvSpPr txBox="1"/>
          <p:nvPr/>
        </p:nvSpPr>
        <p:spPr>
          <a:xfrm>
            <a:off x="4093210" y="3905885"/>
            <a:ext cx="1995805" cy="475615"/>
          </a:xfrm>
          <a:prstGeom prst="rect">
            <a:avLst/>
          </a:prstGeom>
          <a:noFill/>
          <a:ln w="9525">
            <a:noFill/>
          </a:ln>
        </p:spPr>
        <p:txBody>
          <a:bodyPr wrap="square">
            <a:spAutoFit/>
          </a:bodyPr>
          <a:p>
            <a:pPr eaLnBrk="1" hangingPunct="1"/>
            <a:r>
              <a:rPr lang="en-US" altLang="zh-CN" sz="2500" b="1" dirty="0">
                <a:latin typeface="Microsoft YaHei" panose="020B0503020204020204" pitchFamily="34" charset="-122"/>
                <a:ea typeface="Vrinda" panose="020B0502040204020203" pitchFamily="34" charset="0"/>
                <a:sym typeface="Arial" panose="020B0604020202020204" pitchFamily="34" charset="0"/>
              </a:rPr>
              <a:t>Extraction</a:t>
            </a:r>
            <a:endParaRPr lang="en-US" altLang="zh-CN" sz="2500" b="1" dirty="0">
              <a:latin typeface="Microsoft YaHei" panose="020B0503020204020204" pitchFamily="34" charset="-122"/>
              <a:ea typeface="Vrinda" panose="020B0502040204020203" pitchFamily="34" charset="0"/>
              <a:sym typeface="Arial" panose="020B0604020202020204" pitchFamily="34" charset="0"/>
            </a:endParaRPr>
          </a:p>
        </p:txBody>
      </p:sp>
      <p:sp>
        <p:nvSpPr>
          <p:cNvPr id="3083" name="TextBox 74@|17FFC:16777215|FBC:16777215|LFC:16777215|LBC:16777215"/>
          <p:cNvSpPr txBox="1"/>
          <p:nvPr/>
        </p:nvSpPr>
        <p:spPr>
          <a:xfrm>
            <a:off x="3736340" y="3851275"/>
            <a:ext cx="520700" cy="584200"/>
          </a:xfrm>
          <a:prstGeom prst="rect">
            <a:avLst/>
          </a:prstGeom>
          <a:noFill/>
          <a:ln w="9525">
            <a:noFill/>
          </a:ln>
        </p:spPr>
        <p:txBody>
          <a:bodyPr>
            <a:spAutoFit/>
          </a:bodyPr>
          <a:p>
            <a:pPr algn="ctr" eaLnBrk="1" hangingPunct="1"/>
            <a:r>
              <a:rPr lang="en-US" altLang="zh-CN" sz="3200" b="1" dirty="0">
                <a:latin typeface="Microsoft YaHei" panose="020B0503020204020204" pitchFamily="34" charset="-122"/>
                <a:cs typeface="Vrinda" panose="020B0502040204020203" pitchFamily="34" charset="0"/>
                <a:sym typeface="Arial" panose="020B0604020202020204" pitchFamily="34" charset="0"/>
              </a:rPr>
              <a:t>2</a:t>
            </a:r>
            <a:endParaRPr lang="zh-CN" altLang="en-US" sz="3200" dirty="0">
              <a:latin typeface="Microsoft YaHei" panose="020B0503020204020204" pitchFamily="34" charset="-122"/>
              <a:ea typeface="Vrinda" panose="020B0502040204020203" pitchFamily="34" charset="0"/>
              <a:sym typeface="Arial" panose="020B0604020202020204" pitchFamily="34" charset="0"/>
            </a:endParaRPr>
          </a:p>
        </p:txBody>
      </p:sp>
      <p:sp>
        <p:nvSpPr>
          <p:cNvPr id="3084" name="TextBox 36@|17FFC:16777215|FBC:16777215|LFC:16777215|LBC:16777215"/>
          <p:cNvSpPr txBox="1"/>
          <p:nvPr/>
        </p:nvSpPr>
        <p:spPr>
          <a:xfrm>
            <a:off x="6537325" y="3851275"/>
            <a:ext cx="2861945" cy="475615"/>
          </a:xfrm>
          <a:prstGeom prst="rect">
            <a:avLst/>
          </a:prstGeom>
          <a:noFill/>
          <a:ln w="9525">
            <a:noFill/>
          </a:ln>
        </p:spPr>
        <p:txBody>
          <a:bodyPr wrap="square">
            <a:spAutoFit/>
          </a:bodyPr>
          <a:p>
            <a:pPr eaLnBrk="1" hangingPunct="1"/>
            <a:r>
              <a:rPr lang="en-US" altLang="zh-CN" sz="2500" b="1" dirty="0">
                <a:latin typeface="Microsoft YaHei" panose="020B0503020204020204" pitchFamily="34" charset="-122"/>
                <a:ea typeface="Vrinda" panose="020B0502040204020203" pitchFamily="34" charset="0"/>
                <a:sym typeface="Arial" panose="020B0604020202020204" pitchFamily="34" charset="0"/>
              </a:rPr>
              <a:t>Preprocessing</a:t>
            </a:r>
            <a:endParaRPr lang="en-US" altLang="zh-CN" sz="2500" b="1" dirty="0">
              <a:latin typeface="Microsoft YaHei" panose="020B0503020204020204" pitchFamily="34" charset="-122"/>
              <a:ea typeface="Vrinda" panose="020B0502040204020203" pitchFamily="34" charset="0"/>
              <a:sym typeface="Arial" panose="020B0604020202020204" pitchFamily="34" charset="0"/>
            </a:endParaRPr>
          </a:p>
        </p:txBody>
      </p:sp>
      <p:sp>
        <p:nvSpPr>
          <p:cNvPr id="3085" name="TextBox 76@|17FFC:16777215|FBC:16777215|LFC:16777215|LBC:16777215"/>
          <p:cNvSpPr txBox="1"/>
          <p:nvPr/>
        </p:nvSpPr>
        <p:spPr>
          <a:xfrm>
            <a:off x="5919153" y="3795395"/>
            <a:ext cx="882650" cy="584200"/>
          </a:xfrm>
          <a:prstGeom prst="rect">
            <a:avLst/>
          </a:prstGeom>
          <a:noFill/>
          <a:ln w="9525">
            <a:noFill/>
          </a:ln>
        </p:spPr>
        <p:txBody>
          <a:bodyPr>
            <a:spAutoFit/>
          </a:bodyPr>
          <a:p>
            <a:pPr algn="ctr" eaLnBrk="1" hangingPunct="1"/>
            <a:r>
              <a:rPr lang="en-US" altLang="zh-CN" sz="3200" b="1" dirty="0">
                <a:latin typeface="Microsoft YaHei" panose="020B0503020204020204" pitchFamily="34" charset="-122"/>
                <a:cs typeface="Vrinda" panose="020B0502040204020203" pitchFamily="34" charset="0"/>
                <a:sym typeface="Arial" panose="020B0604020202020204" pitchFamily="34" charset="0"/>
              </a:rPr>
              <a:t>3</a:t>
            </a:r>
            <a:endParaRPr lang="zh-CN" altLang="en-US" sz="3200" dirty="0">
              <a:latin typeface="Microsoft YaHei" panose="020B0503020204020204" pitchFamily="34" charset="-122"/>
              <a:ea typeface="Vrinda" panose="020B0502040204020203" pitchFamily="34" charset="0"/>
              <a:sym typeface="Arial" panose="020B0604020202020204" pitchFamily="34" charset="0"/>
            </a:endParaRPr>
          </a:p>
        </p:txBody>
      </p:sp>
      <p:sp>
        <p:nvSpPr>
          <p:cNvPr id="3086" name="TextBox 42@|17FFC:16777215|FBC:16777215|LFC:16777215|LBC:16777215"/>
          <p:cNvSpPr txBox="1"/>
          <p:nvPr/>
        </p:nvSpPr>
        <p:spPr>
          <a:xfrm>
            <a:off x="9398953" y="3903663"/>
            <a:ext cx="2066925" cy="475615"/>
          </a:xfrm>
          <a:prstGeom prst="rect">
            <a:avLst/>
          </a:prstGeom>
          <a:noFill/>
          <a:ln w="9525">
            <a:noFill/>
          </a:ln>
        </p:spPr>
        <p:txBody>
          <a:bodyPr>
            <a:spAutoFit/>
          </a:bodyPr>
          <a:p>
            <a:pPr eaLnBrk="1" hangingPunct="1"/>
            <a:r>
              <a:rPr lang="en-US" altLang="zh-CN" sz="2500" b="1" dirty="0">
                <a:latin typeface="Microsoft YaHei" panose="020B0503020204020204" pitchFamily="34" charset="-122"/>
                <a:ea typeface="Vrinda" panose="020B0502040204020203" pitchFamily="34" charset="0"/>
                <a:sym typeface="Arial" panose="020B0604020202020204" pitchFamily="34" charset="0"/>
              </a:rPr>
              <a:t>Classifier</a:t>
            </a:r>
            <a:endParaRPr lang="en-US" altLang="zh-CN" sz="2500" b="1" dirty="0">
              <a:latin typeface="Microsoft YaHei" panose="020B0503020204020204" pitchFamily="34" charset="-122"/>
              <a:ea typeface="Vrinda" panose="020B0502040204020203" pitchFamily="34" charset="0"/>
              <a:sym typeface="Arial" panose="020B0604020202020204" pitchFamily="34" charset="0"/>
            </a:endParaRPr>
          </a:p>
        </p:txBody>
      </p:sp>
      <p:sp>
        <p:nvSpPr>
          <p:cNvPr id="3087" name="TextBox 78@|17FFC:16777215|FBC:16777215|LFC:16777215|LBC:16777215"/>
          <p:cNvSpPr txBox="1"/>
          <p:nvPr/>
        </p:nvSpPr>
        <p:spPr>
          <a:xfrm>
            <a:off x="8811578" y="3851275"/>
            <a:ext cx="882650" cy="584200"/>
          </a:xfrm>
          <a:prstGeom prst="rect">
            <a:avLst/>
          </a:prstGeom>
          <a:noFill/>
          <a:ln w="9525">
            <a:noFill/>
          </a:ln>
        </p:spPr>
        <p:txBody>
          <a:bodyPr>
            <a:spAutoFit/>
          </a:bodyPr>
          <a:p>
            <a:pPr algn="ctr" eaLnBrk="1" hangingPunct="1"/>
            <a:r>
              <a:rPr lang="en-US" altLang="zh-CN" sz="3200" b="1" dirty="0">
                <a:latin typeface="Microsoft YaHei" panose="020B0503020204020204" pitchFamily="34" charset="-122"/>
                <a:cs typeface="Vrinda" panose="020B0502040204020203" pitchFamily="34" charset="0"/>
                <a:sym typeface="Arial" panose="020B0604020202020204" pitchFamily="34" charset="0"/>
              </a:rPr>
              <a:t>4</a:t>
            </a:r>
            <a:endParaRPr lang="zh-CN" altLang="en-US" sz="3200" dirty="0">
              <a:latin typeface="Microsoft YaHei" panose="020B0503020204020204" pitchFamily="34" charset="-122"/>
              <a:ea typeface="Vrinda" panose="020B0502040204020203" pitchFamily="34" charset="0"/>
              <a:sym typeface="Arial" panose="020B0604020202020204" pitchFamily="34" charset="0"/>
            </a:endParaRPr>
          </a:p>
        </p:txBody>
      </p:sp>
      <p:sp>
        <p:nvSpPr>
          <p:cNvPr id="3088" name="文本框 28"/>
          <p:cNvSpPr txBox="1"/>
          <p:nvPr/>
        </p:nvSpPr>
        <p:spPr>
          <a:xfrm>
            <a:off x="923290" y="4467225"/>
            <a:ext cx="1396365" cy="306705"/>
          </a:xfrm>
          <a:prstGeom prst="rect">
            <a:avLst/>
          </a:prstGeom>
          <a:noFill/>
          <a:ln w="9525">
            <a:noFill/>
          </a:ln>
        </p:spPr>
        <p:txBody>
          <a:bodyPr wrap="none">
            <a:spAutoFit/>
          </a:bodyPr>
          <a:p>
            <a:pPr marL="342900" indent="-342900" eaLnBrk="1" hangingPunct="1">
              <a:buFont typeface="Wingdings" panose="05000000000000000000" pitchFamily="2" charset="2"/>
              <a:buChar char="Ø"/>
            </a:pPr>
            <a:r>
              <a:rPr lang="en-US" altLang="zh-CN" sz="1400" dirty="0">
                <a:latin typeface="Arial" panose="020B0604020202020204" pitchFamily="34" charset="0"/>
              </a:rPr>
              <a:t>documents </a:t>
            </a:r>
            <a:endParaRPr lang="en-US" altLang="zh-CN" sz="1400" dirty="0">
              <a:latin typeface="Arial" panose="020B0604020202020204" pitchFamily="34" charset="0"/>
            </a:endParaRPr>
          </a:p>
        </p:txBody>
      </p:sp>
      <p:sp>
        <p:nvSpPr>
          <p:cNvPr id="3089" name="文本框 33"/>
          <p:cNvSpPr txBox="1"/>
          <p:nvPr/>
        </p:nvSpPr>
        <p:spPr>
          <a:xfrm>
            <a:off x="3876040" y="4467225"/>
            <a:ext cx="2926080" cy="306705"/>
          </a:xfrm>
          <a:prstGeom prst="rect">
            <a:avLst/>
          </a:prstGeom>
          <a:noFill/>
          <a:ln w="9525">
            <a:noFill/>
          </a:ln>
        </p:spPr>
        <p:txBody>
          <a:bodyPr wrap="none">
            <a:spAutoFit/>
          </a:bodyPr>
          <a:p>
            <a:pPr marL="342900" indent="-342900" eaLnBrk="1" hangingPunct="1">
              <a:buFont typeface="Wingdings" panose="05000000000000000000" pitchFamily="2" charset="2"/>
              <a:buChar char="Ø"/>
            </a:pPr>
            <a:r>
              <a:rPr lang="en-US" altLang="zh-CN" sz="1400" dirty="0">
                <a:latin typeface="Arial" panose="020B0604020202020204" pitchFamily="34" charset="0"/>
              </a:rPr>
              <a:t>text from documents	</a:t>
            </a:r>
            <a:endParaRPr lang="en-US" altLang="zh-CN" sz="1400" dirty="0">
              <a:latin typeface="Arial" panose="020B0604020202020204" pitchFamily="34" charset="0"/>
            </a:endParaRPr>
          </a:p>
        </p:txBody>
      </p:sp>
      <p:sp>
        <p:nvSpPr>
          <p:cNvPr id="3090" name="文本框 38"/>
          <p:cNvSpPr txBox="1"/>
          <p:nvPr/>
        </p:nvSpPr>
        <p:spPr>
          <a:xfrm>
            <a:off x="6377940" y="4467225"/>
            <a:ext cx="2028825" cy="306705"/>
          </a:xfrm>
          <a:prstGeom prst="rect">
            <a:avLst/>
          </a:prstGeom>
          <a:noFill/>
          <a:ln w="9525">
            <a:noFill/>
          </a:ln>
        </p:spPr>
        <p:txBody>
          <a:bodyPr wrap="none">
            <a:spAutoFit/>
          </a:bodyPr>
          <a:p>
            <a:pPr marL="342900" indent="-342900" eaLnBrk="1" hangingPunct="1">
              <a:buFont typeface="Wingdings" panose="05000000000000000000" pitchFamily="2" charset="2"/>
              <a:buChar char="Ø"/>
            </a:pPr>
            <a:r>
              <a:rPr lang="en-US" altLang="zh-CN" sz="1400" dirty="0">
                <a:latin typeface="Arial" panose="020B0604020202020204" pitchFamily="34" charset="0"/>
              </a:rPr>
              <a:t>stop words remove</a:t>
            </a:r>
            <a:endParaRPr lang="en-US" altLang="zh-CN" sz="1400" dirty="0">
              <a:latin typeface="Arial" panose="020B0604020202020204" pitchFamily="34" charset="0"/>
            </a:endParaRPr>
          </a:p>
        </p:txBody>
      </p:sp>
      <p:sp>
        <p:nvSpPr>
          <p:cNvPr id="3091" name="文本框 47"/>
          <p:cNvSpPr txBox="1"/>
          <p:nvPr/>
        </p:nvSpPr>
        <p:spPr>
          <a:xfrm>
            <a:off x="9113203" y="4467225"/>
            <a:ext cx="1276985" cy="306705"/>
          </a:xfrm>
          <a:prstGeom prst="rect">
            <a:avLst/>
          </a:prstGeom>
          <a:noFill/>
          <a:ln w="9525">
            <a:noFill/>
          </a:ln>
        </p:spPr>
        <p:txBody>
          <a:bodyPr wrap="none">
            <a:spAutoFit/>
          </a:bodyPr>
          <a:p>
            <a:pPr marL="342900" indent="-342900" eaLnBrk="1" hangingPunct="1">
              <a:buFont typeface="Wingdings" panose="05000000000000000000" pitchFamily="2" charset="2"/>
              <a:buChar char="Ø"/>
            </a:pPr>
            <a:r>
              <a:rPr lang="en-US" altLang="zh-CN" sz="1400" dirty="0">
                <a:latin typeface="Arial" panose="020B0604020202020204" pitchFamily="34" charset="0"/>
              </a:rPr>
              <a:t>linear svc</a:t>
            </a:r>
            <a:endParaRPr lang="en-US" altLang="zh-CN" sz="1400" dirty="0">
              <a:latin typeface="Arial" panose="020B0604020202020204" pitchFamily="34" charset="0"/>
            </a:endParaRPr>
          </a:p>
        </p:txBody>
      </p:sp>
      <p:sp>
        <p:nvSpPr>
          <p:cNvPr id="3092" name="文本框 29"/>
          <p:cNvSpPr txBox="1"/>
          <p:nvPr/>
        </p:nvSpPr>
        <p:spPr>
          <a:xfrm>
            <a:off x="923290" y="4772025"/>
            <a:ext cx="1039495" cy="521970"/>
          </a:xfrm>
          <a:prstGeom prst="rect">
            <a:avLst/>
          </a:prstGeom>
          <a:noFill/>
          <a:ln w="9525">
            <a:noFill/>
          </a:ln>
        </p:spPr>
        <p:txBody>
          <a:bodyPr wrap="none">
            <a:spAutoFit/>
          </a:bodyPr>
          <a:p>
            <a:pPr marL="342900" indent="-342900" eaLnBrk="1" hangingPunct="1">
              <a:buFont typeface="Wingdings" panose="05000000000000000000" pitchFamily="2" charset="2"/>
              <a:buChar char="Ø"/>
            </a:pPr>
            <a:r>
              <a:rPr lang="en-US" altLang="zh-CN" sz="1400" dirty="0">
                <a:latin typeface="Arial" panose="020B0604020202020204" pitchFamily="34" charset="0"/>
              </a:rPr>
              <a:t>scripts</a:t>
            </a:r>
            <a:endParaRPr lang="en-US" altLang="zh-CN" sz="1400" dirty="0">
              <a:latin typeface="Arial" panose="020B0604020202020204" pitchFamily="34" charset="0"/>
            </a:endParaRPr>
          </a:p>
          <a:p>
            <a:pPr marL="342900" indent="-342900" eaLnBrk="1" hangingPunct="1">
              <a:buFont typeface="Wingdings" panose="05000000000000000000" pitchFamily="2" charset="2"/>
              <a:buChar char="Ø"/>
            </a:pPr>
            <a:endParaRPr lang="en-US" altLang="zh-CN" sz="1400" dirty="0">
              <a:latin typeface="Arial" panose="020B0604020202020204" pitchFamily="34" charset="0"/>
            </a:endParaRPr>
          </a:p>
        </p:txBody>
      </p:sp>
      <p:sp>
        <p:nvSpPr>
          <p:cNvPr id="3093" name="文本框 34"/>
          <p:cNvSpPr txBox="1"/>
          <p:nvPr/>
        </p:nvSpPr>
        <p:spPr>
          <a:xfrm>
            <a:off x="3876040" y="4772025"/>
            <a:ext cx="1781175" cy="306705"/>
          </a:xfrm>
          <a:prstGeom prst="rect">
            <a:avLst/>
          </a:prstGeom>
          <a:noFill/>
          <a:ln w="9525">
            <a:noFill/>
          </a:ln>
        </p:spPr>
        <p:txBody>
          <a:bodyPr wrap="none">
            <a:spAutoFit/>
          </a:bodyPr>
          <a:p>
            <a:pPr marL="342900" indent="-342900" eaLnBrk="1" hangingPunct="1">
              <a:buFont typeface="Wingdings" panose="05000000000000000000" pitchFamily="2" charset="2"/>
              <a:buChar char="Ø"/>
            </a:pPr>
            <a:r>
              <a:rPr lang="en-US" altLang="zh-CN" sz="1400" dirty="0">
                <a:latin typeface="Arial" panose="020B0604020202020204" pitchFamily="34" charset="0"/>
              </a:rPr>
              <a:t>text from scripts</a:t>
            </a:r>
            <a:endParaRPr lang="en-US" altLang="zh-CN" sz="1400" dirty="0">
              <a:latin typeface="Arial" panose="020B0604020202020204" pitchFamily="34" charset="0"/>
            </a:endParaRPr>
          </a:p>
        </p:txBody>
      </p:sp>
      <p:sp>
        <p:nvSpPr>
          <p:cNvPr id="3094" name="文本框 39"/>
          <p:cNvSpPr txBox="1"/>
          <p:nvPr/>
        </p:nvSpPr>
        <p:spPr>
          <a:xfrm>
            <a:off x="6377940" y="4772025"/>
            <a:ext cx="1336040" cy="306705"/>
          </a:xfrm>
          <a:prstGeom prst="rect">
            <a:avLst/>
          </a:prstGeom>
          <a:noFill/>
          <a:ln w="9525">
            <a:noFill/>
          </a:ln>
        </p:spPr>
        <p:txBody>
          <a:bodyPr wrap="none">
            <a:spAutoFit/>
          </a:bodyPr>
          <a:p>
            <a:pPr marL="342900" indent="-342900" eaLnBrk="1" hangingPunct="1">
              <a:buFont typeface="Wingdings" panose="05000000000000000000" pitchFamily="2" charset="2"/>
              <a:buChar char="Ø"/>
            </a:pPr>
            <a:r>
              <a:rPr lang="en-US" altLang="zh-CN" sz="1400" dirty="0">
                <a:latin typeface="Arial" panose="020B0604020202020204" pitchFamily="34" charset="0"/>
              </a:rPr>
              <a:t>lemmatize</a:t>
            </a:r>
            <a:endParaRPr lang="en-US" altLang="zh-CN" sz="1400" dirty="0">
              <a:latin typeface="Arial" panose="020B0604020202020204" pitchFamily="34" charset="0"/>
            </a:endParaRPr>
          </a:p>
        </p:txBody>
      </p:sp>
      <p:sp>
        <p:nvSpPr>
          <p:cNvPr id="3095" name="文本框 49"/>
          <p:cNvSpPr txBox="1"/>
          <p:nvPr/>
        </p:nvSpPr>
        <p:spPr>
          <a:xfrm>
            <a:off x="9113203" y="4772025"/>
            <a:ext cx="1949450" cy="306705"/>
          </a:xfrm>
          <a:prstGeom prst="rect">
            <a:avLst/>
          </a:prstGeom>
          <a:noFill/>
          <a:ln w="9525">
            <a:noFill/>
          </a:ln>
        </p:spPr>
        <p:txBody>
          <a:bodyPr wrap="none">
            <a:spAutoFit/>
          </a:bodyPr>
          <a:p>
            <a:pPr marL="342900" indent="-342900" eaLnBrk="1" hangingPunct="1">
              <a:buFont typeface="Wingdings" panose="05000000000000000000" pitchFamily="2" charset="2"/>
              <a:buChar char="Ø"/>
            </a:pPr>
            <a:r>
              <a:rPr lang="en-US" altLang="zh-CN" sz="1400" dirty="0">
                <a:latin typeface="Arial" panose="020B0604020202020204" pitchFamily="34" charset="0"/>
              </a:rPr>
              <a:t>logistic regression</a:t>
            </a:r>
            <a:endParaRPr lang="en-US" altLang="zh-CN" sz="1400" dirty="0">
              <a:latin typeface="Arial" panose="020B0604020202020204" pitchFamily="34" charset="0"/>
            </a:endParaRPr>
          </a:p>
        </p:txBody>
      </p:sp>
      <p:sp>
        <p:nvSpPr>
          <p:cNvPr id="3098" name="文本框 40"/>
          <p:cNvSpPr txBox="1"/>
          <p:nvPr/>
        </p:nvSpPr>
        <p:spPr>
          <a:xfrm>
            <a:off x="6377940" y="5078413"/>
            <a:ext cx="871855" cy="306705"/>
          </a:xfrm>
          <a:prstGeom prst="rect">
            <a:avLst/>
          </a:prstGeom>
          <a:noFill/>
          <a:ln w="9525">
            <a:noFill/>
          </a:ln>
        </p:spPr>
        <p:txBody>
          <a:bodyPr wrap="none">
            <a:spAutoFit/>
          </a:bodyPr>
          <a:p>
            <a:pPr marL="342900" indent="-342900" eaLnBrk="1" hangingPunct="1">
              <a:buFont typeface="Wingdings" panose="05000000000000000000" pitchFamily="2" charset="2"/>
              <a:buChar char="Ø"/>
            </a:pPr>
            <a:r>
              <a:rPr lang="en-US" altLang="zh-CN" sz="1400" dirty="0">
                <a:latin typeface="Arial" panose="020B0604020202020204" pitchFamily="34" charset="0"/>
              </a:rPr>
              <a:t>tf-idf</a:t>
            </a:r>
            <a:endParaRPr lang="en-US" altLang="zh-CN" sz="1400" dirty="0">
              <a:latin typeface="Arial" panose="020B0604020202020204" pitchFamily="34" charset="0"/>
            </a:endParaRPr>
          </a:p>
        </p:txBody>
      </p:sp>
      <p:sp>
        <p:nvSpPr>
          <p:cNvPr id="3099" name="文本框 50"/>
          <p:cNvSpPr txBox="1"/>
          <p:nvPr/>
        </p:nvSpPr>
        <p:spPr>
          <a:xfrm>
            <a:off x="9113203" y="5078413"/>
            <a:ext cx="1623695" cy="306705"/>
          </a:xfrm>
          <a:prstGeom prst="rect">
            <a:avLst/>
          </a:prstGeom>
          <a:noFill/>
          <a:ln w="9525">
            <a:noFill/>
          </a:ln>
        </p:spPr>
        <p:txBody>
          <a:bodyPr wrap="none">
            <a:spAutoFit/>
          </a:bodyPr>
          <a:p>
            <a:pPr marL="342900" indent="-342900" eaLnBrk="1" hangingPunct="1">
              <a:buFont typeface="Wingdings" panose="05000000000000000000" pitchFamily="2" charset="2"/>
              <a:buChar char="Ø"/>
            </a:pPr>
            <a:r>
              <a:rPr lang="en-US" altLang="zh-CN" sz="1400" dirty="0">
                <a:latin typeface="Arial" panose="020B0604020202020204" pitchFamily="34" charset="0"/>
              </a:rPr>
              <a:t>random forest</a:t>
            </a:r>
            <a:endParaRPr lang="en-US" altLang="zh-CN" sz="1400" dirty="0">
              <a:latin typeface="Arial" panose="020B0604020202020204" pitchFamily="34" charset="0"/>
            </a:endParaRPr>
          </a:p>
        </p:txBody>
      </p:sp>
      <p:sp>
        <p:nvSpPr>
          <p:cNvPr id="3102" name="文本框 41"/>
          <p:cNvSpPr txBox="1"/>
          <p:nvPr/>
        </p:nvSpPr>
        <p:spPr>
          <a:xfrm>
            <a:off x="6377940" y="5384800"/>
            <a:ext cx="1732280" cy="306705"/>
          </a:xfrm>
          <a:prstGeom prst="rect">
            <a:avLst/>
          </a:prstGeom>
          <a:noFill/>
          <a:ln w="9525">
            <a:noFill/>
          </a:ln>
        </p:spPr>
        <p:txBody>
          <a:bodyPr wrap="none">
            <a:spAutoFit/>
          </a:bodyPr>
          <a:p>
            <a:pPr marL="342900" indent="-342900" eaLnBrk="1" hangingPunct="1">
              <a:buFont typeface="Wingdings" panose="05000000000000000000" pitchFamily="2" charset="2"/>
              <a:buChar char="Ø"/>
            </a:pPr>
            <a:r>
              <a:rPr lang="en-US" altLang="zh-CN" sz="1400" dirty="0">
                <a:latin typeface="Arial" panose="020B0604020202020204" pitchFamily="34" charset="0"/>
              </a:rPr>
              <a:t>countvectorizer</a:t>
            </a:r>
            <a:endParaRPr lang="en-US" altLang="zh-CN" sz="1400"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任意多边形 16"/>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任意多边形 17"/>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757555" y="1326515"/>
            <a:ext cx="10504170" cy="5171440"/>
          </a:xfrm>
          <a:prstGeom prst="rect">
            <a:avLst/>
          </a:prstGeom>
          <a:solidFill>
            <a:srgbClr val="43BCC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1351915" y="1517650"/>
            <a:ext cx="9759950" cy="7198360"/>
          </a:xfrm>
          <a:prstGeom prst="rect">
            <a:avLst/>
          </a:prstGeom>
        </p:spPr>
        <p:txBody>
          <a:bodyPr wrap="square">
            <a:spAutoFit/>
          </a:bodyPr>
          <a:lstStyle/>
          <a:p>
            <a:pPr marL="457200" marR="0" lvl="0" indent="-457200" algn="l" defTabSz="914400" rtl="0" eaLnBrk="1" fontAlgn="auto" latinLnBrk="0" hangingPunct="1">
              <a:lnSpc>
                <a:spcPct val="120000"/>
              </a:lnSpc>
              <a:spcBef>
                <a:spcPct val="50000"/>
              </a:spcBef>
              <a:spcAft>
                <a:spcPts val="0"/>
              </a:spcAft>
              <a:buClr>
                <a:srgbClr val="CC3300"/>
              </a:buClr>
              <a:buSzTx/>
              <a:buFontTx/>
              <a:buAutoNum type="arabicPeriod"/>
              <a:defRPr/>
            </a:pPr>
            <a:r>
              <a:rPr kumimoji="0" lang="en-US" altLang="zh-CN" sz="2400" b="0" i="0" u="none" strike="noStrike" kern="1200" cap="none" spc="0" normalizeH="0" baseline="0" noProof="0" dirty="0">
                <a:ln>
                  <a:noFill/>
                </a:ln>
                <a:solidFill>
                  <a:schemeClr val="bg1"/>
                </a:solidFill>
                <a:effectLst/>
                <a:uLnTx/>
                <a:uFillTx/>
                <a:latin typeface="+mn-lt"/>
                <a:ea typeface="Microsoft YaHei" panose="020B0503020204020204" pitchFamily="34" charset="-122"/>
                <a:cs typeface="+mn-ea"/>
                <a:sym typeface="Arial" panose="020B0604020202020204" pitchFamily="34" charset="0"/>
              </a:rPr>
              <a:t>We have been provided with corpus of functionality scripts and documents.</a:t>
            </a:r>
            <a:endParaRPr kumimoji="0" lang="en-US" altLang="zh-CN" sz="2400" b="0" i="0" u="none" strike="noStrike" kern="1200" cap="none" spc="0" normalizeH="0" baseline="0" noProof="0" dirty="0">
              <a:ln>
                <a:noFill/>
              </a:ln>
              <a:solidFill>
                <a:schemeClr val="bg1"/>
              </a:solidFill>
              <a:effectLst/>
              <a:uLnTx/>
              <a:uFillTx/>
              <a:latin typeface="+mn-lt"/>
              <a:ea typeface="Microsoft YaHei" panose="020B0503020204020204" pitchFamily="34" charset="-122"/>
              <a:cs typeface="+mn-ea"/>
              <a:sym typeface="Arial" panose="020B0604020202020204" pitchFamily="34" charset="0"/>
            </a:endParaRPr>
          </a:p>
          <a:p>
            <a:pPr marL="457200" marR="0" lvl="0" indent="-457200" algn="l" defTabSz="914400" rtl="0" eaLnBrk="1" fontAlgn="auto" latinLnBrk="0" hangingPunct="1">
              <a:lnSpc>
                <a:spcPct val="120000"/>
              </a:lnSpc>
              <a:spcBef>
                <a:spcPct val="50000"/>
              </a:spcBef>
              <a:spcAft>
                <a:spcPts val="0"/>
              </a:spcAft>
              <a:buClr>
                <a:srgbClr val="CC3300"/>
              </a:buClr>
              <a:buSzTx/>
              <a:buFontTx/>
              <a:buAutoNum type="arabicPeriod"/>
              <a:defRPr/>
            </a:pPr>
            <a:r>
              <a:rPr kumimoji="0" lang="en-US" altLang="zh-CN" sz="2400" b="0" i="0" u="none" strike="noStrike" kern="1200" cap="none" spc="0" normalizeH="0" baseline="0" noProof="0" dirty="0">
                <a:ln>
                  <a:noFill/>
                </a:ln>
                <a:solidFill>
                  <a:schemeClr val="bg1"/>
                </a:solidFill>
                <a:effectLst/>
                <a:uLnTx/>
                <a:uFillTx/>
                <a:latin typeface="+mn-lt"/>
                <a:ea typeface="Microsoft YaHei" panose="020B0503020204020204" pitchFamily="34" charset="-122"/>
                <a:cs typeface="+mn-ea"/>
                <a:sym typeface="Arial" panose="020B0604020202020204" pitchFamily="34" charset="0"/>
              </a:rPr>
              <a:t>Our approach is to understand documents text and script data and try to find out most relevent features to map them together.</a:t>
            </a:r>
            <a:endParaRPr kumimoji="0" lang="en-US" altLang="zh-CN" sz="2400" b="0" i="0" u="none" strike="noStrike" kern="1200" cap="none" spc="0" normalizeH="0" baseline="0" noProof="0" dirty="0">
              <a:ln>
                <a:noFill/>
              </a:ln>
              <a:solidFill>
                <a:schemeClr val="bg1"/>
              </a:solidFill>
              <a:effectLst/>
              <a:uLnTx/>
              <a:uFillTx/>
              <a:latin typeface="+mn-lt"/>
              <a:ea typeface="Microsoft YaHei" panose="020B0503020204020204" pitchFamily="34" charset="-122"/>
              <a:cs typeface="+mn-ea"/>
              <a:sym typeface="Arial" panose="020B0604020202020204" pitchFamily="34" charset="0"/>
            </a:endParaRPr>
          </a:p>
          <a:p>
            <a:pPr marL="457200" marR="0" lvl="0" indent="-457200" algn="l" defTabSz="914400" rtl="0" eaLnBrk="1" fontAlgn="auto" latinLnBrk="0" hangingPunct="1">
              <a:lnSpc>
                <a:spcPct val="120000"/>
              </a:lnSpc>
              <a:spcBef>
                <a:spcPct val="50000"/>
              </a:spcBef>
              <a:spcAft>
                <a:spcPts val="0"/>
              </a:spcAft>
              <a:buClr>
                <a:srgbClr val="CC3300"/>
              </a:buClr>
              <a:buSzTx/>
              <a:buFontTx/>
              <a:buAutoNum type="arabicPeriod"/>
              <a:defRPr/>
            </a:pPr>
            <a:r>
              <a:rPr kumimoji="0" lang="en-US" altLang="zh-CN" sz="2400" b="0" i="0" u="none" strike="noStrike" kern="1200" cap="none" spc="0" normalizeH="0" baseline="0" noProof="0" dirty="0">
                <a:ln>
                  <a:noFill/>
                </a:ln>
                <a:solidFill>
                  <a:schemeClr val="bg1"/>
                </a:solidFill>
                <a:effectLst/>
                <a:uLnTx/>
                <a:uFillTx/>
                <a:latin typeface="+mn-lt"/>
                <a:ea typeface="Microsoft YaHei" panose="020B0503020204020204" pitchFamily="34" charset="-122"/>
                <a:cs typeface="+mn-ea"/>
                <a:sym typeface="Arial" panose="020B0604020202020204" pitchFamily="34" charset="0"/>
              </a:rPr>
              <a:t>Documents text are in html format and functionality scripts are in key value pair (json) format.</a:t>
            </a:r>
            <a:endParaRPr kumimoji="0" lang="en-US" altLang="zh-CN" sz="2400" b="0" i="0" u="none" strike="noStrike" kern="1200" cap="none" spc="0" normalizeH="0" baseline="0" noProof="0" dirty="0">
              <a:ln>
                <a:noFill/>
              </a:ln>
              <a:solidFill>
                <a:schemeClr val="bg1"/>
              </a:solidFill>
              <a:effectLst/>
              <a:uLnTx/>
              <a:uFillTx/>
              <a:latin typeface="+mn-lt"/>
              <a:ea typeface="Microsoft YaHei" panose="020B0503020204020204" pitchFamily="34" charset="-122"/>
              <a:cs typeface="+mn-ea"/>
              <a:sym typeface="Arial" panose="020B0604020202020204" pitchFamily="34" charset="0"/>
            </a:endParaRPr>
          </a:p>
          <a:p>
            <a:pPr marL="457200" marR="0" lvl="0" indent="-457200" algn="l" defTabSz="914400" rtl="0" eaLnBrk="1" fontAlgn="auto" latinLnBrk="0" hangingPunct="1">
              <a:lnSpc>
                <a:spcPct val="120000"/>
              </a:lnSpc>
              <a:spcBef>
                <a:spcPct val="50000"/>
              </a:spcBef>
              <a:spcAft>
                <a:spcPts val="0"/>
              </a:spcAft>
              <a:buClr>
                <a:srgbClr val="CC3300"/>
              </a:buClr>
              <a:buSzTx/>
              <a:buFontTx/>
              <a:buAutoNum type="arabicPeriod"/>
              <a:defRPr/>
            </a:pPr>
            <a:r>
              <a:rPr kumimoji="0" lang="en-US" altLang="zh-CN" sz="2400" b="0" i="0" u="none" strike="noStrike" kern="1200" cap="none" spc="0" normalizeH="0" baseline="0" noProof="0" dirty="0">
                <a:ln>
                  <a:noFill/>
                </a:ln>
                <a:solidFill>
                  <a:schemeClr val="bg1"/>
                </a:solidFill>
                <a:effectLst/>
                <a:uLnTx/>
                <a:uFillTx/>
                <a:latin typeface="+mn-lt"/>
                <a:ea typeface="Microsoft YaHei" panose="020B0503020204020204" pitchFamily="34" charset="-122"/>
                <a:cs typeface="+mn-ea"/>
                <a:sym typeface="Arial" panose="020B0604020202020204" pitchFamily="34" charset="0"/>
              </a:rPr>
              <a:t>Preprocessing of raw text  and then  convert the text into vectors .</a:t>
            </a:r>
            <a:endParaRPr kumimoji="0" lang="en-US" altLang="zh-CN" sz="2400" b="0" i="0" u="none" strike="noStrike" kern="1200" cap="none" spc="0" normalizeH="0" baseline="0" noProof="0" dirty="0">
              <a:ln>
                <a:noFill/>
              </a:ln>
              <a:solidFill>
                <a:schemeClr val="bg1"/>
              </a:solidFill>
              <a:effectLst/>
              <a:uLnTx/>
              <a:uFillTx/>
              <a:latin typeface="+mn-lt"/>
              <a:ea typeface="Microsoft YaHei" panose="020B0503020204020204" pitchFamily="34" charset="-122"/>
              <a:cs typeface="+mn-ea"/>
              <a:sym typeface="Arial" panose="020B0604020202020204" pitchFamily="34" charset="0"/>
            </a:endParaRPr>
          </a:p>
          <a:p>
            <a:pPr marL="457200" marR="0" lvl="0" indent="-457200" algn="l" defTabSz="914400" rtl="0" eaLnBrk="1" fontAlgn="auto" latinLnBrk="0" hangingPunct="1">
              <a:lnSpc>
                <a:spcPct val="120000"/>
              </a:lnSpc>
              <a:spcBef>
                <a:spcPct val="50000"/>
              </a:spcBef>
              <a:spcAft>
                <a:spcPts val="0"/>
              </a:spcAft>
              <a:buClr>
                <a:srgbClr val="CC3300"/>
              </a:buClr>
              <a:buSzTx/>
              <a:buFontTx/>
              <a:buAutoNum type="arabicPeriod"/>
              <a:defRPr/>
            </a:pPr>
            <a:r>
              <a:rPr kumimoji="0" lang="en-US" altLang="zh-CN" sz="2400" b="0" i="0" u="none" strike="noStrike" kern="1200" cap="none" spc="0" normalizeH="0" baseline="0" noProof="0" dirty="0">
                <a:ln>
                  <a:noFill/>
                </a:ln>
                <a:solidFill>
                  <a:schemeClr val="bg1"/>
                </a:solidFill>
                <a:effectLst/>
                <a:uLnTx/>
                <a:uFillTx/>
                <a:latin typeface="+mn-lt"/>
                <a:ea typeface="Microsoft YaHei" panose="020B0503020204020204" pitchFamily="34" charset="-122"/>
                <a:cs typeface="+mn-ea"/>
                <a:sym typeface="Arial" panose="020B0604020202020204" pitchFamily="34" charset="0"/>
              </a:rPr>
              <a:t>Multi label classification using machine learning algorithms.</a:t>
            </a:r>
            <a:endParaRPr kumimoji="0" lang="en-US" altLang="zh-CN" sz="2400" b="0" i="0" u="none" strike="noStrike" kern="1200" cap="none" spc="0" normalizeH="0" baseline="0" noProof="0" dirty="0">
              <a:ln>
                <a:noFill/>
              </a:ln>
              <a:solidFill>
                <a:schemeClr val="bg1"/>
              </a:solidFill>
              <a:effectLst/>
              <a:uLnTx/>
              <a:uFillTx/>
              <a:latin typeface="+mn-lt"/>
              <a:ea typeface="Microsoft YaHei" panose="020B0503020204020204" pitchFamily="34" charset="-122"/>
              <a:cs typeface="+mn-ea"/>
              <a:sym typeface="Arial" panose="020B0604020202020204" pitchFamily="34" charset="0"/>
            </a:endParaRPr>
          </a:p>
          <a:p>
            <a:pPr marL="342900" marR="0" lvl="0" indent="-342900" algn="l" defTabSz="914400" rtl="0" eaLnBrk="1" fontAlgn="auto" latinLnBrk="0" hangingPunct="1">
              <a:lnSpc>
                <a:spcPct val="120000"/>
              </a:lnSpc>
              <a:spcBef>
                <a:spcPct val="50000"/>
              </a:spcBef>
              <a:spcAft>
                <a:spcPts val="0"/>
              </a:spcAft>
              <a:buClr>
                <a:srgbClr val="CC3300"/>
              </a:buClr>
              <a:buSzTx/>
              <a:buFontTx/>
              <a:buAutoNum type="arabicPeriod"/>
              <a:defRPr/>
            </a:pPr>
            <a:endParaRPr kumimoji="0" lang="en-US" altLang="zh-CN" sz="1800" b="0" i="0" u="none" strike="noStrike" kern="1200" cap="none" spc="0" normalizeH="0" baseline="0" noProof="0" dirty="0">
              <a:ln>
                <a:noFill/>
              </a:ln>
              <a:solidFill>
                <a:schemeClr val="bg1"/>
              </a:solidFill>
              <a:effectLst/>
              <a:uLnTx/>
              <a:uFillTx/>
              <a:latin typeface="+mn-lt"/>
              <a:ea typeface="Microsoft YaHei" panose="020B0503020204020204" pitchFamily="34" charset="-122"/>
              <a:cs typeface="+mn-ea"/>
              <a:sym typeface="Arial" panose="020B0604020202020204" pitchFamily="34" charset="0"/>
            </a:endParaRPr>
          </a:p>
          <a:p>
            <a:pPr marL="342900" marR="0" lvl="0" indent="-342900" algn="l" defTabSz="914400" rtl="0" eaLnBrk="1" fontAlgn="auto" latinLnBrk="0" hangingPunct="1">
              <a:lnSpc>
                <a:spcPct val="120000"/>
              </a:lnSpc>
              <a:spcBef>
                <a:spcPct val="50000"/>
              </a:spcBef>
              <a:spcAft>
                <a:spcPts val="0"/>
              </a:spcAft>
              <a:buClr>
                <a:srgbClr val="CC3300"/>
              </a:buClr>
              <a:buSzTx/>
              <a:buFontTx/>
              <a:buAutoNum type="arabicPeriod"/>
              <a:defRPr/>
            </a:pPr>
            <a:endParaRPr kumimoji="0" lang="en-US" altLang="zh-CN" sz="1800" b="0" i="0" u="none" strike="noStrike" kern="1200" cap="none" spc="0" normalizeH="0" baseline="0" noProof="0" dirty="0">
              <a:ln>
                <a:noFill/>
              </a:ln>
              <a:solidFill>
                <a:schemeClr val="bg1"/>
              </a:solidFill>
              <a:effectLst/>
              <a:uLnTx/>
              <a:uFillTx/>
              <a:latin typeface="+mn-lt"/>
              <a:ea typeface="Microsoft YaHei" panose="020B0503020204020204" pitchFamily="34" charset="-122"/>
              <a:cs typeface="+mn-ea"/>
              <a:sym typeface="Arial" panose="020B0604020202020204" pitchFamily="34" charset="0"/>
            </a:endParaRPr>
          </a:p>
          <a:p>
            <a:pPr marL="342900" marR="0" lvl="0" indent="-342900" algn="l" defTabSz="914400" rtl="0" eaLnBrk="1" fontAlgn="auto" latinLnBrk="0" hangingPunct="1">
              <a:lnSpc>
                <a:spcPct val="120000"/>
              </a:lnSpc>
              <a:spcBef>
                <a:spcPct val="50000"/>
              </a:spcBef>
              <a:spcAft>
                <a:spcPts val="0"/>
              </a:spcAft>
              <a:buClr>
                <a:srgbClr val="CC3300"/>
              </a:buClr>
              <a:buSzTx/>
              <a:buFontTx/>
              <a:buAutoNum type="arabicPeriod"/>
              <a:defRPr/>
            </a:pPr>
            <a:endParaRPr kumimoji="0" lang="en-US" altLang="zh-CN" sz="1800" b="0" i="0" u="none" strike="noStrike" kern="1200" cap="none" spc="0" normalizeH="0" baseline="0" noProof="0" dirty="0">
              <a:ln>
                <a:noFill/>
              </a:ln>
              <a:solidFill>
                <a:schemeClr val="bg1"/>
              </a:solidFill>
              <a:effectLst/>
              <a:uLnTx/>
              <a:uFillTx/>
              <a:latin typeface="+mn-lt"/>
              <a:ea typeface="Microsoft YaHei" panose="020B0503020204020204" pitchFamily="34" charset="-122"/>
              <a:cs typeface="+mn-ea"/>
              <a:sym typeface="Arial" panose="020B0604020202020204" pitchFamily="34" charset="0"/>
            </a:endParaRPr>
          </a:p>
          <a:p>
            <a:pPr marL="342900" marR="0" lvl="0" indent="-342900" algn="l" defTabSz="914400" rtl="0" eaLnBrk="1" fontAlgn="auto" latinLnBrk="0" hangingPunct="1">
              <a:lnSpc>
                <a:spcPct val="120000"/>
              </a:lnSpc>
              <a:spcBef>
                <a:spcPct val="50000"/>
              </a:spcBef>
              <a:spcAft>
                <a:spcPts val="0"/>
              </a:spcAft>
              <a:buClr>
                <a:srgbClr val="CC3300"/>
              </a:buClr>
              <a:buSzTx/>
              <a:buFontTx/>
              <a:buAutoNum type="arabicPeriod"/>
              <a:defRPr/>
            </a:pPr>
            <a:endParaRPr kumimoji="0" lang="en-US" altLang="zh-CN" sz="1800" b="0" i="0" u="none" strike="noStrike" kern="1200" cap="none" spc="0" normalizeH="0" baseline="0" noProof="0" dirty="0">
              <a:ln>
                <a:noFill/>
              </a:ln>
              <a:solidFill>
                <a:schemeClr val="bg1"/>
              </a:solidFill>
              <a:effectLst/>
              <a:uLnTx/>
              <a:uFillTx/>
              <a:latin typeface="+mn-lt"/>
              <a:ea typeface="Microsoft YaHei" panose="020B0503020204020204" pitchFamily="34" charset="-122"/>
              <a:cs typeface="+mn-ea"/>
              <a:sym typeface="Arial" panose="020B0604020202020204" pitchFamily="34" charset="0"/>
            </a:endParaRPr>
          </a:p>
          <a:p>
            <a:pPr marL="342900" marR="0" lvl="0" indent="-342900" algn="l" defTabSz="914400" rtl="0" eaLnBrk="1" fontAlgn="auto" latinLnBrk="0" hangingPunct="1">
              <a:lnSpc>
                <a:spcPct val="120000"/>
              </a:lnSpc>
              <a:spcBef>
                <a:spcPct val="50000"/>
              </a:spcBef>
              <a:spcAft>
                <a:spcPts val="0"/>
              </a:spcAft>
              <a:buClr>
                <a:srgbClr val="CC3300"/>
              </a:buClr>
              <a:buSzTx/>
              <a:buFontTx/>
              <a:buAutoNum type="arabicPeriod"/>
              <a:defRPr/>
            </a:pPr>
            <a:endParaRPr kumimoji="0" lang="en-US" altLang="zh-CN" sz="1800" b="0" i="0" u="none" strike="noStrike" kern="1200" cap="none" spc="0" normalizeH="0" baseline="0" noProof="0" dirty="0">
              <a:ln>
                <a:noFill/>
              </a:ln>
              <a:solidFill>
                <a:schemeClr val="bg1"/>
              </a:solidFill>
              <a:effectLst/>
              <a:uLnTx/>
              <a:uFillTx/>
              <a:latin typeface="+mn-lt"/>
              <a:ea typeface="Microsoft YaHei" panose="020B0503020204020204" pitchFamily="34" charset="-122"/>
              <a:cs typeface="+mn-ea"/>
              <a:sym typeface="Arial" panose="020B0604020202020204" pitchFamily="34" charset="0"/>
            </a:endParaRPr>
          </a:p>
          <a:p>
            <a:pPr marL="342900" marR="0" lvl="0" indent="-342900" algn="l" defTabSz="914400" rtl="0" eaLnBrk="1" fontAlgn="auto" latinLnBrk="0" hangingPunct="1">
              <a:lnSpc>
                <a:spcPct val="120000"/>
              </a:lnSpc>
              <a:spcBef>
                <a:spcPct val="50000"/>
              </a:spcBef>
              <a:spcAft>
                <a:spcPts val="0"/>
              </a:spcAft>
              <a:buClr>
                <a:srgbClr val="CC3300"/>
              </a:buClr>
              <a:buSzTx/>
              <a:buFontTx/>
              <a:buAutoNum type="arabicPeriod"/>
              <a:defRPr/>
            </a:pPr>
            <a:endParaRPr kumimoji="0" lang="en-US" altLang="zh-CN" sz="1800" b="0" i="0" u="none" strike="noStrike" kern="1200" cap="none" spc="0" normalizeH="0" baseline="0" noProof="0" dirty="0">
              <a:ln>
                <a:noFill/>
              </a:ln>
              <a:solidFill>
                <a:schemeClr val="bg1"/>
              </a:solidFill>
              <a:effectLst/>
              <a:uLnTx/>
              <a:uFillTx/>
              <a:latin typeface="+mn-lt"/>
              <a:ea typeface="Microsoft YaHei" panose="020B0503020204020204" pitchFamily="34" charset="-122"/>
              <a:cs typeface="+mn-ea"/>
              <a:sym typeface="Arial" panose="020B0604020202020204" pitchFamily="34" charset="0"/>
            </a:endParaRPr>
          </a:p>
        </p:txBody>
      </p:sp>
      <p:sp>
        <p:nvSpPr>
          <p:cNvPr id="5128" name="文本框 130"/>
          <p:cNvSpPr txBox="1"/>
          <p:nvPr/>
        </p:nvSpPr>
        <p:spPr>
          <a:xfrm>
            <a:off x="1084580" y="294005"/>
            <a:ext cx="2239010" cy="475615"/>
          </a:xfrm>
          <a:prstGeom prst="rect">
            <a:avLst/>
          </a:prstGeom>
          <a:noFill/>
          <a:ln w="9525">
            <a:noFill/>
          </a:ln>
        </p:spPr>
        <p:txBody>
          <a:bodyPr wrap="square">
            <a:spAutoFit/>
          </a:bodyPr>
          <a:p>
            <a:pPr algn="ctr" eaLnBrk="1" hangingPunct="1"/>
            <a:r>
              <a:rPr lang="en-US" altLang="zh-CN" sz="2500" b="1" dirty="0">
                <a:latin typeface="Microsoft YaHei" panose="020B0503020204020204" pitchFamily="34" charset="-122"/>
                <a:ea typeface="Vrinda" panose="020B0502040204020203" pitchFamily="34" charset="0"/>
                <a:sym typeface="Arial" panose="020B0604020202020204" pitchFamily="34" charset="0"/>
              </a:rPr>
              <a:t>Introduction</a:t>
            </a:r>
            <a:endParaRPr lang="en-US" altLang="zh-CN" sz="2500" b="1" dirty="0">
              <a:latin typeface="Microsoft YaHei" panose="020B0503020204020204" pitchFamily="34" charset="-122"/>
              <a:ea typeface="Vrinda" panose="020B0502040204020203" pitchFamily="34" charset="0"/>
              <a:sym typeface="Arial" panose="020B0604020202020204" pitchFamily="34" charset="0"/>
            </a:endParaRPr>
          </a:p>
        </p:txBody>
      </p:sp>
      <p:sp>
        <p:nvSpPr>
          <p:cNvPr id="5129" name="Freeform 18"/>
          <p:cNvSpPr>
            <a:spLocks noEditPoints="1"/>
          </p:cNvSpPr>
          <p:nvPr/>
        </p:nvSpPr>
        <p:spPr>
          <a:xfrm>
            <a:off x="433388" y="327025"/>
            <a:ext cx="619125" cy="373063"/>
          </a:xfrm>
          <a:custGeom>
            <a:avLst/>
            <a:gdLst/>
            <a:ahLst/>
            <a:cxnLst>
              <a:cxn ang="0">
                <a:pos x="155470" y="266772"/>
              </a:cxn>
              <a:cxn ang="0">
                <a:pos x="150176" y="248929"/>
              </a:cxn>
              <a:cxn ang="0">
                <a:pos x="186705" y="230202"/>
              </a:cxn>
              <a:cxn ang="0">
                <a:pos x="196411" y="192747"/>
              </a:cxn>
              <a:cxn ang="0">
                <a:pos x="191117" y="151407"/>
              </a:cxn>
              <a:cxn ang="0">
                <a:pos x="168176" y="107592"/>
              </a:cxn>
              <a:cxn ang="0">
                <a:pos x="123706" y="86922"/>
              </a:cxn>
              <a:cxn ang="0">
                <a:pos x="111706" y="87452"/>
              </a:cxn>
              <a:cxn ang="0">
                <a:pos x="60176" y="107769"/>
              </a:cxn>
              <a:cxn ang="0">
                <a:pos x="36529" y="162537"/>
              </a:cxn>
              <a:cxn ang="0">
                <a:pos x="37941" y="218365"/>
              </a:cxn>
              <a:cxn ang="0">
                <a:pos x="53470" y="245219"/>
              </a:cxn>
              <a:cxn ang="0">
                <a:pos x="78000" y="255995"/>
              </a:cxn>
              <a:cxn ang="0">
                <a:pos x="71470" y="268009"/>
              </a:cxn>
              <a:cxn ang="0">
                <a:pos x="45882" y="281613"/>
              </a:cxn>
              <a:cxn ang="0">
                <a:pos x="10588" y="295923"/>
              </a:cxn>
              <a:cxn ang="0">
                <a:pos x="882" y="341504"/>
              </a:cxn>
              <a:cxn ang="0">
                <a:pos x="20118" y="360054"/>
              </a:cxn>
              <a:cxn ang="0">
                <a:pos x="79235" y="369241"/>
              </a:cxn>
              <a:cxn ang="0">
                <a:pos x="80294" y="313060"/>
              </a:cxn>
              <a:cxn ang="0">
                <a:pos x="80647" y="310587"/>
              </a:cxn>
              <a:cxn ang="0">
                <a:pos x="131470" y="276843"/>
              </a:cxn>
              <a:cxn ang="0">
                <a:pos x="592057" y="317300"/>
              </a:cxn>
              <a:cxn ang="0">
                <a:pos x="515293" y="272249"/>
              </a:cxn>
              <a:cxn ang="0">
                <a:pos x="522528" y="231262"/>
              </a:cxn>
              <a:cxn ang="0">
                <a:pos x="538940" y="200521"/>
              </a:cxn>
              <a:cxn ang="0">
                <a:pos x="538234" y="169780"/>
              </a:cxn>
              <a:cxn ang="0">
                <a:pos x="532234" y="87982"/>
              </a:cxn>
              <a:cxn ang="0">
                <a:pos x="504881" y="72258"/>
              </a:cxn>
              <a:cxn ang="0">
                <a:pos x="434646" y="78265"/>
              </a:cxn>
              <a:cxn ang="0">
                <a:pos x="413293" y="124023"/>
              </a:cxn>
              <a:cxn ang="0">
                <a:pos x="413469" y="182677"/>
              </a:cxn>
              <a:cxn ang="0">
                <a:pos x="426352" y="205644"/>
              </a:cxn>
              <a:cxn ang="0">
                <a:pos x="443293" y="241509"/>
              </a:cxn>
              <a:cxn ang="0">
                <a:pos x="440646" y="276136"/>
              </a:cxn>
              <a:cxn ang="0">
                <a:pos x="453528" y="280906"/>
              </a:cxn>
              <a:cxn ang="0">
                <a:pos x="492704" y="311470"/>
              </a:cxn>
              <a:cxn ang="0">
                <a:pos x="493057" y="333907"/>
              </a:cxn>
              <a:cxn ang="0">
                <a:pos x="618704" y="363411"/>
              </a:cxn>
              <a:cxn ang="0">
                <a:pos x="436410" y="283909"/>
              </a:cxn>
              <a:cxn ang="0">
                <a:pos x="357528" y="253169"/>
              </a:cxn>
              <a:cxn ang="0">
                <a:pos x="329823" y="224018"/>
              </a:cxn>
              <a:cxn ang="0">
                <a:pos x="344822" y="176847"/>
              </a:cxn>
              <a:cxn ang="0">
                <a:pos x="362822" y="151407"/>
              </a:cxn>
              <a:cxn ang="0">
                <a:pos x="356999" y="109712"/>
              </a:cxn>
              <a:cxn ang="0">
                <a:pos x="355940" y="44344"/>
              </a:cxn>
              <a:cxn ang="0">
                <a:pos x="332823" y="26501"/>
              </a:cxn>
              <a:cxn ang="0">
                <a:pos x="241588" y="20847"/>
              </a:cxn>
              <a:cxn ang="0">
                <a:pos x="205941" y="127203"/>
              </a:cxn>
              <a:cxn ang="0">
                <a:pos x="226058" y="173314"/>
              </a:cxn>
              <a:cxn ang="0">
                <a:pos x="239999" y="223488"/>
              </a:cxn>
              <a:cxn ang="0">
                <a:pos x="214764" y="253169"/>
              </a:cxn>
              <a:cxn ang="0">
                <a:pos x="135882" y="283909"/>
              </a:cxn>
              <a:cxn ang="0">
                <a:pos x="88588" y="373128"/>
              </a:cxn>
              <a:cxn ang="0">
                <a:pos x="274764" y="286736"/>
              </a:cxn>
              <a:cxn ang="0">
                <a:pos x="288705" y="252815"/>
              </a:cxn>
              <a:cxn ang="0">
                <a:pos x="297881" y="287089"/>
              </a:cxn>
              <a:cxn ang="0">
                <a:pos x="483704" y="373128"/>
              </a:cxn>
              <a:cxn ang="0">
                <a:pos x="436410" y="283909"/>
              </a:cxn>
              <a:cxn ang="0">
                <a:pos x="436410" y="283909"/>
              </a:cxn>
            </a:cxnLst>
            <a:pathLst>
              <a:path w="3506" h="2112">
                <a:moveTo>
                  <a:pt x="745" y="1567"/>
                </a:moveTo>
                <a:cubicBezTo>
                  <a:pt x="789" y="1549"/>
                  <a:pt x="835" y="1529"/>
                  <a:pt x="881" y="1510"/>
                </a:cubicBezTo>
                <a:cubicBezTo>
                  <a:pt x="877" y="1505"/>
                  <a:pt x="873" y="1500"/>
                  <a:pt x="871" y="1495"/>
                </a:cubicBezTo>
                <a:cubicBezTo>
                  <a:pt x="855" y="1466"/>
                  <a:pt x="849" y="1438"/>
                  <a:pt x="851" y="1409"/>
                </a:cubicBezTo>
                <a:cubicBezTo>
                  <a:pt x="1011" y="1383"/>
                  <a:pt x="1011" y="1383"/>
                  <a:pt x="1011" y="1383"/>
                </a:cubicBezTo>
                <a:cubicBezTo>
                  <a:pt x="1029" y="1360"/>
                  <a:pt x="1044" y="1333"/>
                  <a:pt x="1058" y="1303"/>
                </a:cubicBezTo>
                <a:cubicBezTo>
                  <a:pt x="1070" y="1277"/>
                  <a:pt x="1082" y="1247"/>
                  <a:pt x="1093" y="1212"/>
                </a:cubicBezTo>
                <a:cubicBezTo>
                  <a:pt x="1104" y="1176"/>
                  <a:pt x="1111" y="1136"/>
                  <a:pt x="1113" y="1091"/>
                </a:cubicBezTo>
                <a:cubicBezTo>
                  <a:pt x="1115" y="1062"/>
                  <a:pt x="1114" y="1027"/>
                  <a:pt x="1109" y="986"/>
                </a:cubicBezTo>
                <a:cubicBezTo>
                  <a:pt x="1104" y="945"/>
                  <a:pt x="1095" y="902"/>
                  <a:pt x="1083" y="857"/>
                </a:cubicBezTo>
                <a:cubicBezTo>
                  <a:pt x="1070" y="813"/>
                  <a:pt x="1053" y="769"/>
                  <a:pt x="1031" y="726"/>
                </a:cubicBezTo>
                <a:cubicBezTo>
                  <a:pt x="1011" y="683"/>
                  <a:pt x="984" y="643"/>
                  <a:pt x="953" y="609"/>
                </a:cubicBezTo>
                <a:cubicBezTo>
                  <a:pt x="922" y="574"/>
                  <a:pt x="885" y="546"/>
                  <a:pt x="843" y="524"/>
                </a:cubicBezTo>
                <a:cubicBezTo>
                  <a:pt x="801" y="503"/>
                  <a:pt x="754" y="492"/>
                  <a:pt x="701" y="492"/>
                </a:cubicBezTo>
                <a:cubicBezTo>
                  <a:pt x="689" y="492"/>
                  <a:pt x="678" y="493"/>
                  <a:pt x="667" y="493"/>
                </a:cubicBezTo>
                <a:cubicBezTo>
                  <a:pt x="656" y="494"/>
                  <a:pt x="645" y="494"/>
                  <a:pt x="633" y="495"/>
                </a:cubicBezTo>
                <a:cubicBezTo>
                  <a:pt x="592" y="495"/>
                  <a:pt x="551" y="502"/>
                  <a:pt x="510" y="516"/>
                </a:cubicBezTo>
                <a:cubicBezTo>
                  <a:pt x="439" y="537"/>
                  <a:pt x="382" y="568"/>
                  <a:pt x="341" y="610"/>
                </a:cubicBezTo>
                <a:cubicBezTo>
                  <a:pt x="299" y="652"/>
                  <a:pt x="268" y="700"/>
                  <a:pt x="246" y="753"/>
                </a:cubicBezTo>
                <a:cubicBezTo>
                  <a:pt x="225" y="806"/>
                  <a:pt x="212" y="862"/>
                  <a:pt x="207" y="920"/>
                </a:cubicBezTo>
                <a:cubicBezTo>
                  <a:pt x="201" y="978"/>
                  <a:pt x="199" y="1033"/>
                  <a:pt x="199" y="1084"/>
                </a:cubicBezTo>
                <a:cubicBezTo>
                  <a:pt x="199" y="1147"/>
                  <a:pt x="204" y="1197"/>
                  <a:pt x="215" y="1236"/>
                </a:cubicBezTo>
                <a:cubicBezTo>
                  <a:pt x="226" y="1275"/>
                  <a:pt x="237" y="1306"/>
                  <a:pt x="251" y="1329"/>
                </a:cubicBezTo>
                <a:cubicBezTo>
                  <a:pt x="266" y="1355"/>
                  <a:pt x="283" y="1375"/>
                  <a:pt x="303" y="1388"/>
                </a:cubicBezTo>
                <a:cubicBezTo>
                  <a:pt x="442" y="1409"/>
                  <a:pt x="442" y="1409"/>
                  <a:pt x="442" y="1409"/>
                </a:cubicBezTo>
                <a:cubicBezTo>
                  <a:pt x="443" y="1423"/>
                  <a:pt x="443" y="1436"/>
                  <a:pt x="442" y="1449"/>
                </a:cubicBezTo>
                <a:cubicBezTo>
                  <a:pt x="441" y="1461"/>
                  <a:pt x="437" y="1473"/>
                  <a:pt x="431" y="1484"/>
                </a:cubicBezTo>
                <a:cubicBezTo>
                  <a:pt x="425" y="1495"/>
                  <a:pt x="417" y="1506"/>
                  <a:pt x="405" y="1517"/>
                </a:cubicBezTo>
                <a:cubicBezTo>
                  <a:pt x="394" y="1529"/>
                  <a:pt x="378" y="1541"/>
                  <a:pt x="357" y="1554"/>
                </a:cubicBezTo>
                <a:cubicBezTo>
                  <a:pt x="329" y="1572"/>
                  <a:pt x="297" y="1585"/>
                  <a:pt x="260" y="1594"/>
                </a:cubicBezTo>
                <a:cubicBezTo>
                  <a:pt x="223" y="1604"/>
                  <a:pt x="186" y="1614"/>
                  <a:pt x="152" y="1626"/>
                </a:cubicBezTo>
                <a:cubicBezTo>
                  <a:pt x="117" y="1639"/>
                  <a:pt x="87" y="1655"/>
                  <a:pt x="60" y="1675"/>
                </a:cubicBezTo>
                <a:cubicBezTo>
                  <a:pt x="34" y="1696"/>
                  <a:pt x="17" y="1726"/>
                  <a:pt x="11" y="1765"/>
                </a:cubicBezTo>
                <a:cubicBezTo>
                  <a:pt x="1" y="1834"/>
                  <a:pt x="0" y="1890"/>
                  <a:pt x="5" y="1933"/>
                </a:cubicBezTo>
                <a:cubicBezTo>
                  <a:pt x="11" y="1976"/>
                  <a:pt x="20" y="2003"/>
                  <a:pt x="30" y="2011"/>
                </a:cubicBezTo>
                <a:cubicBezTo>
                  <a:pt x="40" y="2019"/>
                  <a:pt x="68" y="2027"/>
                  <a:pt x="114" y="2038"/>
                </a:cubicBezTo>
                <a:cubicBezTo>
                  <a:pt x="160" y="2048"/>
                  <a:pt x="214" y="2058"/>
                  <a:pt x="275" y="2067"/>
                </a:cubicBezTo>
                <a:cubicBezTo>
                  <a:pt x="332" y="2076"/>
                  <a:pt x="390" y="2084"/>
                  <a:pt x="449" y="2090"/>
                </a:cubicBezTo>
                <a:cubicBezTo>
                  <a:pt x="449" y="2033"/>
                  <a:pt x="451" y="1959"/>
                  <a:pt x="453" y="1892"/>
                </a:cubicBezTo>
                <a:cubicBezTo>
                  <a:pt x="454" y="1845"/>
                  <a:pt x="455" y="1800"/>
                  <a:pt x="455" y="1772"/>
                </a:cubicBezTo>
                <a:cubicBezTo>
                  <a:pt x="455" y="1765"/>
                  <a:pt x="455" y="1765"/>
                  <a:pt x="455" y="1765"/>
                </a:cubicBezTo>
                <a:cubicBezTo>
                  <a:pt x="457" y="1758"/>
                  <a:pt x="457" y="1758"/>
                  <a:pt x="457" y="1758"/>
                </a:cubicBezTo>
                <a:cubicBezTo>
                  <a:pt x="493" y="1655"/>
                  <a:pt x="590" y="1622"/>
                  <a:pt x="677" y="1593"/>
                </a:cubicBezTo>
                <a:cubicBezTo>
                  <a:pt x="700" y="1585"/>
                  <a:pt x="723" y="1577"/>
                  <a:pt x="745" y="1567"/>
                </a:cubicBezTo>
                <a:close/>
                <a:moveTo>
                  <a:pt x="3479" y="1940"/>
                </a:moveTo>
                <a:cubicBezTo>
                  <a:pt x="3455" y="1880"/>
                  <a:pt x="3408" y="1832"/>
                  <a:pt x="3355" y="1796"/>
                </a:cubicBezTo>
                <a:cubicBezTo>
                  <a:pt x="3249" y="1723"/>
                  <a:pt x="3120" y="1697"/>
                  <a:pt x="3009" y="1634"/>
                </a:cubicBezTo>
                <a:cubicBezTo>
                  <a:pt x="2972" y="1612"/>
                  <a:pt x="2934" y="1583"/>
                  <a:pt x="2920" y="1541"/>
                </a:cubicBezTo>
                <a:cubicBezTo>
                  <a:pt x="2913" y="1483"/>
                  <a:pt x="2915" y="1425"/>
                  <a:pt x="2915" y="1366"/>
                </a:cubicBezTo>
                <a:cubicBezTo>
                  <a:pt x="2935" y="1352"/>
                  <a:pt x="2949" y="1330"/>
                  <a:pt x="2961" y="1309"/>
                </a:cubicBezTo>
                <a:cubicBezTo>
                  <a:pt x="2985" y="1264"/>
                  <a:pt x="3002" y="1215"/>
                  <a:pt x="3010" y="1164"/>
                </a:cubicBezTo>
                <a:cubicBezTo>
                  <a:pt x="3028" y="1160"/>
                  <a:pt x="3043" y="1150"/>
                  <a:pt x="3054" y="1135"/>
                </a:cubicBezTo>
                <a:cubicBezTo>
                  <a:pt x="3073" y="1106"/>
                  <a:pt x="3080" y="1072"/>
                  <a:pt x="3083" y="1039"/>
                </a:cubicBezTo>
                <a:cubicBezTo>
                  <a:pt x="3086" y="1009"/>
                  <a:pt x="3074" y="979"/>
                  <a:pt x="3050" y="961"/>
                </a:cubicBezTo>
                <a:cubicBezTo>
                  <a:pt x="3080" y="864"/>
                  <a:pt x="3100" y="763"/>
                  <a:pt x="3090" y="662"/>
                </a:cubicBezTo>
                <a:cubicBezTo>
                  <a:pt x="3083" y="601"/>
                  <a:pt x="3062" y="539"/>
                  <a:pt x="3016" y="498"/>
                </a:cubicBezTo>
                <a:cubicBezTo>
                  <a:pt x="2985" y="469"/>
                  <a:pt x="2942" y="454"/>
                  <a:pt x="2901" y="447"/>
                </a:cubicBezTo>
                <a:cubicBezTo>
                  <a:pt x="2890" y="432"/>
                  <a:pt x="2877" y="418"/>
                  <a:pt x="2861" y="409"/>
                </a:cubicBezTo>
                <a:cubicBezTo>
                  <a:pt x="2818" y="382"/>
                  <a:pt x="2766" y="376"/>
                  <a:pt x="2716" y="375"/>
                </a:cubicBezTo>
                <a:cubicBezTo>
                  <a:pt x="2628" y="376"/>
                  <a:pt x="2536" y="391"/>
                  <a:pt x="2463" y="443"/>
                </a:cubicBezTo>
                <a:cubicBezTo>
                  <a:pt x="2426" y="469"/>
                  <a:pt x="2397" y="505"/>
                  <a:pt x="2378" y="545"/>
                </a:cubicBezTo>
                <a:cubicBezTo>
                  <a:pt x="2355" y="594"/>
                  <a:pt x="2344" y="648"/>
                  <a:pt x="2342" y="702"/>
                </a:cubicBezTo>
                <a:cubicBezTo>
                  <a:pt x="2339" y="790"/>
                  <a:pt x="2354" y="876"/>
                  <a:pt x="2376" y="961"/>
                </a:cubicBezTo>
                <a:cubicBezTo>
                  <a:pt x="2353" y="978"/>
                  <a:pt x="2341" y="1006"/>
                  <a:pt x="2343" y="1034"/>
                </a:cubicBezTo>
                <a:cubicBezTo>
                  <a:pt x="2344" y="1062"/>
                  <a:pt x="2350" y="1090"/>
                  <a:pt x="2361" y="1115"/>
                </a:cubicBezTo>
                <a:cubicBezTo>
                  <a:pt x="2371" y="1139"/>
                  <a:pt x="2390" y="1160"/>
                  <a:pt x="2416" y="1164"/>
                </a:cubicBezTo>
                <a:cubicBezTo>
                  <a:pt x="2423" y="1213"/>
                  <a:pt x="2440" y="1259"/>
                  <a:pt x="2462" y="1302"/>
                </a:cubicBezTo>
                <a:cubicBezTo>
                  <a:pt x="2476" y="1326"/>
                  <a:pt x="2490" y="1350"/>
                  <a:pt x="2512" y="1367"/>
                </a:cubicBezTo>
                <a:cubicBezTo>
                  <a:pt x="2512" y="1425"/>
                  <a:pt x="2515" y="1483"/>
                  <a:pt x="2508" y="1541"/>
                </a:cubicBezTo>
                <a:cubicBezTo>
                  <a:pt x="2505" y="1549"/>
                  <a:pt x="2502" y="1556"/>
                  <a:pt x="2497" y="1563"/>
                </a:cubicBezTo>
                <a:cubicBezTo>
                  <a:pt x="2499" y="1564"/>
                  <a:pt x="2501" y="1565"/>
                  <a:pt x="2502" y="1566"/>
                </a:cubicBezTo>
                <a:cubicBezTo>
                  <a:pt x="2524" y="1574"/>
                  <a:pt x="2547" y="1582"/>
                  <a:pt x="2570" y="1590"/>
                </a:cubicBezTo>
                <a:cubicBezTo>
                  <a:pt x="2657" y="1620"/>
                  <a:pt x="2754" y="1654"/>
                  <a:pt x="2790" y="1756"/>
                </a:cubicBezTo>
                <a:cubicBezTo>
                  <a:pt x="2792" y="1763"/>
                  <a:pt x="2792" y="1763"/>
                  <a:pt x="2792" y="1763"/>
                </a:cubicBezTo>
                <a:cubicBezTo>
                  <a:pt x="2792" y="1770"/>
                  <a:pt x="2792" y="1770"/>
                  <a:pt x="2792" y="1770"/>
                </a:cubicBezTo>
                <a:cubicBezTo>
                  <a:pt x="2792" y="1798"/>
                  <a:pt x="2793" y="1843"/>
                  <a:pt x="2794" y="1890"/>
                </a:cubicBezTo>
                <a:cubicBezTo>
                  <a:pt x="2796" y="1945"/>
                  <a:pt x="2797" y="2006"/>
                  <a:pt x="2797" y="2057"/>
                </a:cubicBezTo>
                <a:cubicBezTo>
                  <a:pt x="3506" y="2057"/>
                  <a:pt x="3506" y="2057"/>
                  <a:pt x="3506" y="2057"/>
                </a:cubicBezTo>
                <a:cubicBezTo>
                  <a:pt x="3504" y="2017"/>
                  <a:pt x="3496" y="1977"/>
                  <a:pt x="3479" y="1940"/>
                </a:cubicBezTo>
                <a:close/>
                <a:moveTo>
                  <a:pt x="2473" y="1607"/>
                </a:moveTo>
                <a:cubicBezTo>
                  <a:pt x="2360" y="1560"/>
                  <a:pt x="2235" y="1505"/>
                  <a:pt x="2123" y="1459"/>
                </a:cubicBezTo>
                <a:cubicBezTo>
                  <a:pt x="2091" y="1450"/>
                  <a:pt x="2059" y="1442"/>
                  <a:pt x="2026" y="1433"/>
                </a:cubicBezTo>
                <a:cubicBezTo>
                  <a:pt x="1988" y="1407"/>
                  <a:pt x="1950" y="1320"/>
                  <a:pt x="1930" y="1277"/>
                </a:cubicBezTo>
                <a:cubicBezTo>
                  <a:pt x="1910" y="1274"/>
                  <a:pt x="1889" y="1271"/>
                  <a:pt x="1869" y="1268"/>
                </a:cubicBezTo>
                <a:cubicBezTo>
                  <a:pt x="1872" y="1201"/>
                  <a:pt x="1914" y="1197"/>
                  <a:pt x="1930" y="1146"/>
                </a:cubicBezTo>
                <a:cubicBezTo>
                  <a:pt x="1944" y="1101"/>
                  <a:pt x="1931" y="1042"/>
                  <a:pt x="1954" y="1001"/>
                </a:cubicBezTo>
                <a:cubicBezTo>
                  <a:pt x="1970" y="972"/>
                  <a:pt x="2006" y="972"/>
                  <a:pt x="2024" y="947"/>
                </a:cubicBezTo>
                <a:cubicBezTo>
                  <a:pt x="2041" y="924"/>
                  <a:pt x="2051" y="885"/>
                  <a:pt x="2056" y="857"/>
                </a:cubicBezTo>
                <a:cubicBezTo>
                  <a:pt x="2066" y="807"/>
                  <a:pt x="2074" y="737"/>
                  <a:pt x="2050" y="687"/>
                </a:cubicBezTo>
                <a:cubicBezTo>
                  <a:pt x="2036" y="659"/>
                  <a:pt x="2027" y="656"/>
                  <a:pt x="2023" y="621"/>
                </a:cubicBezTo>
                <a:cubicBezTo>
                  <a:pt x="2018" y="578"/>
                  <a:pt x="2035" y="440"/>
                  <a:pt x="2036" y="410"/>
                </a:cubicBezTo>
                <a:cubicBezTo>
                  <a:pt x="2038" y="333"/>
                  <a:pt x="2036" y="327"/>
                  <a:pt x="2017" y="251"/>
                </a:cubicBezTo>
                <a:cubicBezTo>
                  <a:pt x="2017" y="251"/>
                  <a:pt x="1994" y="183"/>
                  <a:pt x="1958" y="162"/>
                </a:cubicBezTo>
                <a:cubicBezTo>
                  <a:pt x="1886" y="150"/>
                  <a:pt x="1886" y="150"/>
                  <a:pt x="1886" y="150"/>
                </a:cubicBezTo>
                <a:cubicBezTo>
                  <a:pt x="1842" y="109"/>
                  <a:pt x="1842" y="109"/>
                  <a:pt x="1842" y="109"/>
                </a:cubicBezTo>
                <a:cubicBezTo>
                  <a:pt x="1664" y="0"/>
                  <a:pt x="1472" y="77"/>
                  <a:pt x="1369" y="118"/>
                </a:cubicBezTo>
                <a:cubicBezTo>
                  <a:pt x="1222" y="165"/>
                  <a:pt x="1128" y="309"/>
                  <a:pt x="1193" y="616"/>
                </a:cubicBezTo>
                <a:cubicBezTo>
                  <a:pt x="1204" y="668"/>
                  <a:pt x="1164" y="691"/>
                  <a:pt x="1167" y="720"/>
                </a:cubicBezTo>
                <a:cubicBezTo>
                  <a:pt x="1173" y="783"/>
                  <a:pt x="1174" y="933"/>
                  <a:pt x="1234" y="970"/>
                </a:cubicBezTo>
                <a:cubicBezTo>
                  <a:pt x="1239" y="973"/>
                  <a:pt x="1281" y="984"/>
                  <a:pt x="1281" y="981"/>
                </a:cubicBezTo>
                <a:cubicBezTo>
                  <a:pt x="1299" y="1164"/>
                  <a:pt x="1299" y="1164"/>
                  <a:pt x="1299" y="1164"/>
                </a:cubicBezTo>
                <a:cubicBezTo>
                  <a:pt x="1313" y="1204"/>
                  <a:pt x="1349" y="1209"/>
                  <a:pt x="1360" y="1265"/>
                </a:cubicBezTo>
                <a:cubicBezTo>
                  <a:pt x="1314" y="1277"/>
                  <a:pt x="1314" y="1277"/>
                  <a:pt x="1314" y="1277"/>
                </a:cubicBezTo>
                <a:cubicBezTo>
                  <a:pt x="1293" y="1320"/>
                  <a:pt x="1256" y="1407"/>
                  <a:pt x="1217" y="1433"/>
                </a:cubicBezTo>
                <a:cubicBezTo>
                  <a:pt x="1185" y="1442"/>
                  <a:pt x="1153" y="1450"/>
                  <a:pt x="1121" y="1459"/>
                </a:cubicBezTo>
                <a:cubicBezTo>
                  <a:pt x="1008" y="1505"/>
                  <a:pt x="883" y="1560"/>
                  <a:pt x="770" y="1607"/>
                </a:cubicBezTo>
                <a:cubicBezTo>
                  <a:pt x="668" y="1650"/>
                  <a:pt x="545" y="1666"/>
                  <a:pt x="507" y="1772"/>
                </a:cubicBezTo>
                <a:cubicBezTo>
                  <a:pt x="507" y="1845"/>
                  <a:pt x="501" y="2016"/>
                  <a:pt x="502" y="2112"/>
                </a:cubicBezTo>
                <a:cubicBezTo>
                  <a:pt x="1485" y="2112"/>
                  <a:pt x="1485" y="2112"/>
                  <a:pt x="1485" y="2112"/>
                </a:cubicBezTo>
                <a:cubicBezTo>
                  <a:pt x="1557" y="1623"/>
                  <a:pt x="1557" y="1623"/>
                  <a:pt x="1557" y="1623"/>
                </a:cubicBezTo>
                <a:cubicBezTo>
                  <a:pt x="1497" y="1497"/>
                  <a:pt x="1497" y="1497"/>
                  <a:pt x="1497" y="1497"/>
                </a:cubicBezTo>
                <a:cubicBezTo>
                  <a:pt x="1636" y="1431"/>
                  <a:pt x="1636" y="1431"/>
                  <a:pt x="1636" y="1431"/>
                </a:cubicBezTo>
                <a:cubicBezTo>
                  <a:pt x="1752" y="1496"/>
                  <a:pt x="1752" y="1496"/>
                  <a:pt x="1752" y="1496"/>
                </a:cubicBezTo>
                <a:cubicBezTo>
                  <a:pt x="1688" y="1625"/>
                  <a:pt x="1688" y="1625"/>
                  <a:pt x="1688" y="1625"/>
                </a:cubicBezTo>
                <a:cubicBezTo>
                  <a:pt x="1802" y="2112"/>
                  <a:pt x="1802" y="2112"/>
                  <a:pt x="1802" y="2112"/>
                </a:cubicBezTo>
                <a:cubicBezTo>
                  <a:pt x="2741" y="2112"/>
                  <a:pt x="2741" y="2112"/>
                  <a:pt x="2741" y="2112"/>
                </a:cubicBezTo>
                <a:cubicBezTo>
                  <a:pt x="2743" y="2016"/>
                  <a:pt x="2737" y="1845"/>
                  <a:pt x="2737" y="1772"/>
                </a:cubicBezTo>
                <a:cubicBezTo>
                  <a:pt x="2699" y="1666"/>
                  <a:pt x="2576" y="1650"/>
                  <a:pt x="2473" y="1607"/>
                </a:cubicBezTo>
                <a:close/>
                <a:moveTo>
                  <a:pt x="2473" y="1607"/>
                </a:moveTo>
                <a:cubicBezTo>
                  <a:pt x="2473" y="1607"/>
                  <a:pt x="2473" y="1607"/>
                  <a:pt x="2473" y="1607"/>
                </a:cubicBezTo>
              </a:path>
            </a:pathLst>
          </a:custGeom>
          <a:solidFill>
            <a:srgbClr val="43BCC5">
              <a:alpha val="100000"/>
            </a:srgbClr>
          </a:solidFill>
          <a:ln w="9525">
            <a:noFill/>
          </a:ln>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 name="任意多边形 33"/>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57" name="文本框 17"/>
          <p:cNvSpPr txBox="1"/>
          <p:nvPr/>
        </p:nvSpPr>
        <p:spPr>
          <a:xfrm>
            <a:off x="569595" y="1002665"/>
            <a:ext cx="11204575" cy="521970"/>
          </a:xfrm>
          <a:prstGeom prst="rect">
            <a:avLst/>
          </a:prstGeom>
          <a:noFill/>
          <a:ln w="9525">
            <a:noFill/>
          </a:ln>
        </p:spPr>
        <p:txBody>
          <a:bodyPr wrap="square">
            <a:spAutoFit/>
          </a:bodyPr>
          <a:p>
            <a:pPr eaLnBrk="1" hangingPunct="1"/>
            <a:r>
              <a:rPr lang="zh-CN" altLang="en-US" sz="2400" b="1" dirty="0">
                <a:solidFill>
                  <a:srgbClr val="FFFFFF"/>
                </a:solidFill>
                <a:latin typeface="Arial" panose="020B0604020202020204" pitchFamily="34" charset="0"/>
              </a:rPr>
              <a:t>T</a:t>
            </a:r>
            <a:r>
              <a:rPr lang="en-US" altLang="zh-CN" sz="2400" b="1" dirty="0">
                <a:solidFill>
                  <a:srgbClr val="FFFFFF"/>
                </a:solidFill>
                <a:latin typeface="Arial" panose="020B0604020202020204" pitchFamily="34" charset="0"/>
              </a:rPr>
              <a:t>Llab,</a:t>
            </a:r>
            <a:r>
              <a:rPr lang="en-US" altLang="zh-CN" sz="2800" b="1" dirty="0">
                <a:solidFill>
                  <a:srgbClr val="FFFFFF"/>
                </a:solidFill>
                <a:latin typeface="Arial" panose="020B0604020202020204" pitchFamily="34" charset="0"/>
              </a:rPr>
              <a:t>nCb fmv mckjhBHBabels</a:t>
            </a:r>
            <a:r>
              <a:rPr lang="zh-CN" altLang="en-US" sz="2800" b="1" dirty="0">
                <a:solidFill>
                  <a:srgbClr val="FFFFFF"/>
                </a:solidFill>
                <a:latin typeface="Arial" panose="020B0604020202020204" pitchFamily="34" charset="0"/>
              </a:rPr>
              <a:t>ITLE</a:t>
            </a:r>
            <a:endParaRPr lang="zh-CN" altLang="en-US" sz="2400" b="1" dirty="0">
              <a:solidFill>
                <a:srgbClr val="FFFFFF"/>
              </a:solidFill>
              <a:latin typeface="Arial" panose="020B0604020202020204" pitchFamily="34" charset="0"/>
            </a:endParaRPr>
          </a:p>
        </p:txBody>
      </p:sp>
      <p:sp>
        <p:nvSpPr>
          <p:cNvPr id="6159" name="文本框 19"/>
          <p:cNvSpPr txBox="1"/>
          <p:nvPr/>
        </p:nvSpPr>
        <p:spPr>
          <a:xfrm>
            <a:off x="219075" y="4086225"/>
            <a:ext cx="1028700" cy="460375"/>
          </a:xfrm>
          <a:prstGeom prst="rect">
            <a:avLst/>
          </a:prstGeom>
          <a:noFill/>
          <a:ln w="9525">
            <a:noFill/>
          </a:ln>
        </p:spPr>
        <p:txBody>
          <a:bodyPr wrap="none">
            <a:spAutoFit/>
          </a:bodyPr>
          <a:p>
            <a:pPr eaLnBrk="1" hangingPunct="1"/>
            <a:r>
              <a:rPr lang="zh-CN" altLang="en-US" sz="2400" b="1" dirty="0">
                <a:solidFill>
                  <a:srgbClr val="FFFFFF"/>
                </a:solidFill>
                <a:latin typeface="Arial" panose="020B0604020202020204" pitchFamily="34" charset="0"/>
              </a:rPr>
              <a:t>TITLE</a:t>
            </a:r>
            <a:endParaRPr lang="zh-CN" altLang="en-US" sz="2400" b="1" dirty="0">
              <a:solidFill>
                <a:srgbClr val="FFFFFF"/>
              </a:solidFill>
              <a:latin typeface="Arial" panose="020B0604020202020204" pitchFamily="34" charset="0"/>
            </a:endParaRPr>
          </a:p>
        </p:txBody>
      </p:sp>
      <p:sp>
        <p:nvSpPr>
          <p:cNvPr id="6160" name="文本框 20"/>
          <p:cNvSpPr txBox="1"/>
          <p:nvPr/>
        </p:nvSpPr>
        <p:spPr>
          <a:xfrm>
            <a:off x="5083175" y="4086225"/>
            <a:ext cx="1028700" cy="460375"/>
          </a:xfrm>
          <a:prstGeom prst="rect">
            <a:avLst/>
          </a:prstGeom>
          <a:noFill/>
          <a:ln w="9525">
            <a:noFill/>
          </a:ln>
        </p:spPr>
        <p:txBody>
          <a:bodyPr wrap="none">
            <a:spAutoFit/>
          </a:bodyPr>
          <a:p>
            <a:pPr eaLnBrk="1" hangingPunct="1"/>
            <a:r>
              <a:rPr lang="zh-CN" altLang="en-US" sz="2400" b="1" dirty="0">
                <a:solidFill>
                  <a:srgbClr val="FFFFFF"/>
                </a:solidFill>
                <a:latin typeface="Arial" panose="020B0604020202020204" pitchFamily="34" charset="0"/>
              </a:rPr>
              <a:t>TITLE</a:t>
            </a:r>
            <a:endParaRPr lang="zh-CN" altLang="en-US" sz="2400" b="1" dirty="0">
              <a:solidFill>
                <a:srgbClr val="FFFFFF"/>
              </a:solidFill>
              <a:latin typeface="Arial" panose="020B0604020202020204" pitchFamily="34" charset="0"/>
            </a:endParaRPr>
          </a:p>
        </p:txBody>
      </p:sp>
      <p:sp>
        <p:nvSpPr>
          <p:cNvPr id="6161" name="文本框 21"/>
          <p:cNvSpPr txBox="1"/>
          <p:nvPr/>
        </p:nvSpPr>
        <p:spPr>
          <a:xfrm>
            <a:off x="9980613" y="4086225"/>
            <a:ext cx="1028700" cy="460375"/>
          </a:xfrm>
          <a:prstGeom prst="rect">
            <a:avLst/>
          </a:prstGeom>
          <a:noFill/>
          <a:ln w="9525">
            <a:noFill/>
          </a:ln>
        </p:spPr>
        <p:txBody>
          <a:bodyPr wrap="none">
            <a:spAutoFit/>
          </a:bodyPr>
          <a:p>
            <a:pPr eaLnBrk="1" hangingPunct="1"/>
            <a:r>
              <a:rPr lang="zh-CN" altLang="en-US" sz="2400" b="1" dirty="0">
                <a:solidFill>
                  <a:srgbClr val="FFFFFF"/>
                </a:solidFill>
                <a:latin typeface="Arial" panose="020B0604020202020204" pitchFamily="34" charset="0"/>
              </a:rPr>
              <a:t>TITLE</a:t>
            </a:r>
            <a:endParaRPr lang="zh-CN" altLang="en-US" sz="2400" b="1" dirty="0">
              <a:solidFill>
                <a:srgbClr val="FFFFFF"/>
              </a:solidFill>
              <a:latin typeface="Arial" panose="020B0604020202020204" pitchFamily="34" charset="0"/>
            </a:endParaRPr>
          </a:p>
        </p:txBody>
      </p:sp>
      <p:sp>
        <p:nvSpPr>
          <p:cNvPr id="6162" name="文本框 22"/>
          <p:cNvSpPr txBox="1"/>
          <p:nvPr/>
        </p:nvSpPr>
        <p:spPr>
          <a:xfrm>
            <a:off x="2654300" y="1935163"/>
            <a:ext cx="1006475" cy="337185"/>
          </a:xfrm>
          <a:prstGeom prst="rect">
            <a:avLst/>
          </a:prstGeom>
          <a:noFill/>
          <a:ln w="9525">
            <a:noFill/>
          </a:ln>
        </p:spPr>
        <p:txBody>
          <a:bodyPr wrap="square">
            <a:spAutoFit/>
          </a:bodyPr>
          <a:p>
            <a:pPr eaLnBrk="1" hangingPunct="1"/>
            <a:r>
              <a:rPr lang="zh-CN" altLang="en-US" sz="1600" dirty="0">
                <a:solidFill>
                  <a:srgbClr val="FFFFFF"/>
                </a:solidFill>
                <a:latin typeface="Arial" panose="020B0604020202020204" pitchFamily="34" charset="0"/>
              </a:rPr>
              <a:t>TEXT</a:t>
            </a:r>
            <a:endParaRPr lang="zh-CN" altLang="en-US" sz="1600" dirty="0">
              <a:solidFill>
                <a:srgbClr val="FFFFFF"/>
              </a:solidFill>
              <a:latin typeface="Arial" panose="020B0604020202020204" pitchFamily="34" charset="0"/>
            </a:endParaRPr>
          </a:p>
        </p:txBody>
      </p:sp>
      <p:sp>
        <p:nvSpPr>
          <p:cNvPr id="6163" name="文本框 23"/>
          <p:cNvSpPr txBox="1"/>
          <p:nvPr/>
        </p:nvSpPr>
        <p:spPr>
          <a:xfrm>
            <a:off x="2654300" y="2606675"/>
            <a:ext cx="1978025" cy="583565"/>
          </a:xfrm>
          <a:prstGeom prst="rect">
            <a:avLst/>
          </a:prstGeom>
          <a:noFill/>
          <a:ln w="9525">
            <a:noFill/>
          </a:ln>
        </p:spPr>
        <p:txBody>
          <a:bodyPr>
            <a:spAutoFit/>
          </a:bodyPr>
          <a:p>
            <a:pPr eaLnBrk="1" hangingPunct="1"/>
            <a:r>
              <a:rPr lang="zh-CN" altLang="en-US" sz="1600" dirty="0">
                <a:solidFill>
                  <a:srgbClr val="FFFFFF"/>
                </a:solidFill>
                <a:sym typeface="+mn-ea"/>
              </a:rPr>
              <a:t>TEXT:</a:t>
            </a:r>
            <a:r>
              <a:rPr lang="en-US" altLang="zh-CN" sz="1600" dirty="0">
                <a:solidFill>
                  <a:srgbClr val="FFFFFF"/>
                </a:solidFill>
                <a:sym typeface="+mn-ea"/>
              </a:rPr>
              <a:t>XXXXXX</a:t>
            </a:r>
            <a:r>
              <a:rPr lang="zh-CN" altLang="en-US" sz="1600" dirty="0">
                <a:solidFill>
                  <a:srgbClr val="FFFFFF"/>
                </a:solidFill>
                <a:sym typeface="+mn-ea"/>
              </a:rPr>
              <a:t>,TEXT:</a:t>
            </a:r>
            <a:r>
              <a:rPr lang="en-US" altLang="zh-CN" sz="1600" dirty="0">
                <a:solidFill>
                  <a:srgbClr val="FFFFFF"/>
                </a:solidFill>
                <a:sym typeface="+mn-ea"/>
              </a:rPr>
              <a:t>XXXXXX</a:t>
            </a:r>
            <a:r>
              <a:rPr lang="zh-CN" altLang="en-US" sz="1600" dirty="0">
                <a:solidFill>
                  <a:srgbClr val="FFFFFF"/>
                </a:solidFill>
                <a:sym typeface="+mn-ea"/>
              </a:rPr>
              <a:t>,</a:t>
            </a:r>
            <a:endParaRPr lang="zh-CN" altLang="en-US" sz="1600" dirty="0">
              <a:solidFill>
                <a:srgbClr val="FFFFFF"/>
              </a:solidFill>
              <a:latin typeface="Arial" panose="020B0604020202020204" pitchFamily="34" charset="0"/>
            </a:endParaRPr>
          </a:p>
        </p:txBody>
      </p:sp>
      <p:sp>
        <p:nvSpPr>
          <p:cNvPr id="6164" name="文本框 24"/>
          <p:cNvSpPr txBox="1"/>
          <p:nvPr/>
        </p:nvSpPr>
        <p:spPr>
          <a:xfrm>
            <a:off x="7546975" y="2032000"/>
            <a:ext cx="701040" cy="337185"/>
          </a:xfrm>
          <a:prstGeom prst="rect">
            <a:avLst/>
          </a:prstGeom>
          <a:noFill/>
          <a:ln w="9525">
            <a:noFill/>
          </a:ln>
        </p:spPr>
        <p:txBody>
          <a:bodyPr wrap="none">
            <a:spAutoFit/>
          </a:bodyPr>
          <a:p>
            <a:pPr eaLnBrk="1" hangingPunct="1"/>
            <a:r>
              <a:rPr lang="zh-CN" altLang="en-US" sz="1600" dirty="0">
                <a:solidFill>
                  <a:srgbClr val="FFFFFF"/>
                </a:solidFill>
                <a:latin typeface="Arial" panose="020B0604020202020204" pitchFamily="34" charset="0"/>
              </a:rPr>
              <a:t>TEXT</a:t>
            </a:r>
            <a:endParaRPr lang="zh-CN" altLang="en-US" sz="1600" dirty="0">
              <a:solidFill>
                <a:srgbClr val="FFFFFF"/>
              </a:solidFill>
              <a:latin typeface="Arial" panose="020B0604020202020204" pitchFamily="34" charset="0"/>
            </a:endParaRPr>
          </a:p>
        </p:txBody>
      </p:sp>
      <p:sp>
        <p:nvSpPr>
          <p:cNvPr id="6166" name="文本框 26"/>
          <p:cNvSpPr txBox="1"/>
          <p:nvPr/>
        </p:nvSpPr>
        <p:spPr>
          <a:xfrm>
            <a:off x="207963" y="4545013"/>
            <a:ext cx="701040" cy="337185"/>
          </a:xfrm>
          <a:prstGeom prst="rect">
            <a:avLst/>
          </a:prstGeom>
          <a:noFill/>
          <a:ln w="9525">
            <a:noFill/>
          </a:ln>
        </p:spPr>
        <p:txBody>
          <a:bodyPr wrap="none">
            <a:spAutoFit/>
          </a:bodyPr>
          <a:p>
            <a:pPr eaLnBrk="1" hangingPunct="1"/>
            <a:r>
              <a:rPr lang="zh-CN" altLang="en-US" sz="1600" dirty="0">
                <a:solidFill>
                  <a:srgbClr val="FFFFFF"/>
                </a:solidFill>
                <a:latin typeface="Arial" panose="020B0604020202020204" pitchFamily="34" charset="0"/>
              </a:rPr>
              <a:t>TEXT</a:t>
            </a:r>
            <a:endParaRPr lang="zh-CN" altLang="en-US" sz="1600" dirty="0">
              <a:solidFill>
                <a:srgbClr val="FFFFFF"/>
              </a:solidFill>
              <a:latin typeface="Arial" panose="020B0604020202020204" pitchFamily="34" charset="0"/>
            </a:endParaRPr>
          </a:p>
        </p:txBody>
      </p:sp>
      <p:sp>
        <p:nvSpPr>
          <p:cNvPr id="6167" name="文本框 27"/>
          <p:cNvSpPr txBox="1"/>
          <p:nvPr/>
        </p:nvSpPr>
        <p:spPr>
          <a:xfrm>
            <a:off x="206375" y="5006975"/>
            <a:ext cx="3453765" cy="583565"/>
          </a:xfrm>
          <a:prstGeom prst="rect">
            <a:avLst/>
          </a:prstGeom>
          <a:noFill/>
          <a:ln w="9525">
            <a:noFill/>
          </a:ln>
        </p:spPr>
        <p:txBody>
          <a:bodyPr wrap="square">
            <a:spAutoFit/>
          </a:bodyPr>
          <a:p>
            <a:pPr eaLnBrk="1" hangingPunct="1"/>
            <a:r>
              <a:rPr lang="zh-CN" altLang="en-US" sz="1600" dirty="0">
                <a:solidFill>
                  <a:srgbClr val="FFFFFF"/>
                </a:solidFill>
                <a:latin typeface="Arial" panose="020B0604020202020204" pitchFamily="34" charset="0"/>
              </a:rPr>
              <a:t>TEXT</a:t>
            </a:r>
            <a:r>
              <a:rPr lang="en-US" altLang="zh-CN" sz="1600" dirty="0">
                <a:solidFill>
                  <a:srgbClr val="FFFFFF"/>
                </a:solidFill>
                <a:latin typeface="Arial" panose="020B0604020202020204" pitchFamily="34" charset="0"/>
              </a:rPr>
              <a:t>Adkjqwbfkb</a:t>
            </a:r>
            <a:r>
              <a:rPr lang="zh-CN" altLang="en-US" sz="1600" dirty="0">
                <a:solidFill>
                  <a:srgbClr val="FFFFFF"/>
                </a:solidFill>
                <a:latin typeface="Arial" panose="020B0604020202020204" pitchFamily="34" charset="0"/>
              </a:rPr>
              <a:t>:</a:t>
            </a:r>
            <a:r>
              <a:rPr lang="en-US" altLang="zh-CN" sz="1600" dirty="0">
                <a:solidFill>
                  <a:srgbClr val="FFFFFF"/>
                </a:solidFill>
                <a:latin typeface="Arial" panose="020B0604020202020204" pitchFamily="34" charset="0"/>
              </a:rPr>
              <a:t>XXXXXX</a:t>
            </a:r>
            <a:r>
              <a:rPr lang="zh-CN" altLang="en-US" sz="1600" dirty="0">
                <a:solidFill>
                  <a:srgbClr val="FFFFFF"/>
                </a:solidFill>
                <a:latin typeface="Arial" panose="020B0604020202020204" pitchFamily="34" charset="0"/>
              </a:rPr>
              <a:t>,TEXT:</a:t>
            </a:r>
            <a:r>
              <a:rPr lang="en-US" altLang="zh-CN" sz="1600" dirty="0">
                <a:solidFill>
                  <a:srgbClr val="FFFFFF"/>
                </a:solidFill>
                <a:latin typeface="Arial" panose="020B0604020202020204" pitchFamily="34" charset="0"/>
              </a:rPr>
              <a:t>XXXXXX</a:t>
            </a:r>
            <a:r>
              <a:rPr lang="zh-CN" altLang="en-US" sz="1600" dirty="0">
                <a:solidFill>
                  <a:srgbClr val="FFFFFF"/>
                </a:solidFill>
                <a:latin typeface="Arial" panose="020B0604020202020204" pitchFamily="34" charset="0"/>
              </a:rPr>
              <a:t>,</a:t>
            </a:r>
            <a:endParaRPr lang="zh-CN" altLang="en-US" sz="1600" dirty="0">
              <a:solidFill>
                <a:srgbClr val="FFFFFF"/>
              </a:solidFill>
              <a:latin typeface="Arial" panose="020B0604020202020204" pitchFamily="34" charset="0"/>
            </a:endParaRPr>
          </a:p>
        </p:txBody>
      </p:sp>
      <p:sp>
        <p:nvSpPr>
          <p:cNvPr id="6168" name="文本框 28"/>
          <p:cNvSpPr txBox="1"/>
          <p:nvPr/>
        </p:nvSpPr>
        <p:spPr>
          <a:xfrm>
            <a:off x="5083175" y="5006975"/>
            <a:ext cx="1979613" cy="583565"/>
          </a:xfrm>
          <a:prstGeom prst="rect">
            <a:avLst/>
          </a:prstGeom>
          <a:noFill/>
          <a:ln w="9525">
            <a:noFill/>
          </a:ln>
        </p:spPr>
        <p:txBody>
          <a:bodyPr>
            <a:spAutoFit/>
          </a:bodyPr>
          <a:p>
            <a:pPr eaLnBrk="1" hangingPunct="1"/>
            <a:r>
              <a:rPr lang="zh-CN" altLang="en-US" sz="1600" dirty="0">
                <a:solidFill>
                  <a:srgbClr val="FFFFFF"/>
                </a:solidFill>
                <a:sym typeface="+mn-ea"/>
              </a:rPr>
              <a:t>TEXT:</a:t>
            </a:r>
            <a:r>
              <a:rPr lang="en-US" altLang="zh-CN" sz="1600" dirty="0">
                <a:solidFill>
                  <a:srgbClr val="FFFFFF"/>
                </a:solidFill>
                <a:sym typeface="+mn-ea"/>
              </a:rPr>
              <a:t>XXXXXX</a:t>
            </a:r>
            <a:r>
              <a:rPr lang="zh-CN" altLang="en-US" sz="1600" dirty="0">
                <a:solidFill>
                  <a:srgbClr val="FFFFFF"/>
                </a:solidFill>
                <a:sym typeface="+mn-ea"/>
              </a:rPr>
              <a:t>,TEXT:</a:t>
            </a:r>
            <a:r>
              <a:rPr lang="en-US" altLang="zh-CN" sz="1600" dirty="0">
                <a:solidFill>
                  <a:srgbClr val="FFFFFF"/>
                </a:solidFill>
                <a:sym typeface="+mn-ea"/>
              </a:rPr>
              <a:t>XXXXXX</a:t>
            </a:r>
            <a:r>
              <a:rPr lang="zh-CN" altLang="en-US" sz="1600" dirty="0">
                <a:solidFill>
                  <a:srgbClr val="FFFFFF"/>
                </a:solidFill>
                <a:sym typeface="+mn-ea"/>
              </a:rPr>
              <a:t>,</a:t>
            </a:r>
            <a:endParaRPr lang="zh-CN" altLang="en-US" sz="1600" dirty="0">
              <a:solidFill>
                <a:srgbClr val="FFFFFF"/>
              </a:solidFill>
              <a:latin typeface="Arial" panose="020B0604020202020204" pitchFamily="34" charset="0"/>
            </a:endParaRPr>
          </a:p>
        </p:txBody>
      </p:sp>
      <p:sp>
        <p:nvSpPr>
          <p:cNvPr id="6169" name="文本框 29"/>
          <p:cNvSpPr txBox="1"/>
          <p:nvPr/>
        </p:nvSpPr>
        <p:spPr>
          <a:xfrm>
            <a:off x="5083175" y="4545013"/>
            <a:ext cx="701040" cy="337185"/>
          </a:xfrm>
          <a:prstGeom prst="rect">
            <a:avLst/>
          </a:prstGeom>
          <a:noFill/>
          <a:ln w="9525">
            <a:noFill/>
          </a:ln>
        </p:spPr>
        <p:txBody>
          <a:bodyPr wrap="none">
            <a:spAutoFit/>
          </a:bodyPr>
          <a:p>
            <a:pPr eaLnBrk="1" hangingPunct="1"/>
            <a:r>
              <a:rPr lang="zh-CN" altLang="en-US" sz="1600" dirty="0">
                <a:solidFill>
                  <a:srgbClr val="FFFFFF"/>
                </a:solidFill>
                <a:latin typeface="Arial" panose="020B0604020202020204" pitchFamily="34" charset="0"/>
              </a:rPr>
              <a:t>TEXT</a:t>
            </a:r>
            <a:endParaRPr lang="zh-CN" altLang="en-US" sz="1600" dirty="0">
              <a:solidFill>
                <a:srgbClr val="FFFFFF"/>
              </a:solidFill>
              <a:latin typeface="Arial" panose="020B0604020202020204" pitchFamily="34" charset="0"/>
            </a:endParaRPr>
          </a:p>
        </p:txBody>
      </p:sp>
      <p:sp>
        <p:nvSpPr>
          <p:cNvPr id="6170" name="文本框 30"/>
          <p:cNvSpPr txBox="1"/>
          <p:nvPr/>
        </p:nvSpPr>
        <p:spPr>
          <a:xfrm>
            <a:off x="9980613" y="4545013"/>
            <a:ext cx="701040" cy="337185"/>
          </a:xfrm>
          <a:prstGeom prst="rect">
            <a:avLst/>
          </a:prstGeom>
          <a:noFill/>
          <a:ln w="9525">
            <a:noFill/>
          </a:ln>
        </p:spPr>
        <p:txBody>
          <a:bodyPr wrap="none">
            <a:spAutoFit/>
          </a:bodyPr>
          <a:p>
            <a:pPr eaLnBrk="1" hangingPunct="1"/>
            <a:r>
              <a:rPr lang="zh-CN" altLang="en-US" sz="1600" dirty="0">
                <a:solidFill>
                  <a:srgbClr val="FFFFFF"/>
                </a:solidFill>
                <a:latin typeface="Arial" panose="020B0604020202020204" pitchFamily="34" charset="0"/>
              </a:rPr>
              <a:t>TEXT</a:t>
            </a:r>
            <a:endParaRPr lang="zh-CN" altLang="en-US" sz="1600" dirty="0">
              <a:solidFill>
                <a:srgbClr val="FFFFFF"/>
              </a:solidFill>
              <a:latin typeface="Arial" panose="020B0604020202020204" pitchFamily="34" charset="0"/>
            </a:endParaRPr>
          </a:p>
        </p:txBody>
      </p:sp>
      <p:sp>
        <p:nvSpPr>
          <p:cNvPr id="6171" name="文本框 31"/>
          <p:cNvSpPr txBox="1"/>
          <p:nvPr/>
        </p:nvSpPr>
        <p:spPr>
          <a:xfrm>
            <a:off x="9996488" y="5006975"/>
            <a:ext cx="1979612" cy="583565"/>
          </a:xfrm>
          <a:prstGeom prst="rect">
            <a:avLst/>
          </a:prstGeom>
          <a:noFill/>
          <a:ln w="9525">
            <a:noFill/>
          </a:ln>
        </p:spPr>
        <p:txBody>
          <a:bodyPr>
            <a:spAutoFit/>
          </a:bodyPr>
          <a:p>
            <a:pPr eaLnBrk="1" hangingPunct="1"/>
            <a:r>
              <a:rPr lang="zh-CN" altLang="en-US" sz="1600" dirty="0">
                <a:solidFill>
                  <a:srgbClr val="FFFFFF"/>
                </a:solidFill>
                <a:sym typeface="+mn-ea"/>
              </a:rPr>
              <a:t>TEXT:</a:t>
            </a:r>
            <a:r>
              <a:rPr lang="en-US" altLang="zh-CN" sz="1600" dirty="0">
                <a:solidFill>
                  <a:srgbClr val="FFFFFF"/>
                </a:solidFill>
                <a:sym typeface="+mn-ea"/>
              </a:rPr>
              <a:t>XXXXXX</a:t>
            </a:r>
            <a:r>
              <a:rPr lang="zh-CN" altLang="en-US" sz="1600" dirty="0">
                <a:solidFill>
                  <a:srgbClr val="FFFFFF"/>
                </a:solidFill>
                <a:sym typeface="+mn-ea"/>
              </a:rPr>
              <a:t>,TEXT:</a:t>
            </a:r>
            <a:r>
              <a:rPr lang="en-US" altLang="zh-CN" sz="1600" dirty="0">
                <a:solidFill>
                  <a:srgbClr val="FFFFFF"/>
                </a:solidFill>
                <a:sym typeface="+mn-ea"/>
              </a:rPr>
              <a:t>XXXXXX</a:t>
            </a:r>
            <a:r>
              <a:rPr lang="zh-CN" altLang="en-US" sz="1600" dirty="0">
                <a:solidFill>
                  <a:srgbClr val="FFFFFF"/>
                </a:solidFill>
                <a:sym typeface="+mn-ea"/>
              </a:rPr>
              <a:t>,</a:t>
            </a:r>
            <a:endParaRPr lang="zh-CN" altLang="en-US" sz="1600" dirty="0">
              <a:solidFill>
                <a:srgbClr val="FFFFFF"/>
              </a:solidFill>
              <a:latin typeface="Arial" panose="020B0604020202020204" pitchFamily="34" charset="0"/>
            </a:endParaRPr>
          </a:p>
        </p:txBody>
      </p:sp>
      <p:sp>
        <p:nvSpPr>
          <p:cNvPr id="6172" name="文本框 34"/>
          <p:cNvSpPr txBox="1"/>
          <p:nvPr/>
        </p:nvSpPr>
        <p:spPr>
          <a:xfrm>
            <a:off x="968375" y="327025"/>
            <a:ext cx="7607300" cy="475615"/>
          </a:xfrm>
          <a:prstGeom prst="rect">
            <a:avLst/>
          </a:prstGeom>
          <a:noFill/>
          <a:ln w="9525">
            <a:noFill/>
          </a:ln>
        </p:spPr>
        <p:txBody>
          <a:bodyPr wrap="square">
            <a:spAutoFit/>
          </a:bodyPr>
          <a:p>
            <a:pPr algn="ctr" eaLnBrk="1" hangingPunct="1"/>
            <a:r>
              <a:rPr lang="en-US" altLang="zh-CN" sz="2500" b="1" dirty="0">
                <a:latin typeface="Microsoft YaHei" panose="020B0503020204020204" pitchFamily="34" charset="-122"/>
                <a:ea typeface="Vrinda" panose="020B0502040204020203" pitchFamily="34" charset="0"/>
                <a:sym typeface="Arial" panose="020B0604020202020204" pitchFamily="34" charset="0"/>
              </a:rPr>
              <a:t>Extraction of text from document step by step</a:t>
            </a:r>
            <a:endParaRPr lang="en-US" altLang="zh-CN" sz="2500" b="1" dirty="0">
              <a:latin typeface="Microsoft YaHei" panose="020B0503020204020204" pitchFamily="34" charset="-122"/>
              <a:ea typeface="Vrinda" panose="020B0502040204020203" pitchFamily="34" charset="0"/>
              <a:sym typeface="Arial" panose="020B0604020202020204" pitchFamily="34" charset="0"/>
            </a:endParaRPr>
          </a:p>
        </p:txBody>
      </p:sp>
      <p:sp>
        <p:nvSpPr>
          <p:cNvPr id="6173" name="Freeform 18"/>
          <p:cNvSpPr>
            <a:spLocks noEditPoints="1"/>
          </p:cNvSpPr>
          <p:nvPr/>
        </p:nvSpPr>
        <p:spPr>
          <a:xfrm>
            <a:off x="317500" y="360363"/>
            <a:ext cx="619125" cy="373062"/>
          </a:xfrm>
          <a:custGeom>
            <a:avLst/>
            <a:gdLst/>
            <a:ahLst/>
            <a:cxnLst>
              <a:cxn ang="0">
                <a:pos x="155470" y="266772"/>
              </a:cxn>
              <a:cxn ang="0">
                <a:pos x="150176" y="248929"/>
              </a:cxn>
              <a:cxn ang="0">
                <a:pos x="186705" y="230202"/>
              </a:cxn>
              <a:cxn ang="0">
                <a:pos x="196411" y="192747"/>
              </a:cxn>
              <a:cxn ang="0">
                <a:pos x="191117" y="151407"/>
              </a:cxn>
              <a:cxn ang="0">
                <a:pos x="168176" y="107592"/>
              </a:cxn>
              <a:cxn ang="0">
                <a:pos x="123706" y="86922"/>
              </a:cxn>
              <a:cxn ang="0">
                <a:pos x="111706" y="87452"/>
              </a:cxn>
              <a:cxn ang="0">
                <a:pos x="60176" y="107769"/>
              </a:cxn>
              <a:cxn ang="0">
                <a:pos x="36529" y="162537"/>
              </a:cxn>
              <a:cxn ang="0">
                <a:pos x="37941" y="218365"/>
              </a:cxn>
              <a:cxn ang="0">
                <a:pos x="53470" y="245219"/>
              </a:cxn>
              <a:cxn ang="0">
                <a:pos x="78000" y="255995"/>
              </a:cxn>
              <a:cxn ang="0">
                <a:pos x="71470" y="268009"/>
              </a:cxn>
              <a:cxn ang="0">
                <a:pos x="45882" y="281613"/>
              </a:cxn>
              <a:cxn ang="0">
                <a:pos x="10588" y="295923"/>
              </a:cxn>
              <a:cxn ang="0">
                <a:pos x="882" y="341504"/>
              </a:cxn>
              <a:cxn ang="0">
                <a:pos x="20118" y="360054"/>
              </a:cxn>
              <a:cxn ang="0">
                <a:pos x="79235" y="369241"/>
              </a:cxn>
              <a:cxn ang="0">
                <a:pos x="80294" y="313060"/>
              </a:cxn>
              <a:cxn ang="0">
                <a:pos x="80647" y="310587"/>
              </a:cxn>
              <a:cxn ang="0">
                <a:pos x="131470" y="276843"/>
              </a:cxn>
              <a:cxn ang="0">
                <a:pos x="592057" y="317300"/>
              </a:cxn>
              <a:cxn ang="0">
                <a:pos x="515293" y="272249"/>
              </a:cxn>
              <a:cxn ang="0">
                <a:pos x="522528" y="231262"/>
              </a:cxn>
              <a:cxn ang="0">
                <a:pos x="538940" y="200521"/>
              </a:cxn>
              <a:cxn ang="0">
                <a:pos x="538234" y="169780"/>
              </a:cxn>
              <a:cxn ang="0">
                <a:pos x="532234" y="87982"/>
              </a:cxn>
              <a:cxn ang="0">
                <a:pos x="504881" y="72258"/>
              </a:cxn>
              <a:cxn ang="0">
                <a:pos x="434646" y="78265"/>
              </a:cxn>
              <a:cxn ang="0">
                <a:pos x="413293" y="124023"/>
              </a:cxn>
              <a:cxn ang="0">
                <a:pos x="413469" y="182677"/>
              </a:cxn>
              <a:cxn ang="0">
                <a:pos x="426352" y="205644"/>
              </a:cxn>
              <a:cxn ang="0">
                <a:pos x="443293" y="241509"/>
              </a:cxn>
              <a:cxn ang="0">
                <a:pos x="440646" y="276136"/>
              </a:cxn>
              <a:cxn ang="0">
                <a:pos x="453528" y="280906"/>
              </a:cxn>
              <a:cxn ang="0">
                <a:pos x="492704" y="311470"/>
              </a:cxn>
              <a:cxn ang="0">
                <a:pos x="493057" y="333907"/>
              </a:cxn>
              <a:cxn ang="0">
                <a:pos x="618704" y="363411"/>
              </a:cxn>
              <a:cxn ang="0">
                <a:pos x="436410" y="283909"/>
              </a:cxn>
              <a:cxn ang="0">
                <a:pos x="357528" y="253169"/>
              </a:cxn>
              <a:cxn ang="0">
                <a:pos x="329823" y="224018"/>
              </a:cxn>
              <a:cxn ang="0">
                <a:pos x="344822" y="176847"/>
              </a:cxn>
              <a:cxn ang="0">
                <a:pos x="362822" y="151407"/>
              </a:cxn>
              <a:cxn ang="0">
                <a:pos x="356999" y="109712"/>
              </a:cxn>
              <a:cxn ang="0">
                <a:pos x="355940" y="44344"/>
              </a:cxn>
              <a:cxn ang="0">
                <a:pos x="332823" y="26501"/>
              </a:cxn>
              <a:cxn ang="0">
                <a:pos x="241588" y="20847"/>
              </a:cxn>
              <a:cxn ang="0">
                <a:pos x="205941" y="127203"/>
              </a:cxn>
              <a:cxn ang="0">
                <a:pos x="226058" y="173314"/>
              </a:cxn>
              <a:cxn ang="0">
                <a:pos x="239999" y="223488"/>
              </a:cxn>
              <a:cxn ang="0">
                <a:pos x="214764" y="253169"/>
              </a:cxn>
              <a:cxn ang="0">
                <a:pos x="135882" y="283909"/>
              </a:cxn>
              <a:cxn ang="0">
                <a:pos x="88588" y="373128"/>
              </a:cxn>
              <a:cxn ang="0">
                <a:pos x="274764" y="286736"/>
              </a:cxn>
              <a:cxn ang="0">
                <a:pos x="288705" y="252815"/>
              </a:cxn>
              <a:cxn ang="0">
                <a:pos x="297881" y="287089"/>
              </a:cxn>
              <a:cxn ang="0">
                <a:pos x="483704" y="373128"/>
              </a:cxn>
              <a:cxn ang="0">
                <a:pos x="436410" y="283909"/>
              </a:cxn>
              <a:cxn ang="0">
                <a:pos x="436410" y="283909"/>
              </a:cxn>
            </a:cxnLst>
            <a:pathLst>
              <a:path w="3506" h="2112">
                <a:moveTo>
                  <a:pt x="745" y="1567"/>
                </a:moveTo>
                <a:cubicBezTo>
                  <a:pt x="789" y="1549"/>
                  <a:pt x="835" y="1529"/>
                  <a:pt x="881" y="1510"/>
                </a:cubicBezTo>
                <a:cubicBezTo>
                  <a:pt x="877" y="1505"/>
                  <a:pt x="873" y="1500"/>
                  <a:pt x="871" y="1495"/>
                </a:cubicBezTo>
                <a:cubicBezTo>
                  <a:pt x="855" y="1466"/>
                  <a:pt x="849" y="1438"/>
                  <a:pt x="851" y="1409"/>
                </a:cubicBezTo>
                <a:cubicBezTo>
                  <a:pt x="1011" y="1383"/>
                  <a:pt x="1011" y="1383"/>
                  <a:pt x="1011" y="1383"/>
                </a:cubicBezTo>
                <a:cubicBezTo>
                  <a:pt x="1029" y="1360"/>
                  <a:pt x="1044" y="1333"/>
                  <a:pt x="1058" y="1303"/>
                </a:cubicBezTo>
                <a:cubicBezTo>
                  <a:pt x="1070" y="1277"/>
                  <a:pt x="1082" y="1247"/>
                  <a:pt x="1093" y="1212"/>
                </a:cubicBezTo>
                <a:cubicBezTo>
                  <a:pt x="1104" y="1176"/>
                  <a:pt x="1111" y="1136"/>
                  <a:pt x="1113" y="1091"/>
                </a:cubicBezTo>
                <a:cubicBezTo>
                  <a:pt x="1115" y="1062"/>
                  <a:pt x="1114" y="1027"/>
                  <a:pt x="1109" y="986"/>
                </a:cubicBezTo>
                <a:cubicBezTo>
                  <a:pt x="1104" y="945"/>
                  <a:pt x="1095" y="902"/>
                  <a:pt x="1083" y="857"/>
                </a:cubicBezTo>
                <a:cubicBezTo>
                  <a:pt x="1070" y="813"/>
                  <a:pt x="1053" y="769"/>
                  <a:pt x="1031" y="726"/>
                </a:cubicBezTo>
                <a:cubicBezTo>
                  <a:pt x="1011" y="683"/>
                  <a:pt x="984" y="643"/>
                  <a:pt x="953" y="609"/>
                </a:cubicBezTo>
                <a:cubicBezTo>
                  <a:pt x="922" y="574"/>
                  <a:pt x="885" y="546"/>
                  <a:pt x="843" y="524"/>
                </a:cubicBezTo>
                <a:cubicBezTo>
                  <a:pt x="801" y="503"/>
                  <a:pt x="754" y="492"/>
                  <a:pt x="701" y="492"/>
                </a:cubicBezTo>
                <a:cubicBezTo>
                  <a:pt x="689" y="492"/>
                  <a:pt x="678" y="493"/>
                  <a:pt x="667" y="493"/>
                </a:cubicBezTo>
                <a:cubicBezTo>
                  <a:pt x="656" y="494"/>
                  <a:pt x="645" y="494"/>
                  <a:pt x="633" y="495"/>
                </a:cubicBezTo>
                <a:cubicBezTo>
                  <a:pt x="592" y="495"/>
                  <a:pt x="551" y="502"/>
                  <a:pt x="510" y="516"/>
                </a:cubicBezTo>
                <a:cubicBezTo>
                  <a:pt x="439" y="537"/>
                  <a:pt x="382" y="568"/>
                  <a:pt x="341" y="610"/>
                </a:cubicBezTo>
                <a:cubicBezTo>
                  <a:pt x="299" y="652"/>
                  <a:pt x="268" y="700"/>
                  <a:pt x="246" y="753"/>
                </a:cubicBezTo>
                <a:cubicBezTo>
                  <a:pt x="225" y="806"/>
                  <a:pt x="212" y="862"/>
                  <a:pt x="207" y="920"/>
                </a:cubicBezTo>
                <a:cubicBezTo>
                  <a:pt x="201" y="978"/>
                  <a:pt x="199" y="1033"/>
                  <a:pt x="199" y="1084"/>
                </a:cubicBezTo>
                <a:cubicBezTo>
                  <a:pt x="199" y="1147"/>
                  <a:pt x="204" y="1197"/>
                  <a:pt x="215" y="1236"/>
                </a:cubicBezTo>
                <a:cubicBezTo>
                  <a:pt x="226" y="1275"/>
                  <a:pt x="237" y="1306"/>
                  <a:pt x="251" y="1329"/>
                </a:cubicBezTo>
                <a:cubicBezTo>
                  <a:pt x="266" y="1355"/>
                  <a:pt x="283" y="1375"/>
                  <a:pt x="303" y="1388"/>
                </a:cubicBezTo>
                <a:cubicBezTo>
                  <a:pt x="442" y="1409"/>
                  <a:pt x="442" y="1409"/>
                  <a:pt x="442" y="1409"/>
                </a:cubicBezTo>
                <a:cubicBezTo>
                  <a:pt x="443" y="1423"/>
                  <a:pt x="443" y="1436"/>
                  <a:pt x="442" y="1449"/>
                </a:cubicBezTo>
                <a:cubicBezTo>
                  <a:pt x="441" y="1461"/>
                  <a:pt x="437" y="1473"/>
                  <a:pt x="431" y="1484"/>
                </a:cubicBezTo>
                <a:cubicBezTo>
                  <a:pt x="425" y="1495"/>
                  <a:pt x="417" y="1506"/>
                  <a:pt x="405" y="1517"/>
                </a:cubicBezTo>
                <a:cubicBezTo>
                  <a:pt x="394" y="1529"/>
                  <a:pt x="378" y="1541"/>
                  <a:pt x="357" y="1554"/>
                </a:cubicBezTo>
                <a:cubicBezTo>
                  <a:pt x="329" y="1572"/>
                  <a:pt x="297" y="1585"/>
                  <a:pt x="260" y="1594"/>
                </a:cubicBezTo>
                <a:cubicBezTo>
                  <a:pt x="223" y="1604"/>
                  <a:pt x="186" y="1614"/>
                  <a:pt x="152" y="1626"/>
                </a:cubicBezTo>
                <a:cubicBezTo>
                  <a:pt x="117" y="1639"/>
                  <a:pt x="87" y="1655"/>
                  <a:pt x="60" y="1675"/>
                </a:cubicBezTo>
                <a:cubicBezTo>
                  <a:pt x="34" y="1696"/>
                  <a:pt x="17" y="1726"/>
                  <a:pt x="11" y="1765"/>
                </a:cubicBezTo>
                <a:cubicBezTo>
                  <a:pt x="1" y="1834"/>
                  <a:pt x="0" y="1890"/>
                  <a:pt x="5" y="1933"/>
                </a:cubicBezTo>
                <a:cubicBezTo>
                  <a:pt x="11" y="1976"/>
                  <a:pt x="20" y="2003"/>
                  <a:pt x="30" y="2011"/>
                </a:cubicBezTo>
                <a:cubicBezTo>
                  <a:pt x="40" y="2019"/>
                  <a:pt x="68" y="2027"/>
                  <a:pt x="114" y="2038"/>
                </a:cubicBezTo>
                <a:cubicBezTo>
                  <a:pt x="160" y="2048"/>
                  <a:pt x="214" y="2058"/>
                  <a:pt x="275" y="2067"/>
                </a:cubicBezTo>
                <a:cubicBezTo>
                  <a:pt x="332" y="2076"/>
                  <a:pt x="390" y="2084"/>
                  <a:pt x="449" y="2090"/>
                </a:cubicBezTo>
                <a:cubicBezTo>
                  <a:pt x="449" y="2033"/>
                  <a:pt x="451" y="1959"/>
                  <a:pt x="453" y="1892"/>
                </a:cubicBezTo>
                <a:cubicBezTo>
                  <a:pt x="454" y="1845"/>
                  <a:pt x="455" y="1800"/>
                  <a:pt x="455" y="1772"/>
                </a:cubicBezTo>
                <a:cubicBezTo>
                  <a:pt x="455" y="1765"/>
                  <a:pt x="455" y="1765"/>
                  <a:pt x="455" y="1765"/>
                </a:cubicBezTo>
                <a:cubicBezTo>
                  <a:pt x="457" y="1758"/>
                  <a:pt x="457" y="1758"/>
                  <a:pt x="457" y="1758"/>
                </a:cubicBezTo>
                <a:cubicBezTo>
                  <a:pt x="493" y="1655"/>
                  <a:pt x="590" y="1622"/>
                  <a:pt x="677" y="1593"/>
                </a:cubicBezTo>
                <a:cubicBezTo>
                  <a:pt x="700" y="1585"/>
                  <a:pt x="723" y="1577"/>
                  <a:pt x="745" y="1567"/>
                </a:cubicBezTo>
                <a:close/>
                <a:moveTo>
                  <a:pt x="3479" y="1940"/>
                </a:moveTo>
                <a:cubicBezTo>
                  <a:pt x="3455" y="1880"/>
                  <a:pt x="3408" y="1832"/>
                  <a:pt x="3355" y="1796"/>
                </a:cubicBezTo>
                <a:cubicBezTo>
                  <a:pt x="3249" y="1723"/>
                  <a:pt x="3120" y="1697"/>
                  <a:pt x="3009" y="1634"/>
                </a:cubicBezTo>
                <a:cubicBezTo>
                  <a:pt x="2972" y="1612"/>
                  <a:pt x="2934" y="1583"/>
                  <a:pt x="2920" y="1541"/>
                </a:cubicBezTo>
                <a:cubicBezTo>
                  <a:pt x="2913" y="1483"/>
                  <a:pt x="2915" y="1425"/>
                  <a:pt x="2915" y="1366"/>
                </a:cubicBezTo>
                <a:cubicBezTo>
                  <a:pt x="2935" y="1352"/>
                  <a:pt x="2949" y="1330"/>
                  <a:pt x="2961" y="1309"/>
                </a:cubicBezTo>
                <a:cubicBezTo>
                  <a:pt x="2985" y="1264"/>
                  <a:pt x="3002" y="1215"/>
                  <a:pt x="3010" y="1164"/>
                </a:cubicBezTo>
                <a:cubicBezTo>
                  <a:pt x="3028" y="1160"/>
                  <a:pt x="3043" y="1150"/>
                  <a:pt x="3054" y="1135"/>
                </a:cubicBezTo>
                <a:cubicBezTo>
                  <a:pt x="3073" y="1106"/>
                  <a:pt x="3080" y="1072"/>
                  <a:pt x="3083" y="1039"/>
                </a:cubicBezTo>
                <a:cubicBezTo>
                  <a:pt x="3086" y="1009"/>
                  <a:pt x="3074" y="979"/>
                  <a:pt x="3050" y="961"/>
                </a:cubicBezTo>
                <a:cubicBezTo>
                  <a:pt x="3080" y="864"/>
                  <a:pt x="3100" y="763"/>
                  <a:pt x="3090" y="662"/>
                </a:cubicBezTo>
                <a:cubicBezTo>
                  <a:pt x="3083" y="601"/>
                  <a:pt x="3062" y="539"/>
                  <a:pt x="3016" y="498"/>
                </a:cubicBezTo>
                <a:cubicBezTo>
                  <a:pt x="2985" y="469"/>
                  <a:pt x="2942" y="454"/>
                  <a:pt x="2901" y="447"/>
                </a:cubicBezTo>
                <a:cubicBezTo>
                  <a:pt x="2890" y="432"/>
                  <a:pt x="2877" y="418"/>
                  <a:pt x="2861" y="409"/>
                </a:cubicBezTo>
                <a:cubicBezTo>
                  <a:pt x="2818" y="382"/>
                  <a:pt x="2766" y="376"/>
                  <a:pt x="2716" y="375"/>
                </a:cubicBezTo>
                <a:cubicBezTo>
                  <a:pt x="2628" y="376"/>
                  <a:pt x="2536" y="391"/>
                  <a:pt x="2463" y="443"/>
                </a:cubicBezTo>
                <a:cubicBezTo>
                  <a:pt x="2426" y="469"/>
                  <a:pt x="2397" y="505"/>
                  <a:pt x="2378" y="545"/>
                </a:cubicBezTo>
                <a:cubicBezTo>
                  <a:pt x="2355" y="594"/>
                  <a:pt x="2344" y="648"/>
                  <a:pt x="2342" y="702"/>
                </a:cubicBezTo>
                <a:cubicBezTo>
                  <a:pt x="2339" y="790"/>
                  <a:pt x="2354" y="876"/>
                  <a:pt x="2376" y="961"/>
                </a:cubicBezTo>
                <a:cubicBezTo>
                  <a:pt x="2353" y="978"/>
                  <a:pt x="2341" y="1006"/>
                  <a:pt x="2343" y="1034"/>
                </a:cubicBezTo>
                <a:cubicBezTo>
                  <a:pt x="2344" y="1062"/>
                  <a:pt x="2350" y="1090"/>
                  <a:pt x="2361" y="1115"/>
                </a:cubicBezTo>
                <a:cubicBezTo>
                  <a:pt x="2371" y="1139"/>
                  <a:pt x="2390" y="1160"/>
                  <a:pt x="2416" y="1164"/>
                </a:cubicBezTo>
                <a:cubicBezTo>
                  <a:pt x="2423" y="1213"/>
                  <a:pt x="2440" y="1259"/>
                  <a:pt x="2462" y="1302"/>
                </a:cubicBezTo>
                <a:cubicBezTo>
                  <a:pt x="2476" y="1326"/>
                  <a:pt x="2490" y="1350"/>
                  <a:pt x="2512" y="1367"/>
                </a:cubicBezTo>
                <a:cubicBezTo>
                  <a:pt x="2512" y="1425"/>
                  <a:pt x="2515" y="1483"/>
                  <a:pt x="2508" y="1541"/>
                </a:cubicBezTo>
                <a:cubicBezTo>
                  <a:pt x="2505" y="1549"/>
                  <a:pt x="2502" y="1556"/>
                  <a:pt x="2497" y="1563"/>
                </a:cubicBezTo>
                <a:cubicBezTo>
                  <a:pt x="2499" y="1564"/>
                  <a:pt x="2501" y="1565"/>
                  <a:pt x="2502" y="1566"/>
                </a:cubicBezTo>
                <a:cubicBezTo>
                  <a:pt x="2524" y="1574"/>
                  <a:pt x="2547" y="1582"/>
                  <a:pt x="2570" y="1590"/>
                </a:cubicBezTo>
                <a:cubicBezTo>
                  <a:pt x="2657" y="1620"/>
                  <a:pt x="2754" y="1654"/>
                  <a:pt x="2790" y="1756"/>
                </a:cubicBezTo>
                <a:cubicBezTo>
                  <a:pt x="2792" y="1763"/>
                  <a:pt x="2792" y="1763"/>
                  <a:pt x="2792" y="1763"/>
                </a:cubicBezTo>
                <a:cubicBezTo>
                  <a:pt x="2792" y="1770"/>
                  <a:pt x="2792" y="1770"/>
                  <a:pt x="2792" y="1770"/>
                </a:cubicBezTo>
                <a:cubicBezTo>
                  <a:pt x="2792" y="1798"/>
                  <a:pt x="2793" y="1843"/>
                  <a:pt x="2794" y="1890"/>
                </a:cubicBezTo>
                <a:cubicBezTo>
                  <a:pt x="2796" y="1945"/>
                  <a:pt x="2797" y="2006"/>
                  <a:pt x="2797" y="2057"/>
                </a:cubicBezTo>
                <a:cubicBezTo>
                  <a:pt x="3506" y="2057"/>
                  <a:pt x="3506" y="2057"/>
                  <a:pt x="3506" y="2057"/>
                </a:cubicBezTo>
                <a:cubicBezTo>
                  <a:pt x="3504" y="2017"/>
                  <a:pt x="3496" y="1977"/>
                  <a:pt x="3479" y="1940"/>
                </a:cubicBezTo>
                <a:close/>
                <a:moveTo>
                  <a:pt x="2473" y="1607"/>
                </a:moveTo>
                <a:cubicBezTo>
                  <a:pt x="2360" y="1560"/>
                  <a:pt x="2235" y="1505"/>
                  <a:pt x="2123" y="1459"/>
                </a:cubicBezTo>
                <a:cubicBezTo>
                  <a:pt x="2091" y="1450"/>
                  <a:pt x="2059" y="1442"/>
                  <a:pt x="2026" y="1433"/>
                </a:cubicBezTo>
                <a:cubicBezTo>
                  <a:pt x="1988" y="1407"/>
                  <a:pt x="1950" y="1320"/>
                  <a:pt x="1930" y="1277"/>
                </a:cubicBezTo>
                <a:cubicBezTo>
                  <a:pt x="1910" y="1274"/>
                  <a:pt x="1889" y="1271"/>
                  <a:pt x="1869" y="1268"/>
                </a:cubicBezTo>
                <a:cubicBezTo>
                  <a:pt x="1872" y="1201"/>
                  <a:pt x="1914" y="1197"/>
                  <a:pt x="1930" y="1146"/>
                </a:cubicBezTo>
                <a:cubicBezTo>
                  <a:pt x="1944" y="1101"/>
                  <a:pt x="1931" y="1042"/>
                  <a:pt x="1954" y="1001"/>
                </a:cubicBezTo>
                <a:cubicBezTo>
                  <a:pt x="1970" y="972"/>
                  <a:pt x="2006" y="972"/>
                  <a:pt x="2024" y="947"/>
                </a:cubicBezTo>
                <a:cubicBezTo>
                  <a:pt x="2041" y="924"/>
                  <a:pt x="2051" y="885"/>
                  <a:pt x="2056" y="857"/>
                </a:cubicBezTo>
                <a:cubicBezTo>
                  <a:pt x="2066" y="807"/>
                  <a:pt x="2074" y="737"/>
                  <a:pt x="2050" y="687"/>
                </a:cubicBezTo>
                <a:cubicBezTo>
                  <a:pt x="2036" y="659"/>
                  <a:pt x="2027" y="656"/>
                  <a:pt x="2023" y="621"/>
                </a:cubicBezTo>
                <a:cubicBezTo>
                  <a:pt x="2018" y="578"/>
                  <a:pt x="2035" y="440"/>
                  <a:pt x="2036" y="410"/>
                </a:cubicBezTo>
                <a:cubicBezTo>
                  <a:pt x="2038" y="333"/>
                  <a:pt x="2036" y="327"/>
                  <a:pt x="2017" y="251"/>
                </a:cubicBezTo>
                <a:cubicBezTo>
                  <a:pt x="2017" y="251"/>
                  <a:pt x="1994" y="183"/>
                  <a:pt x="1958" y="162"/>
                </a:cubicBezTo>
                <a:cubicBezTo>
                  <a:pt x="1886" y="150"/>
                  <a:pt x="1886" y="150"/>
                  <a:pt x="1886" y="150"/>
                </a:cubicBezTo>
                <a:cubicBezTo>
                  <a:pt x="1842" y="109"/>
                  <a:pt x="1842" y="109"/>
                  <a:pt x="1842" y="109"/>
                </a:cubicBezTo>
                <a:cubicBezTo>
                  <a:pt x="1664" y="0"/>
                  <a:pt x="1472" y="77"/>
                  <a:pt x="1369" y="118"/>
                </a:cubicBezTo>
                <a:cubicBezTo>
                  <a:pt x="1222" y="165"/>
                  <a:pt x="1128" y="309"/>
                  <a:pt x="1193" y="616"/>
                </a:cubicBezTo>
                <a:cubicBezTo>
                  <a:pt x="1204" y="668"/>
                  <a:pt x="1164" y="691"/>
                  <a:pt x="1167" y="720"/>
                </a:cubicBezTo>
                <a:cubicBezTo>
                  <a:pt x="1173" y="783"/>
                  <a:pt x="1174" y="933"/>
                  <a:pt x="1234" y="970"/>
                </a:cubicBezTo>
                <a:cubicBezTo>
                  <a:pt x="1239" y="973"/>
                  <a:pt x="1281" y="984"/>
                  <a:pt x="1281" y="981"/>
                </a:cubicBezTo>
                <a:cubicBezTo>
                  <a:pt x="1299" y="1164"/>
                  <a:pt x="1299" y="1164"/>
                  <a:pt x="1299" y="1164"/>
                </a:cubicBezTo>
                <a:cubicBezTo>
                  <a:pt x="1313" y="1204"/>
                  <a:pt x="1349" y="1209"/>
                  <a:pt x="1360" y="1265"/>
                </a:cubicBezTo>
                <a:cubicBezTo>
                  <a:pt x="1314" y="1277"/>
                  <a:pt x="1314" y="1277"/>
                  <a:pt x="1314" y="1277"/>
                </a:cubicBezTo>
                <a:cubicBezTo>
                  <a:pt x="1293" y="1320"/>
                  <a:pt x="1256" y="1407"/>
                  <a:pt x="1217" y="1433"/>
                </a:cubicBezTo>
                <a:cubicBezTo>
                  <a:pt x="1185" y="1442"/>
                  <a:pt x="1153" y="1450"/>
                  <a:pt x="1121" y="1459"/>
                </a:cubicBezTo>
                <a:cubicBezTo>
                  <a:pt x="1008" y="1505"/>
                  <a:pt x="883" y="1560"/>
                  <a:pt x="770" y="1607"/>
                </a:cubicBezTo>
                <a:cubicBezTo>
                  <a:pt x="668" y="1650"/>
                  <a:pt x="545" y="1666"/>
                  <a:pt x="507" y="1772"/>
                </a:cubicBezTo>
                <a:cubicBezTo>
                  <a:pt x="507" y="1845"/>
                  <a:pt x="501" y="2016"/>
                  <a:pt x="502" y="2112"/>
                </a:cubicBezTo>
                <a:cubicBezTo>
                  <a:pt x="1485" y="2112"/>
                  <a:pt x="1485" y="2112"/>
                  <a:pt x="1485" y="2112"/>
                </a:cubicBezTo>
                <a:cubicBezTo>
                  <a:pt x="1557" y="1623"/>
                  <a:pt x="1557" y="1623"/>
                  <a:pt x="1557" y="1623"/>
                </a:cubicBezTo>
                <a:cubicBezTo>
                  <a:pt x="1497" y="1497"/>
                  <a:pt x="1497" y="1497"/>
                  <a:pt x="1497" y="1497"/>
                </a:cubicBezTo>
                <a:cubicBezTo>
                  <a:pt x="1636" y="1431"/>
                  <a:pt x="1636" y="1431"/>
                  <a:pt x="1636" y="1431"/>
                </a:cubicBezTo>
                <a:cubicBezTo>
                  <a:pt x="1752" y="1496"/>
                  <a:pt x="1752" y="1496"/>
                  <a:pt x="1752" y="1496"/>
                </a:cubicBezTo>
                <a:cubicBezTo>
                  <a:pt x="1688" y="1625"/>
                  <a:pt x="1688" y="1625"/>
                  <a:pt x="1688" y="1625"/>
                </a:cubicBezTo>
                <a:cubicBezTo>
                  <a:pt x="1802" y="2112"/>
                  <a:pt x="1802" y="2112"/>
                  <a:pt x="1802" y="2112"/>
                </a:cubicBezTo>
                <a:cubicBezTo>
                  <a:pt x="2741" y="2112"/>
                  <a:pt x="2741" y="2112"/>
                  <a:pt x="2741" y="2112"/>
                </a:cubicBezTo>
                <a:cubicBezTo>
                  <a:pt x="2743" y="2016"/>
                  <a:pt x="2737" y="1845"/>
                  <a:pt x="2737" y="1772"/>
                </a:cubicBezTo>
                <a:cubicBezTo>
                  <a:pt x="2699" y="1666"/>
                  <a:pt x="2576" y="1650"/>
                  <a:pt x="2473" y="1607"/>
                </a:cubicBezTo>
                <a:close/>
                <a:moveTo>
                  <a:pt x="2473" y="1607"/>
                </a:moveTo>
                <a:cubicBezTo>
                  <a:pt x="2473" y="1607"/>
                  <a:pt x="2473" y="1607"/>
                  <a:pt x="2473" y="1607"/>
                </a:cubicBezTo>
              </a:path>
            </a:pathLst>
          </a:custGeom>
          <a:solidFill>
            <a:srgbClr val="43BCC5">
              <a:alpha val="100000"/>
            </a:srgbClr>
          </a:solidFill>
          <a:ln w="9525">
            <a:noFill/>
          </a:ln>
        </p:spPr>
        <p:txBody>
          <a:bodyPr/>
          <a:p>
            <a:endParaRPr lang="zh-CN" altLang="en-US"/>
          </a:p>
        </p:txBody>
      </p:sp>
      <p:sp>
        <p:nvSpPr>
          <p:cNvPr id="33" name="任意多边形 32"/>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 name="Picture 1" descr="Screenshot (650)"/>
          <p:cNvPicPr>
            <a:picLocks noChangeAspect="1"/>
          </p:cNvPicPr>
          <p:nvPr/>
        </p:nvPicPr>
        <p:blipFill>
          <a:blip r:embed="rId1"/>
          <a:stretch>
            <a:fillRect/>
          </a:stretch>
        </p:blipFill>
        <p:spPr>
          <a:xfrm>
            <a:off x="784860" y="2875280"/>
            <a:ext cx="2875280" cy="3677285"/>
          </a:xfrm>
          <a:prstGeom prst="rect">
            <a:avLst/>
          </a:prstGeom>
        </p:spPr>
      </p:pic>
      <p:pic>
        <p:nvPicPr>
          <p:cNvPr id="3" name="Picture 2" descr="Screenshot (654)"/>
          <p:cNvPicPr>
            <a:picLocks noChangeAspect="1"/>
          </p:cNvPicPr>
          <p:nvPr/>
        </p:nvPicPr>
        <p:blipFill>
          <a:blip r:embed="rId2"/>
          <a:stretch>
            <a:fillRect/>
          </a:stretch>
        </p:blipFill>
        <p:spPr>
          <a:xfrm>
            <a:off x="4228465" y="2906395"/>
            <a:ext cx="1883410" cy="3395345"/>
          </a:xfrm>
          <a:prstGeom prst="rect">
            <a:avLst/>
          </a:prstGeom>
        </p:spPr>
      </p:pic>
      <p:pic>
        <p:nvPicPr>
          <p:cNvPr id="4" name="Picture 3" descr="Screenshot (655)"/>
          <p:cNvPicPr>
            <a:picLocks noChangeAspect="1"/>
          </p:cNvPicPr>
          <p:nvPr/>
        </p:nvPicPr>
        <p:blipFill>
          <a:blip r:embed="rId3"/>
          <a:stretch>
            <a:fillRect/>
          </a:stretch>
        </p:blipFill>
        <p:spPr>
          <a:xfrm>
            <a:off x="7005320" y="2923540"/>
            <a:ext cx="1784350" cy="3806825"/>
          </a:xfrm>
          <a:prstGeom prst="rect">
            <a:avLst/>
          </a:prstGeom>
        </p:spPr>
      </p:pic>
      <p:pic>
        <p:nvPicPr>
          <p:cNvPr id="5" name="Picture 4" descr="Screenshot (653)"/>
          <p:cNvPicPr>
            <a:picLocks noChangeAspect="1"/>
          </p:cNvPicPr>
          <p:nvPr/>
        </p:nvPicPr>
        <p:blipFill>
          <a:blip r:embed="rId4"/>
          <a:stretch>
            <a:fillRect/>
          </a:stretch>
        </p:blipFill>
        <p:spPr>
          <a:xfrm>
            <a:off x="9442450" y="2923540"/>
            <a:ext cx="2533650" cy="1485900"/>
          </a:xfrm>
          <a:prstGeom prst="rect">
            <a:avLst/>
          </a:prstGeom>
        </p:spPr>
      </p:pic>
      <p:sp>
        <p:nvSpPr>
          <p:cNvPr id="7" name="Text Box 6"/>
          <p:cNvSpPr txBox="1"/>
          <p:nvPr/>
        </p:nvSpPr>
        <p:spPr>
          <a:xfrm>
            <a:off x="105410" y="1524635"/>
            <a:ext cx="10401300" cy="1291590"/>
          </a:xfrm>
          <a:prstGeom prst="rect">
            <a:avLst/>
          </a:prstGeom>
          <a:noFill/>
        </p:spPr>
        <p:txBody>
          <a:bodyPr wrap="square" rtlCol="0">
            <a:spAutoFit/>
          </a:bodyPr>
          <a:p>
            <a:pPr marL="342900" indent="-342900" algn="just">
              <a:buFont typeface="Arial" panose="020B0604020202020204" pitchFamily="34" charset="0"/>
              <a:buChar char="•"/>
            </a:pPr>
            <a:r>
              <a:rPr lang="en-US" sz="2000"/>
              <a:t>As we can see ,this process of extraction of text is multi level .</a:t>
            </a:r>
            <a:endParaRPr lang="en-US" sz="2000"/>
          </a:p>
          <a:p>
            <a:pPr marL="342900" indent="-342900" algn="just">
              <a:buFont typeface="Arial" panose="020B0604020202020204" pitchFamily="34" charset="0"/>
              <a:buChar char="•"/>
            </a:pPr>
            <a:r>
              <a:rPr lang="en-US" sz="2000"/>
              <a:t>We chose the folders name as  labels for the classsification of our scripts because html text are present in its subfolders .</a:t>
            </a:r>
            <a:endParaRPr lang="en-US" sz="2000"/>
          </a:p>
          <a:p>
            <a:pPr algn="just">
              <a:buFont typeface="Arial" panose="020B0604020202020204" pitchFamily="34" charset="0"/>
            </a:pPr>
            <a:r>
              <a:rPr lang="en-US"/>
              <a:t>  </a:t>
            </a:r>
            <a:endParaRPr lang="en-US"/>
          </a:p>
        </p:txBody>
      </p:sp>
      <p:sp>
        <p:nvSpPr>
          <p:cNvPr id="19" name="Text Box 18"/>
          <p:cNvSpPr txBox="1"/>
          <p:nvPr/>
        </p:nvSpPr>
        <p:spPr>
          <a:xfrm>
            <a:off x="3419475" y="3736340"/>
            <a:ext cx="1212850" cy="521970"/>
          </a:xfrm>
          <a:prstGeom prst="rect">
            <a:avLst/>
          </a:prstGeom>
          <a:noFill/>
        </p:spPr>
        <p:txBody>
          <a:bodyPr wrap="square" rtlCol="0" anchor="t">
            <a:spAutoFit/>
          </a:bodyPr>
          <a:p>
            <a:r>
              <a:rPr lang="en-US" sz="2800">
                <a:cs typeface="Arial" panose="020B0604020202020204" pitchFamily="34" charset="0"/>
              </a:rPr>
              <a:t>→</a:t>
            </a:r>
            <a:endParaRPr lang="en-US" sz="2800">
              <a:cs typeface="Arial" panose="020B0604020202020204" pitchFamily="34" charset="0"/>
            </a:endParaRPr>
          </a:p>
        </p:txBody>
      </p:sp>
      <p:sp>
        <p:nvSpPr>
          <p:cNvPr id="20" name="Text Box 19"/>
          <p:cNvSpPr txBox="1"/>
          <p:nvPr/>
        </p:nvSpPr>
        <p:spPr>
          <a:xfrm>
            <a:off x="6446520" y="3813175"/>
            <a:ext cx="487680" cy="460375"/>
          </a:xfrm>
          <a:prstGeom prst="rect">
            <a:avLst/>
          </a:prstGeom>
          <a:noFill/>
        </p:spPr>
        <p:txBody>
          <a:bodyPr wrap="none" rtlCol="0" anchor="t">
            <a:spAutoFit/>
          </a:bodyPr>
          <a:p>
            <a:r>
              <a:rPr lang="en-US" sz="2400">
                <a:cs typeface="Arial" panose="020B0604020202020204" pitchFamily="34" charset="0"/>
              </a:rPr>
              <a:t>→</a:t>
            </a:r>
            <a:endParaRPr lang="en-US" sz="2400">
              <a:cs typeface="Arial" panose="020B0604020202020204" pitchFamily="34" charset="0"/>
            </a:endParaRPr>
          </a:p>
        </p:txBody>
      </p:sp>
      <p:sp>
        <p:nvSpPr>
          <p:cNvPr id="21" name="Text Box 20"/>
          <p:cNvSpPr txBox="1"/>
          <p:nvPr/>
        </p:nvSpPr>
        <p:spPr>
          <a:xfrm>
            <a:off x="9030970" y="3813175"/>
            <a:ext cx="804545" cy="460375"/>
          </a:xfrm>
          <a:prstGeom prst="rect">
            <a:avLst/>
          </a:prstGeom>
          <a:noFill/>
        </p:spPr>
        <p:txBody>
          <a:bodyPr wrap="square" rtlCol="0" anchor="t">
            <a:spAutoFit/>
          </a:bodyPr>
          <a:p>
            <a:r>
              <a:rPr lang="en-US" sz="2400">
                <a:cs typeface="Arial" panose="020B0604020202020204" pitchFamily="34" charset="0"/>
              </a:rPr>
              <a:t>→</a:t>
            </a:r>
            <a:endParaRPr lang="en-US" sz="240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任意多边形 38"/>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0" name="任意多边形 59"/>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543560" y="1146175"/>
            <a:ext cx="11406505" cy="6400800"/>
          </a:xfrm>
          <a:prstGeom prst="rect">
            <a:avLst/>
          </a:prstGeom>
          <a:noFill/>
        </p:spPr>
        <p:txBody>
          <a:bodyPr wrap="square" rtlCol="0">
            <a:spAutoFit/>
          </a:bodyPr>
          <a:p>
            <a:r>
              <a:rPr lang="en-US"/>
              <a:t>			</a:t>
            </a:r>
            <a:r>
              <a:rPr lang="en-US" sz="4000" b="1" u="sng"/>
              <a:t>Mapping Implementation</a:t>
            </a:r>
            <a:endParaRPr lang="en-US" sz="4000" b="1" u="sng"/>
          </a:p>
          <a:p>
            <a:endParaRPr lang="en-US"/>
          </a:p>
          <a:p>
            <a:pPr marL="457200" indent="-457200">
              <a:buFont typeface="Arial" panose="020B0604020202020204" pitchFamily="34" charset="0"/>
              <a:buChar char="•"/>
            </a:pPr>
            <a:r>
              <a:rPr lang="en-US" sz="3200"/>
              <a:t>Our training data obtained from html text from the documents.</a:t>
            </a:r>
            <a:endParaRPr lang="en-US" sz="3200"/>
          </a:p>
          <a:p>
            <a:pPr marL="457200" indent="-457200">
              <a:buFont typeface="Arial" panose="020B0604020202020204" pitchFamily="34" charset="0"/>
              <a:buChar char="•"/>
            </a:pPr>
            <a:r>
              <a:rPr lang="en-US" sz="3200"/>
              <a:t>Our testing data obtained from the functionality scripts.</a:t>
            </a:r>
            <a:endParaRPr lang="en-US" sz="3200"/>
          </a:p>
          <a:p>
            <a:pPr marL="457200" indent="-457200">
              <a:buFont typeface="Arial" panose="020B0604020202020204" pitchFamily="34" charset="0"/>
              <a:buChar char="•"/>
            </a:pPr>
            <a:r>
              <a:rPr lang="en-US" sz="3200"/>
              <a:t>Preprocessing is one of the main steps,from the documents,the text being converted from html to plain text using ”Beautifulsoup” and the functionality scripts are in key value pair(json format).</a:t>
            </a:r>
            <a:endParaRPr lang="en-US" sz="3200"/>
          </a:p>
          <a:p>
            <a:pPr marL="457200" indent="-457200">
              <a:buFont typeface="Arial" panose="020B0604020202020204" pitchFamily="34" charset="0"/>
              <a:buChar char="•"/>
            </a:pPr>
            <a:r>
              <a:rPr lang="en-US" sz="3200"/>
              <a:t> Prediction of labels for test data obtained from the  functionlity script.</a:t>
            </a:r>
            <a:endParaRPr lang="en-US" sz="3200"/>
          </a:p>
          <a:p>
            <a:pPr marL="457200" indent="-457200">
              <a:buFont typeface="Arial" panose="020B0604020202020204" pitchFamily="34" charset="0"/>
              <a:buChar char="•"/>
            </a:pPr>
            <a:endParaRPr lang="en-US" sz="3200"/>
          </a:p>
          <a:p>
            <a:pPr>
              <a:buFont typeface="Arial" panose="020B0604020202020204" pitchFamily="34" charset="0"/>
            </a:pPr>
            <a:endParaRPr lang="en-US"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82" name="文本框 46"/>
          <p:cNvSpPr txBox="1"/>
          <p:nvPr/>
        </p:nvSpPr>
        <p:spPr>
          <a:xfrm>
            <a:off x="942975" y="301625"/>
            <a:ext cx="8761095" cy="1245235"/>
          </a:xfrm>
          <a:prstGeom prst="rect">
            <a:avLst/>
          </a:prstGeom>
          <a:noFill/>
          <a:ln w="9525">
            <a:noFill/>
          </a:ln>
        </p:spPr>
        <p:txBody>
          <a:bodyPr wrap="square">
            <a:spAutoFit/>
          </a:bodyPr>
          <a:p>
            <a:pPr algn="ctr" eaLnBrk="1" hangingPunct="1"/>
            <a:r>
              <a:rPr lang="en-US" altLang="zh-CN" sz="2500" b="1" dirty="0">
                <a:latin typeface="Microsoft YaHei" panose="020B0503020204020204" pitchFamily="34" charset="-122"/>
                <a:ea typeface="Vrinda" panose="020B0502040204020203" pitchFamily="34" charset="0"/>
                <a:sym typeface="Arial" panose="020B0604020202020204" pitchFamily="34" charset="0"/>
              </a:rPr>
              <a:t>Distribution of dataframe</a:t>
            </a:r>
            <a:endParaRPr lang="en-US" altLang="zh-CN" sz="2500" b="1" dirty="0">
              <a:latin typeface="Microsoft YaHei" panose="020B0503020204020204" pitchFamily="34" charset="-122"/>
              <a:ea typeface="Vrinda" panose="020B0502040204020203" pitchFamily="34" charset="0"/>
              <a:sym typeface="Arial" panose="020B0604020202020204" pitchFamily="34" charset="0"/>
            </a:endParaRPr>
          </a:p>
          <a:p>
            <a:pPr algn="ctr" eaLnBrk="1" hangingPunct="1"/>
            <a:endParaRPr lang="en-US" altLang="zh-CN" sz="2500" b="1" dirty="0">
              <a:latin typeface="Microsoft YaHei" panose="020B0503020204020204" pitchFamily="34" charset="-122"/>
              <a:ea typeface="Vrinda" panose="020B0502040204020203" pitchFamily="34" charset="0"/>
              <a:sym typeface="Arial" panose="020B0604020202020204" pitchFamily="34" charset="0"/>
            </a:endParaRPr>
          </a:p>
          <a:p>
            <a:pPr algn="ctr" eaLnBrk="1" hangingPunct="1"/>
            <a:r>
              <a:rPr lang="en-US" altLang="zh-CN" sz="2500" b="1" dirty="0">
                <a:latin typeface="Microsoft YaHei" panose="020B0503020204020204" pitchFamily="34" charset="-122"/>
                <a:ea typeface="Vrinda" panose="020B0502040204020203" pitchFamily="34" charset="0"/>
                <a:sym typeface="Arial" panose="020B0604020202020204" pitchFamily="34" charset="0"/>
              </a:rPr>
              <a:t> </a:t>
            </a:r>
            <a:endParaRPr lang="en-US" altLang="zh-CN" sz="2500" b="1" dirty="0">
              <a:latin typeface="Microsoft YaHei" panose="020B0503020204020204" pitchFamily="34" charset="-122"/>
              <a:ea typeface="Vrinda" panose="020B0502040204020203" pitchFamily="34" charset="0"/>
              <a:sym typeface="Arial" panose="020B0604020202020204" pitchFamily="34" charset="0"/>
            </a:endParaRPr>
          </a:p>
        </p:txBody>
      </p:sp>
      <p:sp>
        <p:nvSpPr>
          <p:cNvPr id="11283" name="Freeform 14"/>
          <p:cNvSpPr>
            <a:spLocks noEditPoints="1"/>
          </p:cNvSpPr>
          <p:nvPr/>
        </p:nvSpPr>
        <p:spPr>
          <a:xfrm>
            <a:off x="9103995" y="3644900"/>
            <a:ext cx="2066290" cy="2198370"/>
          </a:xfrm>
          <a:custGeom>
            <a:avLst/>
            <a:gdLst/>
            <a:ahLst/>
            <a:cxnLst>
              <a:cxn ang="0">
                <a:pos x="256778" y="0"/>
              </a:cxn>
              <a:cxn ang="0">
                <a:pos x="42777" y="0"/>
              </a:cxn>
              <a:cxn ang="0">
                <a:pos x="0" y="42783"/>
              </a:cxn>
              <a:cxn ang="0">
                <a:pos x="0" y="342384"/>
              </a:cxn>
              <a:cxn ang="0">
                <a:pos x="42777" y="385167"/>
              </a:cxn>
              <a:cxn ang="0">
                <a:pos x="256778" y="385167"/>
              </a:cxn>
              <a:cxn ang="0">
                <a:pos x="299555" y="342384"/>
              </a:cxn>
              <a:cxn ang="0">
                <a:pos x="299555" y="42783"/>
              </a:cxn>
              <a:cxn ang="0">
                <a:pos x="256778" y="0"/>
              </a:cxn>
              <a:cxn ang="0">
                <a:pos x="60170" y="89210"/>
              </a:cxn>
              <a:cxn ang="0">
                <a:pos x="239268" y="89210"/>
              </a:cxn>
              <a:cxn ang="0">
                <a:pos x="239268" y="126704"/>
              </a:cxn>
              <a:cxn ang="0">
                <a:pos x="60170" y="126704"/>
              </a:cxn>
              <a:cxn ang="0">
                <a:pos x="60170" y="89210"/>
              </a:cxn>
              <a:cxn ang="0">
                <a:pos x="239268" y="294664"/>
              </a:cxn>
              <a:cxn ang="0">
                <a:pos x="60170" y="294664"/>
              </a:cxn>
              <a:cxn ang="0">
                <a:pos x="60170" y="257170"/>
              </a:cxn>
              <a:cxn ang="0">
                <a:pos x="239268" y="257170"/>
              </a:cxn>
              <a:cxn ang="0">
                <a:pos x="239268" y="294664"/>
              </a:cxn>
              <a:cxn ang="0">
                <a:pos x="239856" y="211213"/>
              </a:cxn>
              <a:cxn ang="0">
                <a:pos x="60640" y="211213"/>
              </a:cxn>
              <a:cxn ang="0">
                <a:pos x="60640" y="172661"/>
              </a:cxn>
              <a:cxn ang="0">
                <a:pos x="239856" y="172661"/>
              </a:cxn>
              <a:cxn ang="0">
                <a:pos x="239856" y="211213"/>
              </a:cxn>
              <a:cxn ang="0">
                <a:pos x="239856" y="211213"/>
              </a:cxn>
              <a:cxn ang="0">
                <a:pos x="239856" y="211213"/>
              </a:cxn>
            </a:cxnLst>
            <a:pathLst>
              <a:path w="2549" h="3277">
                <a:moveTo>
                  <a:pt x="2185" y="0"/>
                </a:moveTo>
                <a:cubicBezTo>
                  <a:pt x="364" y="0"/>
                  <a:pt x="364" y="0"/>
                  <a:pt x="364" y="0"/>
                </a:cubicBezTo>
                <a:cubicBezTo>
                  <a:pt x="164" y="0"/>
                  <a:pt x="0" y="164"/>
                  <a:pt x="0" y="364"/>
                </a:cubicBezTo>
                <a:cubicBezTo>
                  <a:pt x="0" y="2913"/>
                  <a:pt x="0" y="2913"/>
                  <a:pt x="0" y="2913"/>
                </a:cubicBezTo>
                <a:cubicBezTo>
                  <a:pt x="0" y="3113"/>
                  <a:pt x="164" y="3277"/>
                  <a:pt x="364" y="3277"/>
                </a:cubicBezTo>
                <a:cubicBezTo>
                  <a:pt x="2185" y="3277"/>
                  <a:pt x="2185" y="3277"/>
                  <a:pt x="2185" y="3277"/>
                </a:cubicBezTo>
                <a:cubicBezTo>
                  <a:pt x="2385" y="3277"/>
                  <a:pt x="2549" y="3113"/>
                  <a:pt x="2549" y="2913"/>
                </a:cubicBezTo>
                <a:cubicBezTo>
                  <a:pt x="2549" y="364"/>
                  <a:pt x="2549" y="364"/>
                  <a:pt x="2549" y="364"/>
                </a:cubicBezTo>
                <a:cubicBezTo>
                  <a:pt x="2549" y="164"/>
                  <a:pt x="2385" y="0"/>
                  <a:pt x="2185" y="0"/>
                </a:cubicBezTo>
                <a:close/>
                <a:moveTo>
                  <a:pt x="512" y="759"/>
                </a:moveTo>
                <a:cubicBezTo>
                  <a:pt x="2036" y="759"/>
                  <a:pt x="2036" y="759"/>
                  <a:pt x="2036" y="759"/>
                </a:cubicBezTo>
                <a:cubicBezTo>
                  <a:pt x="2036" y="1078"/>
                  <a:pt x="2036" y="1078"/>
                  <a:pt x="2036" y="1078"/>
                </a:cubicBezTo>
                <a:cubicBezTo>
                  <a:pt x="512" y="1078"/>
                  <a:pt x="512" y="1078"/>
                  <a:pt x="512" y="1078"/>
                </a:cubicBezTo>
                <a:cubicBezTo>
                  <a:pt x="512" y="759"/>
                  <a:pt x="512" y="759"/>
                  <a:pt x="512" y="759"/>
                </a:cubicBezTo>
                <a:close/>
                <a:moveTo>
                  <a:pt x="2036" y="2507"/>
                </a:moveTo>
                <a:cubicBezTo>
                  <a:pt x="512" y="2507"/>
                  <a:pt x="512" y="2507"/>
                  <a:pt x="512" y="2507"/>
                </a:cubicBezTo>
                <a:cubicBezTo>
                  <a:pt x="512" y="2188"/>
                  <a:pt x="512" y="2188"/>
                  <a:pt x="512" y="2188"/>
                </a:cubicBezTo>
                <a:cubicBezTo>
                  <a:pt x="2036" y="2188"/>
                  <a:pt x="2036" y="2188"/>
                  <a:pt x="2036" y="2188"/>
                </a:cubicBezTo>
                <a:cubicBezTo>
                  <a:pt x="2036" y="2507"/>
                  <a:pt x="2036" y="2507"/>
                  <a:pt x="2036" y="2507"/>
                </a:cubicBezTo>
                <a:close/>
                <a:moveTo>
                  <a:pt x="2041" y="1797"/>
                </a:moveTo>
                <a:cubicBezTo>
                  <a:pt x="516" y="1797"/>
                  <a:pt x="516" y="1797"/>
                  <a:pt x="516" y="1797"/>
                </a:cubicBezTo>
                <a:cubicBezTo>
                  <a:pt x="516" y="1469"/>
                  <a:pt x="516" y="1469"/>
                  <a:pt x="516" y="1469"/>
                </a:cubicBezTo>
                <a:cubicBezTo>
                  <a:pt x="2041" y="1469"/>
                  <a:pt x="2041" y="1469"/>
                  <a:pt x="2041" y="1469"/>
                </a:cubicBezTo>
                <a:cubicBezTo>
                  <a:pt x="2041" y="1797"/>
                  <a:pt x="2041" y="1797"/>
                  <a:pt x="2041" y="1797"/>
                </a:cubicBezTo>
                <a:close/>
                <a:moveTo>
                  <a:pt x="2041" y="1797"/>
                </a:moveTo>
                <a:cubicBezTo>
                  <a:pt x="2041" y="1797"/>
                  <a:pt x="2041" y="1797"/>
                  <a:pt x="2041" y="1797"/>
                </a:cubicBezTo>
              </a:path>
            </a:pathLst>
          </a:custGeom>
          <a:solidFill>
            <a:srgbClr val="CFDB00">
              <a:alpha val="100000"/>
            </a:srgbClr>
          </a:solidFill>
          <a:ln w="9525">
            <a:noFill/>
          </a:ln>
        </p:spPr>
        <p:txBody>
          <a:bodyPr/>
          <a:p>
            <a:endParaRPr lang="zh-CN" altLang="en-US"/>
          </a:p>
        </p:txBody>
      </p:sp>
      <p:sp>
        <p:nvSpPr>
          <p:cNvPr id="49" name="任意多边形 48"/>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3" name="任意多边形 92"/>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 name="Picture 1" descr="Screenshot (658)"/>
          <p:cNvPicPr>
            <a:picLocks noChangeAspect="1"/>
          </p:cNvPicPr>
          <p:nvPr/>
        </p:nvPicPr>
        <p:blipFill>
          <a:blip r:embed="rId1"/>
          <a:stretch>
            <a:fillRect/>
          </a:stretch>
        </p:blipFill>
        <p:spPr>
          <a:xfrm>
            <a:off x="202565" y="1002030"/>
            <a:ext cx="7125335" cy="5970905"/>
          </a:xfrm>
          <a:prstGeom prst="rect">
            <a:avLst/>
          </a:prstGeom>
        </p:spPr>
      </p:pic>
      <p:sp>
        <p:nvSpPr>
          <p:cNvPr id="4" name="Text Box 3"/>
          <p:cNvSpPr txBox="1"/>
          <p:nvPr/>
        </p:nvSpPr>
        <p:spPr>
          <a:xfrm>
            <a:off x="7462520" y="1612900"/>
            <a:ext cx="4849495" cy="1938020"/>
          </a:xfrm>
          <a:prstGeom prst="rect">
            <a:avLst/>
          </a:prstGeom>
          <a:noFill/>
        </p:spPr>
        <p:txBody>
          <a:bodyPr wrap="square" rtlCol="0">
            <a:spAutoFit/>
          </a:bodyPr>
          <a:p>
            <a:r>
              <a:rPr lang="en-US" sz="4000"/>
              <a:t>“</a:t>
            </a:r>
            <a:r>
              <a:rPr lang="en-US" sz="4000"/>
              <a:t>Categories” column consist the labels of document's text </a:t>
            </a:r>
            <a:endParaRPr lang="en-US" sz="4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 name="任意多边形 48"/>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 name="任意多边形 50"/>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2054225" y="479425"/>
            <a:ext cx="8671560" cy="706755"/>
          </a:xfrm>
          <a:prstGeom prst="rect">
            <a:avLst/>
          </a:prstGeom>
          <a:noFill/>
        </p:spPr>
        <p:txBody>
          <a:bodyPr wrap="square" rtlCol="0">
            <a:spAutoFit/>
          </a:bodyPr>
          <a:p>
            <a:pPr lvl="0" algn="l" rtl="0">
              <a:spcBef>
                <a:spcPts val="0"/>
              </a:spcBef>
              <a:spcAft>
                <a:spcPts val="0"/>
              </a:spcAft>
              <a:buSzPts val="1440"/>
              <a:buFont typeface="Trebuchet MS" panose="020B0603020202020204"/>
            </a:pPr>
            <a:r>
              <a:rPr lang="en-US" sz="4000" b="1" u="sng">
                <a:sym typeface="+mn-ea"/>
              </a:rPr>
              <a:t>Catching context using n-gram</a:t>
            </a:r>
            <a:endParaRPr lang="en-US" sz="4000" u="sng"/>
          </a:p>
        </p:txBody>
      </p:sp>
      <p:sp>
        <p:nvSpPr>
          <p:cNvPr id="5" name="Text Box 4"/>
          <p:cNvSpPr txBox="1"/>
          <p:nvPr/>
        </p:nvSpPr>
        <p:spPr>
          <a:xfrm>
            <a:off x="785495" y="1691005"/>
            <a:ext cx="9622790" cy="1198880"/>
          </a:xfrm>
          <a:prstGeom prst="rect">
            <a:avLst/>
          </a:prstGeom>
          <a:noFill/>
        </p:spPr>
        <p:txBody>
          <a:bodyPr wrap="square" rtlCol="0">
            <a:spAutoFit/>
          </a:bodyPr>
          <a:p>
            <a:pPr marL="285750" indent="-285750">
              <a:buFont typeface="Arial" panose="020B0604020202020204" pitchFamily="34" charset="0"/>
              <a:buChar char="•"/>
            </a:pPr>
            <a:r>
              <a:rPr lang="en-US"/>
              <a:t>We tried to analyse  2-grams(or bigram) in our dataframe to find out most correlated words. </a:t>
            </a:r>
            <a:endParaRPr lang="en-US"/>
          </a:p>
          <a:p>
            <a:pPr marL="285750" indent="-285750">
              <a:buFont typeface="Arial" panose="020B0604020202020204" pitchFamily="34" charset="0"/>
              <a:buChar char="•"/>
            </a:pPr>
            <a:r>
              <a:rPr lang="en-US"/>
              <a:t>You can think of an N-gram as the sequence of N words, by that notion, a 2-gram (or bigram) is a two-word sequence of words .</a:t>
            </a:r>
            <a:endParaRPr lang="en-US"/>
          </a:p>
        </p:txBody>
      </p:sp>
      <p:pic>
        <p:nvPicPr>
          <p:cNvPr id="8" name="Picture 7" descr="Screenshot (660)"/>
          <p:cNvPicPr>
            <a:picLocks noChangeAspect="1"/>
          </p:cNvPicPr>
          <p:nvPr/>
        </p:nvPicPr>
        <p:blipFill>
          <a:blip r:embed="rId1"/>
          <a:stretch>
            <a:fillRect/>
          </a:stretch>
        </p:blipFill>
        <p:spPr>
          <a:xfrm>
            <a:off x="3324225" y="2994025"/>
            <a:ext cx="8639175" cy="3667125"/>
          </a:xfrm>
          <a:prstGeom prst="rect">
            <a:avLst/>
          </a:prstGeom>
        </p:spPr>
      </p:pic>
      <p:sp>
        <p:nvSpPr>
          <p:cNvPr id="9" name="Text Box 8"/>
          <p:cNvSpPr txBox="1"/>
          <p:nvPr/>
        </p:nvSpPr>
        <p:spPr>
          <a:xfrm>
            <a:off x="380365" y="3920490"/>
            <a:ext cx="2564130" cy="1814830"/>
          </a:xfrm>
          <a:prstGeom prst="rect">
            <a:avLst/>
          </a:prstGeom>
          <a:noFill/>
        </p:spPr>
        <p:txBody>
          <a:bodyPr wrap="square" rtlCol="0">
            <a:spAutoFit/>
          </a:bodyPr>
          <a:p>
            <a:r>
              <a:rPr lang="en-US" sz="2800"/>
              <a:t>unigrams and bigrams in our datframe in each labels</a:t>
            </a:r>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矩形 101"/>
          <p:cNvSpPr/>
          <p:nvPr/>
        </p:nvSpPr>
        <p:spPr>
          <a:xfrm>
            <a:off x="0" y="0"/>
            <a:ext cx="6102350" cy="3427413"/>
          </a:xfrm>
          <a:prstGeom prst="rect">
            <a:avLst/>
          </a:pr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3" name="矩形 102"/>
          <p:cNvSpPr/>
          <p:nvPr/>
        </p:nvSpPr>
        <p:spPr>
          <a:xfrm>
            <a:off x="0" y="3430588"/>
            <a:ext cx="6102350" cy="3427413"/>
          </a:xfrm>
          <a:prstGeom prst="rect">
            <a:avLst/>
          </a:pr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4" name="矩形 103"/>
          <p:cNvSpPr/>
          <p:nvPr/>
        </p:nvSpPr>
        <p:spPr>
          <a:xfrm>
            <a:off x="6089650" y="0"/>
            <a:ext cx="6102350" cy="3427413"/>
          </a:xfrm>
          <a:prstGeom prst="rect">
            <a:avLst/>
          </a:pr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5" name="矩形 104"/>
          <p:cNvSpPr/>
          <p:nvPr/>
        </p:nvSpPr>
        <p:spPr>
          <a:xfrm>
            <a:off x="6089650" y="3430588"/>
            <a:ext cx="6102350" cy="3427413"/>
          </a:xfrm>
          <a:prstGeom prst="rect">
            <a:avLst/>
          </a:pr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6" name="圆角矩形 105"/>
          <p:cNvSpPr/>
          <p:nvPr/>
        </p:nvSpPr>
        <p:spPr>
          <a:xfrm>
            <a:off x="513715" y="419100"/>
            <a:ext cx="11201400" cy="589280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23" name="TextBox 9@|17FFC:16777215|FBC:16777215|LFC:16777215|LBC:16777215"/>
          <p:cNvSpPr txBox="1"/>
          <p:nvPr/>
        </p:nvSpPr>
        <p:spPr>
          <a:xfrm>
            <a:off x="721360" y="568960"/>
            <a:ext cx="10659745" cy="4154170"/>
          </a:xfrm>
          <a:prstGeom prst="rect">
            <a:avLst/>
          </a:prstGeom>
          <a:noFill/>
          <a:ln w="9525">
            <a:noFill/>
          </a:ln>
        </p:spPr>
        <p:txBody>
          <a:bodyPr wrap="square">
            <a:spAutoFit/>
          </a:bodyPr>
          <a:p>
            <a:pPr algn="just" eaLnBrk="1" hangingPunct="1"/>
            <a:r>
              <a:rPr lang="zh-CN" altLang="en-US" sz="2400" b="1" dirty="0">
                <a:latin typeface="Microsoft YaHei" panose="020B0503020204020204" pitchFamily="34" charset="-122"/>
                <a:ea typeface="Vrinda" panose="020B0502040204020203" pitchFamily="34" charset="0"/>
                <a:sym typeface="Arial" panose="020B0604020202020204" pitchFamily="34" charset="0"/>
              </a:rPr>
              <a:t>TF-IDF = Term Frequency (TF) * Inverse Document Frequency (IDF</a:t>
            </a:r>
            <a:r>
              <a:rPr lang="zh-CN" altLang="en-US" sz="2400" dirty="0">
                <a:latin typeface="Microsoft YaHei" panose="020B0503020204020204" pitchFamily="34" charset="-122"/>
                <a:ea typeface="Vrinda" panose="020B0502040204020203" pitchFamily="34" charset="0"/>
                <a:sym typeface="Arial" panose="020B0604020202020204" pitchFamily="34" charset="0"/>
              </a:rPr>
              <a:t>)</a:t>
            </a:r>
            <a:endParaRPr lang="zh-CN" altLang="en-US" sz="2400" dirty="0">
              <a:latin typeface="Microsoft YaHei" panose="020B0503020204020204" pitchFamily="34" charset="-122"/>
              <a:ea typeface="Vrinda" panose="020B0502040204020203" pitchFamily="34" charset="0"/>
              <a:sym typeface="Arial" panose="020B0604020202020204" pitchFamily="34" charset="0"/>
            </a:endParaRPr>
          </a:p>
          <a:p>
            <a:pPr algn="just" eaLnBrk="1" hangingPunct="1"/>
            <a:r>
              <a:rPr lang="zh-CN" altLang="en-US" sz="2000" dirty="0">
                <a:latin typeface="Microsoft YaHei" panose="020B0503020204020204" pitchFamily="34" charset="-122"/>
                <a:ea typeface="Vrinda" panose="020B0502040204020203" pitchFamily="34" charset="0"/>
                <a:sym typeface="Arial" panose="020B0604020202020204" pitchFamily="34" charset="0"/>
              </a:rPr>
              <a:t>Terminology</a:t>
            </a:r>
            <a:endParaRPr lang="zh-CN" altLang="en-US" sz="2000" dirty="0">
              <a:latin typeface="Microsoft YaHei" panose="020B0503020204020204" pitchFamily="34" charset="-122"/>
              <a:ea typeface="Vrinda" panose="020B0502040204020203" pitchFamily="34" charset="0"/>
              <a:sym typeface="Arial" panose="020B0604020202020204" pitchFamily="34" charset="0"/>
            </a:endParaRPr>
          </a:p>
          <a:p>
            <a:pPr marL="342900" indent="-342900" algn="just" eaLnBrk="1" hangingPunct="1">
              <a:buFont typeface="Arial" panose="020B0604020202020204" pitchFamily="34" charset="0"/>
              <a:buChar char="•"/>
            </a:pPr>
            <a:r>
              <a:rPr lang="zh-CN" altLang="en-US" sz="2000" dirty="0">
                <a:latin typeface="Microsoft YaHei" panose="020B0503020204020204" pitchFamily="34" charset="-122"/>
                <a:ea typeface="Vrinda" panose="020B0502040204020203" pitchFamily="34" charset="0"/>
                <a:sym typeface="Arial" panose="020B0604020202020204" pitchFamily="34" charset="0"/>
              </a:rPr>
              <a:t>t — term (word)</a:t>
            </a:r>
            <a:endParaRPr lang="zh-CN" altLang="en-US" sz="2000" dirty="0">
              <a:latin typeface="Microsoft YaHei" panose="020B0503020204020204" pitchFamily="34" charset="-122"/>
              <a:ea typeface="Vrinda" panose="020B0502040204020203" pitchFamily="34" charset="0"/>
              <a:sym typeface="Arial" panose="020B0604020202020204" pitchFamily="34" charset="0"/>
            </a:endParaRPr>
          </a:p>
          <a:p>
            <a:pPr marL="342900" indent="-342900" algn="just" eaLnBrk="1" hangingPunct="1">
              <a:buFont typeface="Arial" panose="020B0604020202020204" pitchFamily="34" charset="0"/>
              <a:buChar char="•"/>
            </a:pPr>
            <a:r>
              <a:rPr lang="zh-CN" altLang="en-US" sz="2000" dirty="0">
                <a:latin typeface="Microsoft YaHei" panose="020B0503020204020204" pitchFamily="34" charset="-122"/>
                <a:ea typeface="Vrinda" panose="020B0502040204020203" pitchFamily="34" charset="0"/>
                <a:sym typeface="Arial" panose="020B0604020202020204" pitchFamily="34" charset="0"/>
              </a:rPr>
              <a:t>d — document (set of words)</a:t>
            </a:r>
            <a:endParaRPr lang="zh-CN" altLang="en-US" sz="2000" dirty="0">
              <a:latin typeface="Microsoft YaHei" panose="020B0503020204020204" pitchFamily="34" charset="-122"/>
              <a:ea typeface="Vrinda" panose="020B0502040204020203" pitchFamily="34" charset="0"/>
              <a:sym typeface="Arial" panose="020B0604020202020204" pitchFamily="34" charset="0"/>
            </a:endParaRPr>
          </a:p>
          <a:p>
            <a:pPr marL="342900" indent="-342900" algn="just" eaLnBrk="1" hangingPunct="1">
              <a:buFont typeface="Arial" panose="020B0604020202020204" pitchFamily="34" charset="0"/>
              <a:buChar char="•"/>
            </a:pPr>
            <a:r>
              <a:rPr lang="zh-CN" altLang="en-US" sz="2000" dirty="0">
                <a:latin typeface="Microsoft YaHei" panose="020B0503020204020204" pitchFamily="34" charset="-122"/>
                <a:ea typeface="Vrinda" panose="020B0502040204020203" pitchFamily="34" charset="0"/>
                <a:sym typeface="Arial" panose="020B0604020202020204" pitchFamily="34" charset="0"/>
              </a:rPr>
              <a:t>N — count of corpus</a:t>
            </a:r>
            <a:endParaRPr lang="zh-CN" altLang="en-US" sz="2000" dirty="0">
              <a:latin typeface="Microsoft YaHei" panose="020B0503020204020204" pitchFamily="34" charset="-122"/>
              <a:ea typeface="Vrinda" panose="020B0502040204020203" pitchFamily="34" charset="0"/>
              <a:sym typeface="Arial" panose="020B0604020202020204" pitchFamily="34" charset="0"/>
            </a:endParaRPr>
          </a:p>
          <a:p>
            <a:pPr marL="342900" indent="-342900" algn="just" eaLnBrk="1" hangingPunct="1">
              <a:buFont typeface="Arial" panose="020B0604020202020204" pitchFamily="34" charset="0"/>
              <a:buChar char="•"/>
            </a:pPr>
            <a:r>
              <a:rPr lang="zh-CN" altLang="en-US" sz="2000" dirty="0">
                <a:latin typeface="Microsoft YaHei" panose="020B0503020204020204" pitchFamily="34" charset="-122"/>
                <a:ea typeface="Vrinda" panose="020B0502040204020203" pitchFamily="34" charset="0"/>
                <a:sym typeface="Arial" panose="020B0604020202020204" pitchFamily="34" charset="0"/>
              </a:rPr>
              <a:t>corpus — the total document set</a:t>
            </a:r>
            <a:endParaRPr lang="zh-CN" altLang="en-US" sz="2000" dirty="0">
              <a:latin typeface="Microsoft YaHei" panose="020B0503020204020204" pitchFamily="34" charset="-122"/>
              <a:ea typeface="Vrinda" panose="020B0502040204020203" pitchFamily="34" charset="0"/>
              <a:sym typeface="Arial" panose="020B0604020202020204" pitchFamily="34" charset="0"/>
            </a:endParaRPr>
          </a:p>
          <a:p>
            <a:pPr marL="342900" indent="-342900" algn="just" eaLnBrk="1" hangingPunct="1">
              <a:buFont typeface="Arial" panose="020B0604020202020204" pitchFamily="34" charset="0"/>
              <a:buChar char="•"/>
            </a:pPr>
            <a:endParaRPr lang="zh-CN" altLang="en-US" sz="2000" dirty="0">
              <a:latin typeface="Microsoft YaHei" panose="020B0503020204020204" pitchFamily="34" charset="-122"/>
              <a:ea typeface="Vrinda" panose="020B0502040204020203" pitchFamily="34" charset="0"/>
              <a:sym typeface="Arial" panose="020B0604020202020204" pitchFamily="34" charset="0"/>
            </a:endParaRPr>
          </a:p>
          <a:p>
            <a:pPr marL="342900" indent="-342900" algn="just" eaLnBrk="1" hangingPunct="1">
              <a:buFont typeface="Arial" panose="020B0604020202020204" pitchFamily="34" charset="0"/>
              <a:buChar char="•"/>
            </a:pPr>
            <a:r>
              <a:rPr lang="zh-CN" altLang="en-US" sz="2000" dirty="0">
                <a:latin typeface="Microsoft YaHei" panose="020B0503020204020204" pitchFamily="34" charset="-122"/>
                <a:ea typeface="Vrinda" panose="020B0502040204020203" pitchFamily="34" charset="0"/>
                <a:sym typeface="Arial" panose="020B0604020202020204" pitchFamily="34" charset="0"/>
              </a:rPr>
              <a:t>Text-processing:- we have to convert the text to vectorize it after lowering and removing stop words . TF_IDF will give us the most important words in our text</a:t>
            </a:r>
            <a:endParaRPr lang="zh-CN" altLang="en-US" sz="2000" dirty="0">
              <a:latin typeface="Microsoft YaHei" panose="020B0503020204020204" pitchFamily="34" charset="-122"/>
              <a:ea typeface="Vrinda" panose="020B0502040204020203" pitchFamily="34" charset="0"/>
              <a:sym typeface="Arial" panose="020B0604020202020204" pitchFamily="34" charset="0"/>
            </a:endParaRPr>
          </a:p>
          <a:p>
            <a:pPr marL="342900" indent="-342900" algn="just" eaLnBrk="1" hangingPunct="1">
              <a:buFont typeface="Arial" panose="020B0604020202020204" pitchFamily="34" charset="0"/>
              <a:buChar char="•"/>
            </a:pPr>
            <a:endParaRPr lang="zh-CN" altLang="en-US" sz="2000" dirty="0">
              <a:latin typeface="Microsoft YaHei" panose="020B0503020204020204" pitchFamily="34" charset="-122"/>
              <a:ea typeface="Vrinda" panose="020B0502040204020203" pitchFamily="34" charset="0"/>
              <a:sym typeface="Arial" panose="020B0604020202020204" pitchFamily="34" charset="0"/>
            </a:endParaRPr>
          </a:p>
          <a:p>
            <a:pPr marL="342900" indent="-342900" algn="just" eaLnBrk="1" hangingPunct="1">
              <a:buFont typeface="Arial" panose="020B0604020202020204" pitchFamily="34" charset="0"/>
              <a:buChar char="•"/>
            </a:pPr>
            <a:r>
              <a:rPr lang="zh-CN" altLang="en-US" sz="2000" dirty="0">
                <a:latin typeface="Microsoft YaHei" panose="020B0503020204020204" pitchFamily="34" charset="-122"/>
                <a:ea typeface="Vrinda" panose="020B0502040204020203" pitchFamily="34" charset="0"/>
                <a:sym typeface="Arial" panose="020B0604020202020204" pitchFamily="34" charset="0"/>
              </a:rPr>
              <a:t>The t</a:t>
            </a:r>
            <a:r>
              <a:rPr lang="en-US" altLang="zh-CN" sz="2000" dirty="0">
                <a:latin typeface="Microsoft YaHei" panose="020B0503020204020204" pitchFamily="34" charset="-122"/>
                <a:ea typeface="Vrinda" panose="020B0502040204020203" pitchFamily="34" charset="0"/>
                <a:sym typeface="Arial" panose="020B0604020202020204" pitchFamily="34" charset="0"/>
              </a:rPr>
              <a:t>f</a:t>
            </a:r>
            <a:r>
              <a:rPr lang="en-US" altLang="zh-CN" sz="2000" dirty="0">
                <a:latin typeface="Microsoft YaHei" panose="020B0503020204020204" pitchFamily="34" charset="-122"/>
                <a:ea typeface="Vrinda" panose="020B0502040204020203" pitchFamily="34" charset="0"/>
                <a:sym typeface="Arial" panose="020B0604020202020204" pitchFamily="34" charset="0"/>
              </a:rPr>
              <a:t>-</a:t>
            </a:r>
            <a:r>
              <a:rPr lang="zh-CN" altLang="en-US" sz="2000" dirty="0">
                <a:latin typeface="Microsoft YaHei" panose="020B0503020204020204" pitchFamily="34" charset="-122"/>
                <a:ea typeface="Vrinda" panose="020B0502040204020203" pitchFamily="34" charset="0"/>
                <a:sym typeface="Arial" panose="020B0604020202020204" pitchFamily="34" charset="0"/>
              </a:rPr>
              <a:t>idf model is the model of tf and idf. TF:- term frequency ,it tells us the frequency of words in a given document IDF:- Inverse-Document-Frequency,it tells us ,how rare or commom a word in the document</a:t>
            </a:r>
            <a:endParaRPr lang="zh-CN" altLang="en-US" sz="2000" dirty="0">
              <a:latin typeface="Microsoft YaHei" panose="020B0503020204020204" pitchFamily="34" charset="-122"/>
              <a:ea typeface="Vrinda" panose="020B0502040204020203" pitchFamily="34" charset="0"/>
              <a:sym typeface="Arial" panose="020B0604020202020204" pitchFamily="34" charset="0"/>
            </a:endParaRPr>
          </a:p>
        </p:txBody>
      </p:sp>
      <p:sp>
        <p:nvSpPr>
          <p:cNvPr id="9225" name="文本框 94"/>
          <p:cNvSpPr txBox="1"/>
          <p:nvPr/>
        </p:nvSpPr>
        <p:spPr>
          <a:xfrm>
            <a:off x="2300605" y="5358448"/>
            <a:ext cx="1075690" cy="460375"/>
          </a:xfrm>
          <a:prstGeom prst="rect">
            <a:avLst/>
          </a:prstGeom>
          <a:noFill/>
          <a:ln w="9525">
            <a:noFill/>
          </a:ln>
        </p:spPr>
        <p:txBody>
          <a:bodyPr wrap="none">
            <a:spAutoFit/>
          </a:bodyPr>
          <a:p>
            <a:pPr marL="342900" indent="-342900" eaLnBrk="1" hangingPunct="1">
              <a:buFont typeface="Wingdings" panose="05000000000000000000" pitchFamily="2" charset="2"/>
              <a:buChar char="Ø"/>
            </a:pPr>
            <a:r>
              <a:rPr lang="zh-CN" altLang="en-US" sz="2400" dirty="0">
                <a:latin typeface="Microsoft YaHei" panose="020B0503020204020204" pitchFamily="34" charset="-122"/>
              </a:rPr>
              <a:t> </a:t>
            </a:r>
            <a:r>
              <a:rPr lang="en-US" altLang="zh-CN" sz="2000" dirty="0">
                <a:latin typeface="Microsoft YaHei" panose="020B0503020204020204" pitchFamily="34" charset="-122"/>
              </a:rPr>
              <a:t>text</a:t>
            </a:r>
            <a:endParaRPr lang="en-US" altLang="zh-CN" sz="2000" dirty="0">
              <a:latin typeface="Microsoft YaHei" panose="020B0503020204020204" pitchFamily="34" charset="-122"/>
            </a:endParaRPr>
          </a:p>
        </p:txBody>
      </p:sp>
      <p:sp>
        <p:nvSpPr>
          <p:cNvPr id="9226" name="文本框 97"/>
          <p:cNvSpPr txBox="1"/>
          <p:nvPr/>
        </p:nvSpPr>
        <p:spPr>
          <a:xfrm>
            <a:off x="3938270" y="5389880"/>
            <a:ext cx="2745740" cy="645160"/>
          </a:xfrm>
          <a:prstGeom prst="rect">
            <a:avLst/>
          </a:prstGeom>
          <a:noFill/>
          <a:ln w="9525">
            <a:noFill/>
          </a:ln>
        </p:spPr>
        <p:txBody>
          <a:bodyPr wrap="square">
            <a:spAutoFit/>
          </a:bodyPr>
          <a:p>
            <a:pPr marL="342900" indent="-342900" eaLnBrk="1" hangingPunct="1">
              <a:buFont typeface="Wingdings" panose="05000000000000000000" pitchFamily="2" charset="2"/>
              <a:buChar char="Ø"/>
            </a:pPr>
            <a:r>
              <a:rPr lang="en-US" altLang="zh-CN" sz="2000" dirty="0">
                <a:latin typeface="Microsoft YaHei" panose="020B0503020204020204" pitchFamily="34" charset="-122"/>
              </a:rPr>
              <a:t>Preprocessing</a:t>
            </a:r>
            <a:r>
              <a:rPr lang="en-US" altLang="zh-CN" sz="1600" dirty="0">
                <a:latin typeface="Microsoft YaHei" panose="020B0503020204020204" pitchFamily="34" charset="-122"/>
              </a:rPr>
              <a:t>	</a:t>
            </a:r>
            <a:endParaRPr lang="en-US" altLang="zh-CN" sz="1600" dirty="0">
              <a:latin typeface="Microsoft YaHei" panose="020B0503020204020204" pitchFamily="34" charset="-122"/>
            </a:endParaRPr>
          </a:p>
        </p:txBody>
      </p:sp>
      <p:sp>
        <p:nvSpPr>
          <p:cNvPr id="9227" name="文本框 98"/>
          <p:cNvSpPr txBox="1"/>
          <p:nvPr/>
        </p:nvSpPr>
        <p:spPr>
          <a:xfrm>
            <a:off x="6523990" y="5389880"/>
            <a:ext cx="1823720" cy="706755"/>
          </a:xfrm>
          <a:prstGeom prst="rect">
            <a:avLst/>
          </a:prstGeom>
          <a:noFill/>
          <a:ln w="9525">
            <a:noFill/>
          </a:ln>
        </p:spPr>
        <p:txBody>
          <a:bodyPr wrap="square">
            <a:spAutoFit/>
          </a:bodyPr>
          <a:p>
            <a:pPr marL="342900" indent="-342900" eaLnBrk="1" hangingPunct="1">
              <a:buFont typeface="Wingdings" panose="05000000000000000000" pitchFamily="2" charset="2"/>
              <a:buChar char="Ø"/>
            </a:pPr>
            <a:r>
              <a:rPr lang="en-US" altLang="zh-CN" sz="2000" dirty="0">
                <a:latin typeface="Microsoft YaHei" panose="020B0503020204020204" pitchFamily="34" charset="-122"/>
              </a:rPr>
              <a:t>Tf-idf	</a:t>
            </a:r>
            <a:endParaRPr lang="en-US" altLang="zh-CN" sz="2000" dirty="0">
              <a:latin typeface="Microsoft YaHei" panose="020B0503020204020204" pitchFamily="34" charset="-122"/>
            </a:endParaRPr>
          </a:p>
        </p:txBody>
      </p:sp>
      <p:sp>
        <p:nvSpPr>
          <p:cNvPr id="9228" name="文本框 99"/>
          <p:cNvSpPr txBox="1"/>
          <p:nvPr/>
        </p:nvSpPr>
        <p:spPr>
          <a:xfrm>
            <a:off x="8347710" y="5389880"/>
            <a:ext cx="2244090" cy="398780"/>
          </a:xfrm>
          <a:prstGeom prst="rect">
            <a:avLst/>
          </a:prstGeom>
          <a:noFill/>
          <a:ln w="9525">
            <a:noFill/>
          </a:ln>
        </p:spPr>
        <p:txBody>
          <a:bodyPr wrap="square">
            <a:spAutoFit/>
          </a:bodyPr>
          <a:p>
            <a:pPr marL="342900" indent="-342900" eaLnBrk="1" hangingPunct="1">
              <a:buFont typeface="Wingdings" panose="05000000000000000000" pitchFamily="2" charset="2"/>
              <a:buChar char="Ø"/>
            </a:pPr>
            <a:r>
              <a:rPr lang="en-US" altLang="zh-CN" sz="2000" dirty="0">
                <a:latin typeface="Microsoft YaHei" panose="020B0503020204020204" pitchFamily="34" charset="-122"/>
              </a:rPr>
              <a:t>Vectorize</a:t>
            </a:r>
            <a:endParaRPr lang="en-US" altLang="zh-CN" sz="2000" dirty="0">
              <a:latin typeface="Microsoft YaHei"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 name="矩形 94"/>
          <p:cNvSpPr/>
          <p:nvPr/>
        </p:nvSpPr>
        <p:spPr>
          <a:xfrm>
            <a:off x="0" y="0"/>
            <a:ext cx="6102350" cy="3427413"/>
          </a:xfrm>
          <a:prstGeom prst="rect">
            <a:avLst/>
          </a:pr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8" name="矩形 97"/>
          <p:cNvSpPr/>
          <p:nvPr/>
        </p:nvSpPr>
        <p:spPr>
          <a:xfrm>
            <a:off x="0" y="3430588"/>
            <a:ext cx="6102350" cy="3427413"/>
          </a:xfrm>
          <a:prstGeom prst="rect">
            <a:avLst/>
          </a:pr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9" name="矩形 98"/>
          <p:cNvSpPr/>
          <p:nvPr/>
        </p:nvSpPr>
        <p:spPr>
          <a:xfrm>
            <a:off x="6089650" y="0"/>
            <a:ext cx="6102350" cy="3427413"/>
          </a:xfrm>
          <a:prstGeom prst="rect">
            <a:avLst/>
          </a:pr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0" name="矩形 99"/>
          <p:cNvSpPr/>
          <p:nvPr/>
        </p:nvSpPr>
        <p:spPr>
          <a:xfrm>
            <a:off x="6089650" y="3430588"/>
            <a:ext cx="6102350" cy="3427413"/>
          </a:xfrm>
          <a:prstGeom prst="rect">
            <a:avLst/>
          </a:pr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8" name="圆角矩形 107"/>
          <p:cNvSpPr/>
          <p:nvPr/>
        </p:nvSpPr>
        <p:spPr>
          <a:xfrm>
            <a:off x="469900" y="419100"/>
            <a:ext cx="11201400" cy="589280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758190" y="613410"/>
            <a:ext cx="10110470" cy="5446395"/>
          </a:xfrm>
          <a:prstGeom prst="rect">
            <a:avLst/>
          </a:prstGeom>
          <a:noFill/>
        </p:spPr>
        <p:txBody>
          <a:bodyPr wrap="square" rtlCol="0">
            <a:spAutoFit/>
          </a:bodyPr>
          <a:p>
            <a:r>
              <a:rPr lang="en-US" sz="2400"/>
              <a:t>				 </a:t>
            </a:r>
            <a:r>
              <a:rPr lang="en-US" sz="3600" b="1"/>
              <a:t>CountVectorizer</a:t>
            </a:r>
            <a:r>
              <a:rPr lang="en-US" sz="3600"/>
              <a:t> </a:t>
            </a:r>
            <a:endParaRPr lang="en-US" sz="3600"/>
          </a:p>
          <a:p>
            <a:pPr marL="342900" indent="-342900">
              <a:buFont typeface="Arial" panose="020B0604020202020204" pitchFamily="34" charset="0"/>
              <a:buChar char="•"/>
            </a:pPr>
            <a:r>
              <a:rPr lang="en-US" sz="2400"/>
              <a:t>It provides a simple way to both tokenize a collection of text documents and build a vocabulary of known words, but also to encode new documents using that vocabulary.</a:t>
            </a:r>
            <a:endParaRPr lang="en-US" sz="2400"/>
          </a:p>
          <a:p>
            <a:pPr marL="342900" indent="-342900">
              <a:buFont typeface="Arial" panose="020B0604020202020204" pitchFamily="34" charset="0"/>
              <a:buChar char="•"/>
            </a:pPr>
            <a:endParaRPr lang="en-US" sz="2400"/>
          </a:p>
          <a:p>
            <a:pPr>
              <a:buFont typeface="Arial" panose="020B0604020202020204" pitchFamily="34" charset="0"/>
            </a:pPr>
            <a:r>
              <a:rPr lang="en-US" sz="2400"/>
              <a:t>    You can use it as follows:</a:t>
            </a:r>
            <a:endParaRPr lang="en-US" sz="2400"/>
          </a:p>
          <a:p>
            <a:pPr marL="342900" indent="-342900">
              <a:buFont typeface="Arial" panose="020B0604020202020204" pitchFamily="34" charset="0"/>
              <a:buChar char="•"/>
            </a:pPr>
            <a:r>
              <a:rPr lang="en-US" sz="2400"/>
              <a:t>Create an instance of the CountVectorizer class.</a:t>
            </a:r>
            <a:endParaRPr lang="en-US" sz="2400"/>
          </a:p>
          <a:p>
            <a:pPr marL="342900" indent="-342900">
              <a:buFont typeface="Arial" panose="020B0604020202020204" pitchFamily="34" charset="0"/>
              <a:buChar char="•"/>
            </a:pPr>
            <a:r>
              <a:rPr lang="en-US" sz="2400"/>
              <a:t>Call the fit() function in order to learn a vocabulary from one or more documents.</a:t>
            </a:r>
            <a:endParaRPr lang="en-US" sz="2400"/>
          </a:p>
          <a:p>
            <a:pPr marL="342900" indent="-342900">
              <a:buFont typeface="Arial" panose="020B0604020202020204" pitchFamily="34" charset="0"/>
              <a:buChar char="•"/>
            </a:pPr>
            <a:r>
              <a:rPr lang="en-US" sz="2400"/>
              <a:t>Call the transform() function on one or more documents as needed to encode each as a vector.</a:t>
            </a:r>
            <a:endParaRPr lang="en-US" sz="2400"/>
          </a:p>
          <a:p>
            <a:pPr marL="342900" indent="-342900">
              <a:buFont typeface="Arial" panose="020B0604020202020204" pitchFamily="34" charset="0"/>
              <a:buChar char="•"/>
            </a:pPr>
            <a:r>
              <a:rPr lang="en-US" sz="2400"/>
              <a:t>An encoded vector is returned with a length of the entire vocabulary and an integer count for the number of times each word appeared in the document.</a:t>
            </a:r>
            <a:endParaRPr lang="en-US" sz="2400"/>
          </a:p>
        </p:txBody>
      </p:sp>
    </p:spTree>
  </p:cSld>
  <p:clrMapOvr>
    <a:masterClrMapping/>
  </p:clrMapOvr>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5989</Words>
  <Application>WPS Presentation</Application>
  <PresentationFormat>宽屏</PresentationFormat>
  <Paragraphs>219</Paragraphs>
  <Slides>17</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Microsoft YaHei</vt:lpstr>
      <vt:lpstr>Vrinda</vt:lpstr>
      <vt:lpstr>Segoe UI Symbol</vt:lpstr>
      <vt:lpstr>Trebuchet MS</vt:lpstr>
      <vt:lpstr>Arial Unicode MS</vt:lpstr>
      <vt:lpstr>等线</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Prince</cp:lastModifiedBy>
  <cp:revision>592</cp:revision>
  <dcterms:created xsi:type="dcterms:W3CDTF">2015-07-10T05:07:00Z</dcterms:created>
  <dcterms:modified xsi:type="dcterms:W3CDTF">2020-08-10T20:25:40Z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1033-11.2.0.9445</vt:lpwstr>
  </property>
</Properties>
</file>