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6" r:id="rId3"/>
    <p:sldId id="278" r:id="rId4"/>
    <p:sldId id="279" r:id="rId5"/>
    <p:sldId id="310" r:id="rId6"/>
    <p:sldId id="307" r:id="rId7"/>
    <p:sldId id="284" r:id="rId8"/>
    <p:sldId id="285" r:id="rId9"/>
    <p:sldId id="286" r:id="rId10"/>
    <p:sldId id="287" r:id="rId11"/>
    <p:sldId id="304" r:id="rId12"/>
    <p:sldId id="306" r:id="rId13"/>
    <p:sldId id="289" r:id="rId14"/>
    <p:sldId id="305" r:id="rId15"/>
    <p:sldId id="300" r:id="rId16"/>
    <p:sldId id="301" r:id="rId17"/>
    <p:sldId id="302" r:id="rId18"/>
    <p:sldId id="303" r:id="rId19"/>
    <p:sldId id="283" r:id="rId20"/>
    <p:sldId id="282" r:id="rId21"/>
    <p:sldId id="308" r:id="rId22"/>
    <p:sldId id="309" r:id="rId23"/>
    <p:sldId id="298" r:id="rId24"/>
    <p:sldId id="292" r:id="rId25"/>
    <p:sldId id="293" r:id="rId26"/>
    <p:sldId id="294"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2" d="100"/>
          <a:sy n="92" d="100"/>
        </p:scale>
        <p:origin x="92"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4/29/2024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4/29/2024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4005064"/>
            <a:ext cx="10058400" cy="871736"/>
          </a:xfrm>
        </p:spPr>
        <p:txBody>
          <a:bodyPr>
            <a:noAutofit/>
          </a:bodyPr>
          <a:lstStyle/>
          <a:p>
            <a:r>
              <a:rPr lang="en-US" sz="3000" dirty="0" err="1">
                <a:latin typeface="Times New Roman" panose="02020603050405020304" pitchFamily="18" charset="0"/>
                <a:cs typeface="Times New Roman" panose="02020603050405020304" pitchFamily="18" charset="0"/>
              </a:rPr>
              <a:t>BloodLink</a:t>
            </a:r>
            <a:r>
              <a:rPr lang="en-US" sz="3000" dirty="0">
                <a:latin typeface="Times New Roman" panose="02020603050405020304" pitchFamily="18" charset="0"/>
                <a:cs typeface="Times New Roman" panose="02020603050405020304" pitchFamily="18" charset="0"/>
              </a:rPr>
              <a:t> Digital Donor Network using web development technologies</a:t>
            </a:r>
            <a:br>
              <a:rPr lang="en-US" sz="3000" dirty="0">
                <a:latin typeface="Times New Roman" panose="02020603050405020304" pitchFamily="18" charset="0"/>
                <a:cs typeface="Times New Roman" panose="02020603050405020304" pitchFamily="18" charset="0"/>
              </a:rPr>
            </a:b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341784"/>
            <a:ext cx="9828584" cy="1143000"/>
          </a:xfrm>
        </p:spPr>
        <p:txBody>
          <a:bodyPr>
            <a:normAutofit/>
          </a:bodyPr>
          <a:lstStyle/>
          <a:p>
            <a:r>
              <a:rPr lang="en-US" sz="5000" dirty="0">
                <a:latin typeface="Times New Roman" panose="02020603050405020304" pitchFamily="18" charset="0"/>
                <a:cs typeface="Times New Roman" panose="02020603050405020304" pitchFamily="18" charset="0"/>
              </a:rPr>
              <a:t>Use Case Diagram</a:t>
            </a:r>
            <a:endParaRPr lang="en-IN" sz="5000" dirty="0">
              <a:latin typeface="Times New Roman" panose="02020603050405020304" pitchFamily="18" charset="0"/>
              <a:cs typeface="Times New Roman" panose="02020603050405020304" pitchFamily="18" charset="0"/>
            </a:endParaRPr>
          </a:p>
        </p:txBody>
      </p:sp>
      <p:pic>
        <p:nvPicPr>
          <p:cNvPr id="5" name="Content Placeholder 4" descr="A diagram of a network of data&#10;&#10;Description automatically generated with medium confidence">
            <a:extLst>
              <a:ext uri="{FF2B5EF4-FFF2-40B4-BE49-F238E27FC236}">
                <a16:creationId xmlns:a16="http://schemas.microsoft.com/office/drawing/2014/main" id="{BF4BFC00-0CB3-4FB1-FC06-A54C17B91B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500"/>
          <a:stretch/>
        </p:blipFill>
        <p:spPr>
          <a:xfrm>
            <a:off x="1965840" y="1700807"/>
            <a:ext cx="8306624" cy="4999123"/>
          </a:xfrm>
        </p:spPr>
      </p:pic>
    </p:spTree>
    <p:extLst>
      <p:ext uri="{BB962C8B-B14F-4D97-AF65-F5344CB8AC3E}">
        <p14:creationId xmlns:p14="http://schemas.microsoft.com/office/powerpoint/2010/main" val="200176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50203"/>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Data Flow Diagram</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228192"/>
            <a:ext cx="9144000" cy="4968552"/>
          </a:xfrm>
        </p:spPr>
        <p:txBody>
          <a:bodyPr>
            <a:normAutofit lnSpcReduction="10000"/>
          </a:bodyPr>
          <a:lstStyle/>
          <a:p>
            <a:pPr>
              <a:buFont typeface="Arial" panose="020B0604020202020204" pitchFamily="34" charset="0"/>
              <a:buChar char="•"/>
            </a:pPr>
            <a:r>
              <a:rPr lang="en-US" dirty="0"/>
              <a:t>The DFD for </a:t>
            </a:r>
            <a:r>
              <a:rPr lang="en-US" dirty="0" err="1"/>
              <a:t>BloodLink</a:t>
            </a:r>
            <a:r>
              <a:rPr lang="en-US" dirty="0"/>
              <a:t> demonstrates how data is processed and flows through the system. It includes entities like 'User' and 'Blood Bank', processes such as 'User Registration/Login', 'Donation/Request Handling', 'Blood Match &amp; Availability', and data stores like 'User/Blood Bank Data'. Arrows show the direction of data flow, reflecting interactions like users registering or logging in, their data being processed and stored, and how this data is then used for donation/request handling and matching.</a:t>
            </a:r>
          </a:p>
          <a:p>
            <a:pPr>
              <a:buFont typeface="Arial" panose="020B0604020202020204" pitchFamily="34" charset="0"/>
              <a:buChar char="•"/>
            </a:pPr>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Activity Diagram for </a:t>
            </a:r>
            <a:r>
              <a:rPr lang="en-US" dirty="0" err="1"/>
              <a:t>BloodLink</a:t>
            </a:r>
            <a:r>
              <a:rPr lang="en-US" dirty="0"/>
              <a:t> maps out the process of handling a blood donation request. Starting from the user login, it leads through steps like selecting to request blood, filling out details, submitting the request, and the subsequent review by the blood bank. The diagram shows decision points (like the feasibility of a request), resulting in different outcomes (approval or denial), and then concludes with user notification.</a:t>
            </a:r>
            <a:endParaRPr lang="en-US" sz="2000" dirty="0"/>
          </a:p>
        </p:txBody>
      </p:sp>
      <p:sp>
        <p:nvSpPr>
          <p:cNvPr id="5" name="Title 1">
            <a:extLst>
              <a:ext uri="{FF2B5EF4-FFF2-40B4-BE49-F238E27FC236}">
                <a16:creationId xmlns:a16="http://schemas.microsoft.com/office/drawing/2014/main" id="{8005D4C2-4206-2B37-CC8E-59BD25118676}"/>
              </a:ext>
            </a:extLst>
          </p:cNvPr>
          <p:cNvSpPr txBox="1">
            <a:spLocks/>
          </p:cNvSpPr>
          <p:nvPr/>
        </p:nvSpPr>
        <p:spPr>
          <a:xfrm>
            <a:off x="1775520" y="3140968"/>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Activity Diagram</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93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50203"/>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UML Diagram</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228192"/>
            <a:ext cx="9144000" cy="4968552"/>
          </a:xfrm>
        </p:spPr>
        <p:txBody>
          <a:bodyPr>
            <a:normAutofit lnSpcReduction="10000"/>
          </a:bodyPr>
          <a:lstStyle/>
          <a:p>
            <a:pPr>
              <a:buFont typeface="Arial" panose="020B0604020202020204" pitchFamily="34" charset="0"/>
              <a:buChar char="•"/>
            </a:pPr>
            <a:r>
              <a:rPr lang="en-US" dirty="0"/>
              <a:t>For </a:t>
            </a:r>
            <a:r>
              <a:rPr lang="en-US" dirty="0" err="1"/>
              <a:t>BloodLink</a:t>
            </a:r>
            <a:r>
              <a:rPr lang="en-US" dirty="0"/>
              <a:t>, the UML Diagram (likely a Class Diagram) would depict various classes like 'User', '</a:t>
            </a:r>
            <a:r>
              <a:rPr lang="en-US" dirty="0" err="1"/>
              <a:t>BloodBank</a:t>
            </a:r>
            <a:r>
              <a:rPr lang="en-US" dirty="0"/>
              <a:t>', 'Donation', 'Request', and '</a:t>
            </a:r>
            <a:r>
              <a:rPr lang="en-US" dirty="0" err="1"/>
              <a:t>BloodDonationCamp</a:t>
            </a:r>
            <a:r>
              <a:rPr lang="en-US" dirty="0"/>
              <a:t>'. Each class would have its attributes (like name, age, gender for a User) and methods (like login, register, </a:t>
            </a:r>
            <a:r>
              <a:rPr lang="en-US" dirty="0" err="1"/>
              <a:t>donateBlood</a:t>
            </a:r>
            <a:r>
              <a:rPr lang="en-US" dirty="0"/>
              <a:t>). Relationships between these classes are also shown, for instance, a User may make multiple Donations, or a </a:t>
            </a:r>
            <a:r>
              <a:rPr lang="en-US" dirty="0" err="1"/>
              <a:t>BloodBank</a:t>
            </a:r>
            <a:r>
              <a:rPr lang="en-US" dirty="0"/>
              <a:t> may handle many Requests.</a:t>
            </a:r>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Use Case Diagram for </a:t>
            </a:r>
            <a:r>
              <a:rPr lang="en-US" dirty="0" err="1"/>
              <a:t>BloodLink</a:t>
            </a:r>
            <a:r>
              <a:rPr lang="en-US" dirty="0"/>
              <a:t> would visually represent the interactions between the system and its users (both donors and recipients), and other external entities like Blood Banks. It would include use cases like 'Register as a User', 'Donate Blood', 'Request Blood', 'Manage Blood Stock', etc. This diagram helps in understanding the functionalities the system offers and how different actors interact with these functionalities.</a:t>
            </a:r>
            <a:endParaRPr lang="en-US" sz="2000" dirty="0"/>
          </a:p>
        </p:txBody>
      </p:sp>
      <p:sp>
        <p:nvSpPr>
          <p:cNvPr id="5" name="Title 1">
            <a:extLst>
              <a:ext uri="{FF2B5EF4-FFF2-40B4-BE49-F238E27FC236}">
                <a16:creationId xmlns:a16="http://schemas.microsoft.com/office/drawing/2014/main" id="{8005D4C2-4206-2B37-CC8E-59BD25118676}"/>
              </a:ext>
            </a:extLst>
          </p:cNvPr>
          <p:cNvSpPr txBox="1">
            <a:spLocks/>
          </p:cNvSpPr>
          <p:nvPr/>
        </p:nvSpPr>
        <p:spPr>
          <a:xfrm>
            <a:off x="1775520" y="3140968"/>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Use Case Diagram</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40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524000" y="1547664"/>
            <a:ext cx="9144000" cy="4968552"/>
          </a:xfrm>
        </p:spPr>
        <p:txBody>
          <a:bodyPr>
            <a:normAutofit/>
          </a:bodyPr>
          <a:lstStyle/>
          <a:p>
            <a:r>
              <a:rPr lang="en-US" dirty="0"/>
              <a:t>The existing system may consist of a more traditional or less integrated approach, possibly with the following characteristics:</a:t>
            </a:r>
          </a:p>
          <a:p>
            <a:pPr>
              <a:buFont typeface="Arial" panose="020B0604020202020204" pitchFamily="34" charset="0"/>
              <a:buChar char="•"/>
            </a:pPr>
            <a:r>
              <a:rPr lang="en-US" b="1" dirty="0"/>
              <a:t>User Interaction</a:t>
            </a:r>
            <a:r>
              <a:rPr lang="en-US" dirty="0"/>
              <a:t>: Manual processes for registration and request handling, such as physical forms or basic web forms without real-time feedback.</a:t>
            </a:r>
          </a:p>
          <a:p>
            <a:pPr>
              <a:buFont typeface="Arial" panose="020B0604020202020204" pitchFamily="34" charset="0"/>
              <a:buChar char="•"/>
            </a:pPr>
            <a:r>
              <a:rPr lang="en-US" b="1" dirty="0"/>
              <a:t>Data Management</a:t>
            </a:r>
            <a:r>
              <a:rPr lang="en-US" dirty="0"/>
              <a:t>: Data could be stored in isolated databases or even in non-digital formats, leading to slower retrieval and processing times.</a:t>
            </a:r>
          </a:p>
          <a:p>
            <a:pPr>
              <a:buFont typeface="Arial" panose="020B0604020202020204" pitchFamily="34" charset="0"/>
              <a:buChar char="•"/>
            </a:pPr>
            <a:r>
              <a:rPr lang="en-US" b="1" dirty="0"/>
              <a:t>Communication</a:t>
            </a:r>
            <a:r>
              <a:rPr lang="en-US" dirty="0"/>
              <a:t>: Communication between users and blood banks might rely on phone calls, emails, or physical mail.</a:t>
            </a:r>
          </a:p>
          <a:p>
            <a:pPr>
              <a:buFont typeface="Arial" panose="020B0604020202020204" pitchFamily="34" charset="0"/>
              <a:buChar char="•"/>
            </a:pPr>
            <a:r>
              <a:rPr lang="en-US" b="1" dirty="0"/>
              <a:t>Integration</a:t>
            </a:r>
            <a:r>
              <a:rPr lang="en-US" dirty="0"/>
              <a:t>: Limited integration with external systems, meaning processes like verifying donor eligibility or health status might be more manual.</a:t>
            </a:r>
          </a:p>
          <a:p>
            <a:pPr>
              <a:buFont typeface="Arial" panose="020B0604020202020204" pitchFamily="34" charset="0"/>
              <a:buChar char="•"/>
            </a:pPr>
            <a:r>
              <a:rPr lang="en-US" b="1" dirty="0"/>
              <a:t>Security</a:t>
            </a:r>
            <a:r>
              <a:rPr lang="en-US" dirty="0"/>
              <a:t>: Basic security measures, potentially lacking sophisticated encryption or access control systems.</a:t>
            </a:r>
          </a:p>
        </p:txBody>
      </p:sp>
    </p:spTree>
    <p:extLst>
      <p:ext uri="{BB962C8B-B14F-4D97-AF65-F5344CB8AC3E}">
        <p14:creationId xmlns:p14="http://schemas.microsoft.com/office/powerpoint/2010/main" val="93855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88640"/>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524000" y="1547664"/>
            <a:ext cx="9144000" cy="4968552"/>
          </a:xfrm>
        </p:spPr>
        <p:txBody>
          <a:bodyPr>
            <a:normAutofit/>
          </a:bodyPr>
          <a:lstStyle/>
          <a:p>
            <a:pPr>
              <a:buFont typeface="Arial" panose="020B0604020202020204" pitchFamily="34" charset="0"/>
              <a:buChar char="•"/>
            </a:pPr>
            <a:r>
              <a:rPr lang="en-US" sz="2000" b="1" dirty="0"/>
              <a:t>User Interface Layer</a:t>
            </a:r>
            <a:r>
              <a:rPr lang="en-US" sz="2000" dirty="0"/>
              <a:t>: Interactive web and mobile interfaces allowing users to quickly register, Blood Donations camps request donations, and receive updates.</a:t>
            </a:r>
          </a:p>
          <a:p>
            <a:pPr>
              <a:buFont typeface="Arial" panose="020B0604020202020204" pitchFamily="34" charset="0"/>
              <a:buChar char="•"/>
            </a:pPr>
            <a:r>
              <a:rPr lang="en-US" sz="2000" b="1" dirty="0"/>
              <a:t>Business Logic Layer</a:t>
            </a:r>
            <a:r>
              <a:rPr lang="en-US" sz="2000" dirty="0"/>
              <a:t>: A set of microservices handling specific tasks, ensuring scalability and easier maintenance.</a:t>
            </a:r>
          </a:p>
          <a:p>
            <a:pPr>
              <a:buFont typeface="Arial" panose="020B0604020202020204" pitchFamily="34" charset="0"/>
              <a:buChar char="•"/>
            </a:pPr>
            <a:r>
              <a:rPr lang="en-US" sz="2000" b="1" dirty="0"/>
              <a:t>Data Access Layer</a:t>
            </a:r>
            <a:r>
              <a:rPr lang="en-US" sz="2000" dirty="0"/>
              <a:t>: Middleware offering a secure and standardized way to access and manipulate data across the system.</a:t>
            </a:r>
          </a:p>
          <a:p>
            <a:pPr>
              <a:buFont typeface="Arial" panose="020B0604020202020204" pitchFamily="34" charset="0"/>
              <a:buChar char="•"/>
            </a:pPr>
            <a:r>
              <a:rPr lang="en-US" sz="2000" b="1" dirty="0"/>
              <a:t>Database Layer</a:t>
            </a:r>
            <a:r>
              <a:rPr lang="en-US" sz="2000" dirty="0"/>
              <a:t>: A centralized, possibly cloud-based database system that efficiently stores and manages all the data in a structured way.</a:t>
            </a:r>
          </a:p>
          <a:p>
            <a:pPr>
              <a:buFont typeface="Arial" panose="020B0604020202020204" pitchFamily="34" charset="0"/>
              <a:buChar char="•"/>
            </a:pPr>
            <a:r>
              <a:rPr lang="en-US" sz="2000" b="1" dirty="0"/>
              <a:t>External Interfaces</a:t>
            </a:r>
            <a:r>
              <a:rPr lang="en-US" sz="2000" dirty="0"/>
              <a:t>: API integrations with health systems for instant verification, notification systems for alerts, and possibly analytics services for data insights.</a:t>
            </a:r>
          </a:p>
          <a:p>
            <a:pPr>
              <a:buFont typeface="Arial" panose="020B0604020202020204" pitchFamily="34" charset="0"/>
              <a:buChar char="•"/>
            </a:pPr>
            <a:r>
              <a:rPr lang="en-US" sz="2000" b="1" dirty="0"/>
              <a:t>Security Layer</a:t>
            </a:r>
            <a:r>
              <a:rPr lang="en-US" sz="2000" dirty="0"/>
              <a:t>: Advanced security measures including encryption, secure API access, and compliance with healthcare data protection standards.</a:t>
            </a:r>
          </a:p>
        </p:txBody>
      </p:sp>
    </p:spTree>
    <p:extLst>
      <p:ext uri="{BB962C8B-B14F-4D97-AF65-F5344CB8AC3E}">
        <p14:creationId xmlns:p14="http://schemas.microsoft.com/office/powerpoint/2010/main" val="181722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lnSpcReduction="10000"/>
          </a:bodyPr>
          <a:lstStyle/>
          <a:p>
            <a:r>
              <a:rPr lang="en-US" dirty="0"/>
              <a:t>Here’s how we implement the </a:t>
            </a:r>
            <a:r>
              <a:rPr lang="en-US" dirty="0" err="1"/>
              <a:t>BloodLink</a:t>
            </a:r>
            <a:r>
              <a:rPr lang="en-US" dirty="0"/>
              <a:t> system using the MERN stack:</a:t>
            </a:r>
          </a:p>
          <a:p>
            <a:r>
              <a:rPr lang="en-US" b="1" dirty="0"/>
              <a:t>Front-end (React):</a:t>
            </a:r>
            <a:endParaRPr lang="en-US" dirty="0"/>
          </a:p>
          <a:p>
            <a:pPr>
              <a:buFont typeface="Arial" panose="020B0604020202020204" pitchFamily="34" charset="0"/>
              <a:buChar char="•"/>
            </a:pPr>
            <a:r>
              <a:rPr lang="en-US" dirty="0"/>
              <a:t>Develop user interfaces for both donors and recipients with React, taking advantage of its component-based architecture to handle the state and presentation of user, donation, and request data.</a:t>
            </a:r>
          </a:p>
          <a:p>
            <a:pPr>
              <a:buFont typeface="Arial" panose="020B0604020202020204" pitchFamily="34" charset="0"/>
              <a:buChar char="•"/>
            </a:pPr>
            <a:r>
              <a:rPr lang="en-US" dirty="0"/>
              <a:t>Use React Router for client-side routing to different parts of the application, such as user registration, blood donation forms, and blood requests.</a:t>
            </a:r>
          </a:p>
          <a:p>
            <a:r>
              <a:rPr lang="en-IN" b="1" dirty="0"/>
              <a:t>Back-end (Node.js and Express.js):</a:t>
            </a:r>
            <a:endParaRPr lang="en-IN" dirty="0"/>
          </a:p>
          <a:p>
            <a:pPr>
              <a:buFont typeface="Arial" panose="020B0604020202020204" pitchFamily="34" charset="0"/>
              <a:buChar char="•"/>
            </a:pPr>
            <a:r>
              <a:rPr lang="en-IN" dirty="0"/>
              <a:t>Implement server-side logic using Node.js with an Express.js framework to create RESTful API endpoints for handling business logic like user authentication, donation processing, and matching blood requests with available stocks.</a:t>
            </a:r>
          </a:p>
          <a:p>
            <a:pPr>
              <a:buFont typeface="Arial" panose="020B0604020202020204" pitchFamily="34" charset="0"/>
              <a:buChar char="•"/>
            </a:pPr>
            <a:r>
              <a:rPr lang="en-IN" dirty="0"/>
              <a:t>Implement middleware for error handling, request logging, and other cross-cutting concerns.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56178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a:bodyPr>
          <a:lstStyle/>
          <a:p>
            <a:r>
              <a:rPr lang="en-US" b="1" dirty="0"/>
              <a:t>Data Access Layer:</a:t>
            </a:r>
            <a:endParaRPr lang="en-US" dirty="0"/>
          </a:p>
          <a:p>
            <a:pPr>
              <a:buFont typeface="Arial" panose="020B0604020202020204" pitchFamily="34" charset="0"/>
              <a:buChar char="•"/>
            </a:pPr>
            <a:r>
              <a:rPr lang="en-US" dirty="0"/>
              <a:t>Use Mongoose, an Object Data Modeling (ODM) library for MongoDB and Node.js, to interact with the MongoDB database. Mongoose provides a schema-based solution to model your application data.</a:t>
            </a:r>
          </a:p>
          <a:p>
            <a:pPr>
              <a:buFont typeface="Arial" panose="020B0604020202020204" pitchFamily="34" charset="0"/>
              <a:buChar char="•"/>
            </a:pPr>
            <a:r>
              <a:rPr lang="en-US" dirty="0"/>
              <a:t>Create models for users, donations, blood banks, and requests to define the structure of the data and validate it before saving it to the database.</a:t>
            </a:r>
          </a:p>
          <a:p>
            <a:r>
              <a:rPr lang="en-US" b="1" dirty="0"/>
              <a:t>Database (MongoDB):</a:t>
            </a:r>
            <a:endParaRPr lang="en-US" dirty="0"/>
          </a:p>
          <a:p>
            <a:pPr>
              <a:buFont typeface="Arial" panose="020B0604020202020204" pitchFamily="34" charset="0"/>
              <a:buChar char="•"/>
            </a:pPr>
            <a:r>
              <a:rPr lang="en-US" dirty="0"/>
              <a:t>Store data in MongoDB, a NoSQL database, which allows for flexible data representation. This is particularly beneficial for the </a:t>
            </a:r>
            <a:r>
              <a:rPr lang="en-US" dirty="0" err="1"/>
              <a:t>BloodLink</a:t>
            </a:r>
            <a:r>
              <a:rPr lang="en-US" dirty="0"/>
              <a:t> system as it might have to handle diverse and complex data structures.</a:t>
            </a:r>
          </a:p>
          <a:p>
            <a:pPr>
              <a:buFont typeface="Arial" panose="020B0604020202020204" pitchFamily="34" charset="0"/>
              <a:buChar char="•"/>
            </a:pPr>
            <a:r>
              <a:rPr lang="en-US" dirty="0"/>
              <a:t>Design the database schema to store user profiles, donation records, requests, and blood bank information.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92866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a:bodyPr>
          <a:lstStyle/>
          <a:p>
            <a:r>
              <a:rPr lang="en-US" b="1" dirty="0"/>
              <a:t>External Interfaces:</a:t>
            </a:r>
            <a:endParaRPr lang="en-US" dirty="0"/>
          </a:p>
          <a:p>
            <a:pPr>
              <a:buFont typeface="Arial" panose="020B0604020202020204" pitchFamily="34" charset="0"/>
              <a:buChar char="•"/>
            </a:pPr>
            <a:r>
              <a:rPr lang="en-US" dirty="0"/>
              <a:t>Integrate with third-party services like SMS or email for notifications using appropriate APIs.</a:t>
            </a:r>
          </a:p>
          <a:p>
            <a:pPr>
              <a:buFont typeface="Arial" panose="020B0604020202020204" pitchFamily="34" charset="0"/>
              <a:buChar char="•"/>
            </a:pPr>
            <a:r>
              <a:rPr lang="en-US" dirty="0"/>
              <a:t>Connect with external healthcare APIs for additional functionalities, such as verifying donor eligibility or integrating with hospital systems.</a:t>
            </a:r>
          </a:p>
          <a:p>
            <a:r>
              <a:rPr lang="en-US" b="1" dirty="0"/>
              <a:t>Security:</a:t>
            </a:r>
            <a:endParaRPr lang="en-US" dirty="0"/>
          </a:p>
          <a:p>
            <a:pPr>
              <a:buFont typeface="Arial" panose="020B0604020202020204" pitchFamily="34" charset="0"/>
              <a:buChar char="•"/>
            </a:pPr>
            <a:r>
              <a:rPr lang="en-US" dirty="0"/>
              <a:t>Implement authentication using JSON Web Tokens (JWT) to maintain secure sessions.</a:t>
            </a:r>
          </a:p>
          <a:p>
            <a:pPr>
              <a:buFont typeface="Arial" panose="020B0604020202020204" pitchFamily="34" charset="0"/>
              <a:buChar char="•"/>
            </a:pPr>
            <a:r>
              <a:rPr lang="en-US" dirty="0"/>
              <a:t>Ensure data validation both on the client and server sides to prevent injections and other attacks.</a:t>
            </a:r>
          </a:p>
          <a:p>
            <a:pPr>
              <a:buFont typeface="Arial" panose="020B0604020202020204" pitchFamily="34" charset="0"/>
              <a:buChar char="•"/>
            </a:pPr>
            <a:r>
              <a:rPr lang="en-US" dirty="0"/>
              <a:t>Use HTTPS to encrypt data in transit and, if necessary, at rest.</a:t>
            </a:r>
          </a:p>
        </p:txBody>
      </p:sp>
    </p:spTree>
    <p:extLst>
      <p:ext uri="{BB962C8B-B14F-4D97-AF65-F5344CB8AC3E}">
        <p14:creationId xmlns:p14="http://schemas.microsoft.com/office/powerpoint/2010/main" val="400369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a:bodyPr>
          <a:lstStyle/>
          <a:p>
            <a:r>
              <a:rPr lang="en-US" b="1" dirty="0"/>
              <a:t>Deployment:</a:t>
            </a:r>
            <a:endParaRPr lang="en-US" dirty="0"/>
          </a:p>
          <a:p>
            <a:pPr>
              <a:buFont typeface="Arial" panose="020B0604020202020204" pitchFamily="34" charset="0"/>
              <a:buChar char="•"/>
            </a:pPr>
            <a:r>
              <a:rPr lang="en-US" dirty="0"/>
              <a:t>Local Host</a:t>
            </a:r>
            <a:br>
              <a:rPr lang="en-US" dirty="0"/>
            </a:br>
            <a:endParaRPr lang="en-US" dirty="0"/>
          </a:p>
          <a:p>
            <a:pPr>
              <a:buFont typeface="Arial" panose="020B0604020202020204" pitchFamily="34" charset="0"/>
              <a:buChar char="•"/>
            </a:pPr>
            <a:r>
              <a:rPr lang="en-US" b="1" dirty="0"/>
              <a:t>Proposed System Architecture Overview:</a:t>
            </a:r>
            <a:endParaRPr lang="en-US" dirty="0"/>
          </a:p>
          <a:p>
            <a:pPr>
              <a:buFont typeface="Arial" panose="020B0604020202020204" pitchFamily="34" charset="0"/>
              <a:buChar char="•"/>
            </a:pPr>
            <a:r>
              <a:rPr lang="en-US" b="1" dirty="0"/>
              <a:t>Front-End Layer (React.js):</a:t>
            </a:r>
            <a:r>
              <a:rPr lang="en-US" dirty="0"/>
              <a:t> User Interfaces for Donors and Recipients.</a:t>
            </a:r>
          </a:p>
          <a:p>
            <a:pPr>
              <a:buFont typeface="Arial" panose="020B0604020202020204" pitchFamily="34" charset="0"/>
              <a:buChar char="•"/>
            </a:pPr>
            <a:r>
              <a:rPr lang="en-US" b="1" dirty="0"/>
              <a:t>Web Server Layer (Node.js + Express.js):</a:t>
            </a:r>
            <a:r>
              <a:rPr lang="en-US" dirty="0"/>
              <a:t> RESTful API Endpoints.</a:t>
            </a:r>
          </a:p>
          <a:p>
            <a:pPr>
              <a:buFont typeface="Arial" panose="020B0604020202020204" pitchFamily="34" charset="0"/>
              <a:buChar char="•"/>
            </a:pPr>
            <a:r>
              <a:rPr lang="en-US" b="1" dirty="0"/>
              <a:t>Business Logic Layer (Node.js):</a:t>
            </a:r>
            <a:r>
              <a:rPr lang="en-US" dirty="0"/>
              <a:t> Processing and Business Rules.</a:t>
            </a:r>
          </a:p>
          <a:p>
            <a:pPr>
              <a:buFont typeface="Arial" panose="020B0604020202020204" pitchFamily="34" charset="0"/>
              <a:buChar char="•"/>
            </a:pPr>
            <a:r>
              <a:rPr lang="en-US" b="1" dirty="0"/>
              <a:t>Data Access Layer (Mongoose):</a:t>
            </a:r>
            <a:r>
              <a:rPr lang="en-US" dirty="0"/>
              <a:t> Database Operations.</a:t>
            </a:r>
          </a:p>
          <a:p>
            <a:pPr>
              <a:buFont typeface="Arial" panose="020B0604020202020204" pitchFamily="34" charset="0"/>
              <a:buChar char="•"/>
            </a:pPr>
            <a:r>
              <a:rPr lang="en-US" b="1" dirty="0"/>
              <a:t>Database Layer (MongoDB):</a:t>
            </a:r>
            <a:r>
              <a:rPr lang="en-US" dirty="0"/>
              <a:t> Data Persistence.</a:t>
            </a:r>
          </a:p>
          <a:p>
            <a:pPr>
              <a:buFont typeface="Arial" panose="020B0604020202020204" pitchFamily="34" charset="0"/>
              <a:buChar char="•"/>
            </a:pPr>
            <a:r>
              <a:rPr lang="en-US" b="1" dirty="0"/>
              <a:t>Security:</a:t>
            </a:r>
            <a:r>
              <a:rPr lang="en-US" dirty="0"/>
              <a:t> Authentication, Authorization, and Data Validation.</a:t>
            </a:r>
          </a:p>
        </p:txBody>
      </p:sp>
    </p:spTree>
    <p:extLst>
      <p:ext uri="{BB962C8B-B14F-4D97-AF65-F5344CB8AC3E}">
        <p14:creationId xmlns:p14="http://schemas.microsoft.com/office/powerpoint/2010/main" val="281267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SCREEN SHOT(Home Page)</a:t>
            </a:r>
          </a:p>
        </p:txBody>
      </p:sp>
      <p:pic>
        <p:nvPicPr>
          <p:cNvPr id="5" name="Content Placeholder 4">
            <a:extLst>
              <a:ext uri="{FF2B5EF4-FFF2-40B4-BE49-F238E27FC236}">
                <a16:creationId xmlns:a16="http://schemas.microsoft.com/office/drawing/2014/main" id="{D7D0E9AC-501F-7903-BDAD-3646E0EE64B0}"/>
              </a:ext>
            </a:extLst>
          </p:cNvPr>
          <p:cNvPicPr>
            <a:picLocks noGrp="1" noChangeAspect="1"/>
          </p:cNvPicPr>
          <p:nvPr>
            <p:ph idx="1"/>
          </p:nvPr>
        </p:nvPicPr>
        <p:blipFill>
          <a:blip r:embed="rId2"/>
          <a:stretch>
            <a:fillRect/>
          </a:stretch>
        </p:blipFill>
        <p:spPr>
          <a:xfrm>
            <a:off x="1524000" y="1964932"/>
            <a:ext cx="9144000" cy="4134636"/>
          </a:xfrm>
        </p:spPr>
      </p:pic>
    </p:spTree>
    <p:extLst>
      <p:ext uri="{BB962C8B-B14F-4D97-AF65-F5344CB8AC3E}">
        <p14:creationId xmlns:p14="http://schemas.microsoft.com/office/powerpoint/2010/main" val="18796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841" y="476672"/>
            <a:ext cx="9144000" cy="907504"/>
          </a:xfrm>
        </p:spPr>
        <p:txBody>
          <a:bodyPr/>
          <a:lstStyle/>
          <a:p>
            <a:r>
              <a:rPr lang="en-IN" sz="5000" b="1" dirty="0">
                <a:latin typeface="Times New Roman" panose="02020603050405020304" pitchFamily="18" charset="0"/>
                <a:cs typeface="Times New Roman" panose="02020603050405020304" pitchFamily="18" charset="0"/>
              </a:rPr>
              <a:t>Abstract</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6841" y="1484784"/>
            <a:ext cx="9144000" cy="4840560"/>
          </a:xfrm>
        </p:spPr>
        <p:txBody>
          <a:bodyPr>
            <a:normAutofit/>
          </a:bodyPr>
          <a:lstStyle/>
          <a:p>
            <a:r>
              <a:rPr lang="en-US" dirty="0"/>
              <a:t>Blood donation is an essential practice worldwide, crucial for saving countless lives and supporting the healthcare system. The traditional methodologies employed in managing blood banks, however, are often characterized by inefficiencies and a high potential for errors. These conventional systems, primarily paper-based, struggle with accurate record-keeping, have long waiting times for donors, and face challenges in maintaining optimal blood inventory levels.</a:t>
            </a:r>
          </a:p>
          <a:p>
            <a:r>
              <a:rPr lang="en-US" dirty="0"/>
              <a:t>To revolutionize this crucial sector, we have developed an innovative web application dedicated to blood bank management. This application is engineered to significantly enhance the efficiency of managing blood bank processes, such as inventory management, donor registration, and the distribution of blood units. By digitizing these processes, our solution aims to reduce the time consumed in manual operations and minimize the risk of errors that are often prevalent in traditional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10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SCREEN SHOT(Hospital Page)</a:t>
            </a:r>
          </a:p>
        </p:txBody>
      </p:sp>
      <p:pic>
        <p:nvPicPr>
          <p:cNvPr id="5" name="Content Placeholder 4">
            <a:extLst>
              <a:ext uri="{FF2B5EF4-FFF2-40B4-BE49-F238E27FC236}">
                <a16:creationId xmlns:a16="http://schemas.microsoft.com/office/drawing/2014/main" id="{260D644D-5D99-648E-949F-7BB6B45C6A4E}"/>
              </a:ext>
            </a:extLst>
          </p:cNvPr>
          <p:cNvPicPr>
            <a:picLocks noGrp="1" noChangeAspect="1"/>
          </p:cNvPicPr>
          <p:nvPr>
            <p:ph idx="1"/>
          </p:nvPr>
        </p:nvPicPr>
        <p:blipFill>
          <a:blip r:embed="rId2"/>
          <a:stretch>
            <a:fillRect/>
          </a:stretch>
        </p:blipFill>
        <p:spPr>
          <a:xfrm>
            <a:off x="1524000" y="1963679"/>
            <a:ext cx="9144000" cy="4137143"/>
          </a:xfrm>
        </p:spPr>
      </p:pic>
    </p:spTree>
    <p:extLst>
      <p:ext uri="{BB962C8B-B14F-4D97-AF65-F5344CB8AC3E}">
        <p14:creationId xmlns:p14="http://schemas.microsoft.com/office/powerpoint/2010/main" val="124419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6974-3FA5-0A2D-EE7A-5F3F0E17763A}"/>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SCREEN SHOT(Patient Page)</a:t>
            </a:r>
            <a:endParaRPr lang="en-IN" sz="4800" dirty="0"/>
          </a:p>
        </p:txBody>
      </p:sp>
      <p:pic>
        <p:nvPicPr>
          <p:cNvPr id="5" name="Content Placeholder 4">
            <a:extLst>
              <a:ext uri="{FF2B5EF4-FFF2-40B4-BE49-F238E27FC236}">
                <a16:creationId xmlns:a16="http://schemas.microsoft.com/office/drawing/2014/main" id="{782B4171-4DB9-4ADB-634B-E1D562892974}"/>
              </a:ext>
            </a:extLst>
          </p:cNvPr>
          <p:cNvPicPr>
            <a:picLocks noGrp="1" noChangeAspect="1"/>
          </p:cNvPicPr>
          <p:nvPr>
            <p:ph idx="1"/>
          </p:nvPr>
        </p:nvPicPr>
        <p:blipFill>
          <a:blip r:embed="rId2"/>
          <a:stretch>
            <a:fillRect/>
          </a:stretch>
        </p:blipFill>
        <p:spPr>
          <a:xfrm>
            <a:off x="1524000" y="1887489"/>
            <a:ext cx="9144000" cy="4149821"/>
          </a:xfrm>
        </p:spPr>
      </p:pic>
    </p:spTree>
    <p:extLst>
      <p:ext uri="{BB962C8B-B14F-4D97-AF65-F5344CB8AC3E}">
        <p14:creationId xmlns:p14="http://schemas.microsoft.com/office/powerpoint/2010/main" val="454802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7FFA-9FFC-D079-F172-1EE3A92EC91B}"/>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SCREEN SHOT(Patient Page)</a:t>
            </a:r>
            <a:endParaRPr lang="en-IN" sz="4800" dirty="0"/>
          </a:p>
        </p:txBody>
      </p:sp>
      <p:pic>
        <p:nvPicPr>
          <p:cNvPr id="5" name="Content Placeholder 4">
            <a:extLst>
              <a:ext uri="{FF2B5EF4-FFF2-40B4-BE49-F238E27FC236}">
                <a16:creationId xmlns:a16="http://schemas.microsoft.com/office/drawing/2014/main" id="{A91D2A71-A49A-2EBD-1FEC-B634176DFFA9}"/>
              </a:ext>
            </a:extLst>
          </p:cNvPr>
          <p:cNvPicPr>
            <a:picLocks noGrp="1" noChangeAspect="1"/>
          </p:cNvPicPr>
          <p:nvPr>
            <p:ph idx="1"/>
          </p:nvPr>
        </p:nvPicPr>
        <p:blipFill>
          <a:blip r:embed="rId2"/>
          <a:stretch>
            <a:fillRect/>
          </a:stretch>
        </p:blipFill>
        <p:spPr>
          <a:xfrm>
            <a:off x="1524000" y="1903328"/>
            <a:ext cx="9144000" cy="4118144"/>
          </a:xfrm>
        </p:spPr>
      </p:pic>
    </p:spTree>
    <p:extLst>
      <p:ext uri="{BB962C8B-B14F-4D97-AF65-F5344CB8AC3E}">
        <p14:creationId xmlns:p14="http://schemas.microsoft.com/office/powerpoint/2010/main" val="106167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RESULT</a:t>
            </a:r>
          </a:p>
        </p:txBody>
      </p:sp>
      <p:sp>
        <p:nvSpPr>
          <p:cNvPr id="3" name="Content Placeholder 2"/>
          <p:cNvSpPr>
            <a:spLocks noGrp="1"/>
          </p:cNvSpPr>
          <p:nvPr>
            <p:ph idx="1"/>
          </p:nvPr>
        </p:nvSpPr>
        <p:spPr>
          <a:xfrm>
            <a:off x="1524000" y="1547664"/>
            <a:ext cx="9144000" cy="4968552"/>
          </a:xfrm>
        </p:spPr>
        <p:txBody>
          <a:bodyPr>
            <a:normAutofit/>
          </a:bodyPr>
          <a:lstStyle/>
          <a:p>
            <a:r>
              <a:rPr lang="en-GB" dirty="0">
                <a:latin typeface="Times New Roman" panose="02020603050405020304" pitchFamily="18" charset="0"/>
                <a:cs typeface="Times New Roman" panose="02020603050405020304" pitchFamily="18" charset="0"/>
              </a:rPr>
              <a:t>The time taken to find a donor through the system differs between the current process and the proposed process. In the proposed system, automated blood group matching identifies the best-match.</a:t>
            </a:r>
          </a:p>
          <a:p>
            <a:r>
              <a:rPr lang="en-GB" dirty="0">
                <a:latin typeface="Times New Roman" panose="02020603050405020304" pitchFamily="18" charset="0"/>
                <a:cs typeface="Times New Roman" panose="02020603050405020304" pitchFamily="18" charset="0"/>
              </a:rPr>
              <a:t>The application is also designed to locate the best matches among accessible donors with the assistance of an automation algorithm.</a:t>
            </a:r>
          </a:p>
          <a:p>
            <a:r>
              <a:rPr lang="en-GB" dirty="0">
                <a:latin typeface="Times New Roman" panose="02020603050405020304" pitchFamily="18" charset="0"/>
                <a:cs typeface="Times New Roman" panose="02020603050405020304" pitchFamily="18" charset="0"/>
              </a:rPr>
              <a:t>The Patient get there blood matching blood group as soon as possible from there nearest hospital.</a:t>
            </a:r>
          </a:p>
          <a:p>
            <a:r>
              <a:rPr lang="en-GB" dirty="0">
                <a:latin typeface="Times New Roman" panose="02020603050405020304" pitchFamily="18" charset="0"/>
                <a:cs typeface="Times New Roman" panose="02020603050405020304" pitchFamily="18" charset="0"/>
              </a:rPr>
              <a:t>The Donor can donate there blood very easily and the patient get matching blood easily.</a:t>
            </a:r>
          </a:p>
          <a:p>
            <a:r>
              <a:rPr lang="en-GB" dirty="0">
                <a:latin typeface="Times New Roman" panose="02020603050405020304" pitchFamily="18" charset="0"/>
                <a:cs typeface="Times New Roman" panose="02020603050405020304" pitchFamily="18" charset="0"/>
              </a:rPr>
              <a:t>Additionally, the system ensures separate account logins for blood donors , recipients, regular users and hospital.</a:t>
            </a:r>
          </a:p>
          <a:p>
            <a:endParaRPr lang="en-IN" dirty="0"/>
          </a:p>
        </p:txBody>
      </p:sp>
    </p:spTree>
    <p:extLst>
      <p:ext uri="{BB962C8B-B14F-4D97-AF65-F5344CB8AC3E}">
        <p14:creationId xmlns:p14="http://schemas.microsoft.com/office/powerpoint/2010/main" val="171885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524000" y="1547664"/>
            <a:ext cx="9144000" cy="4968552"/>
          </a:xfrm>
        </p:spPr>
        <p:txBody>
          <a:bodyPr>
            <a:normAutofit/>
          </a:bodyPr>
          <a:lstStyle/>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Expansion to Organ Donation</a:t>
            </a:r>
            <a:r>
              <a:rPr lang="en-GB" dirty="0"/>
              <a:t>: </a:t>
            </a:r>
            <a:r>
              <a:rPr lang="en-GB" dirty="0">
                <a:latin typeface="Times New Roman" panose="02020603050405020304" pitchFamily="18" charset="0"/>
                <a:cs typeface="Times New Roman" panose="02020603050405020304" pitchFamily="18" charset="0"/>
              </a:rPr>
              <a:t>While the proposed system focuses on blood donation, there is potential for expansion to include organ donation as well. By leveraging similar </a:t>
            </a:r>
            <a:r>
              <a:rPr lang="en-GB" dirty="0" err="1">
                <a:latin typeface="Times New Roman" panose="02020603050405020304" pitchFamily="18" charset="0"/>
                <a:cs typeface="Times New Roman" panose="02020603050405020304" pitchFamily="18" charset="0"/>
              </a:rPr>
              <a:t>blockchain</a:t>
            </a:r>
            <a:r>
              <a:rPr lang="en-GB" dirty="0">
                <a:latin typeface="Times New Roman" panose="02020603050405020304" pitchFamily="18" charset="0"/>
                <a:cs typeface="Times New Roman" panose="02020603050405020304" pitchFamily="18" charset="0"/>
              </a:rPr>
              <a:t>-based secure systems, organ donation records and transplantation processes can be made more transparent and efficient. Future research could explore integrating organ donation functionalities into the existing platform to address the challenges in organ transplantation.</a:t>
            </a:r>
          </a:p>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Enhanced User Engagement and Education</a:t>
            </a:r>
            <a:r>
              <a:rPr lang="en-GB" dirty="0">
                <a:latin typeface="Times New Roman" panose="02020603050405020304" pitchFamily="18" charset="0"/>
                <a:cs typeface="Times New Roman" panose="02020603050405020304" pitchFamily="18" charset="0"/>
              </a:rPr>
              <a:t>: The automated questionnaires sent to registered users provide valuable insights into awareness and concerns about blood donation. Future iterations of the system could focus on enhancing user engagement and education through personalized feedback, educational materials, and gasification elements. This can help increase awareness about the importance of blood donation and encourage more people to participate in the donation process.</a:t>
            </a:r>
          </a:p>
        </p:txBody>
      </p:sp>
    </p:spTree>
    <p:extLst>
      <p:ext uri="{BB962C8B-B14F-4D97-AF65-F5344CB8AC3E}">
        <p14:creationId xmlns:p14="http://schemas.microsoft.com/office/powerpoint/2010/main" val="227134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524000" y="1547664"/>
            <a:ext cx="9144000" cy="4968552"/>
          </a:xfrm>
        </p:spPr>
        <p:txBody>
          <a:bodyPr>
            <a:normAutofit/>
          </a:bodyPr>
          <a:lstStyle/>
          <a:p>
            <a:r>
              <a:rPr lang="en-US" b="1" dirty="0"/>
              <a:t>Extended API Ecosystem:</a:t>
            </a:r>
            <a:endParaRPr lang="en-US" dirty="0"/>
          </a:p>
          <a:p>
            <a:pPr>
              <a:buFont typeface="Arial" panose="020B0604020202020204" pitchFamily="34" charset="0"/>
              <a:buChar char="•"/>
            </a:pPr>
            <a:r>
              <a:rPr lang="en-US" dirty="0"/>
              <a:t>Develop a robust API ecosystem that allows third-party developers to create apps and services that complement the </a:t>
            </a:r>
            <a:r>
              <a:rPr lang="en-US" dirty="0" err="1"/>
              <a:t>BloodLink</a:t>
            </a:r>
            <a:r>
              <a:rPr lang="en-US" dirty="0"/>
              <a:t> platform, such as appointment scheduling or donor rewards programs</a:t>
            </a:r>
          </a:p>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Global Expansion and Standardization</a:t>
            </a:r>
            <a:r>
              <a:rPr lang="en-GB" dirty="0">
                <a:latin typeface="Times New Roman" panose="02020603050405020304" pitchFamily="18" charset="0"/>
                <a:cs typeface="Times New Roman" panose="02020603050405020304" pitchFamily="18" charset="0"/>
              </a:rPr>
              <a:t>: While the initial focus is on the Indian healthcare sector, there is potential for global expansion and standardization of the proposed system. Collaborations with international organizations and adoption of common standards for blood donation and transplantation can facilitate interoperability between different regions, leading to more efficient utilization of resources and better outcomes for patients worldwide.</a:t>
            </a:r>
          </a:p>
        </p:txBody>
      </p:sp>
    </p:spTree>
    <p:extLst>
      <p:ext uri="{BB962C8B-B14F-4D97-AF65-F5344CB8AC3E}">
        <p14:creationId xmlns:p14="http://schemas.microsoft.com/office/powerpoint/2010/main" val="130158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524000" y="1547664"/>
            <a:ext cx="9144000" cy="4968552"/>
          </a:xfrm>
        </p:spPr>
        <p:txBody>
          <a:bodyPr>
            <a:normAutofit lnSpcReduction="10000"/>
          </a:bodyPr>
          <a:lstStyle/>
          <a:p>
            <a:r>
              <a:rPr lang="en-GB" dirty="0">
                <a:latin typeface="Times New Roman" panose="02020603050405020304" pitchFamily="18" charset="0"/>
                <a:cs typeface="Times New Roman" panose="02020603050405020304" pitchFamily="18" charset="0"/>
              </a:rPr>
              <a:t>No one should die due to a lack of blood . </a:t>
            </a:r>
          </a:p>
          <a:p>
            <a:r>
              <a:rPr lang="en-GB" dirty="0">
                <a:latin typeface="Times New Roman" panose="02020603050405020304" pitchFamily="18" charset="0"/>
                <a:cs typeface="Times New Roman" panose="02020603050405020304" pitchFamily="18" charset="0"/>
              </a:rPr>
              <a:t>Currently, there are no artificial replacements for blood or human organs. </a:t>
            </a:r>
          </a:p>
          <a:p>
            <a:r>
              <a:rPr lang="en-GB" dirty="0">
                <a:latin typeface="Times New Roman" panose="02020603050405020304" pitchFamily="18" charset="0"/>
                <a:cs typeface="Times New Roman" panose="02020603050405020304" pitchFamily="18" charset="0"/>
              </a:rPr>
              <a:t>This system can play a significant role in advancing blood donation, addressing the considerable problem faced by donors and recipients.</a:t>
            </a:r>
          </a:p>
          <a:p>
            <a:r>
              <a:rPr lang="en-GB" dirty="0">
                <a:latin typeface="Times New Roman" panose="02020603050405020304" pitchFamily="18" charset="0"/>
                <a:cs typeface="Times New Roman" panose="02020603050405020304" pitchFamily="18" charset="0"/>
              </a:rPr>
              <a:t> The system's utilization of advanced technology and tracking introduces advanced features not previously available in existing systems. </a:t>
            </a:r>
          </a:p>
          <a:p>
            <a:r>
              <a:rPr lang="en-GB" dirty="0">
                <a:latin typeface="Times New Roman" panose="02020603050405020304" pitchFamily="18" charset="0"/>
                <a:cs typeface="Times New Roman" panose="02020603050405020304" pitchFamily="18" charset="0"/>
              </a:rPr>
              <a:t>An exclusive feature of the ‘</a:t>
            </a:r>
            <a:r>
              <a:rPr lang="en-GB" dirty="0" err="1">
                <a:latin typeface="Times New Roman" panose="02020603050405020304" pitchFamily="18" charset="0"/>
                <a:cs typeface="Times New Roman" panose="02020603050405020304" pitchFamily="18" charset="0"/>
              </a:rPr>
              <a:t>Bloodlink</a:t>
            </a:r>
            <a:r>
              <a:rPr lang="en-GB" dirty="0">
                <a:latin typeface="Times New Roman" panose="02020603050405020304" pitchFamily="18" charset="0"/>
                <a:cs typeface="Times New Roman" panose="02020603050405020304" pitchFamily="18" charset="0"/>
              </a:rPr>
              <a:t>' application is its ability to seamlessly share data among various blood banks connected to both general and private hospitals, thereby enhancing coordination and efficiency in the donation process. </a:t>
            </a:r>
          </a:p>
          <a:p>
            <a:r>
              <a:rPr lang="en-GB" dirty="0">
                <a:latin typeface="Times New Roman" panose="02020603050405020304" pitchFamily="18" charset="0"/>
                <a:cs typeface="Times New Roman" panose="02020603050405020304" pitchFamily="18" charset="0"/>
              </a:rPr>
              <a:t>This transition from existing procedures to a user-friendly, secure, and intelligent system has the potential to alleviate discrepancies and malpractices. </a:t>
            </a:r>
          </a:p>
          <a:p>
            <a:r>
              <a:rPr lang="en-GB" dirty="0">
                <a:latin typeface="Times New Roman" panose="02020603050405020304" pitchFamily="18" charset="0"/>
                <a:cs typeface="Times New Roman" panose="02020603050405020304" pitchFamily="18" charset="0"/>
              </a:rPr>
              <a:t>Currently, no specific systems tailored for this purpose are in place in the Indian healthcare sector.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13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524000" y="1547664"/>
            <a:ext cx="9144000" cy="4968552"/>
          </a:xfrm>
        </p:spPr>
        <p:txBody>
          <a:bodyPr>
            <a:normAutofit/>
          </a:bodyPr>
          <a:lstStyle/>
          <a:p>
            <a:pPr marL="457200" indent="-457200">
              <a:buAutoNum type="arabicPeriod"/>
            </a:pPr>
            <a:r>
              <a:rPr lang="en-IN" dirty="0" err="1"/>
              <a:t>Edirisinghe</a:t>
            </a:r>
            <a:r>
              <a:rPr lang="en-IN" dirty="0"/>
              <a:t>, L. (2020). Annual Report - 2018. </a:t>
            </a:r>
          </a:p>
          <a:p>
            <a:pPr marL="457200" indent="-457200">
              <a:buAutoNum type="arabicPeriod"/>
            </a:pPr>
            <a:r>
              <a:rPr lang="en-IN" dirty="0" err="1"/>
              <a:t>Tykn</a:t>
            </a:r>
            <a:r>
              <a:rPr lang="en-IN" dirty="0"/>
              <a:t>, Identity Management with donation: The Definitive Guide </a:t>
            </a:r>
          </a:p>
          <a:p>
            <a:pPr marL="457200" indent="-457200">
              <a:buAutoNum type="arabicPeriod"/>
            </a:pPr>
            <a:r>
              <a:rPr lang="en-IN" dirty="0" err="1"/>
              <a:t>Perera</a:t>
            </a:r>
            <a:r>
              <a:rPr lang="en-IN" dirty="0"/>
              <a:t>, L. (2020). Veins: A Lifesaver In The Making</a:t>
            </a:r>
          </a:p>
          <a:p>
            <a:pPr marL="457200" indent="-457200">
              <a:buAutoNum type="arabicPeriod"/>
            </a:pPr>
            <a:r>
              <a:rPr lang="en-IN" dirty="0"/>
              <a:t> Mathew, R. (2020). Blood donation Decentralized Application Using Blockchain Technology </a:t>
            </a:r>
          </a:p>
          <a:p>
            <a:pPr marL="457200" indent="-457200">
              <a:buAutoNum type="arabicPeriod"/>
            </a:pPr>
            <a:r>
              <a:rPr lang="en-IN" dirty="0"/>
              <a:t> Pacheco, D. (2020). Characterizing Blood donation Awareness from Social Media</a:t>
            </a:r>
          </a:p>
          <a:p>
            <a:pPr marL="457200" indent="-457200">
              <a:buAutoNum type="arabicPeriod"/>
            </a:pPr>
            <a:r>
              <a:rPr lang="en-GB" dirty="0" err="1"/>
              <a:t>Alandjani</a:t>
            </a:r>
            <a:r>
              <a:rPr lang="en-GB" dirty="0"/>
              <a:t>, G. (2020). Auditable medical transaction scheme for organ transplant services. </a:t>
            </a:r>
          </a:p>
          <a:p>
            <a:pPr marL="457200" indent="-457200">
              <a:buAutoNum type="arabicPeriod"/>
            </a:pPr>
            <a:r>
              <a:rPr lang="en-GB" dirty="0" err="1"/>
              <a:t>Xiaochu</a:t>
            </a:r>
            <a:r>
              <a:rPr lang="en-GB" dirty="0"/>
              <a:t>, Y. (2014). Population-based projections of blood supply and demand, China, 2017–2036.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40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4005064"/>
            <a:ext cx="10058400" cy="871736"/>
          </a:xfrm>
        </p:spPr>
        <p:txBody>
          <a:bodyPr>
            <a:normAutofit/>
          </a:bodyPr>
          <a:lstStyle/>
          <a:p>
            <a:r>
              <a:rPr lang="en-IN" sz="6000" dirty="0">
                <a:latin typeface="Times New Roman" panose="02020603050405020304" pitchFamily="18" charset="0"/>
                <a:cs typeface="Times New Roman" panose="02020603050405020304" pitchFamily="18" charset="0"/>
              </a:rPr>
              <a:t>Thank You</a:t>
            </a:r>
            <a:endParaRPr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73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lstStyle/>
          <a:p>
            <a:r>
              <a:rPr lang="en-IN" sz="5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10339" y="1700808"/>
            <a:ext cx="9144000" cy="4624536"/>
          </a:xfrm>
        </p:spPr>
        <p:txBody>
          <a:bodyPr>
            <a:normAutofit/>
          </a:bodyPr>
          <a:lstStyle/>
          <a:p>
            <a:r>
              <a:rPr lang="en-US" dirty="0"/>
              <a:t>Blood donation, an integral component of global healthcare systems, plays a pivotal role in saving lives and improving health outcomes. </a:t>
            </a:r>
          </a:p>
          <a:p>
            <a:r>
              <a:rPr lang="en-US" dirty="0"/>
              <a:t>However, the efficiency of this life-saving practice is heavily dependent on the effectiveness of blood bank management systems. </a:t>
            </a:r>
          </a:p>
          <a:p>
            <a:r>
              <a:rPr lang="en-US" dirty="0"/>
              <a:t>Traditionally, these systems have been bogged down by time-consuming, paper-based processes, leading to several challenges. </a:t>
            </a:r>
          </a:p>
          <a:p>
            <a:r>
              <a:rPr lang="en-US" dirty="0"/>
              <a:t>Among these are inaccuracies in record-keeping, prolonged waiting periods for donors, and inefficient management of blood inventories.</a:t>
            </a:r>
          </a:p>
          <a:p>
            <a:endParaRPr lang="en-IN" dirty="0"/>
          </a:p>
        </p:txBody>
      </p:sp>
    </p:spTree>
    <p:extLst>
      <p:ext uri="{BB962C8B-B14F-4D97-AF65-F5344CB8AC3E}">
        <p14:creationId xmlns:p14="http://schemas.microsoft.com/office/powerpoint/2010/main" val="29039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339" y="1700808"/>
            <a:ext cx="9144000" cy="4624536"/>
          </a:xfrm>
        </p:spPr>
        <p:txBody>
          <a:bodyPr>
            <a:normAutofit/>
          </a:bodyPr>
          <a:lstStyle/>
          <a:p>
            <a:r>
              <a:rPr lang="en-US" dirty="0"/>
              <a:t>The need for a contemporary, streamlined blood bank management system is underscored by the criticality of safe blood in healthcare. </a:t>
            </a:r>
          </a:p>
          <a:p>
            <a:r>
              <a:rPr lang="en-US" dirty="0"/>
              <a:t>In India, the demand for blood illustrates a concerning scenario. With a requirement of approximately 15 million units of blood annually, the country faces a deficit of about 4 million units. This shortfall has dire consequences, contributing to a high rate of preventable deaths. </a:t>
            </a:r>
          </a:p>
          <a:p>
            <a:r>
              <a:rPr lang="en-US" dirty="0"/>
              <a:t>The urgency is highlighted by statistics showing that every two seconds, someone in India needs blood, and the daily mortality rate due to lack of blood availability is alarmingly high.</a:t>
            </a:r>
            <a:endParaRPr lang="en-IN" dirty="0"/>
          </a:p>
        </p:txBody>
      </p:sp>
    </p:spTree>
    <p:extLst>
      <p:ext uri="{BB962C8B-B14F-4D97-AF65-F5344CB8AC3E}">
        <p14:creationId xmlns:p14="http://schemas.microsoft.com/office/powerpoint/2010/main" val="241851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EC6F-EBF9-712C-A848-361875EB6BAD}"/>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LITERATURE SURVEY</a:t>
            </a:r>
            <a:endParaRPr lang="en-US" sz="4800" dirty="0"/>
          </a:p>
        </p:txBody>
      </p:sp>
      <p:sp>
        <p:nvSpPr>
          <p:cNvPr id="3" name="Content Placeholder 2">
            <a:extLst>
              <a:ext uri="{FF2B5EF4-FFF2-40B4-BE49-F238E27FC236}">
                <a16:creationId xmlns:a16="http://schemas.microsoft.com/office/drawing/2014/main" id="{6FE15CE4-F9A0-94F0-384E-5C120EF537F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The First Study research, in the title of a web-based blood donation Network under the research of John Smith in the university of California , Berkeley . In the Second Study research, in the title of Design and Implementation of a Digital Blood Donor Network under the research of Emily Johnson in the university of Stanford. In the Third research, in the title of Digital Network; A Systematic Review of Web-Based Blood Donation Platform under the research of Fatima Ahmed in the university of Oxford University . In the Third research, in the title of Designing an Efficient Blood Donation Network using Web Technologies under the research of Priya Patel in the university IIT(Bombay) in this all project there is network between donor,</a:t>
            </a:r>
            <a:r>
              <a:rPr lang="en-GB" sz="1800" dirty="0">
                <a:latin typeface="Times New Roman" panose="02020603050405020304" pitchFamily="18" charset="0"/>
                <a:cs typeface="Times New Roman" panose="02020603050405020304" pitchFamily="18" charset="0"/>
              </a:rPr>
              <a:t> patient</a:t>
            </a:r>
            <a:r>
              <a:rPr lang="en-US" sz="1800"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hospital</a:t>
            </a:r>
            <a:r>
              <a:rPr lang="en-US" sz="1800" dirty="0">
                <a:latin typeface="Times New Roman" panose="02020603050405020304" pitchFamily="18" charset="0"/>
                <a:cs typeface="Times New Roman" panose="02020603050405020304" pitchFamily="18" charset="0"/>
              </a:rPr>
              <a:t>.</a:t>
            </a:r>
          </a:p>
          <a:p>
            <a:r>
              <a:rPr lang="en-GB" sz="1800" dirty="0">
                <a:latin typeface="Times New Roman" panose="02020603050405020304" pitchFamily="18" charset="0"/>
                <a:cs typeface="Times New Roman" panose="02020603050405020304" pitchFamily="18" charset="0"/>
              </a:rPr>
              <a:t>This concept aligns with the proposed ‘</a:t>
            </a:r>
            <a:r>
              <a:rPr lang="en-GB" sz="1800" dirty="0" err="1">
                <a:latin typeface="Times New Roman" panose="02020603050405020304" pitchFamily="18" charset="0"/>
                <a:cs typeface="Times New Roman" panose="02020603050405020304" pitchFamily="18" charset="0"/>
              </a:rPr>
              <a:t>Bloodlink</a:t>
            </a:r>
            <a:r>
              <a:rPr lang="en-GB" sz="1800" dirty="0">
                <a:latin typeface="Times New Roman" panose="02020603050405020304" pitchFamily="18" charset="0"/>
                <a:cs typeface="Times New Roman" panose="02020603050405020304" pitchFamily="18" charset="0"/>
              </a:rPr>
              <a:t> system', which aims to integrate distributed master identity records and provide authorized access to user profiles. </a:t>
            </a:r>
          </a:p>
          <a:p>
            <a:pPr algn="just"/>
            <a:r>
              <a:rPr lang="en-US" sz="1800" dirty="0" err="1"/>
              <a:t>BloodLink</a:t>
            </a:r>
            <a:r>
              <a:rPr lang="en-US" sz="1800" dirty="0"/>
              <a:t> Digital Donor Network using web development technologies</a:t>
            </a:r>
            <a:br>
              <a:rPr lang="en-US" sz="1800" dirty="0"/>
            </a:br>
            <a:r>
              <a:rPr lang="en-US" sz="1800" dirty="0"/>
              <a:t> </a:t>
            </a:r>
            <a:r>
              <a:rPr lang="en-GB" sz="1800" dirty="0">
                <a:latin typeface="Times New Roman" panose="02020603050405020304" pitchFamily="18" charset="0"/>
                <a:cs typeface="Times New Roman" panose="02020603050405020304" pitchFamily="18" charset="0"/>
              </a:rPr>
              <a:t>application illustrate the effectiveness of communication in facilitating blood donation. </a:t>
            </a:r>
          </a:p>
          <a:p>
            <a:endParaRPr lang="en-US" dirty="0"/>
          </a:p>
        </p:txBody>
      </p:sp>
    </p:spTree>
    <p:extLst>
      <p:ext uri="{BB962C8B-B14F-4D97-AF65-F5344CB8AC3E}">
        <p14:creationId xmlns:p14="http://schemas.microsoft.com/office/powerpoint/2010/main" val="114182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Technology Used</a:t>
            </a:r>
            <a:endParaRPr lang="en-IN" sz="5000"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7A6F627F-0103-8FBA-3156-69422C16291A}"/>
              </a:ext>
            </a:extLst>
          </p:cNvPr>
          <p:cNvGraphicFramePr>
            <a:graphicFrameLocks noGrp="1"/>
          </p:cNvGraphicFramePr>
          <p:nvPr>
            <p:ph idx="1"/>
            <p:extLst>
              <p:ext uri="{D42A27DB-BD31-4B8C-83A1-F6EECF244321}">
                <p14:modId xmlns:p14="http://schemas.microsoft.com/office/powerpoint/2010/main" val="3935363109"/>
              </p:ext>
            </p:extLst>
          </p:nvPr>
        </p:nvGraphicFramePr>
        <p:xfrm>
          <a:off x="1271464" y="1763686"/>
          <a:ext cx="10476656" cy="4689650"/>
        </p:xfrm>
        <a:graphic>
          <a:graphicData uri="http://schemas.openxmlformats.org/drawingml/2006/table">
            <a:tbl>
              <a:tblPr/>
              <a:tblGrid>
                <a:gridCol w="5238328">
                  <a:extLst>
                    <a:ext uri="{9D8B030D-6E8A-4147-A177-3AD203B41FA5}">
                      <a16:colId xmlns:a16="http://schemas.microsoft.com/office/drawing/2014/main" val="3221203512"/>
                    </a:ext>
                  </a:extLst>
                </a:gridCol>
                <a:gridCol w="5238328">
                  <a:extLst>
                    <a:ext uri="{9D8B030D-6E8A-4147-A177-3AD203B41FA5}">
                      <a16:colId xmlns:a16="http://schemas.microsoft.com/office/drawing/2014/main" val="2756598318"/>
                    </a:ext>
                  </a:extLst>
                </a:gridCol>
              </a:tblGrid>
              <a:tr h="334975">
                <a:tc>
                  <a:txBody>
                    <a:bodyPr/>
                    <a:lstStyle/>
                    <a:p>
                      <a:r>
                        <a:rPr lang="en-IN" sz="1100"/>
                        <a:t>Category</a:t>
                      </a:r>
                    </a:p>
                  </a:txBody>
                  <a:tcPr marL="53340" marR="53340" marT="26670" marB="26670" anchor="ctr">
                    <a:lnL>
                      <a:noFill/>
                    </a:lnL>
                    <a:lnR>
                      <a:noFill/>
                    </a:lnR>
                    <a:lnT>
                      <a:noFill/>
                    </a:lnT>
                    <a:lnB>
                      <a:noFill/>
                    </a:lnB>
                    <a:noFill/>
                  </a:tcPr>
                </a:tc>
                <a:tc>
                  <a:txBody>
                    <a:bodyPr/>
                    <a:lstStyle/>
                    <a:p>
                      <a:r>
                        <a:rPr lang="en-IN" sz="1100"/>
                        <a:t>Technology</a:t>
                      </a:r>
                    </a:p>
                  </a:txBody>
                  <a:tcPr marL="53340" marR="53340" marT="26670" marB="26670" anchor="ctr">
                    <a:lnL>
                      <a:noFill/>
                    </a:lnL>
                    <a:lnR>
                      <a:noFill/>
                    </a:lnR>
                    <a:lnT>
                      <a:noFill/>
                    </a:lnT>
                    <a:lnB>
                      <a:noFill/>
                    </a:lnB>
                    <a:noFill/>
                  </a:tcPr>
                </a:tc>
                <a:extLst>
                  <a:ext uri="{0D108BD9-81ED-4DB2-BD59-A6C34878D82A}">
                    <a16:rowId xmlns:a16="http://schemas.microsoft.com/office/drawing/2014/main" val="2895582118"/>
                  </a:ext>
                </a:extLst>
              </a:tr>
              <a:tr h="334975">
                <a:tc>
                  <a:txBody>
                    <a:bodyPr/>
                    <a:lstStyle/>
                    <a:p>
                      <a:r>
                        <a:rPr lang="en-IN" sz="1100" b="1"/>
                        <a:t>Frontend Framework</a:t>
                      </a:r>
                      <a:endParaRPr lang="en-IN" sz="1100"/>
                    </a:p>
                  </a:txBody>
                  <a:tcPr marL="53340" marR="53340" marT="26670" marB="26670" anchor="ctr">
                    <a:lnL>
                      <a:noFill/>
                    </a:lnL>
                    <a:lnR>
                      <a:noFill/>
                    </a:lnR>
                    <a:lnT>
                      <a:noFill/>
                    </a:lnT>
                    <a:lnB>
                      <a:noFill/>
                    </a:lnB>
                    <a:noFill/>
                  </a:tcPr>
                </a:tc>
                <a:tc>
                  <a:txBody>
                    <a:bodyPr/>
                    <a:lstStyle/>
                    <a:p>
                      <a:r>
                        <a:rPr lang="en-IN" sz="1100"/>
                        <a:t>React.js</a:t>
                      </a:r>
                    </a:p>
                  </a:txBody>
                  <a:tcPr marL="53340" marR="53340" marT="26670" marB="26670" anchor="ctr">
                    <a:lnL>
                      <a:noFill/>
                    </a:lnL>
                    <a:lnR>
                      <a:noFill/>
                    </a:lnR>
                    <a:lnT>
                      <a:noFill/>
                    </a:lnT>
                    <a:lnB>
                      <a:noFill/>
                    </a:lnB>
                    <a:noFill/>
                  </a:tcPr>
                </a:tc>
                <a:extLst>
                  <a:ext uri="{0D108BD9-81ED-4DB2-BD59-A6C34878D82A}">
                    <a16:rowId xmlns:a16="http://schemas.microsoft.com/office/drawing/2014/main" val="1079911544"/>
                  </a:ext>
                </a:extLst>
              </a:tr>
              <a:tr h="334975">
                <a:tc>
                  <a:txBody>
                    <a:bodyPr/>
                    <a:lstStyle/>
                    <a:p>
                      <a:r>
                        <a:rPr lang="en-IN" sz="1100" b="1"/>
                        <a:t>Frontend Languages</a:t>
                      </a:r>
                      <a:endParaRPr lang="en-IN" sz="1100"/>
                    </a:p>
                  </a:txBody>
                  <a:tcPr marL="53340" marR="53340" marT="26670" marB="26670" anchor="ctr">
                    <a:lnL>
                      <a:noFill/>
                    </a:lnL>
                    <a:lnR>
                      <a:noFill/>
                    </a:lnR>
                    <a:lnT>
                      <a:noFill/>
                    </a:lnT>
                    <a:lnB>
                      <a:noFill/>
                    </a:lnB>
                    <a:noFill/>
                  </a:tcPr>
                </a:tc>
                <a:tc>
                  <a:txBody>
                    <a:bodyPr/>
                    <a:lstStyle/>
                    <a:p>
                      <a:r>
                        <a:rPr lang="en-IN" sz="1100"/>
                        <a:t>JavaScript, HTML5, CSS3</a:t>
                      </a:r>
                    </a:p>
                  </a:txBody>
                  <a:tcPr marL="53340" marR="53340" marT="26670" marB="26670" anchor="ctr">
                    <a:lnL>
                      <a:noFill/>
                    </a:lnL>
                    <a:lnR>
                      <a:noFill/>
                    </a:lnR>
                    <a:lnT>
                      <a:noFill/>
                    </a:lnT>
                    <a:lnB>
                      <a:noFill/>
                    </a:lnB>
                    <a:noFill/>
                  </a:tcPr>
                </a:tc>
                <a:extLst>
                  <a:ext uri="{0D108BD9-81ED-4DB2-BD59-A6C34878D82A}">
                    <a16:rowId xmlns:a16="http://schemas.microsoft.com/office/drawing/2014/main" val="1145994241"/>
                  </a:ext>
                </a:extLst>
              </a:tr>
              <a:tr h="334975">
                <a:tc>
                  <a:txBody>
                    <a:bodyPr/>
                    <a:lstStyle/>
                    <a:p>
                      <a:r>
                        <a:rPr lang="en-IN" sz="1100" b="1"/>
                        <a:t>State Management</a:t>
                      </a:r>
                      <a:endParaRPr lang="en-IN" sz="1100"/>
                    </a:p>
                  </a:txBody>
                  <a:tcPr marL="53340" marR="53340" marT="26670" marB="26670" anchor="ctr">
                    <a:lnL>
                      <a:noFill/>
                    </a:lnL>
                    <a:lnR>
                      <a:noFill/>
                    </a:lnR>
                    <a:lnT>
                      <a:noFill/>
                    </a:lnT>
                    <a:lnB>
                      <a:noFill/>
                    </a:lnB>
                    <a:noFill/>
                  </a:tcPr>
                </a:tc>
                <a:tc>
                  <a:txBody>
                    <a:bodyPr/>
                    <a:lstStyle/>
                    <a:p>
                      <a:r>
                        <a:rPr lang="en-IN" sz="1100" dirty="0"/>
                        <a:t>Redux</a:t>
                      </a:r>
                    </a:p>
                  </a:txBody>
                  <a:tcPr marL="53340" marR="53340" marT="26670" marB="26670" anchor="ctr">
                    <a:lnL>
                      <a:noFill/>
                    </a:lnL>
                    <a:lnR>
                      <a:noFill/>
                    </a:lnR>
                    <a:lnT>
                      <a:noFill/>
                    </a:lnT>
                    <a:lnB>
                      <a:noFill/>
                    </a:lnB>
                    <a:noFill/>
                  </a:tcPr>
                </a:tc>
                <a:extLst>
                  <a:ext uri="{0D108BD9-81ED-4DB2-BD59-A6C34878D82A}">
                    <a16:rowId xmlns:a16="http://schemas.microsoft.com/office/drawing/2014/main" val="3547365662"/>
                  </a:ext>
                </a:extLst>
              </a:tr>
              <a:tr h="334975">
                <a:tc>
                  <a:txBody>
                    <a:bodyPr/>
                    <a:lstStyle/>
                    <a:p>
                      <a:r>
                        <a:rPr lang="en-IN" sz="1100" b="1"/>
                        <a:t>Backend Runtime Environment</a:t>
                      </a:r>
                      <a:endParaRPr lang="en-IN" sz="1100"/>
                    </a:p>
                  </a:txBody>
                  <a:tcPr marL="53340" marR="53340" marT="26670" marB="26670" anchor="ctr">
                    <a:lnL>
                      <a:noFill/>
                    </a:lnL>
                    <a:lnR>
                      <a:noFill/>
                    </a:lnR>
                    <a:lnT>
                      <a:noFill/>
                    </a:lnT>
                    <a:lnB>
                      <a:noFill/>
                    </a:lnB>
                    <a:noFill/>
                  </a:tcPr>
                </a:tc>
                <a:tc>
                  <a:txBody>
                    <a:bodyPr/>
                    <a:lstStyle/>
                    <a:p>
                      <a:r>
                        <a:rPr lang="en-IN" sz="1100"/>
                        <a:t>Node.js</a:t>
                      </a:r>
                    </a:p>
                  </a:txBody>
                  <a:tcPr marL="53340" marR="53340" marT="26670" marB="26670" anchor="ctr">
                    <a:lnL>
                      <a:noFill/>
                    </a:lnL>
                    <a:lnR>
                      <a:noFill/>
                    </a:lnR>
                    <a:lnT>
                      <a:noFill/>
                    </a:lnT>
                    <a:lnB>
                      <a:noFill/>
                    </a:lnB>
                    <a:noFill/>
                  </a:tcPr>
                </a:tc>
                <a:extLst>
                  <a:ext uri="{0D108BD9-81ED-4DB2-BD59-A6C34878D82A}">
                    <a16:rowId xmlns:a16="http://schemas.microsoft.com/office/drawing/2014/main" val="470211287"/>
                  </a:ext>
                </a:extLst>
              </a:tr>
              <a:tr h="334975">
                <a:tc>
                  <a:txBody>
                    <a:bodyPr/>
                    <a:lstStyle/>
                    <a:p>
                      <a:r>
                        <a:rPr lang="en-IN" sz="1100" b="1"/>
                        <a:t>Backend Framework</a:t>
                      </a:r>
                      <a:endParaRPr lang="en-IN" sz="1100"/>
                    </a:p>
                  </a:txBody>
                  <a:tcPr marL="53340" marR="53340" marT="26670" marB="26670" anchor="ctr">
                    <a:lnL>
                      <a:noFill/>
                    </a:lnL>
                    <a:lnR>
                      <a:noFill/>
                    </a:lnR>
                    <a:lnT>
                      <a:noFill/>
                    </a:lnT>
                    <a:lnB>
                      <a:noFill/>
                    </a:lnB>
                    <a:noFill/>
                  </a:tcPr>
                </a:tc>
                <a:tc>
                  <a:txBody>
                    <a:bodyPr/>
                    <a:lstStyle/>
                    <a:p>
                      <a:r>
                        <a:rPr lang="en-IN" sz="1100"/>
                        <a:t>Express.js</a:t>
                      </a:r>
                    </a:p>
                  </a:txBody>
                  <a:tcPr marL="53340" marR="53340" marT="26670" marB="26670" anchor="ctr">
                    <a:lnL>
                      <a:noFill/>
                    </a:lnL>
                    <a:lnR>
                      <a:noFill/>
                    </a:lnR>
                    <a:lnT>
                      <a:noFill/>
                    </a:lnT>
                    <a:lnB>
                      <a:noFill/>
                    </a:lnB>
                    <a:noFill/>
                  </a:tcPr>
                </a:tc>
                <a:extLst>
                  <a:ext uri="{0D108BD9-81ED-4DB2-BD59-A6C34878D82A}">
                    <a16:rowId xmlns:a16="http://schemas.microsoft.com/office/drawing/2014/main" val="2512028666"/>
                  </a:ext>
                </a:extLst>
              </a:tr>
              <a:tr h="334975">
                <a:tc>
                  <a:txBody>
                    <a:bodyPr/>
                    <a:lstStyle/>
                    <a:p>
                      <a:r>
                        <a:rPr lang="en-IN" sz="1100" b="1"/>
                        <a:t>Authentication</a:t>
                      </a:r>
                      <a:endParaRPr lang="en-IN" sz="1100"/>
                    </a:p>
                  </a:txBody>
                  <a:tcPr marL="53340" marR="53340" marT="26670" marB="26670" anchor="ctr">
                    <a:lnL>
                      <a:noFill/>
                    </a:lnL>
                    <a:lnR>
                      <a:noFill/>
                    </a:lnR>
                    <a:lnT>
                      <a:noFill/>
                    </a:lnT>
                    <a:lnB>
                      <a:noFill/>
                    </a:lnB>
                    <a:noFill/>
                  </a:tcPr>
                </a:tc>
                <a:tc>
                  <a:txBody>
                    <a:bodyPr/>
                    <a:lstStyle/>
                    <a:p>
                      <a:r>
                        <a:rPr lang="en-IN" sz="1100"/>
                        <a:t>JSON Web Token (JWT)</a:t>
                      </a:r>
                    </a:p>
                  </a:txBody>
                  <a:tcPr marL="53340" marR="53340" marT="26670" marB="26670" anchor="ctr">
                    <a:lnL>
                      <a:noFill/>
                    </a:lnL>
                    <a:lnR>
                      <a:noFill/>
                    </a:lnR>
                    <a:lnT>
                      <a:noFill/>
                    </a:lnT>
                    <a:lnB>
                      <a:noFill/>
                    </a:lnB>
                    <a:noFill/>
                  </a:tcPr>
                </a:tc>
                <a:extLst>
                  <a:ext uri="{0D108BD9-81ED-4DB2-BD59-A6C34878D82A}">
                    <a16:rowId xmlns:a16="http://schemas.microsoft.com/office/drawing/2014/main" val="470134793"/>
                  </a:ext>
                </a:extLst>
              </a:tr>
              <a:tr h="334975">
                <a:tc>
                  <a:txBody>
                    <a:bodyPr/>
                    <a:lstStyle/>
                    <a:p>
                      <a:r>
                        <a:rPr lang="en-IN" sz="1100" b="1" dirty="0"/>
                        <a:t>Database</a:t>
                      </a:r>
                      <a:endParaRPr lang="en-IN" sz="1100" dirty="0"/>
                    </a:p>
                  </a:txBody>
                  <a:tcPr marL="53340" marR="53340" marT="26670" marB="26670" anchor="ctr">
                    <a:lnL>
                      <a:noFill/>
                    </a:lnL>
                    <a:lnR>
                      <a:noFill/>
                    </a:lnR>
                    <a:lnT>
                      <a:noFill/>
                    </a:lnT>
                    <a:lnB>
                      <a:noFill/>
                    </a:lnB>
                    <a:noFill/>
                  </a:tcPr>
                </a:tc>
                <a:tc>
                  <a:txBody>
                    <a:bodyPr/>
                    <a:lstStyle/>
                    <a:p>
                      <a:r>
                        <a:rPr lang="en-IN" sz="1100" dirty="0"/>
                        <a:t>MongoDB</a:t>
                      </a:r>
                    </a:p>
                  </a:txBody>
                  <a:tcPr marL="53340" marR="53340" marT="26670" marB="26670" anchor="ctr">
                    <a:lnL>
                      <a:noFill/>
                    </a:lnL>
                    <a:lnR>
                      <a:noFill/>
                    </a:lnR>
                    <a:lnT>
                      <a:noFill/>
                    </a:lnT>
                    <a:lnB>
                      <a:noFill/>
                    </a:lnB>
                    <a:noFill/>
                  </a:tcPr>
                </a:tc>
                <a:extLst>
                  <a:ext uri="{0D108BD9-81ED-4DB2-BD59-A6C34878D82A}">
                    <a16:rowId xmlns:a16="http://schemas.microsoft.com/office/drawing/2014/main" val="2802582325"/>
                  </a:ext>
                </a:extLst>
              </a:tr>
              <a:tr h="334975">
                <a:tc>
                  <a:txBody>
                    <a:bodyPr/>
                    <a:lstStyle/>
                    <a:p>
                      <a:r>
                        <a:rPr lang="en-IN" sz="1100" b="1"/>
                        <a:t>ODM</a:t>
                      </a:r>
                      <a:endParaRPr lang="en-IN" sz="1100"/>
                    </a:p>
                  </a:txBody>
                  <a:tcPr marL="53340" marR="53340" marT="26670" marB="26670" anchor="ctr">
                    <a:lnL>
                      <a:noFill/>
                    </a:lnL>
                    <a:lnR>
                      <a:noFill/>
                    </a:lnR>
                    <a:lnT>
                      <a:noFill/>
                    </a:lnT>
                    <a:lnB>
                      <a:noFill/>
                    </a:lnB>
                    <a:noFill/>
                  </a:tcPr>
                </a:tc>
                <a:tc>
                  <a:txBody>
                    <a:bodyPr/>
                    <a:lstStyle/>
                    <a:p>
                      <a:r>
                        <a:rPr lang="en-IN" sz="1100" dirty="0"/>
                        <a:t>Mongoose</a:t>
                      </a:r>
                    </a:p>
                  </a:txBody>
                  <a:tcPr marL="53340" marR="53340" marT="26670" marB="26670" anchor="ctr">
                    <a:lnL>
                      <a:noFill/>
                    </a:lnL>
                    <a:lnR>
                      <a:noFill/>
                    </a:lnR>
                    <a:lnT>
                      <a:noFill/>
                    </a:lnT>
                    <a:lnB>
                      <a:noFill/>
                    </a:lnB>
                    <a:noFill/>
                  </a:tcPr>
                </a:tc>
                <a:extLst>
                  <a:ext uri="{0D108BD9-81ED-4DB2-BD59-A6C34878D82A}">
                    <a16:rowId xmlns:a16="http://schemas.microsoft.com/office/drawing/2014/main" val="3894503700"/>
                  </a:ext>
                </a:extLst>
              </a:tr>
              <a:tr h="334975">
                <a:tc>
                  <a:txBody>
                    <a:bodyPr/>
                    <a:lstStyle/>
                    <a:p>
                      <a:r>
                        <a:rPr lang="en-IN" sz="1100" b="1"/>
                        <a:t>Version Control</a:t>
                      </a:r>
                      <a:endParaRPr lang="en-IN" sz="1100"/>
                    </a:p>
                  </a:txBody>
                  <a:tcPr marL="53340" marR="53340" marT="26670" marB="26670" anchor="ctr">
                    <a:lnL>
                      <a:noFill/>
                    </a:lnL>
                    <a:lnR>
                      <a:noFill/>
                    </a:lnR>
                    <a:lnT>
                      <a:noFill/>
                    </a:lnT>
                    <a:lnB>
                      <a:noFill/>
                    </a:lnB>
                    <a:noFill/>
                  </a:tcPr>
                </a:tc>
                <a:tc>
                  <a:txBody>
                    <a:bodyPr/>
                    <a:lstStyle/>
                    <a:p>
                      <a:r>
                        <a:rPr lang="en-IN" sz="1100"/>
                        <a:t>Git</a:t>
                      </a:r>
                    </a:p>
                  </a:txBody>
                  <a:tcPr marL="53340" marR="53340" marT="26670" marB="26670" anchor="ctr">
                    <a:lnL>
                      <a:noFill/>
                    </a:lnL>
                    <a:lnR>
                      <a:noFill/>
                    </a:lnR>
                    <a:lnT>
                      <a:noFill/>
                    </a:lnT>
                    <a:lnB>
                      <a:noFill/>
                    </a:lnB>
                    <a:noFill/>
                  </a:tcPr>
                </a:tc>
                <a:extLst>
                  <a:ext uri="{0D108BD9-81ED-4DB2-BD59-A6C34878D82A}">
                    <a16:rowId xmlns:a16="http://schemas.microsoft.com/office/drawing/2014/main" val="17862006"/>
                  </a:ext>
                </a:extLst>
              </a:tr>
              <a:tr h="334975">
                <a:tc>
                  <a:txBody>
                    <a:bodyPr/>
                    <a:lstStyle/>
                    <a:p>
                      <a:r>
                        <a:rPr lang="en-IN" sz="1100" b="1"/>
                        <a:t>Code Editor</a:t>
                      </a:r>
                      <a:endParaRPr lang="en-IN" sz="1100"/>
                    </a:p>
                  </a:txBody>
                  <a:tcPr marL="53340" marR="53340" marT="26670" marB="26670" anchor="ctr">
                    <a:lnL>
                      <a:noFill/>
                    </a:lnL>
                    <a:lnR>
                      <a:noFill/>
                    </a:lnR>
                    <a:lnT>
                      <a:noFill/>
                    </a:lnT>
                    <a:lnB>
                      <a:noFill/>
                    </a:lnB>
                    <a:noFill/>
                  </a:tcPr>
                </a:tc>
                <a:tc>
                  <a:txBody>
                    <a:bodyPr/>
                    <a:lstStyle/>
                    <a:p>
                      <a:r>
                        <a:rPr lang="en-IN" sz="1100"/>
                        <a:t>Visual Studio Code</a:t>
                      </a:r>
                    </a:p>
                  </a:txBody>
                  <a:tcPr marL="53340" marR="53340" marT="26670" marB="26670" anchor="ctr">
                    <a:lnL>
                      <a:noFill/>
                    </a:lnL>
                    <a:lnR>
                      <a:noFill/>
                    </a:lnR>
                    <a:lnT>
                      <a:noFill/>
                    </a:lnT>
                    <a:lnB>
                      <a:noFill/>
                    </a:lnB>
                    <a:noFill/>
                  </a:tcPr>
                </a:tc>
                <a:extLst>
                  <a:ext uri="{0D108BD9-81ED-4DB2-BD59-A6C34878D82A}">
                    <a16:rowId xmlns:a16="http://schemas.microsoft.com/office/drawing/2014/main" val="1056688059"/>
                  </a:ext>
                </a:extLst>
              </a:tr>
              <a:tr h="334975">
                <a:tc>
                  <a:txBody>
                    <a:bodyPr/>
                    <a:lstStyle/>
                    <a:p>
                      <a:r>
                        <a:rPr lang="en-IN" sz="1100" b="1"/>
                        <a:t>Package Manager</a:t>
                      </a:r>
                      <a:endParaRPr lang="en-IN" sz="1100"/>
                    </a:p>
                  </a:txBody>
                  <a:tcPr marL="53340" marR="53340" marT="26670" marB="26670" anchor="ctr">
                    <a:lnL>
                      <a:noFill/>
                    </a:lnL>
                    <a:lnR>
                      <a:noFill/>
                    </a:lnR>
                    <a:lnT>
                      <a:noFill/>
                    </a:lnT>
                    <a:lnB>
                      <a:noFill/>
                    </a:lnB>
                    <a:noFill/>
                  </a:tcPr>
                </a:tc>
                <a:tc>
                  <a:txBody>
                    <a:bodyPr/>
                    <a:lstStyle/>
                    <a:p>
                      <a:r>
                        <a:rPr lang="en-IN" sz="1100"/>
                        <a:t>npm</a:t>
                      </a:r>
                    </a:p>
                  </a:txBody>
                  <a:tcPr marL="53340" marR="53340" marT="26670" marB="26670" anchor="ctr">
                    <a:lnL>
                      <a:noFill/>
                    </a:lnL>
                    <a:lnR>
                      <a:noFill/>
                    </a:lnR>
                    <a:lnT>
                      <a:noFill/>
                    </a:lnT>
                    <a:lnB>
                      <a:noFill/>
                    </a:lnB>
                    <a:noFill/>
                  </a:tcPr>
                </a:tc>
                <a:extLst>
                  <a:ext uri="{0D108BD9-81ED-4DB2-BD59-A6C34878D82A}">
                    <a16:rowId xmlns:a16="http://schemas.microsoft.com/office/drawing/2014/main" val="2614107999"/>
                  </a:ext>
                </a:extLst>
              </a:tr>
              <a:tr h="334975">
                <a:tc>
                  <a:txBody>
                    <a:bodyPr/>
                    <a:lstStyle/>
                    <a:p>
                      <a:endParaRPr lang="en-IN" sz="1100" dirty="0"/>
                    </a:p>
                  </a:txBody>
                  <a:tcPr marL="53340" marR="53340" marT="26670" marB="26670" anchor="ctr">
                    <a:lnL>
                      <a:noFill/>
                    </a:lnL>
                    <a:lnR>
                      <a:noFill/>
                    </a:lnR>
                    <a:lnT>
                      <a:noFill/>
                    </a:lnT>
                    <a:lnB>
                      <a:noFill/>
                    </a:lnB>
                    <a:noFill/>
                  </a:tcPr>
                </a:tc>
                <a:tc>
                  <a:txBody>
                    <a:bodyPr/>
                    <a:lstStyle/>
                    <a:p>
                      <a:endParaRPr lang="en-IN" sz="1100" dirty="0"/>
                    </a:p>
                  </a:txBody>
                  <a:tcPr marL="53340" marR="53340" marT="26670" marB="26670" anchor="ctr">
                    <a:lnL>
                      <a:noFill/>
                    </a:lnL>
                    <a:lnR>
                      <a:noFill/>
                    </a:lnR>
                    <a:lnT>
                      <a:noFill/>
                    </a:lnT>
                    <a:lnB>
                      <a:noFill/>
                    </a:lnB>
                    <a:noFill/>
                  </a:tcPr>
                </a:tc>
                <a:extLst>
                  <a:ext uri="{0D108BD9-81ED-4DB2-BD59-A6C34878D82A}">
                    <a16:rowId xmlns:a16="http://schemas.microsoft.com/office/drawing/2014/main" val="362077782"/>
                  </a:ext>
                </a:extLst>
              </a:tr>
              <a:tr h="334975">
                <a:tc>
                  <a:txBody>
                    <a:bodyPr/>
                    <a:lstStyle/>
                    <a:p>
                      <a:endParaRPr lang="en-IN" sz="1100" dirty="0"/>
                    </a:p>
                  </a:txBody>
                  <a:tcPr marL="53340" marR="53340" marT="26670" marB="26670" anchor="ctr">
                    <a:lnL>
                      <a:noFill/>
                    </a:lnL>
                    <a:lnR>
                      <a:noFill/>
                    </a:lnR>
                    <a:lnT>
                      <a:noFill/>
                    </a:lnT>
                    <a:lnB>
                      <a:noFill/>
                    </a:lnB>
                    <a:noFill/>
                  </a:tcPr>
                </a:tc>
                <a:tc>
                  <a:txBody>
                    <a:bodyPr/>
                    <a:lstStyle/>
                    <a:p>
                      <a:endParaRPr lang="en-IN" sz="1100" dirty="0"/>
                    </a:p>
                  </a:txBody>
                  <a:tcPr marL="53340" marR="53340" marT="26670" marB="26670" anchor="ctr">
                    <a:lnL>
                      <a:noFill/>
                    </a:lnL>
                    <a:lnR>
                      <a:noFill/>
                    </a:lnR>
                    <a:lnT>
                      <a:noFill/>
                    </a:lnT>
                    <a:lnB>
                      <a:noFill/>
                    </a:lnB>
                    <a:noFill/>
                  </a:tcPr>
                </a:tc>
                <a:extLst>
                  <a:ext uri="{0D108BD9-81ED-4DB2-BD59-A6C34878D82A}">
                    <a16:rowId xmlns:a16="http://schemas.microsoft.com/office/drawing/2014/main" val="680905178"/>
                  </a:ext>
                </a:extLst>
              </a:tr>
            </a:tbl>
          </a:graphicData>
        </a:graphic>
      </p:graphicFrame>
    </p:spTree>
    <p:extLst>
      <p:ext uri="{BB962C8B-B14F-4D97-AF65-F5344CB8AC3E}">
        <p14:creationId xmlns:p14="http://schemas.microsoft.com/office/powerpoint/2010/main" val="115751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Data Flow Diagram</a:t>
            </a:r>
            <a:endParaRPr lang="en-IN" sz="5000" dirty="0">
              <a:latin typeface="Times New Roman" panose="02020603050405020304" pitchFamily="18" charset="0"/>
              <a:cs typeface="Times New Roman" panose="02020603050405020304" pitchFamily="18" charset="0"/>
            </a:endParaRPr>
          </a:p>
        </p:txBody>
      </p:sp>
      <p:pic>
        <p:nvPicPr>
          <p:cNvPr id="5" name="Content Placeholder 4" descr="A diagram of a diagram&#10;&#10;Description automatically generated">
            <a:extLst>
              <a:ext uri="{FF2B5EF4-FFF2-40B4-BE49-F238E27FC236}">
                <a16:creationId xmlns:a16="http://schemas.microsoft.com/office/drawing/2014/main" id="{D2E7FA0E-7023-8084-E739-23207CBAE6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13"/>
          <a:stretch/>
        </p:blipFill>
        <p:spPr>
          <a:xfrm>
            <a:off x="1847528" y="1540095"/>
            <a:ext cx="7992888" cy="5055906"/>
          </a:xfrm>
        </p:spPr>
      </p:pic>
    </p:spTree>
    <p:extLst>
      <p:ext uri="{BB962C8B-B14F-4D97-AF65-F5344CB8AC3E}">
        <p14:creationId xmlns:p14="http://schemas.microsoft.com/office/powerpoint/2010/main" val="326430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163" y="548680"/>
            <a:ext cx="8832304" cy="1143000"/>
          </a:xfrm>
        </p:spPr>
        <p:txBody>
          <a:bodyPr>
            <a:normAutofit/>
          </a:bodyPr>
          <a:lstStyle/>
          <a:p>
            <a:r>
              <a:rPr lang="en-US" sz="5000" dirty="0">
                <a:latin typeface="Times New Roman" panose="02020603050405020304" pitchFamily="18" charset="0"/>
                <a:cs typeface="Times New Roman" panose="02020603050405020304" pitchFamily="18" charset="0"/>
              </a:rPr>
              <a:t>Activity Diagram</a:t>
            </a:r>
            <a:endParaRPr lang="en-IN" sz="5000" dirty="0">
              <a:latin typeface="Times New Roman" panose="02020603050405020304" pitchFamily="18" charset="0"/>
              <a:cs typeface="Times New Roman" panose="02020603050405020304" pitchFamily="18" charset="0"/>
            </a:endParaRPr>
          </a:p>
        </p:txBody>
      </p:sp>
      <p:pic>
        <p:nvPicPr>
          <p:cNvPr id="5" name="Content Placeholder 4" descr="A diagram of a flowchart&#10;&#10;Description automatically generated">
            <a:extLst>
              <a:ext uri="{FF2B5EF4-FFF2-40B4-BE49-F238E27FC236}">
                <a16:creationId xmlns:a16="http://schemas.microsoft.com/office/drawing/2014/main" id="{356AD8B2-1364-974B-D476-07F0615CF8A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25"/>
          <a:stretch/>
        </p:blipFill>
        <p:spPr>
          <a:xfrm>
            <a:off x="3359696" y="1988840"/>
            <a:ext cx="5713615" cy="4448240"/>
          </a:xfrm>
        </p:spPr>
      </p:pic>
    </p:spTree>
    <p:extLst>
      <p:ext uri="{BB962C8B-B14F-4D97-AF65-F5344CB8AC3E}">
        <p14:creationId xmlns:p14="http://schemas.microsoft.com/office/powerpoint/2010/main" val="191850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9828584" cy="1143000"/>
          </a:xfrm>
        </p:spPr>
        <p:txBody>
          <a:bodyPr>
            <a:normAutofit/>
          </a:bodyPr>
          <a:lstStyle/>
          <a:p>
            <a:r>
              <a:rPr lang="en-US" sz="5000" dirty="0">
                <a:latin typeface="Times New Roman" panose="02020603050405020304" pitchFamily="18" charset="0"/>
                <a:cs typeface="Times New Roman" panose="02020603050405020304" pitchFamily="18" charset="0"/>
              </a:rPr>
              <a:t>UML Diagram</a:t>
            </a:r>
            <a:endParaRPr lang="en-IN" sz="5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3601D1-1024-D2DE-A0A3-DA11136DFF8E}"/>
              </a:ext>
            </a:extLst>
          </p:cNvPr>
          <p:cNvPicPr>
            <a:picLocks noChangeAspect="1"/>
          </p:cNvPicPr>
          <p:nvPr/>
        </p:nvPicPr>
        <p:blipFill>
          <a:blip r:embed="rId2"/>
          <a:stretch>
            <a:fillRect/>
          </a:stretch>
        </p:blipFill>
        <p:spPr>
          <a:xfrm>
            <a:off x="1524000" y="1828801"/>
            <a:ext cx="9144000" cy="4267200"/>
          </a:xfrm>
          <a:prstGeom prst="rect">
            <a:avLst/>
          </a:prstGeom>
        </p:spPr>
      </p:pic>
      <p:pic>
        <p:nvPicPr>
          <p:cNvPr id="9" name="Content Placeholder 8">
            <a:extLst>
              <a:ext uri="{FF2B5EF4-FFF2-40B4-BE49-F238E27FC236}">
                <a16:creationId xmlns:a16="http://schemas.microsoft.com/office/drawing/2014/main" id="{0BD34253-8389-7982-738E-92D09B4D48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828800"/>
            <a:ext cx="9143999" cy="4267200"/>
          </a:xfrm>
        </p:spPr>
      </p:pic>
    </p:spTree>
    <p:extLst>
      <p:ext uri="{BB962C8B-B14F-4D97-AF65-F5344CB8AC3E}">
        <p14:creationId xmlns:p14="http://schemas.microsoft.com/office/powerpoint/2010/main" val="311034563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415</TotalTime>
  <Words>2240</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Candara</vt:lpstr>
      <vt:lpstr>Consolas</vt:lpstr>
      <vt:lpstr>Times New Roman</vt:lpstr>
      <vt:lpstr>Wingdings</vt:lpstr>
      <vt:lpstr>Tech Computer 16x9</vt:lpstr>
      <vt:lpstr>BloodLink Digital Donor Network using web development technologies </vt:lpstr>
      <vt:lpstr>Abstract</vt:lpstr>
      <vt:lpstr>INTRODUCTION</vt:lpstr>
      <vt:lpstr>PowerPoint Presentation</vt:lpstr>
      <vt:lpstr>LITERATURE SURVEY</vt:lpstr>
      <vt:lpstr>Technology Used</vt:lpstr>
      <vt:lpstr>Data Flow Diagram</vt:lpstr>
      <vt:lpstr>Activity Diagram</vt:lpstr>
      <vt:lpstr>UML Diagram</vt:lpstr>
      <vt:lpstr>Use Case Diagram</vt:lpstr>
      <vt:lpstr>Data Flow Diagram</vt:lpstr>
      <vt:lpstr>UML Diagram</vt:lpstr>
      <vt:lpstr>EXISTING SYSTEM</vt:lpstr>
      <vt:lpstr>PROPOSED SYSTEM</vt:lpstr>
      <vt:lpstr>IMPLEMENTATION</vt:lpstr>
      <vt:lpstr>IMPLEMENTATION</vt:lpstr>
      <vt:lpstr>IMPLEMENTATION</vt:lpstr>
      <vt:lpstr>IMPLEMENTATION</vt:lpstr>
      <vt:lpstr>SCREEN SHOT(Home Page)</vt:lpstr>
      <vt:lpstr>SCREEN SHOT(Hospital Page)</vt:lpstr>
      <vt:lpstr>SCREEN SHOT(Patient Page)</vt:lpstr>
      <vt:lpstr>SCREEN SHOT(Patient Page)</vt:lpstr>
      <vt:lpstr>RESULT</vt:lpstr>
      <vt:lpstr>FUTURE SCOPE</vt:lpstr>
      <vt:lpstr>FUTURE SCOPE</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dc:title>
  <dc:creator>Addis</dc:creator>
  <cp:lastModifiedBy>prince kumar</cp:lastModifiedBy>
  <cp:revision>37</cp:revision>
  <dcterms:created xsi:type="dcterms:W3CDTF">2024-03-19T09:14:39Z</dcterms:created>
  <dcterms:modified xsi:type="dcterms:W3CDTF">2024-04-29T17:54:37Z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