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Ramabhadra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amabhadr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2757353f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275735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princewill.iroegbulam@gmail.com" TargetMode="External"/><Relationship Id="rId4" Type="http://schemas.openxmlformats.org/officeDocument/2006/relationships/hyperlink" Target="https://www.linkedin.com/in/princewill-iroegbulam" TargetMode="External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56350" y="1829600"/>
            <a:ext cx="4185000" cy="1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062E64"/>
                </a:solidFill>
                <a:latin typeface="Ramabhadra"/>
                <a:ea typeface="Ramabhadra"/>
                <a:cs typeface="Ramabhadra"/>
                <a:sym typeface="Ramabhadra"/>
              </a:rPr>
              <a:t>Building High-Performance REST APIs with Spring Boot</a:t>
            </a:r>
            <a:endParaRPr b="1" sz="3600">
              <a:solidFill>
                <a:srgbClr val="062E64"/>
              </a:solidFill>
              <a:latin typeface="Ramabhadra"/>
              <a:ea typeface="Ramabhadra"/>
              <a:cs typeface="Ramabhadra"/>
              <a:sym typeface="Ramabhad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62E64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11850" y="4583950"/>
            <a:ext cx="375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D2C50"/>
                </a:solidFill>
                <a:latin typeface="Ramabhadra"/>
                <a:ea typeface="Ramabhadra"/>
                <a:cs typeface="Ramabhadra"/>
                <a:sym typeface="Ramabhadra"/>
              </a:rPr>
              <a:t>Friday, March 28, 2025</a:t>
            </a:r>
            <a:endParaRPr>
              <a:solidFill>
                <a:srgbClr val="DD2C50"/>
              </a:solidFill>
              <a:latin typeface="Ramabhadra"/>
              <a:ea typeface="Ramabhadra"/>
              <a:cs typeface="Ramabhadra"/>
              <a:sym typeface="Ramabhad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62E64"/>
                </a:solidFill>
                <a:latin typeface="Ramabhadra"/>
                <a:ea typeface="Ramabhadra"/>
                <a:cs typeface="Ramabhadra"/>
                <a:sym typeface="Ramabhadra"/>
              </a:rPr>
              <a:t>28/03/25</a:t>
            </a:r>
            <a:endParaRPr>
              <a:solidFill>
                <a:srgbClr val="062E64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pic>
        <p:nvPicPr>
          <p:cNvPr id="86" name="Google Shape;86;p13" title="3P0A9449.jpg"/>
          <p:cNvPicPr preferRelativeResize="0"/>
          <p:nvPr/>
        </p:nvPicPr>
        <p:blipFill rotWithShape="1">
          <a:blip r:embed="rId3">
            <a:alphaModFix/>
          </a:blip>
          <a:srcRect b="0" l="19924" r="19918" t="0"/>
          <a:stretch/>
        </p:blipFill>
        <p:spPr>
          <a:xfrm>
            <a:off x="4441350" y="1670225"/>
            <a:ext cx="47026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3" title="Roundtable designs (10)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850" y="336800"/>
            <a:ext cx="944001" cy="94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 title="3P0A9449.jpg"/>
          <p:cNvPicPr preferRelativeResize="0"/>
          <p:nvPr/>
        </p:nvPicPr>
        <p:blipFill rotWithShape="1">
          <a:blip r:embed="rId3">
            <a:alphaModFix/>
          </a:blip>
          <a:srcRect b="75875" l="19924" r="19918" t="0"/>
          <a:stretch/>
        </p:blipFill>
        <p:spPr>
          <a:xfrm>
            <a:off x="4441350" y="0"/>
            <a:ext cx="4702648" cy="1670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Best Practices for REST API Design (cont’d) (Out of Scope)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391275" y="21181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7) Use HATEOAS (Optional but Recommended)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links to responses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to guide clients on possible actions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Use Spring HATEOAS to enhance API discoverability.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50090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60012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7501500" y="6679325"/>
            <a:ext cx="16425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Best Practices for REST API Design (cont’d) (Out of Scope)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400700" y="20899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8) Ensure Proper API Documentation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Swagger (SpringDoc OpenAPI)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for interactive API documentation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Provide clear descriptions, response models, and example requests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450090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60012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7501500" y="6679325"/>
            <a:ext cx="16425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What We’ll Build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Job Listing API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where: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Companies can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post job vacancies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Developers can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view &amp; apply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for jobs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Secure authentication with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JWT (JSON Web Tokens)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Implement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error handling, validation, and caching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450090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60012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7501500" y="6679325"/>
            <a:ext cx="16425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 Key APIs We’ll Implement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Authentication APIs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(JWT-based)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POST /auth/register – Register users (Company or Developer)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POST /auth/login – Login &amp; get a JWT token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2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•"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Job APIs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POST /jobs – Create a job (Company only)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GET /jobs – List all jobs (with pagination)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 /jobs/{id} – View job details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DELETE /jobs/{id} – Delete a job (Company only)</a:t>
            </a:r>
            <a:b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2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•"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Application APIs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POST /jobs/{id}/apply – Developers apply to jobs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9080" lvl="1" marL="742950" rtl="0" algn="l">
              <a:spcBef>
                <a:spcPts val="434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 /jobs/{id}/applicants – Companies view applicants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>
            <a:off x="450090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60012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7501500" y="6679325"/>
            <a:ext cx="16425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Tools &amp; Technologies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Spring Boot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– For building the REST API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Spring Security + JWT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– For authentication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Spring Data JPA + H2 Database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– For data persistence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MapStruct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– For DTO Mapping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Postman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– For testing the API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450090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60012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7501500" y="6679325"/>
            <a:ext cx="16425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Live Demo Time!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457200" y="1355375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Let’s start coding!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5" name="Google Shape;255;p27" title="3P0A9449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5" y="2361475"/>
            <a:ext cx="9053450" cy="44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7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450090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60012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/>
          <p:nvPr/>
        </p:nvSpPr>
        <p:spPr>
          <a:xfrm>
            <a:off x="7501500" y="6679325"/>
            <a:ext cx="16425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50"/>
            <a:ext cx="4716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>
                <a:solidFill>
                  <a:srgbClr val="062E64"/>
                </a:solidFill>
                <a:latin typeface="Ramabhadra"/>
                <a:ea typeface="Ramabhadra"/>
                <a:cs typeface="Ramabhadra"/>
                <a:sym typeface="Ramabhadra"/>
              </a:rPr>
              <a:t>Meet Princewill</a:t>
            </a:r>
            <a:endParaRPr>
              <a:solidFill>
                <a:srgbClr val="062E64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0200"/>
            <a:ext cx="5469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rgbClr val="062E64"/>
              </a:buClr>
              <a:buSzPct val="100000"/>
              <a:buChar char="•"/>
            </a:pPr>
            <a:r>
              <a:rPr b="1"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Princewill Obinna Iroegbulam</a:t>
            </a:r>
            <a:br>
              <a:rPr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7180" lvl="0" marL="342900" rtl="0" algn="l">
              <a:spcBef>
                <a:spcPts val="448"/>
              </a:spcBef>
              <a:spcAft>
                <a:spcPts val="0"/>
              </a:spcAft>
              <a:buClr>
                <a:srgbClr val="062E64"/>
              </a:buClr>
              <a:buSzPct val="100000"/>
              <a:buChar char="•"/>
            </a:pPr>
            <a:r>
              <a:rPr b="1"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Backend Engineer (DCC) @ Endeavor Streaming, UK</a:t>
            </a:r>
            <a:r>
              <a:rPr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(Huge shoutout to Tunga for helping me land this role!)</a:t>
            </a: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7180" lvl="0" marL="342900" rtl="0" algn="l">
              <a:spcBef>
                <a:spcPts val="448"/>
              </a:spcBef>
              <a:spcAft>
                <a:spcPts val="0"/>
              </a:spcAft>
              <a:buClr>
                <a:srgbClr val="062E64"/>
              </a:buClr>
              <a:buSzPct val="100000"/>
              <a:buChar char="•"/>
            </a:pPr>
            <a:r>
              <a:rPr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💡 </a:t>
            </a:r>
            <a:r>
              <a:rPr b="1"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Java Stack Lead @ Tunga.io</a:t>
            </a:r>
            <a:br>
              <a:rPr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7180" lvl="0" marL="342900" rtl="0" algn="l">
              <a:spcBef>
                <a:spcPts val="448"/>
              </a:spcBef>
              <a:spcAft>
                <a:spcPts val="0"/>
              </a:spcAft>
              <a:buClr>
                <a:srgbClr val="062E64"/>
              </a:buClr>
              <a:buSzPct val="100000"/>
              <a:buChar char="•"/>
            </a:pPr>
            <a:r>
              <a:rPr b="1"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10+ years of experience</a:t>
            </a:r>
            <a:r>
              <a:rPr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 in Java &amp; Backend Engineering</a:t>
            </a: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7180" lvl="0" marL="342900" rtl="0" algn="l">
              <a:spcBef>
                <a:spcPts val="448"/>
              </a:spcBef>
              <a:spcAft>
                <a:spcPts val="0"/>
              </a:spcAft>
              <a:buClr>
                <a:srgbClr val="062E64"/>
              </a:buClr>
              <a:buSzPct val="100000"/>
              <a:buChar char="•"/>
            </a:pPr>
            <a:r>
              <a:rPr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Passionate about </a:t>
            </a:r>
            <a:r>
              <a:rPr b="1"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building scalable, high-performance systems</a:t>
            </a: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7180" lvl="0" marL="342900" rtl="0" algn="l">
              <a:spcBef>
                <a:spcPts val="448"/>
              </a:spcBef>
              <a:spcAft>
                <a:spcPts val="0"/>
              </a:spcAft>
              <a:buClr>
                <a:srgbClr val="062E64"/>
              </a:buClr>
              <a:buSzPct val="100000"/>
              <a:buChar char="•"/>
            </a:pPr>
            <a:r>
              <a:rPr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Advocate for </a:t>
            </a:r>
            <a:r>
              <a:rPr b="1"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community-driven learning &amp; mentorship</a:t>
            </a:r>
            <a:br>
              <a:rPr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7180" lvl="0" marL="342900" rtl="0" algn="l">
              <a:spcBef>
                <a:spcPts val="448"/>
              </a:spcBef>
              <a:spcAft>
                <a:spcPts val="0"/>
              </a:spcAft>
              <a:buClr>
                <a:srgbClr val="062E64"/>
              </a:buClr>
              <a:buSzPct val="100000"/>
              <a:buChar char="•"/>
            </a:pPr>
            <a:r>
              <a:rPr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📧 </a:t>
            </a:r>
            <a:r>
              <a:rPr b="1"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Email:</a:t>
            </a:r>
            <a:r>
              <a:rPr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u="sng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princewill.iroegbulam@gmail.com</a:t>
            </a: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7180" lvl="0" marL="342900" rtl="0" algn="l">
              <a:spcBef>
                <a:spcPts val="448"/>
              </a:spcBef>
              <a:spcAft>
                <a:spcPts val="0"/>
              </a:spcAft>
              <a:buClr>
                <a:srgbClr val="062E64"/>
              </a:buClr>
              <a:buSzPct val="100000"/>
              <a:buChar char="•"/>
            </a:pPr>
            <a:r>
              <a:rPr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🔗 </a:t>
            </a:r>
            <a:r>
              <a:rPr b="1"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LinkedIn:</a:t>
            </a:r>
            <a:r>
              <a:rPr lang="en-GB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u="sng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linkedin.com/in/princewill-iroegbulam</a:t>
            </a: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" name="Google Shape;98;p14" title="IMG_8065 (1)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7100" y="1018775"/>
            <a:ext cx="2912101" cy="436921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450090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60012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7501500" y="6679325"/>
            <a:ext cx="16425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Workshop Agenda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200" y="1600200"/>
            <a:ext cx="8436300" cy="4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62E64"/>
              </a:buClr>
              <a:buSzPts val="3200"/>
              <a:buFont typeface="Courier New"/>
              <a:buChar char="•"/>
            </a:pPr>
            <a:r>
              <a:rPr lang="en-GB" sz="3200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- Introduction to REST API Design Best Practices</a:t>
            </a: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62E64"/>
              </a:buClr>
              <a:buSzPts val="3200"/>
              <a:buFont typeface="Courier New"/>
              <a:buChar char="•"/>
            </a:pPr>
            <a:r>
              <a:rPr lang="en-GB" sz="3200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- Securing APIs with Spring Security</a:t>
            </a: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62E64"/>
              </a:buClr>
              <a:buSzPts val="3200"/>
              <a:buFont typeface="Courier New"/>
              <a:buChar char="•"/>
            </a:pPr>
            <a:r>
              <a:rPr lang="en-GB" sz="3200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- Handling Errors Gracefully</a:t>
            </a: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62E64"/>
              </a:buClr>
              <a:buSzPts val="3200"/>
              <a:buFont typeface="Courier New"/>
              <a:buChar char="•"/>
            </a:pPr>
            <a:r>
              <a:rPr lang="en-GB" sz="3200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- Optimizing API Performance</a:t>
            </a: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62E64"/>
              </a:buClr>
              <a:buSzPts val="3200"/>
              <a:buFont typeface="Courier New"/>
              <a:buChar char="•"/>
            </a:pPr>
            <a:r>
              <a:rPr lang="en-GB" sz="3200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- Hands-on Coding Session</a:t>
            </a: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62E64"/>
              </a:buClr>
              <a:buSzPts val="3200"/>
              <a:buFont typeface="Courier New"/>
              <a:buChar char="•"/>
            </a:pPr>
            <a:r>
              <a:rPr lang="en-GB" sz="3200">
                <a:solidFill>
                  <a:srgbClr val="062E64"/>
                </a:solidFill>
                <a:latin typeface="Courier New"/>
                <a:ea typeface="Courier New"/>
                <a:cs typeface="Courier New"/>
                <a:sym typeface="Courier New"/>
              </a:rPr>
              <a:t>- Q&amp;A and Wrap-up</a:t>
            </a:r>
            <a:endParaRPr>
              <a:solidFill>
                <a:srgbClr val="062E6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0" y="6723600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1500300" y="6723600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3000600" y="6723600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500900" y="6723600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6001200" y="6723600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7501500" y="6723600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Best Practices for REST API Design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297125" y="19365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1) </a:t>
            </a:r>
            <a:r>
              <a:rPr b="1"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Follow RESTful Principles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  <a:p>
            <a:pPr indent="-457200" lvl="1" marL="8572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resource-based URLs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(e.g., /users/{id} instead of /getUserById)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8572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Follow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stateless architecture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– no session state on the server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8572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Use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nouns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in endpoints, not verbs (e.g., GET /orders instead of GET /getOrders)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450090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60012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7501500" y="6679325"/>
            <a:ext cx="16425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Best Practices for REST API Design (cont’d)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2) Use Proper HTTP Methods	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 → Retrieve data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POST → Create a new resource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PUT → Update an entire resource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PATCH → Partially update a resource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DELETE → Remove a resource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450090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60012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7501500" y="6679325"/>
            <a:ext cx="16425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Best Practices for REST API Design (cont’d)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297100" y="2332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3) </a:t>
            </a:r>
            <a:r>
              <a:rPr b="1"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Implement Versioning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Use URL versioning: /api/v1/products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Header-based versioning: Accept: application/vnd.company.app-v1+json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Query parameter versioning: /products?version=1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50090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60012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7501500" y="6679325"/>
            <a:ext cx="16425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Best Practices for REST API Design (cont’d)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57200" y="2127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4) Handle Errors Gracefully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Return meaningful HTTP status codes (404 for Not Found, 400 for Bad Request, etc.)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Use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Spring Boot’s @ControllerAdvice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to centralize exception handling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Provide structured error messages (JSON format with error code, message, and details)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19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450090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60012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501500" y="6679325"/>
            <a:ext cx="16425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Best Practices for REST API Design (cont’d)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410125" y="2332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5) </a:t>
            </a:r>
            <a:r>
              <a:rPr b="1"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Secure Your APIs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Implement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JWT authentication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OAuth 2.0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Use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Spring Security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for role-based access control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Protect against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CSRF, CORS, and SQL injection attacks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450090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60012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7501500" y="6679325"/>
            <a:ext cx="16425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Best Practices for REST API Design (cont’d)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419525" y="21087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GB">
                <a:solidFill>
                  <a:schemeClr val="dk2"/>
                </a:solidFill>
                <a:latin typeface="Ramabhadra"/>
                <a:ea typeface="Ramabhadra"/>
                <a:cs typeface="Ramabhadra"/>
                <a:sym typeface="Ramabhadra"/>
              </a:rPr>
              <a:t>6) Optimize API Performance</a:t>
            </a:r>
            <a:endParaRPr>
              <a:solidFill>
                <a:schemeClr val="dk2"/>
              </a:solidFill>
              <a:latin typeface="Ramabhadra"/>
              <a:ea typeface="Ramabhadra"/>
              <a:cs typeface="Ramabhadra"/>
              <a:sym typeface="Ramabhadra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Implement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pagination and filtering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for large datasets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Use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caching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(e.g., Spring Cache, Redis) for frequently accessed resources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</a:pP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Use </a:t>
            </a:r>
            <a:r>
              <a:rPr b="1"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asynchronous processing</a:t>
            </a:r>
            <a:r>
              <a:rPr lang="en-GB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with @Async for long-running operations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15003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3000600" y="6679325"/>
            <a:ext cx="15003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4500900" y="6679325"/>
            <a:ext cx="1500300" cy="134400"/>
          </a:xfrm>
          <a:prstGeom prst="rect">
            <a:avLst/>
          </a:prstGeom>
          <a:solidFill>
            <a:srgbClr val="DD2C50"/>
          </a:solidFill>
          <a:ln cap="flat" cmpd="sng" w="9525">
            <a:solidFill>
              <a:srgbClr val="DA34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6001200" y="6679325"/>
            <a:ext cx="1500300" cy="134400"/>
          </a:xfrm>
          <a:prstGeom prst="rect">
            <a:avLst/>
          </a:prstGeom>
          <a:solidFill>
            <a:srgbClr val="F8B224"/>
          </a:solidFill>
          <a:ln cap="flat" cmpd="sng" w="9525">
            <a:solidFill>
              <a:srgbClr val="F8B2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7501500" y="6679325"/>
            <a:ext cx="1642500" cy="134400"/>
          </a:xfrm>
          <a:prstGeom prst="rect">
            <a:avLst/>
          </a:prstGeom>
          <a:solidFill>
            <a:srgbClr val="6BC6AB"/>
          </a:solidFill>
          <a:ln cap="flat" cmpd="sng" w="9525">
            <a:solidFill>
              <a:srgbClr val="6BC6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