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1" r:id="rId2"/>
    <p:sldId id="262" r:id="rId3"/>
    <p:sldId id="267" r:id="rId4"/>
    <p:sldId id="269" r:id="rId5"/>
    <p:sldId id="270" r:id="rId6"/>
    <p:sldId id="268" r:id="rId7"/>
    <p:sldId id="272" r:id="rId8"/>
    <p:sldId id="266" r:id="rId9"/>
    <p:sldId id="291" r:id="rId10"/>
    <p:sldId id="292" r:id="rId11"/>
    <p:sldId id="275" r:id="rId12"/>
    <p:sldId id="281" r:id="rId13"/>
    <p:sldId id="265" r:id="rId14"/>
    <p:sldId id="263" r:id="rId15"/>
    <p:sldId id="293" r:id="rId16"/>
    <p:sldId id="280" r:id="rId17"/>
    <p:sldId id="264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58" r:id="rId2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12"/>
    <p:restoredTop sz="96012"/>
  </p:normalViewPr>
  <p:slideViewPr>
    <p:cSldViewPr snapToGrid="0">
      <p:cViewPr varScale="1">
        <p:scale>
          <a:sx n="92" d="100"/>
          <a:sy n="92" d="100"/>
        </p:scale>
        <p:origin x="11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5903617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117" name="Shape 1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35" name="Shape 3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36" name="Shape 3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63" name="Shape 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81" name="Shape 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单击此处编辑母版标题样式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r>
              <a:t>单击此处编辑母版文本样式</a:t>
            </a:r>
          </a:p>
          <a:p>
            <a:pPr lvl="1"/>
            <a:r>
              <a:t>第二级</a:t>
            </a:r>
          </a:p>
          <a:p>
            <a:pPr lvl="2"/>
            <a:r>
              <a:t>第三级</a:t>
            </a:r>
          </a:p>
          <a:p>
            <a:pPr lvl="3"/>
            <a:r>
              <a:t>第四级</a:t>
            </a:r>
          </a:p>
          <a:p>
            <a:pPr lvl="4"/>
            <a:r>
              <a:t>第五级</a:t>
            </a:r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4"/>
            <a:ext cx="8229600" cy="150812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apply.xiaopeng.local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apply.xiaopeng.loca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10.192.26.41:8080/selfservice/login.js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file.xiaopeng.local/%E5%B7%A5%E5%85%B7%E8%BD%AF%E4%BB%B6/%E4%B8%8A%E7%BD%91%E5%AE%A2%E6%88%B7%E7%AB%AF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file.xiaopeng.local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6"/>
          <p:cNvSpPr/>
          <p:nvPr/>
        </p:nvSpPr>
        <p:spPr>
          <a:xfrm>
            <a:off x="784995" y="1670119"/>
            <a:ext cx="7574010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 algn="ctr">
              <a:defRPr sz="3200" b="1">
                <a:solidFill>
                  <a:srgbClr val="FF820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>
                <a:solidFill>
                  <a:srgbClr val="E13A1E"/>
                </a:solidFill>
              </a:rPr>
              <a:t>小</a:t>
            </a:r>
            <a:r>
              <a:rPr lang="zh-CN" altLang="en-US" dirty="0" smtClean="0">
                <a:solidFill>
                  <a:srgbClr val="E13A1E"/>
                </a:solidFill>
              </a:rPr>
              <a:t>鹏汽车</a:t>
            </a:r>
            <a:endParaRPr lang="en-US" altLang="zh-CN" dirty="0" smtClean="0">
              <a:solidFill>
                <a:srgbClr val="E13A1E"/>
              </a:solidFill>
            </a:endParaRPr>
          </a:p>
          <a:p>
            <a:pPr algn="ctr">
              <a:defRPr sz="3200" b="1">
                <a:solidFill>
                  <a:srgbClr val="FF820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 dirty="0">
              <a:solidFill>
                <a:srgbClr val="E13A1E"/>
              </a:solidFill>
            </a:endParaRPr>
          </a:p>
          <a:p>
            <a:pPr algn="ctr">
              <a:defRPr sz="3200" b="1">
                <a:solidFill>
                  <a:srgbClr val="FF820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 smtClean="0">
                <a:solidFill>
                  <a:srgbClr val="E13A1E"/>
                </a:solidFill>
              </a:rPr>
              <a:t>科韵路</a:t>
            </a:r>
            <a:r>
              <a:rPr lang="en-US" altLang="zh-CN" dirty="0" smtClean="0">
                <a:solidFill>
                  <a:srgbClr val="E13A1E"/>
                </a:solidFill>
              </a:rPr>
              <a:t>-</a:t>
            </a:r>
            <a:r>
              <a:rPr lang="zh-CN" altLang="en-US" dirty="0" smtClean="0">
                <a:solidFill>
                  <a:srgbClr val="E13A1E"/>
                </a:solidFill>
              </a:rPr>
              <a:t>新办公大楼网络接入指南</a:t>
            </a:r>
            <a:endParaRPr lang="en-US" altLang="zh-CN" dirty="0" smtClean="0">
              <a:solidFill>
                <a:srgbClr val="E13A1E"/>
              </a:solidFill>
            </a:endParaRPr>
          </a:p>
          <a:p>
            <a:pPr algn="ctr">
              <a:defRPr sz="3200" b="1">
                <a:solidFill>
                  <a:srgbClr val="FF820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altLang="zh-CN" dirty="0">
              <a:solidFill>
                <a:srgbClr val="E13A1E"/>
              </a:solidFill>
            </a:endParaRPr>
          </a:p>
          <a:p>
            <a:pPr algn="ctr">
              <a:defRPr sz="3200" b="1">
                <a:solidFill>
                  <a:srgbClr val="FF820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>
                <a:solidFill>
                  <a:srgbClr val="E13A1E"/>
                </a:solidFill>
              </a:rPr>
              <a:t>Linux</a:t>
            </a:r>
            <a:r>
              <a:rPr lang="en-US" altLang="zh-CN" dirty="0" smtClean="0">
                <a:solidFill>
                  <a:srgbClr val="E13A1E"/>
                </a:solidFill>
              </a:rPr>
              <a:t>-</a:t>
            </a:r>
            <a:r>
              <a:rPr lang="zh-CN" altLang="en-US" dirty="0" smtClean="0">
                <a:solidFill>
                  <a:srgbClr val="E13A1E"/>
                </a:solidFill>
              </a:rPr>
              <a:t>平台</a:t>
            </a:r>
            <a:endParaRPr lang="en-US" altLang="zh-CN" dirty="0" smtClean="0">
              <a:solidFill>
                <a:srgbClr val="E13A1E"/>
              </a:solidFill>
            </a:endParaRPr>
          </a:p>
        </p:txBody>
      </p:sp>
      <p:sp>
        <p:nvSpPr>
          <p:cNvPr id="3" name="Shape 127"/>
          <p:cNvSpPr/>
          <p:nvPr/>
        </p:nvSpPr>
        <p:spPr>
          <a:xfrm>
            <a:off x="-1" y="5937726"/>
            <a:ext cx="9144002" cy="525463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5" name="logo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1259" y="246532"/>
            <a:ext cx="2588581" cy="3201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0646196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6150634"/>
            <a:ext cx="9144002" cy="31255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55375" y="955488"/>
            <a:ext cx="8369080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、安装完毕后，请使用 </a:t>
            </a:r>
            <a:r>
              <a:rPr lang="en-US" altLang="zh-CN" sz="1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</a:t>
            </a:r>
            <a:r>
              <a:rPr lang="en-US" altLang="zh-CN" sz="1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e|grep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有没有 </a:t>
            </a:r>
            <a:r>
              <a:rPr lang="en-US" altLang="zh-CN" sz="1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AuthenMngServic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服务，即表示是否安装完成</a:t>
            </a:r>
            <a:endParaRPr lang="zh-CN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logo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4427"/>
            <a:ext cx="2062074" cy="255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27"/>
          <p:cNvSpPr/>
          <p:nvPr/>
        </p:nvSpPr>
        <p:spPr>
          <a:xfrm>
            <a:off x="0" y="184693"/>
            <a:ext cx="9144001" cy="54167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zh-CN" altLang="en-US" sz="2400" dirty="0">
                <a:solidFill>
                  <a:schemeClr val="bg1"/>
                </a:solidFill>
              </a:rPr>
              <a:t>安装方法：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1554" y="3367963"/>
            <a:ext cx="4359525" cy="892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、请运行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./iNodeClinent.sh 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1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dirty="0"/>
          </a:p>
          <a:p>
            <a:endParaRPr lang="en-US" altLang="zh-CN" dirty="0" smtClean="0"/>
          </a:p>
          <a:p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5375" y="4760577"/>
            <a:ext cx="9239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4" y="1635066"/>
            <a:ext cx="5610225" cy="8477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4" y="3922827"/>
            <a:ext cx="66103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78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6150634"/>
            <a:ext cx="9144002" cy="31255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55375" y="955488"/>
            <a:ext cx="4654378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、正常运行的软件客户端</a:t>
            </a:r>
            <a:endParaRPr lang="zh-CN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logo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4427"/>
            <a:ext cx="2062074" cy="255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27"/>
          <p:cNvSpPr/>
          <p:nvPr/>
        </p:nvSpPr>
        <p:spPr>
          <a:xfrm>
            <a:off x="0" y="184693"/>
            <a:ext cx="9144001" cy="54167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zh-CN" altLang="en-US" sz="2400" dirty="0">
                <a:solidFill>
                  <a:schemeClr val="bg1"/>
                </a:solidFill>
              </a:rPr>
              <a:t>安装方法：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84" y="1409389"/>
            <a:ext cx="536257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637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6"/>
          <p:cNvSpPr/>
          <p:nvPr/>
        </p:nvSpPr>
        <p:spPr>
          <a:xfrm>
            <a:off x="784995" y="2655004"/>
            <a:ext cx="757401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 algn="ctr">
              <a:defRPr sz="3200" b="1">
                <a:solidFill>
                  <a:srgbClr val="FF820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3200" dirty="0" smtClean="0">
                <a:solidFill>
                  <a:srgbClr val="FF0000"/>
                </a:solidFill>
              </a:rPr>
              <a:t>Linux </a:t>
            </a:r>
            <a:r>
              <a:rPr lang="zh-CN" altLang="en-US" sz="3200" dirty="0" smtClean="0">
                <a:solidFill>
                  <a:srgbClr val="FF0000"/>
                </a:solidFill>
              </a:rPr>
              <a:t>电脑</a:t>
            </a:r>
            <a:r>
              <a:rPr lang="zh-CN" altLang="en-US" sz="3200" dirty="0">
                <a:solidFill>
                  <a:srgbClr val="FF0000"/>
                </a:solidFill>
              </a:rPr>
              <a:t>有线连接方法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Shape 127"/>
          <p:cNvSpPr/>
          <p:nvPr/>
        </p:nvSpPr>
        <p:spPr>
          <a:xfrm>
            <a:off x="-1" y="5937726"/>
            <a:ext cx="9144002" cy="525463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5" name="logo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1259" y="246532"/>
            <a:ext cx="2588581" cy="3201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50715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6150634"/>
            <a:ext cx="9144002" cy="31255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95417" y="1030829"/>
            <a:ext cx="8394355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、先确保电脑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有线网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使用网线与工位桌面的网口进行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确保电脑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有线网卡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地址已登记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入网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有线网卡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没登记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请通过无线连接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SSID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XP-GUEST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的热点，并输入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http://apply.xiaopeng.local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进行有线网卡入网登记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logo 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44427"/>
            <a:ext cx="2062074" cy="255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27"/>
          <p:cNvSpPr/>
          <p:nvPr/>
        </p:nvSpPr>
        <p:spPr>
          <a:xfrm>
            <a:off x="0" y="184693"/>
            <a:ext cx="9144001" cy="54167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Mac OS</a:t>
            </a:r>
            <a:r>
              <a:rPr lang="zh-CN" altLang="en-US" sz="2400" dirty="0" smtClean="0">
                <a:solidFill>
                  <a:schemeClr val="bg1"/>
                </a:solidFill>
              </a:rPr>
              <a:t>电脑有线连接方法：                                                    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Page1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7154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6150634"/>
            <a:ext cx="9144002" cy="31255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95417" y="1030829"/>
            <a:ext cx="83778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4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，点击菜单栏左侧的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，选择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802.1X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</a:t>
            </a:r>
          </a:p>
        </p:txBody>
      </p:sp>
      <p:pic>
        <p:nvPicPr>
          <p:cNvPr id="12" name="logo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4427"/>
            <a:ext cx="2062074" cy="255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27"/>
          <p:cNvSpPr/>
          <p:nvPr/>
        </p:nvSpPr>
        <p:spPr>
          <a:xfrm>
            <a:off x="0" y="184693"/>
            <a:ext cx="9144001" cy="54167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en-US" altLang="zh-CN" sz="2400" dirty="0">
                <a:solidFill>
                  <a:schemeClr val="bg1"/>
                </a:solidFill>
              </a:rPr>
              <a:t>Mac OS</a:t>
            </a:r>
            <a:r>
              <a:rPr lang="zh-CN" altLang="en-US" sz="2400" dirty="0">
                <a:solidFill>
                  <a:schemeClr val="bg1"/>
                </a:solidFill>
              </a:rPr>
              <a:t>电脑有线连接方法：                                                    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Page2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20" y="1947838"/>
            <a:ext cx="52768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6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6150634"/>
            <a:ext cx="9144002" cy="31255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95417" y="1030829"/>
            <a:ext cx="83778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4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，点击菜单栏左侧的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，选择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802.1X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protocol</a:t>
            </a:r>
          </a:p>
        </p:txBody>
      </p:sp>
      <p:pic>
        <p:nvPicPr>
          <p:cNvPr id="12" name="logo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4427"/>
            <a:ext cx="2062074" cy="255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27"/>
          <p:cNvSpPr/>
          <p:nvPr/>
        </p:nvSpPr>
        <p:spPr>
          <a:xfrm>
            <a:off x="0" y="184693"/>
            <a:ext cx="9144001" cy="54167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en-US" altLang="zh-CN" sz="2400" dirty="0">
                <a:solidFill>
                  <a:schemeClr val="bg1"/>
                </a:solidFill>
              </a:rPr>
              <a:t>Mac OS</a:t>
            </a:r>
            <a:r>
              <a:rPr lang="zh-CN" altLang="en-US" sz="2400" dirty="0">
                <a:solidFill>
                  <a:schemeClr val="bg1"/>
                </a:solidFill>
              </a:rPr>
              <a:t>电脑有线连接方法：                                                    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Page2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20" y="1947838"/>
            <a:ext cx="52768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844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2" y="6519966"/>
            <a:ext cx="9144002" cy="31255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13038" y="830878"/>
            <a:ext cx="4571999" cy="600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 name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有线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邮箱前缀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默认为邮箱前缀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+0109】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zhanggf0109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NIC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网卡请选择正确的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、勾选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 username and password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、其余按照图片勾选后点击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【Finish】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返回主界面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logo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4427"/>
            <a:ext cx="2062074" cy="255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27"/>
          <p:cNvSpPr/>
          <p:nvPr/>
        </p:nvSpPr>
        <p:spPr>
          <a:xfrm>
            <a:off x="0" y="184693"/>
            <a:ext cx="9144001" cy="54167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en-US" altLang="zh-CN" sz="2400" dirty="0">
                <a:solidFill>
                  <a:schemeClr val="bg1"/>
                </a:solidFill>
              </a:rPr>
              <a:t>Mac OS</a:t>
            </a:r>
            <a:r>
              <a:rPr lang="zh-CN" altLang="en-US" sz="2400" dirty="0">
                <a:solidFill>
                  <a:schemeClr val="bg1"/>
                </a:solidFill>
              </a:rPr>
              <a:t>电脑有线连接方法：                                                    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Page3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975" y="1067943"/>
            <a:ext cx="2905015" cy="438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29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6150634"/>
            <a:ext cx="9144002" cy="31255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95418" y="1030829"/>
            <a:ext cx="4959178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在主界面双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击【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有线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NIC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选择正确的有线网卡后点击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【Connect】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即可连接。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logo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4427"/>
            <a:ext cx="2062074" cy="255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27"/>
          <p:cNvSpPr/>
          <p:nvPr/>
        </p:nvSpPr>
        <p:spPr>
          <a:xfrm>
            <a:off x="0" y="184693"/>
            <a:ext cx="9144001" cy="54167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en-US" altLang="zh-CN" sz="2400" dirty="0">
                <a:solidFill>
                  <a:schemeClr val="bg1"/>
                </a:solidFill>
              </a:rPr>
              <a:t>Mac OS</a:t>
            </a:r>
            <a:r>
              <a:rPr lang="zh-CN" altLang="en-US" sz="2400" dirty="0">
                <a:solidFill>
                  <a:schemeClr val="bg1"/>
                </a:solidFill>
              </a:rPr>
              <a:t>电脑有线连接方法：                                                    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Page4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025" y="1075978"/>
            <a:ext cx="3022227" cy="450572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34" y="3084696"/>
            <a:ext cx="3498026" cy="295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042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6"/>
          <p:cNvSpPr/>
          <p:nvPr/>
        </p:nvSpPr>
        <p:spPr>
          <a:xfrm>
            <a:off x="784995" y="2655004"/>
            <a:ext cx="757401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 algn="ctr">
              <a:defRPr sz="3200" b="1">
                <a:solidFill>
                  <a:srgbClr val="FF8201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sz="3200" dirty="0" smtClean="0">
                <a:solidFill>
                  <a:srgbClr val="FF0000"/>
                </a:solidFill>
              </a:rPr>
              <a:t>Linux </a:t>
            </a:r>
            <a:r>
              <a:rPr lang="zh-CN" altLang="en-US" sz="3200" dirty="0" smtClean="0">
                <a:solidFill>
                  <a:srgbClr val="FF0000"/>
                </a:solidFill>
              </a:rPr>
              <a:t>电脑</a:t>
            </a:r>
            <a:r>
              <a:rPr lang="zh-CN" altLang="en-US" sz="3200" dirty="0" smtClean="0">
                <a:solidFill>
                  <a:srgbClr val="FF0000"/>
                </a:solidFill>
              </a:rPr>
              <a:t>无线连接</a:t>
            </a:r>
            <a:r>
              <a:rPr lang="zh-CN" altLang="en-US" sz="3200" dirty="0">
                <a:solidFill>
                  <a:srgbClr val="FF0000"/>
                </a:solidFill>
              </a:rPr>
              <a:t>方法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3" name="Shape 127"/>
          <p:cNvSpPr/>
          <p:nvPr/>
        </p:nvSpPr>
        <p:spPr>
          <a:xfrm>
            <a:off x="-1" y="5937726"/>
            <a:ext cx="9144002" cy="525463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5" name="logo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51259" y="246532"/>
            <a:ext cx="2588581" cy="3201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17492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6150634"/>
            <a:ext cx="9144002" cy="31255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95417" y="1030829"/>
            <a:ext cx="8394355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、先确保电脑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无线网卡已连接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SSID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XP-OFFICE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的热点。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确保电脑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无线网卡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地址已登记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入网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有线网卡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没登记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请通过无线连接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SSID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XP-GUEST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的热点，并输入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http://apply.xiaopeng.local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进行有线网卡入网登记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logo 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44427"/>
            <a:ext cx="2062074" cy="255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27"/>
          <p:cNvSpPr/>
          <p:nvPr/>
        </p:nvSpPr>
        <p:spPr>
          <a:xfrm>
            <a:off x="0" y="184693"/>
            <a:ext cx="9144001" cy="54167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Mac OS</a:t>
            </a:r>
            <a:r>
              <a:rPr lang="zh-CN" altLang="en-US" sz="2400" dirty="0" smtClean="0">
                <a:solidFill>
                  <a:schemeClr val="bg1"/>
                </a:solidFill>
              </a:rPr>
              <a:t>电脑无线连接方法：                                                    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Page1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690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6150634"/>
            <a:ext cx="9144002" cy="31255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12" name="logo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4427"/>
            <a:ext cx="2062074" cy="255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27"/>
          <p:cNvSpPr/>
          <p:nvPr/>
        </p:nvSpPr>
        <p:spPr>
          <a:xfrm>
            <a:off x="0" y="184693"/>
            <a:ext cx="9144001" cy="54167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网络</a:t>
            </a:r>
            <a:r>
              <a:rPr lang="zh-CN" altLang="en-US" sz="2400" dirty="0">
                <a:solidFill>
                  <a:schemeClr val="bg1"/>
                </a:solidFill>
              </a:rPr>
              <a:t>接入方式：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77723"/>
              </p:ext>
            </p:extLst>
          </p:nvPr>
        </p:nvGraphicFramePr>
        <p:xfrm>
          <a:off x="339810" y="1303995"/>
          <a:ext cx="8447903" cy="412473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73001"/>
                <a:gridCol w="1525624"/>
                <a:gridCol w="2216391"/>
                <a:gridCol w="3632887"/>
              </a:tblGrid>
              <a:tr h="395514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网络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50" marR="92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200" kern="100">
                          <a:effectLst/>
                        </a:rPr>
                        <a:t>连接方式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50" marR="92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认证方式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50" marR="92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说明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50" marR="9250" marT="0" marB="0" anchor="ctr"/>
                </a:tc>
              </a:tr>
              <a:tr h="99919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有线网络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50" marR="92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200" kern="100">
                          <a:effectLst/>
                        </a:rPr>
                        <a:t>网口插线口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50" marR="92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802.1x</a:t>
                      </a:r>
                      <a:r>
                        <a:rPr lang="zh-CN" sz="1200" kern="100" dirty="0">
                          <a:effectLst/>
                        </a:rPr>
                        <a:t>认证</a:t>
                      </a: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zh-CN" sz="1200" kern="100" dirty="0">
                          <a:effectLst/>
                        </a:rPr>
                        <a:t>（必须使用</a:t>
                      </a:r>
                      <a:r>
                        <a:rPr lang="en-US" sz="1200" kern="100" dirty="0" err="1">
                          <a:effectLst/>
                        </a:rPr>
                        <a:t>Xmotors</a:t>
                      </a:r>
                      <a:r>
                        <a:rPr lang="zh-CN" sz="1200" kern="100" dirty="0">
                          <a:effectLst/>
                        </a:rPr>
                        <a:t>客户端）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50" marR="92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200" kern="100">
                          <a:effectLst/>
                        </a:rPr>
                        <a:t>主要用于</a:t>
                      </a:r>
                      <a:r>
                        <a:rPr lang="zh-CN" sz="1200" kern="100">
                          <a:effectLst/>
                          <a:highlight>
                            <a:srgbClr val="FFFF00"/>
                          </a:highlight>
                        </a:rPr>
                        <a:t>台式机、笔记本</a:t>
                      </a:r>
                      <a:r>
                        <a:rPr lang="zh-CN" sz="1200" kern="100">
                          <a:effectLst/>
                        </a:rPr>
                        <a:t>的有线接入方式，必须安装</a:t>
                      </a:r>
                      <a:r>
                        <a:rPr lang="en-US" sz="1200" kern="100">
                          <a:effectLst/>
                        </a:rPr>
                        <a:t>iNode</a:t>
                      </a:r>
                      <a:r>
                        <a:rPr lang="zh-CN" sz="1200" kern="100">
                          <a:effectLst/>
                        </a:rPr>
                        <a:t>客户端，主要部署在工位、打印机、会议室、等地方，提供标准的网线接入方式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50" marR="9250" marT="0" marB="0" anchor="ctr"/>
                </a:tc>
              </a:tr>
              <a:tr h="666129">
                <a:tc rowSpan="3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200" kern="100">
                          <a:effectLst/>
                        </a:rPr>
                        <a:t>无线网络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50" marR="92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SSID</a:t>
                      </a:r>
                      <a:r>
                        <a:rPr lang="zh-CN" sz="1200" kern="100" dirty="0">
                          <a:effectLst/>
                        </a:rPr>
                        <a:t>：</a:t>
                      </a:r>
                      <a:r>
                        <a:rPr lang="en-US" sz="1200" kern="100" dirty="0">
                          <a:effectLst/>
                        </a:rPr>
                        <a:t>XP-OFFICE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50" marR="92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PSK</a:t>
                      </a:r>
                      <a:r>
                        <a:rPr lang="zh-CN" sz="1200" kern="100" dirty="0">
                          <a:effectLst/>
                        </a:rPr>
                        <a:t>密码</a:t>
                      </a:r>
                      <a:r>
                        <a:rPr lang="en-US" sz="1200" kern="100" dirty="0">
                          <a:effectLst/>
                        </a:rPr>
                        <a:t>+portal </a:t>
                      </a:r>
                      <a:r>
                        <a:rPr lang="zh-CN" sz="1200" kern="100" dirty="0">
                          <a:effectLst/>
                        </a:rPr>
                        <a:t>认证</a:t>
                      </a:r>
                      <a:r>
                        <a:rPr lang="en-US" sz="1200" kern="100" dirty="0">
                          <a:effectLst/>
                        </a:rPr>
                        <a:t/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zh-CN" sz="1200" kern="100" dirty="0">
                          <a:effectLst/>
                        </a:rPr>
                        <a:t>（必须使用</a:t>
                      </a:r>
                      <a:r>
                        <a:rPr lang="en-US" sz="1200" kern="100" dirty="0" err="1">
                          <a:effectLst/>
                        </a:rPr>
                        <a:t>Xmotors</a:t>
                      </a:r>
                      <a:r>
                        <a:rPr lang="zh-CN" sz="1200" kern="100" dirty="0">
                          <a:effectLst/>
                        </a:rPr>
                        <a:t>客户端）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50" marR="92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200" kern="100">
                          <a:effectLst/>
                        </a:rPr>
                        <a:t>主要用于</a:t>
                      </a:r>
                      <a:r>
                        <a:rPr lang="zh-CN" sz="1200" kern="100">
                          <a:effectLst/>
                          <a:highlight>
                            <a:srgbClr val="FFFF00"/>
                          </a:highlight>
                        </a:rPr>
                        <a:t>台式机、笔记本</a:t>
                      </a:r>
                      <a:r>
                        <a:rPr lang="zh-CN" sz="1200" kern="100">
                          <a:effectLst/>
                        </a:rPr>
                        <a:t>的无线</a:t>
                      </a:r>
                      <a:r>
                        <a:rPr lang="en-US" sz="1200" kern="100">
                          <a:effectLst/>
                        </a:rPr>
                        <a:t>WiFi</a:t>
                      </a:r>
                      <a:r>
                        <a:rPr lang="zh-CN" sz="1200" kern="100">
                          <a:effectLst/>
                        </a:rPr>
                        <a:t>接入，必须安装</a:t>
                      </a:r>
                      <a:r>
                        <a:rPr lang="en-US" sz="1200" kern="100">
                          <a:effectLst/>
                        </a:rPr>
                        <a:t>iNode</a:t>
                      </a:r>
                      <a:r>
                        <a:rPr lang="zh-CN" sz="1200" kern="100">
                          <a:effectLst/>
                        </a:rPr>
                        <a:t>客户端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50" marR="9250" marT="0" marB="0" anchor="ctr"/>
                </a:tc>
              </a:tr>
              <a:tr h="6661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kern="100">
                          <a:effectLst/>
                        </a:rPr>
                        <a:t>SSID</a:t>
                      </a:r>
                      <a:r>
                        <a:rPr lang="zh-CN" sz="1200" kern="100">
                          <a:effectLst/>
                        </a:rPr>
                        <a:t>：</a:t>
                      </a:r>
                      <a:r>
                        <a:rPr lang="en-US" sz="1200" kern="100">
                          <a:effectLst/>
                        </a:rPr>
                        <a:t>XP-MOBILE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50" marR="92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kern="100">
                          <a:effectLst/>
                        </a:rPr>
                        <a:t>PSK</a:t>
                      </a:r>
                      <a:r>
                        <a:rPr lang="zh-CN" sz="1200" kern="100">
                          <a:effectLst/>
                        </a:rPr>
                        <a:t>密码验证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50" marR="92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200" kern="100">
                          <a:effectLst/>
                        </a:rPr>
                        <a:t>主要用于各类型无线终端的无线</a:t>
                      </a:r>
                      <a:r>
                        <a:rPr lang="en-US" sz="1200" kern="100">
                          <a:effectLst/>
                        </a:rPr>
                        <a:t>WiFi</a:t>
                      </a:r>
                      <a:r>
                        <a:rPr lang="zh-CN" sz="1200" kern="100">
                          <a:effectLst/>
                        </a:rPr>
                        <a:t>接入，例如：手机、</a:t>
                      </a:r>
                      <a:r>
                        <a:rPr lang="en-US" sz="1200" kern="100">
                          <a:effectLst/>
                        </a:rPr>
                        <a:t>iPad </a:t>
                      </a:r>
                      <a:r>
                        <a:rPr lang="zh-CN" sz="1200" kern="100">
                          <a:effectLst/>
                        </a:rPr>
                        <a:t>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50" marR="9250" marT="0" marB="0" anchor="ctr"/>
                </a:tc>
              </a:tr>
              <a:tr h="6661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kern="100">
                          <a:effectLst/>
                        </a:rPr>
                        <a:t>SSID</a:t>
                      </a:r>
                      <a:r>
                        <a:rPr lang="zh-CN" sz="1200" kern="100">
                          <a:effectLst/>
                        </a:rPr>
                        <a:t>：</a:t>
                      </a:r>
                      <a:r>
                        <a:rPr lang="en-US" sz="1200" kern="100">
                          <a:effectLst/>
                        </a:rPr>
                        <a:t>XP-GUEST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50" marR="92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kern="100">
                          <a:effectLst/>
                        </a:rPr>
                        <a:t>portal </a:t>
                      </a:r>
                      <a:r>
                        <a:rPr lang="zh-CN" sz="1200" kern="100">
                          <a:effectLst/>
                        </a:rPr>
                        <a:t>认证</a:t>
                      </a:r>
                      <a:r>
                        <a:rPr lang="en-US" sz="1200" kern="100">
                          <a:effectLst/>
                        </a:rPr>
                        <a:t/>
                      </a:r>
                      <a:br>
                        <a:rPr lang="en-US" sz="1200" kern="100">
                          <a:effectLst/>
                        </a:rPr>
                      </a:br>
                      <a:r>
                        <a:rPr lang="en-US" sz="1200" kern="100">
                          <a:effectLst/>
                        </a:rPr>
                        <a:t>PSK</a:t>
                      </a:r>
                      <a:r>
                        <a:rPr lang="zh-CN" sz="1200" kern="100">
                          <a:effectLst/>
                        </a:rPr>
                        <a:t>密码验证（暂）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50" marR="92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用于给访客使用，仅限于访问互联网及部分申请页面。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50" marR="9250" marT="0" marB="0" anchor="ctr"/>
                </a:tc>
              </a:tr>
              <a:tr h="731645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200" kern="100">
                          <a:effectLst/>
                        </a:rPr>
                        <a:t>远程拨入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50" marR="92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kern="100">
                          <a:effectLst/>
                        </a:rPr>
                        <a:t>SSL-VPN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50" marR="92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kern="100">
                          <a:effectLst/>
                        </a:rPr>
                        <a:t>SSL-VPN</a:t>
                      </a:r>
                      <a:endParaRPr lang="zh-CN" sz="1200" kern="100">
                        <a:effectLst/>
                      </a:endParaRPr>
                    </a:p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200" kern="100">
                          <a:effectLst/>
                        </a:rPr>
                        <a:t>（必须使用</a:t>
                      </a:r>
                      <a:r>
                        <a:rPr lang="en-US" sz="1200" kern="100">
                          <a:effectLst/>
                        </a:rPr>
                        <a:t>Xmotors</a:t>
                      </a:r>
                      <a:r>
                        <a:rPr lang="zh-CN" sz="1200" kern="100">
                          <a:effectLst/>
                        </a:rPr>
                        <a:t>客户端）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50" marR="925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主要用于远程办公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250" marR="925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0431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6150634"/>
            <a:ext cx="9144002" cy="31255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pic>
        <p:nvPicPr>
          <p:cNvPr id="12" name="logo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4427"/>
            <a:ext cx="2062074" cy="255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27"/>
          <p:cNvSpPr/>
          <p:nvPr/>
        </p:nvSpPr>
        <p:spPr>
          <a:xfrm>
            <a:off x="0" y="184693"/>
            <a:ext cx="9144001" cy="54167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en-US" altLang="zh-CN" sz="2400" dirty="0">
                <a:solidFill>
                  <a:schemeClr val="bg1"/>
                </a:solidFill>
              </a:rPr>
              <a:t>Mac OS</a:t>
            </a:r>
            <a:r>
              <a:rPr lang="zh-CN" altLang="en-US" sz="2400" dirty="0" smtClean="0">
                <a:solidFill>
                  <a:schemeClr val="bg1"/>
                </a:solidFill>
              </a:rPr>
              <a:t>电脑无线</a:t>
            </a:r>
            <a:r>
              <a:rPr lang="zh-CN" altLang="en-US" sz="2400" dirty="0">
                <a:solidFill>
                  <a:schemeClr val="bg1"/>
                </a:solidFill>
              </a:rPr>
              <a:t>连接方法：                                                    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Page2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193" y="1630993"/>
            <a:ext cx="5362575" cy="4362450"/>
          </a:xfrm>
          <a:prstGeom prst="rect">
            <a:avLst/>
          </a:prstGeom>
        </p:spPr>
      </p:pic>
      <p:sp>
        <p:nvSpPr>
          <p:cNvPr id="8" name="Shape 129"/>
          <p:cNvSpPr/>
          <p:nvPr/>
        </p:nvSpPr>
        <p:spPr>
          <a:xfrm>
            <a:off x="255375" y="955488"/>
            <a:ext cx="4654378" cy="1323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、正常运行的软件客户端</a:t>
            </a:r>
            <a:endParaRPr lang="zh-CN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4650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6150634"/>
            <a:ext cx="9144002" cy="31255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95417" y="1030829"/>
            <a:ext cx="8377879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4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，点击菜单栏左侧的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Portal </a:t>
            </a:r>
            <a:r>
              <a:rPr lang="en-US" altLang="zh-CN" sz="24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protocal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logo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4427"/>
            <a:ext cx="2062074" cy="255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27"/>
          <p:cNvSpPr/>
          <p:nvPr/>
        </p:nvSpPr>
        <p:spPr>
          <a:xfrm>
            <a:off x="0" y="184693"/>
            <a:ext cx="9144001" cy="54167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en-US" altLang="zh-CN" sz="2400" dirty="0">
                <a:solidFill>
                  <a:schemeClr val="bg1"/>
                </a:solidFill>
              </a:rPr>
              <a:t>Mac OS</a:t>
            </a:r>
            <a:r>
              <a:rPr lang="zh-CN" altLang="en-US" sz="2400" dirty="0" smtClean="0">
                <a:solidFill>
                  <a:schemeClr val="bg1"/>
                </a:solidFill>
              </a:rPr>
              <a:t>电脑</a:t>
            </a:r>
            <a:r>
              <a:rPr lang="zh-CN" altLang="en-US" sz="2400" dirty="0">
                <a:solidFill>
                  <a:schemeClr val="bg1"/>
                </a:solidFill>
              </a:rPr>
              <a:t>无</a:t>
            </a:r>
            <a:r>
              <a:rPr lang="zh-CN" altLang="en-US" sz="2400" dirty="0" smtClean="0">
                <a:solidFill>
                  <a:schemeClr val="bg1"/>
                </a:solidFill>
              </a:rPr>
              <a:t>线</a:t>
            </a:r>
            <a:r>
              <a:rPr lang="zh-CN" altLang="en-US" sz="2400" dirty="0">
                <a:solidFill>
                  <a:schemeClr val="bg1"/>
                </a:solidFill>
              </a:rPr>
              <a:t>连接方法：                                                    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Page3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00" y="1887586"/>
            <a:ext cx="52578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3338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6150634"/>
            <a:ext cx="9144002" cy="31255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13038" y="830878"/>
            <a:ext cx="4571999" cy="5632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 name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Username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邮箱前缀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Password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默认为邮箱前缀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+0109】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zhanggf0109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、勾选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 username and password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、其余按照图片勾选后点击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【Finish】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返回主界面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logo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4427"/>
            <a:ext cx="2062074" cy="255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27"/>
          <p:cNvSpPr/>
          <p:nvPr/>
        </p:nvSpPr>
        <p:spPr>
          <a:xfrm>
            <a:off x="0" y="184693"/>
            <a:ext cx="9144001" cy="54167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en-US" altLang="zh-CN" sz="2400" dirty="0">
                <a:solidFill>
                  <a:schemeClr val="bg1"/>
                </a:solidFill>
              </a:rPr>
              <a:t>Mac OS</a:t>
            </a:r>
            <a:r>
              <a:rPr lang="zh-CN" altLang="en-US" sz="2400" dirty="0" smtClean="0">
                <a:solidFill>
                  <a:schemeClr val="bg1"/>
                </a:solidFill>
              </a:rPr>
              <a:t>电脑无线</a:t>
            </a:r>
            <a:r>
              <a:rPr lang="zh-CN" altLang="en-US" sz="2400" dirty="0">
                <a:solidFill>
                  <a:schemeClr val="bg1"/>
                </a:solidFill>
              </a:rPr>
              <a:t>连接方法：                                                    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Page4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962" y="955488"/>
            <a:ext cx="36480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782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6150634"/>
            <a:ext cx="9144002" cy="31255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95418" y="1030829"/>
            <a:ext cx="4959178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在主界面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击【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并点击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扳手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图标进入属性页面。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logo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4427"/>
            <a:ext cx="2062074" cy="255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27"/>
          <p:cNvSpPr/>
          <p:nvPr/>
        </p:nvSpPr>
        <p:spPr>
          <a:xfrm>
            <a:off x="0" y="184693"/>
            <a:ext cx="9144001" cy="54167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en-US" altLang="zh-CN" sz="2400" dirty="0">
                <a:solidFill>
                  <a:schemeClr val="bg1"/>
                </a:solidFill>
              </a:rPr>
              <a:t>Mac OS</a:t>
            </a:r>
            <a:r>
              <a:rPr lang="zh-CN" altLang="en-US" sz="2400" dirty="0" smtClean="0">
                <a:solidFill>
                  <a:schemeClr val="bg1"/>
                </a:solidFill>
              </a:rPr>
              <a:t>电脑无线</a:t>
            </a:r>
            <a:r>
              <a:rPr lang="zh-CN" altLang="en-US" sz="2400" dirty="0">
                <a:solidFill>
                  <a:schemeClr val="bg1"/>
                </a:solidFill>
              </a:rPr>
              <a:t>连接方法：                                                    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Page6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827" y="1797710"/>
            <a:ext cx="4452073" cy="367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9458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6150634"/>
            <a:ext cx="9144002" cy="31255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95418" y="1030829"/>
            <a:ext cx="4959178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、单击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【Network】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按钮。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logo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4427"/>
            <a:ext cx="2062074" cy="255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27"/>
          <p:cNvSpPr/>
          <p:nvPr/>
        </p:nvSpPr>
        <p:spPr>
          <a:xfrm>
            <a:off x="0" y="184693"/>
            <a:ext cx="9144001" cy="54167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en-US" altLang="zh-CN" sz="2400" dirty="0">
                <a:solidFill>
                  <a:schemeClr val="bg1"/>
                </a:solidFill>
              </a:rPr>
              <a:t>Mac OS</a:t>
            </a:r>
            <a:r>
              <a:rPr lang="zh-CN" altLang="en-US" sz="2400" dirty="0" smtClean="0">
                <a:solidFill>
                  <a:schemeClr val="bg1"/>
                </a:solidFill>
              </a:rPr>
              <a:t>电脑无线</a:t>
            </a:r>
            <a:r>
              <a:rPr lang="zh-CN" altLang="en-US" sz="2400" dirty="0">
                <a:solidFill>
                  <a:schemeClr val="bg1"/>
                </a:solidFill>
              </a:rPr>
              <a:t>连接方法：                                                    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Page7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96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6150634"/>
            <a:ext cx="9144002" cy="31255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95417" y="1030829"/>
            <a:ext cx="6450225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IP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中输入：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【10.192.26.41】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后点击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返回主界面。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logo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4427"/>
            <a:ext cx="2062074" cy="255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27"/>
          <p:cNvSpPr/>
          <p:nvPr/>
        </p:nvSpPr>
        <p:spPr>
          <a:xfrm>
            <a:off x="0" y="184693"/>
            <a:ext cx="9144001" cy="54167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en-US" altLang="zh-CN" sz="2400" dirty="0">
                <a:solidFill>
                  <a:schemeClr val="bg1"/>
                </a:solidFill>
              </a:rPr>
              <a:t>Mac OS</a:t>
            </a:r>
            <a:r>
              <a:rPr lang="zh-CN" altLang="en-US" sz="2400" dirty="0" smtClean="0">
                <a:solidFill>
                  <a:schemeClr val="bg1"/>
                </a:solidFill>
              </a:rPr>
              <a:t>电脑无线</a:t>
            </a:r>
            <a:r>
              <a:rPr lang="zh-CN" altLang="en-US" sz="2400" dirty="0">
                <a:solidFill>
                  <a:schemeClr val="bg1"/>
                </a:solidFill>
              </a:rPr>
              <a:t>连接方法：                                                    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Page8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243951"/>
            <a:ext cx="34004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959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6150634"/>
            <a:ext cx="9144002" cy="31255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95417" y="1030829"/>
            <a:ext cx="6450225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、在主界面双击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图标，点击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【Connect】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logo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4427"/>
            <a:ext cx="2062074" cy="255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27"/>
          <p:cNvSpPr/>
          <p:nvPr/>
        </p:nvSpPr>
        <p:spPr>
          <a:xfrm>
            <a:off x="0" y="184693"/>
            <a:ext cx="9144001" cy="54167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en-US" altLang="zh-CN" sz="2400" dirty="0">
                <a:solidFill>
                  <a:schemeClr val="bg1"/>
                </a:solidFill>
              </a:rPr>
              <a:t>Mac OS</a:t>
            </a:r>
            <a:r>
              <a:rPr lang="zh-CN" altLang="en-US" sz="2400" dirty="0" smtClean="0">
                <a:solidFill>
                  <a:schemeClr val="bg1"/>
                </a:solidFill>
              </a:rPr>
              <a:t>电脑无线</a:t>
            </a:r>
            <a:r>
              <a:rPr lang="zh-CN" altLang="en-US" sz="2400" dirty="0">
                <a:solidFill>
                  <a:schemeClr val="bg1"/>
                </a:solidFill>
              </a:rPr>
              <a:t>连接方法：                                                    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>Page9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37" y="2080346"/>
            <a:ext cx="36766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68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 idx="4294967295"/>
          </p:nvPr>
        </p:nvSpPr>
        <p:spPr>
          <a:xfrm>
            <a:off x="2900782" y="2763936"/>
            <a:ext cx="3342436" cy="822128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/>
          </a:bodyPr>
          <a:lstStyle>
            <a:lvl1pPr>
              <a:defRPr sz="3600" b="1">
                <a:solidFill>
                  <a:srgbClr val="535353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>
                <a:solidFill>
                  <a:srgbClr val="FF0000"/>
                </a:solidFill>
              </a:rPr>
              <a:t>THANKS</a:t>
            </a:r>
          </a:p>
        </p:txBody>
      </p:sp>
      <p:sp>
        <p:nvSpPr>
          <p:cNvPr id="3" name="Shape 140"/>
          <p:cNvSpPr txBox="1">
            <a:spLocks/>
          </p:cNvSpPr>
          <p:nvPr/>
        </p:nvSpPr>
        <p:spPr>
          <a:xfrm>
            <a:off x="980181" y="1233010"/>
            <a:ext cx="7519583" cy="8221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u="none" strike="noStrike" cap="none" spc="0" baseline="0">
                <a:ln>
                  <a:noFill/>
                </a:ln>
                <a:solidFill>
                  <a:srgbClr val="535353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4572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9144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13716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1828800" algn="ctr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zh-CN" altLang="en-US" sz="2000" dirty="0" smtClean="0">
                <a:solidFill>
                  <a:srgbClr val="FF0000"/>
                </a:solidFill>
              </a:rPr>
              <a:t>注意：有线和无线不能拨号，请使用一种的时候断开另一种方式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6150634"/>
            <a:ext cx="9144002" cy="31255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29513" y="955488"/>
            <a:ext cx="8468497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账号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为员工的邮箱前缀；</a:t>
            </a:r>
          </a:p>
          <a:p>
            <a:endParaRPr lang="en-US" altLang="zh-CN" sz="1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邮箱前缀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+0109&gt;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endParaRPr lang="en-US" altLang="zh-CN" sz="1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后请</a:t>
            </a:r>
            <a:r>
              <a:rPr lang="zh-CN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修改密码</a:t>
            </a:r>
            <a:r>
              <a:rPr lang="zh-CN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修改密码地址为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10.192.26.41:8080/selfservice/login.jsf</a:t>
            </a:r>
            <a:endParaRPr lang="en-US" altLang="zh-CN" sz="1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有线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、无线账号均使用一个密码，如下表格</a:t>
            </a:r>
            <a:r>
              <a:rPr lang="zh-CN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公司正式员工、客服外包、专用终端等，帐号及认证方式将由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运维部统一配发，帐号规则将另行制定，不明白的请与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运维部联系。</a:t>
            </a:r>
          </a:p>
          <a:p>
            <a:endParaRPr lang="zh-CN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logo 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44427"/>
            <a:ext cx="2062074" cy="255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27"/>
          <p:cNvSpPr/>
          <p:nvPr/>
        </p:nvSpPr>
        <p:spPr>
          <a:xfrm>
            <a:off x="0" y="184693"/>
            <a:ext cx="9144001" cy="54167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账号及密码：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187865"/>
              </p:ext>
            </p:extLst>
          </p:nvPr>
        </p:nvGraphicFramePr>
        <p:xfrm>
          <a:off x="1072979" y="4136336"/>
          <a:ext cx="6998041" cy="10452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67735"/>
                <a:gridCol w="1877078"/>
                <a:gridCol w="1785959"/>
                <a:gridCol w="1567269"/>
              </a:tblGrid>
              <a:tr h="348421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连接类型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连接方式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账号格式“示例”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密码</a:t>
                      </a:r>
                      <a:r>
                        <a:rPr lang="en-US" sz="1200" kern="100" dirty="0">
                          <a:effectLst/>
                        </a:rPr>
                        <a:t>"</a:t>
                      </a:r>
                      <a:r>
                        <a:rPr lang="zh-CN" sz="1200" kern="100" dirty="0">
                          <a:effectLst/>
                        </a:rPr>
                        <a:t>示例</a:t>
                      </a:r>
                      <a:r>
                        <a:rPr lang="en-US" sz="1200" kern="100" dirty="0">
                          <a:effectLst/>
                        </a:rPr>
                        <a:t>"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48421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电脑有线接入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工位网线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zhanggf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zhanggf0109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48421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200" kern="100">
                          <a:effectLst/>
                        </a:rPr>
                        <a:t>电脑无线接入</a:t>
                      </a:r>
                      <a:endParaRPr lang="zh-CN" sz="12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SSID</a:t>
                      </a:r>
                      <a:r>
                        <a:rPr lang="zh-CN" sz="1200" kern="100" dirty="0">
                          <a:effectLst/>
                        </a:rPr>
                        <a:t>：</a:t>
                      </a:r>
                      <a:r>
                        <a:rPr lang="en-US" sz="1200" kern="100" dirty="0">
                          <a:effectLst/>
                        </a:rPr>
                        <a:t>XP-OFFICE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zhanggf</a:t>
                      </a:r>
                      <a:endParaRPr lang="zh-CN" sz="12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53012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6150634"/>
            <a:ext cx="9144002" cy="31255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63611" y="1040229"/>
            <a:ext cx="8427308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工位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网线不许接交换机，即使接了也只有一个用户能上网</a:t>
            </a:r>
            <a:r>
              <a:rPr lang="zh-CN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地址，否则无法上网</a:t>
            </a:r>
            <a:r>
              <a:rPr lang="zh-CN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设备必须登记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地址（包括更换设备）；</a:t>
            </a:r>
          </a:p>
          <a:p>
            <a:endParaRPr lang="en-US" altLang="zh-CN" sz="1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更换设备、新设备登记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地址、初始密码问题</a:t>
            </a:r>
            <a:r>
              <a:rPr lang="zh-CN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服务台下单</a:t>
            </a:r>
            <a:r>
              <a:rPr lang="zh-CN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logo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4427"/>
            <a:ext cx="2062074" cy="255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27"/>
          <p:cNvSpPr/>
          <p:nvPr/>
        </p:nvSpPr>
        <p:spPr>
          <a:xfrm>
            <a:off x="0" y="184693"/>
            <a:ext cx="9144001" cy="54167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使用限制：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306"/>
              </p:ext>
            </p:extLst>
          </p:nvPr>
        </p:nvGraphicFramePr>
        <p:xfrm>
          <a:off x="3148190" y="3196594"/>
          <a:ext cx="4429287" cy="16351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88836"/>
                <a:gridCol w="697154"/>
                <a:gridCol w="1157983"/>
                <a:gridCol w="1085314"/>
              </a:tblGrid>
              <a:tr h="422111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连接类型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050" kern="100">
                          <a:effectLst/>
                        </a:rPr>
                        <a:t>最大时长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kern="100">
                          <a:effectLst/>
                        </a:rPr>
                        <a:t>IP</a:t>
                      </a:r>
                      <a:r>
                        <a:rPr lang="zh-CN" sz="1050" kern="100">
                          <a:effectLst/>
                        </a:rPr>
                        <a:t>获取方式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资料登记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0326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电脑有线接入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050" kern="100">
                          <a:effectLst/>
                        </a:rPr>
                        <a:t>无限时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DHCP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设备</a:t>
                      </a:r>
                      <a:r>
                        <a:rPr lang="en-US" sz="1050" kern="100" dirty="0">
                          <a:effectLst/>
                        </a:rPr>
                        <a:t>MAC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326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050" kern="100">
                          <a:effectLst/>
                        </a:rPr>
                        <a:t>电脑无线接入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050" kern="100">
                          <a:effectLst/>
                        </a:rPr>
                        <a:t>无限时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kern="100">
                          <a:effectLst/>
                        </a:rPr>
                        <a:t>DHCP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050" kern="100">
                          <a:effectLst/>
                        </a:rPr>
                        <a:t>设备</a:t>
                      </a:r>
                      <a:r>
                        <a:rPr lang="en-US" sz="1050" kern="100">
                          <a:effectLst/>
                        </a:rPr>
                        <a:t>MAC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326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050" kern="100">
                          <a:effectLst/>
                        </a:rPr>
                        <a:t>移动终端无线接入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050" kern="100">
                          <a:effectLst/>
                        </a:rPr>
                        <a:t>无限时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kern="100">
                          <a:effectLst/>
                        </a:rPr>
                        <a:t>DHCP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050" kern="100">
                          <a:effectLst/>
                        </a:rPr>
                        <a:t>设备</a:t>
                      </a:r>
                      <a:r>
                        <a:rPr lang="en-US" sz="1050" kern="100">
                          <a:effectLst/>
                        </a:rPr>
                        <a:t>MAC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3263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050" kern="100">
                          <a:effectLst/>
                        </a:rPr>
                        <a:t>访客无线接入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r>
                        <a:rPr lang="zh-CN" sz="1050" kern="100">
                          <a:effectLst/>
                        </a:rPr>
                        <a:t>小时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kern="100">
                          <a:effectLst/>
                        </a:rPr>
                        <a:t>DHCP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-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6094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6150634"/>
            <a:ext cx="9144002" cy="31255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77436" y="1113145"/>
            <a:ext cx="7926304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客户端软件获取地址为</a:t>
            </a:r>
            <a:r>
              <a:rPr lang="zh-CN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http://file.xiaopeng.local/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工具软件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上网客户端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新入职人员的接入账号及初始密码将由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信息部在统一配发电脑时告知；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无线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WiFi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的连接密码如下：</a:t>
            </a:r>
          </a:p>
          <a:p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logo 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44427"/>
            <a:ext cx="2062074" cy="255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27"/>
          <p:cNvSpPr/>
          <p:nvPr/>
        </p:nvSpPr>
        <p:spPr>
          <a:xfrm>
            <a:off x="0" y="184693"/>
            <a:ext cx="9144001" cy="54167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客户端软件及初始密码获取方式：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868178"/>
              </p:ext>
            </p:extLst>
          </p:nvPr>
        </p:nvGraphicFramePr>
        <p:xfrm>
          <a:off x="441015" y="2614365"/>
          <a:ext cx="6297535" cy="157983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347500"/>
                <a:gridCol w="3950035"/>
              </a:tblGrid>
              <a:tr h="39495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无线</a:t>
                      </a:r>
                      <a:r>
                        <a:rPr lang="en-US" sz="1100" kern="100" dirty="0">
                          <a:effectLst/>
                        </a:rPr>
                        <a:t>SSID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zh-CN" sz="1100" kern="100" dirty="0">
                          <a:effectLst/>
                        </a:rPr>
                        <a:t>无线连接密码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9495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XP-OFFICE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chengzi0109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</a:tr>
              <a:tr h="39495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kern="100">
                          <a:effectLst/>
                        </a:rPr>
                        <a:t>XP-MOBILE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kern="100">
                          <a:effectLst/>
                        </a:rPr>
                        <a:t>chengzimobile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</a:tr>
              <a:tr h="394958"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kern="100">
                          <a:effectLst/>
                        </a:rPr>
                        <a:t>XP-GUEST</a:t>
                      </a:r>
                      <a:endParaRPr lang="zh-CN" sz="11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chengziguest</a:t>
                      </a:r>
                      <a:endParaRPr lang="zh-CN" sz="11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17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6150634"/>
            <a:ext cx="9144002" cy="31255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95418" y="1030829"/>
            <a:ext cx="2487825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zh-CN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</a:t>
            </a:r>
            <a:r>
              <a:rPr lang="zh-CN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</a:p>
          <a:p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Centos</a:t>
            </a:r>
          </a:p>
          <a:p>
            <a:endParaRPr lang="zh-CN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测试系统：</a:t>
            </a:r>
            <a:endParaRPr lang="en-US" altLang="zh-CN" sz="1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 18.04</a:t>
            </a:r>
            <a:endParaRPr lang="zh-CN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logo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4427"/>
            <a:ext cx="2062074" cy="255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27"/>
          <p:cNvSpPr/>
          <p:nvPr/>
        </p:nvSpPr>
        <p:spPr>
          <a:xfrm>
            <a:off x="0" y="184693"/>
            <a:ext cx="9144001" cy="54167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zh-CN" altLang="en-US" sz="2400" dirty="0">
                <a:solidFill>
                  <a:schemeClr val="bg1"/>
                </a:solidFill>
              </a:rPr>
              <a:t>安装要求：</a:t>
            </a:r>
          </a:p>
        </p:txBody>
      </p:sp>
      <p:sp>
        <p:nvSpPr>
          <p:cNvPr id="7" name="Shape 129"/>
          <p:cNvSpPr/>
          <p:nvPr/>
        </p:nvSpPr>
        <p:spPr>
          <a:xfrm>
            <a:off x="3163331" y="1030829"/>
            <a:ext cx="4242486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zh-CN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</a:p>
          <a:p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主频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1.5G Hz(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512MB(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硬盘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20GB(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100M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网卡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6166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6150634"/>
            <a:ext cx="9144002" cy="31255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395417" y="1030829"/>
            <a:ext cx="5387545" cy="45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本文仅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Ubuntu 18.04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例，其他系统安装过程类似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联系管理员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Xmotors-Internet-Client-Linux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.tar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.gz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端安装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，或通过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http://file.xiaopeng.local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下载。</a:t>
            </a:r>
            <a:endParaRPr lang="zh-CN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en-US" altLang="zh-CN" sz="24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时，需要管理员权限，因此请使用管理员登录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双击解压后</a:t>
            </a:r>
            <a:r>
              <a:rPr lang="zh-CN" altLang="zh-CN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出现如下图标：</a:t>
            </a:r>
          </a:p>
        </p:txBody>
      </p:sp>
      <p:pic>
        <p:nvPicPr>
          <p:cNvPr id="12" name="logo 2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-44427"/>
            <a:ext cx="2062074" cy="255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27"/>
          <p:cNvSpPr/>
          <p:nvPr/>
        </p:nvSpPr>
        <p:spPr>
          <a:xfrm>
            <a:off x="0" y="184693"/>
            <a:ext cx="9144001" cy="54167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zh-CN" altLang="en-US" sz="2400" dirty="0">
                <a:solidFill>
                  <a:schemeClr val="bg1"/>
                </a:solidFill>
              </a:rPr>
              <a:t>安装方法：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281" y="3105741"/>
            <a:ext cx="3063240" cy="126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823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6150634"/>
            <a:ext cx="9144002" cy="31255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55375" y="955488"/>
            <a:ext cx="465437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请以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 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运行相关操作</a:t>
            </a:r>
            <a:endParaRPr lang="en-US" altLang="zh-CN" sz="1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、请在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文件创建</a:t>
            </a:r>
            <a:r>
              <a:rPr lang="en-US" altLang="zh-CN" sz="1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en-US" altLang="zh-CN" sz="1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命令：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 /home</a:t>
            </a:r>
          </a:p>
          <a:p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logo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4427"/>
            <a:ext cx="2062074" cy="255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27"/>
          <p:cNvSpPr/>
          <p:nvPr/>
        </p:nvSpPr>
        <p:spPr>
          <a:xfrm>
            <a:off x="0" y="184693"/>
            <a:ext cx="9144001" cy="54167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zh-CN" altLang="en-US" sz="2400" dirty="0">
                <a:solidFill>
                  <a:schemeClr val="bg1"/>
                </a:solidFill>
              </a:rPr>
              <a:t>安装方法：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2152245"/>
            <a:ext cx="5553075" cy="619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1554" y="3367963"/>
            <a:ext cx="6398544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、请使用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命令将下载的软件包拷贝到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下面的</a:t>
            </a:r>
            <a:r>
              <a:rPr lang="en-US" altLang="zh-CN" sz="1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文件夹内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3985302"/>
            <a:ext cx="6848475" cy="485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62" y="5345351"/>
            <a:ext cx="6419850" cy="5905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55375" y="4760577"/>
            <a:ext cx="5185072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 –</a:t>
            </a:r>
            <a:r>
              <a:rPr lang="en-US" altLang="zh-CN" sz="1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zxvf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命令将软件包解压到</a:t>
            </a:r>
            <a:r>
              <a:rPr lang="en-US" altLang="zh-CN" sz="1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文件夹内</a:t>
            </a:r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24885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-1" y="6150634"/>
            <a:ext cx="9144002" cy="31255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255375" y="955488"/>
            <a:ext cx="8369080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、解压后的路径下面生成</a:t>
            </a:r>
            <a:r>
              <a:rPr lang="en-US" altLang="zh-CN" sz="1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iNodeClinet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文件夹，然后进入</a:t>
            </a:r>
            <a:r>
              <a:rPr lang="en-US" altLang="zh-CN" sz="1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iNodeClinet</a:t>
            </a:r>
            <a:endParaRPr lang="zh-CN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logo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4427"/>
            <a:ext cx="2062074" cy="255012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Shape 127"/>
          <p:cNvSpPr/>
          <p:nvPr/>
        </p:nvSpPr>
        <p:spPr>
          <a:xfrm>
            <a:off x="0" y="184693"/>
            <a:ext cx="9144001" cy="541675"/>
          </a:xfrm>
          <a:prstGeom prst="rect">
            <a:avLst/>
          </a:prstGeom>
          <a:solidFill>
            <a:srgbClr val="E13A1E"/>
          </a:solidFill>
          <a:ln w="12700">
            <a:miter lim="400000"/>
          </a:ln>
        </p:spPr>
        <p:txBody>
          <a:bodyPr lIns="45719" rIns="45719" anchor="ctr"/>
          <a:lstStyle/>
          <a:p>
            <a:r>
              <a:rPr lang="zh-CN" altLang="en-US" sz="2400" dirty="0">
                <a:solidFill>
                  <a:schemeClr val="bg1"/>
                </a:solidFill>
              </a:rPr>
              <a:t>安装方法：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1554" y="3367963"/>
            <a:ext cx="8270852" cy="14157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、请使用</a:t>
            </a:r>
            <a:r>
              <a:rPr lang="en-US" altLang="zh-CN" sz="16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./install_64.sh    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执行安装脚本，注意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必须有可执行脚本权限，可使用</a:t>
            </a:r>
            <a:endParaRPr lang="en-US" altLang="zh-CN" sz="1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755 install_64.sh 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提升权限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5375" y="4760577"/>
            <a:ext cx="9239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4" y="1506555"/>
            <a:ext cx="6877050" cy="152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4" y="4045545"/>
            <a:ext cx="69151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55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​​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1201</Words>
  <Application>Microsoft Office PowerPoint</Application>
  <PresentationFormat>全屏显示(4:3)</PresentationFormat>
  <Paragraphs>202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微软雅黑</vt:lpstr>
      <vt:lpstr>Arial</vt:lpstr>
      <vt:lpstr>Calibri</vt:lpstr>
      <vt:lpstr>Helvetica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>小鹏汽车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小虾虾</dc:creator>
  <cp:lastModifiedBy>周 泽</cp:lastModifiedBy>
  <cp:revision>414</cp:revision>
  <dcterms:modified xsi:type="dcterms:W3CDTF">2018-06-28T16:36:56Z</dcterms:modified>
</cp:coreProperties>
</file>