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8BA9E-DB11-4105-BDC8-11B4F83F7F5C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BF39A-FB21-49E4-9427-BA0FCF6C9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491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8BA9E-DB11-4105-BDC8-11B4F83F7F5C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BF39A-FB21-49E4-9427-BA0FCF6C9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164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8BA9E-DB11-4105-BDC8-11B4F83F7F5C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BF39A-FB21-49E4-9427-BA0FCF6C93A3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51676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8BA9E-DB11-4105-BDC8-11B4F83F7F5C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BF39A-FB21-49E4-9427-BA0FCF6C9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8270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8BA9E-DB11-4105-BDC8-11B4F83F7F5C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BF39A-FB21-49E4-9427-BA0FCF6C93A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436381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8BA9E-DB11-4105-BDC8-11B4F83F7F5C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BF39A-FB21-49E4-9427-BA0FCF6C9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3531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8BA9E-DB11-4105-BDC8-11B4F83F7F5C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BF39A-FB21-49E4-9427-BA0FCF6C9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5705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8BA9E-DB11-4105-BDC8-11B4F83F7F5C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BF39A-FB21-49E4-9427-BA0FCF6C9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84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8BA9E-DB11-4105-BDC8-11B4F83F7F5C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BF39A-FB21-49E4-9427-BA0FCF6C9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960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8BA9E-DB11-4105-BDC8-11B4F83F7F5C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BF39A-FB21-49E4-9427-BA0FCF6C9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246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8BA9E-DB11-4105-BDC8-11B4F83F7F5C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BF39A-FB21-49E4-9427-BA0FCF6C9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197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8BA9E-DB11-4105-BDC8-11B4F83F7F5C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BF39A-FB21-49E4-9427-BA0FCF6C9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680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8BA9E-DB11-4105-BDC8-11B4F83F7F5C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BF39A-FB21-49E4-9427-BA0FCF6C9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9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8BA9E-DB11-4105-BDC8-11B4F83F7F5C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BF39A-FB21-49E4-9427-BA0FCF6C9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904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8BA9E-DB11-4105-BDC8-11B4F83F7F5C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BF39A-FB21-49E4-9427-BA0FCF6C9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787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8BA9E-DB11-4105-BDC8-11B4F83F7F5C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BF39A-FB21-49E4-9427-BA0FCF6C9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351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8BA9E-DB11-4105-BDC8-11B4F83F7F5C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87BF39A-FB21-49E4-9427-BA0FCF6C9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43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Diversity Inclusion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3883" y="4314786"/>
            <a:ext cx="7766936" cy="1096899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/>
              <a:t>Base On Gender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38523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11084" y="329938"/>
            <a:ext cx="9558779" cy="5847025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endParaRPr lang="en-US" sz="2400" b="1" dirty="0" smtClean="0">
              <a:latin typeface="Myanmar Text" panose="020B0502040204020203" pitchFamily="34" charset="0"/>
              <a:cs typeface="Myanmar Text" panose="020B0502040204020203" pitchFamily="34" charset="0"/>
            </a:endParaRPr>
          </a:p>
          <a:p>
            <a:pPr marL="0" lvl="0" indent="0">
              <a:buNone/>
            </a:pPr>
            <a:r>
              <a:rPr lang="en-US" sz="2400" b="1" dirty="0" smtClean="0">
                <a:latin typeface="Myanmar Text" panose="020B0502040204020203" pitchFamily="34" charset="0"/>
                <a:cs typeface="Myanmar Text" panose="020B0502040204020203" pitchFamily="34" charset="0"/>
              </a:rPr>
              <a:t>Regular Gender Equity Audits:</a:t>
            </a:r>
          </a:p>
          <a:p>
            <a:pPr marL="0" indent="0">
              <a:buNone/>
            </a:pPr>
            <a:r>
              <a:rPr lang="en-US" sz="2400" dirty="0" smtClean="0">
                <a:latin typeface="Myanmar Text" panose="020B0502040204020203" pitchFamily="34" charset="0"/>
                <a:cs typeface="Myanmar Text" panose="020B0502040204020203" pitchFamily="34" charset="0"/>
              </a:rPr>
              <a:t>Review promotion, performance, and salary data annually.</a:t>
            </a:r>
          </a:p>
          <a:p>
            <a:pPr marL="0" indent="0">
              <a:buNone/>
            </a:pPr>
            <a:r>
              <a:rPr lang="en-US" sz="2400" dirty="0" smtClean="0">
                <a:latin typeface="Myanmar Text" panose="020B0502040204020203" pitchFamily="34" charset="0"/>
                <a:cs typeface="Myanmar Text" panose="020B0502040204020203" pitchFamily="34" charset="0"/>
              </a:rPr>
              <a:t>Publish gender diversity reports to track progress and hold leadership accountable.</a:t>
            </a:r>
          </a:p>
          <a:p>
            <a:pPr marL="0" indent="0" algn="ctr">
              <a:buNone/>
            </a:pPr>
            <a:endParaRPr lang="en-US" sz="2400" b="1" dirty="0">
              <a:latin typeface="Myanmar Text" panose="020B0502040204020203" pitchFamily="34" charset="0"/>
              <a:cs typeface="Myanmar Text" panose="020B0502040204020203" pitchFamily="34" charset="0"/>
            </a:endParaRPr>
          </a:p>
          <a:p>
            <a:pPr marL="0" indent="0" algn="ctr">
              <a:buNone/>
            </a:pPr>
            <a:r>
              <a:rPr lang="en-US" sz="2400" b="1" dirty="0" smtClean="0">
                <a:latin typeface="Myanmar Text" panose="020B0502040204020203" pitchFamily="34" charset="0"/>
                <a:cs typeface="Myanmar Text" panose="020B0502040204020203" pitchFamily="34" charset="0"/>
              </a:rPr>
              <a:t>Conclusion</a:t>
            </a:r>
            <a:endParaRPr lang="en-US" sz="2400" dirty="0">
              <a:latin typeface="Myanmar Text" panose="020B0502040204020203" pitchFamily="34" charset="0"/>
              <a:cs typeface="Myanmar Text" panose="020B0502040204020203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Myanmar Text" panose="020B0502040204020203" pitchFamily="34" charset="0"/>
                <a:cs typeface="Myanmar Text" panose="020B0502040204020203" pitchFamily="34" charset="0"/>
              </a:rPr>
              <a:t>The data clearly shows an imbalance in gender representation, especially in senior positions and promotions.</a:t>
            </a:r>
          </a:p>
          <a:p>
            <a:pPr marL="0" indent="0">
              <a:buNone/>
            </a:pPr>
            <a:r>
              <a:rPr lang="en-US" sz="2400" dirty="0">
                <a:latin typeface="Myanmar Text" panose="020B0502040204020203" pitchFamily="34" charset="0"/>
                <a:cs typeface="Myanmar Text" panose="020B0502040204020203" pitchFamily="34" charset="0"/>
              </a:rPr>
              <a:t>Proactive efforts in equitable promotions, focused hiring, and mentorship can close the gender gap.</a:t>
            </a:r>
          </a:p>
          <a:p>
            <a:pPr marL="0" indent="0">
              <a:buNone/>
            </a:pPr>
            <a:r>
              <a:rPr lang="en-US" sz="2400" dirty="0">
                <a:latin typeface="Myanmar Text" panose="020B0502040204020203" pitchFamily="34" charset="0"/>
                <a:cs typeface="Myanmar Text" panose="020B0502040204020203" pitchFamily="34" charset="0"/>
              </a:rPr>
              <a:t>Transparent performance reviews and regular audits will ensure continuous improvement.</a:t>
            </a:r>
          </a:p>
          <a:p>
            <a:pPr marL="0" indent="0">
              <a:buNone/>
            </a:pPr>
            <a:r>
              <a:rPr lang="en-US" sz="2400" dirty="0">
                <a:latin typeface="Myanmar Text" panose="020B0502040204020203" pitchFamily="34" charset="0"/>
                <a:cs typeface="Myanmar Text" panose="020B0502040204020203" pitchFamily="34" charset="0"/>
              </a:rPr>
              <a:t>By implementing these recommendations, the organization can build a more inclusive, diverse, and equitable workplace, enhancing employee satisfaction and productivity.</a:t>
            </a:r>
          </a:p>
        </p:txBody>
      </p:sp>
    </p:spTree>
    <p:extLst>
      <p:ext uri="{BB962C8B-B14F-4D97-AF65-F5344CB8AC3E}">
        <p14:creationId xmlns:p14="http://schemas.microsoft.com/office/powerpoint/2010/main" val="2388226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05" y="-51534"/>
            <a:ext cx="12119670" cy="6763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206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3474"/>
            <a:ext cx="12192000" cy="6920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037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427" y="196850"/>
            <a:ext cx="12192000" cy="6560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700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71" y="77075"/>
            <a:ext cx="12073956" cy="6741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230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966"/>
            <a:ext cx="12192000" cy="6716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999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66" y="47136"/>
            <a:ext cx="118504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615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AND RECOMMENDATION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93131"/>
            <a:ext cx="8596668" cy="444823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1600" b="1" dirty="0" smtClean="0">
                <a:latin typeface="Myanmar Text" panose="020B0502040204020203" pitchFamily="34" charset="0"/>
                <a:cs typeface="Myanmar Text" panose="020B0502040204020203" pitchFamily="34" charset="0"/>
              </a:rPr>
              <a:t>Summary</a:t>
            </a:r>
            <a:r>
              <a:rPr lang="en-US" sz="1600" dirty="0">
                <a:latin typeface="Myanmar Text" panose="020B0502040204020203" pitchFamily="34" charset="0"/>
                <a:cs typeface="Myanmar Text" panose="020B0502040204020203" pitchFamily="34" charset="0"/>
              </a:rPr>
              <a:t> </a:t>
            </a:r>
            <a:endParaRPr lang="en-US" sz="1600" dirty="0" smtClean="0">
              <a:latin typeface="Myanmar Text" panose="020B0502040204020203" pitchFamily="34" charset="0"/>
              <a:cs typeface="Myanmar Text" panose="020B0502040204020203" pitchFamily="34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Myanmar Text" panose="020B0502040204020203" pitchFamily="34" charset="0"/>
                <a:cs typeface="Myanmar Text" panose="020B0502040204020203" pitchFamily="34" charset="0"/>
              </a:rPr>
              <a:t>The </a:t>
            </a:r>
            <a:r>
              <a:rPr lang="en-US" sz="1600" dirty="0">
                <a:latin typeface="Myanmar Text" panose="020B0502040204020203" pitchFamily="34" charset="0"/>
                <a:cs typeface="Myanmar Text" panose="020B0502040204020203" pitchFamily="34" charset="0"/>
              </a:rPr>
              <a:t>organization faces gender disparity in leadership roles, promotions, and departmental representation.</a:t>
            </a:r>
          </a:p>
          <a:p>
            <a:pPr marL="0" indent="0">
              <a:buNone/>
            </a:pPr>
            <a:r>
              <a:rPr lang="en-US" sz="1600" dirty="0">
                <a:latin typeface="Myanmar Text" panose="020B0502040204020203" pitchFamily="34" charset="0"/>
                <a:cs typeface="Myanmar Text" panose="020B0502040204020203" pitchFamily="34" charset="0"/>
              </a:rPr>
              <a:t>While hiring trends show some improvement, promotions and performance ratings continue to favor males.</a:t>
            </a:r>
          </a:p>
          <a:p>
            <a:pPr marL="0" indent="0">
              <a:buNone/>
            </a:pPr>
            <a:r>
              <a:rPr lang="en-US" sz="1600" dirty="0">
                <a:latin typeface="Myanmar Text" panose="020B0502040204020203" pitchFamily="34" charset="0"/>
                <a:cs typeface="Myanmar Text" panose="020B0502040204020203" pitchFamily="34" charset="0"/>
              </a:rPr>
              <a:t>Departments with strategic roles (Operations, Sales &amp; Marketing) show a more significant male bias.</a:t>
            </a:r>
          </a:p>
          <a:p>
            <a:pPr marL="0" indent="0">
              <a:buNone/>
            </a:pPr>
            <a:r>
              <a:rPr lang="en-US" sz="1600" dirty="0">
                <a:latin typeface="Myanmar Text" panose="020B0502040204020203" pitchFamily="34" charset="0"/>
                <a:cs typeface="Myanmar Text" panose="020B0502040204020203" pitchFamily="34" charset="0"/>
              </a:rPr>
              <a:t>Retention and career growth opportunities for females appear limited.</a:t>
            </a:r>
          </a:p>
          <a:p>
            <a:pPr marL="0" indent="0">
              <a:buNone/>
            </a:pPr>
            <a:endParaRPr lang="en-US" sz="1600" dirty="0" smtClean="0">
              <a:latin typeface="Myanmar Text" panose="020B0502040204020203" pitchFamily="34" charset="0"/>
              <a:cs typeface="Myanmar Text" panose="020B0502040204020203" pitchFamily="34" charset="0"/>
            </a:endParaRPr>
          </a:p>
          <a:p>
            <a:pPr marL="0" indent="0" algn="ctr">
              <a:buNone/>
            </a:pPr>
            <a:r>
              <a:rPr lang="en-US" sz="1600" b="1" dirty="0" smtClean="0">
                <a:latin typeface="Myanmar Text" panose="020B0502040204020203" pitchFamily="34" charset="0"/>
                <a:cs typeface="Myanmar Text" panose="020B0502040204020203" pitchFamily="34" charset="0"/>
              </a:rPr>
              <a:t>Recommendations</a:t>
            </a:r>
            <a:endParaRPr lang="en-US" sz="1600" dirty="0">
              <a:latin typeface="Myanmar Text" panose="020B0502040204020203" pitchFamily="34" charset="0"/>
              <a:cs typeface="Myanmar Text" panose="020B0502040204020203" pitchFamily="34" charset="0"/>
            </a:endParaRPr>
          </a:p>
          <a:p>
            <a:pPr marL="0" indent="0">
              <a:buNone/>
            </a:pPr>
            <a:r>
              <a:rPr lang="en-US" sz="1600" dirty="0">
                <a:latin typeface="Myanmar Text" panose="020B0502040204020203" pitchFamily="34" charset="0"/>
                <a:cs typeface="Myanmar Text" panose="020B0502040204020203" pitchFamily="34" charset="0"/>
              </a:rPr>
              <a:t> </a:t>
            </a:r>
            <a:r>
              <a:rPr lang="en-US" sz="1600" b="1" dirty="0" smtClean="0">
                <a:latin typeface="Myanmar Text" panose="020B0502040204020203" pitchFamily="34" charset="0"/>
                <a:cs typeface="Myanmar Text" panose="020B0502040204020203" pitchFamily="34" charset="0"/>
              </a:rPr>
              <a:t>Promotion </a:t>
            </a:r>
            <a:r>
              <a:rPr lang="en-US" sz="1600" b="1" dirty="0">
                <a:latin typeface="Myanmar Text" panose="020B0502040204020203" pitchFamily="34" charset="0"/>
                <a:cs typeface="Myanmar Text" panose="020B0502040204020203" pitchFamily="34" charset="0"/>
              </a:rPr>
              <a:t>Equity:</a:t>
            </a:r>
          </a:p>
          <a:p>
            <a:pPr marL="0" indent="0">
              <a:buNone/>
            </a:pPr>
            <a:r>
              <a:rPr lang="en-US" sz="1600" dirty="0">
                <a:latin typeface="Myanmar Text" panose="020B0502040204020203" pitchFamily="34" charset="0"/>
                <a:cs typeface="Myanmar Text" panose="020B0502040204020203" pitchFamily="34" charset="0"/>
              </a:rPr>
              <a:t>Define clear criteria for promotions, ensuring transparency and fairness.</a:t>
            </a:r>
          </a:p>
          <a:p>
            <a:pPr marL="0" indent="0">
              <a:buNone/>
            </a:pPr>
            <a:r>
              <a:rPr lang="en-US" sz="1600" dirty="0">
                <a:latin typeface="Myanmar Text" panose="020B0502040204020203" pitchFamily="34" charset="0"/>
                <a:cs typeface="Myanmar Text" panose="020B0502040204020203" pitchFamily="34" charset="0"/>
              </a:rPr>
              <a:t>Use a balanced review panel to minimize bias in promotion decisions.</a:t>
            </a:r>
          </a:p>
          <a:p>
            <a:pPr marL="0" indent="0">
              <a:buNone/>
            </a:pPr>
            <a:endParaRPr lang="en-US" sz="1400" dirty="0">
              <a:latin typeface="Myanmar Text" panose="020B0502040204020203" pitchFamily="34" charset="0"/>
              <a:cs typeface="Myanmar Tex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06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320512"/>
            <a:ext cx="9436231" cy="62120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 smtClean="0">
                <a:latin typeface="Myanmar Text" panose="020B0502040204020203" pitchFamily="34" charset="0"/>
                <a:cs typeface="Myanmar Text" panose="020B0502040204020203" pitchFamily="34" charset="0"/>
              </a:rPr>
              <a:t>Gender-Specific Hiring Goals:</a:t>
            </a:r>
          </a:p>
          <a:p>
            <a:pPr marL="0" indent="0">
              <a:buNone/>
            </a:pPr>
            <a:r>
              <a:rPr lang="en-US" sz="1800" dirty="0" smtClean="0">
                <a:latin typeface="Myanmar Text" panose="020B0502040204020203" pitchFamily="34" charset="0"/>
                <a:cs typeface="Myanmar Text" panose="020B0502040204020203" pitchFamily="34" charset="0"/>
              </a:rPr>
              <a:t>Set </a:t>
            </a:r>
            <a:r>
              <a:rPr lang="en-US" sz="1800" dirty="0">
                <a:latin typeface="Myanmar Text" panose="020B0502040204020203" pitchFamily="34" charset="0"/>
                <a:cs typeface="Myanmar Text" panose="020B0502040204020203" pitchFamily="34" charset="0"/>
              </a:rPr>
              <a:t>departmental hiring targets to achieve better gender representation in male-dominated roles.</a:t>
            </a:r>
          </a:p>
          <a:p>
            <a:pPr marL="0" indent="0">
              <a:buNone/>
            </a:pPr>
            <a:r>
              <a:rPr lang="en-US" sz="1800" dirty="0">
                <a:latin typeface="Myanmar Text" panose="020B0502040204020203" pitchFamily="34" charset="0"/>
                <a:cs typeface="Myanmar Text" panose="020B0502040204020203" pitchFamily="34" charset="0"/>
              </a:rPr>
              <a:t>Use gender-neutral language in job descriptions to attract diverse talent</a:t>
            </a:r>
            <a:r>
              <a:rPr lang="en-US" sz="1800" dirty="0" smtClean="0">
                <a:latin typeface="Myanmar Text" panose="020B0502040204020203" pitchFamily="34" charset="0"/>
                <a:cs typeface="Myanmar Text" panose="020B0502040204020203" pitchFamily="34" charset="0"/>
              </a:rPr>
              <a:t>.</a:t>
            </a:r>
          </a:p>
          <a:p>
            <a:pPr marL="0" indent="0">
              <a:buNone/>
            </a:pPr>
            <a:endParaRPr lang="en-US" sz="1800" dirty="0">
              <a:latin typeface="Myanmar Text" panose="020B0502040204020203" pitchFamily="34" charset="0"/>
              <a:cs typeface="Myanmar Text" panose="020B0502040204020203" pitchFamily="34" charset="0"/>
            </a:endParaRPr>
          </a:p>
          <a:p>
            <a:pPr marL="0" lvl="0" indent="0">
              <a:buNone/>
            </a:pPr>
            <a:r>
              <a:rPr lang="en-US" sz="1800" b="1" dirty="0">
                <a:latin typeface="Myanmar Text" panose="020B0502040204020203" pitchFamily="34" charset="0"/>
                <a:cs typeface="Myanmar Text" panose="020B0502040204020203" pitchFamily="34" charset="0"/>
              </a:rPr>
              <a:t>Leadership Development for Women:</a:t>
            </a:r>
          </a:p>
          <a:p>
            <a:pPr marL="0" indent="0">
              <a:buNone/>
            </a:pPr>
            <a:r>
              <a:rPr lang="en-US" sz="1800" dirty="0">
                <a:latin typeface="Myanmar Text" panose="020B0502040204020203" pitchFamily="34" charset="0"/>
                <a:cs typeface="Myanmar Text" panose="020B0502040204020203" pitchFamily="34" charset="0"/>
              </a:rPr>
              <a:t>Introduce mentorship programs pairing female employees with senior leaders.</a:t>
            </a:r>
          </a:p>
          <a:p>
            <a:pPr marL="0" indent="0">
              <a:buNone/>
            </a:pPr>
            <a:r>
              <a:rPr lang="en-US" sz="1800" dirty="0">
                <a:latin typeface="Myanmar Text" panose="020B0502040204020203" pitchFamily="34" charset="0"/>
                <a:cs typeface="Myanmar Text" panose="020B0502040204020203" pitchFamily="34" charset="0"/>
              </a:rPr>
              <a:t>Offer leadership training sessions specifically for women to bridge skill gaps</a:t>
            </a:r>
            <a:r>
              <a:rPr lang="en-US" sz="1800" dirty="0" smtClean="0">
                <a:latin typeface="Myanmar Text" panose="020B0502040204020203" pitchFamily="34" charset="0"/>
                <a:cs typeface="Myanmar Text" panose="020B0502040204020203" pitchFamily="34" charset="0"/>
              </a:rPr>
              <a:t>.</a:t>
            </a:r>
          </a:p>
          <a:p>
            <a:pPr marL="0" indent="0">
              <a:buNone/>
            </a:pPr>
            <a:endParaRPr lang="en-US" sz="1800" dirty="0">
              <a:latin typeface="Myanmar Text" panose="020B0502040204020203" pitchFamily="34" charset="0"/>
              <a:cs typeface="Myanmar Text" panose="020B0502040204020203" pitchFamily="34" charset="0"/>
            </a:endParaRPr>
          </a:p>
          <a:p>
            <a:pPr marL="0" lvl="0" indent="0">
              <a:buNone/>
            </a:pPr>
            <a:r>
              <a:rPr lang="en-US" sz="1800" b="1" dirty="0">
                <a:latin typeface="Myanmar Text" panose="020B0502040204020203" pitchFamily="34" charset="0"/>
                <a:cs typeface="Myanmar Text" panose="020B0502040204020203" pitchFamily="34" charset="0"/>
              </a:rPr>
              <a:t>Retention Strategies:</a:t>
            </a:r>
          </a:p>
          <a:p>
            <a:pPr marL="0" indent="0">
              <a:buNone/>
            </a:pPr>
            <a:r>
              <a:rPr lang="en-US" sz="1800" dirty="0">
                <a:latin typeface="Myanmar Text" panose="020B0502040204020203" pitchFamily="34" charset="0"/>
                <a:cs typeface="Myanmar Text" panose="020B0502040204020203" pitchFamily="34" charset="0"/>
              </a:rPr>
              <a:t>Conduct exit interviews to identify retention challenges for females.</a:t>
            </a:r>
          </a:p>
          <a:p>
            <a:pPr marL="0" indent="0">
              <a:buNone/>
            </a:pPr>
            <a:r>
              <a:rPr lang="en-US" sz="1800" dirty="0">
                <a:latin typeface="Myanmar Text" panose="020B0502040204020203" pitchFamily="34" charset="0"/>
                <a:cs typeface="Myanmar Text" panose="020B0502040204020203" pitchFamily="34" charset="0"/>
              </a:rPr>
              <a:t>Provide flexible working conditions and career progression plans to improve female retention</a:t>
            </a:r>
            <a:r>
              <a:rPr lang="en-US" sz="1800" dirty="0" smtClean="0">
                <a:latin typeface="Myanmar Text" panose="020B0502040204020203" pitchFamily="34" charset="0"/>
                <a:cs typeface="Myanmar Text" panose="020B0502040204020203" pitchFamily="34" charset="0"/>
              </a:rPr>
              <a:t>.</a:t>
            </a:r>
          </a:p>
          <a:p>
            <a:pPr marL="0" indent="0">
              <a:buNone/>
            </a:pPr>
            <a:endParaRPr lang="en-US" sz="1800" dirty="0">
              <a:latin typeface="Myanmar Text" panose="020B0502040204020203" pitchFamily="34" charset="0"/>
              <a:cs typeface="Myanmar Text" panose="020B0502040204020203" pitchFamily="34" charset="0"/>
            </a:endParaRPr>
          </a:p>
          <a:p>
            <a:pPr marL="0" lvl="0" indent="0">
              <a:buNone/>
            </a:pPr>
            <a:r>
              <a:rPr lang="en-US" sz="1800" b="1" dirty="0">
                <a:latin typeface="Myanmar Text" panose="020B0502040204020203" pitchFamily="34" charset="0"/>
                <a:cs typeface="Myanmar Text" panose="020B0502040204020203" pitchFamily="34" charset="0"/>
              </a:rPr>
              <a:t>Performance Review Calibration</a:t>
            </a:r>
            <a:r>
              <a:rPr lang="en-US" sz="1800" b="1" dirty="0" smtClean="0">
                <a:latin typeface="Myanmar Text" panose="020B0502040204020203" pitchFamily="34" charset="0"/>
                <a:cs typeface="Myanmar Text" panose="020B0502040204020203" pitchFamily="34" charset="0"/>
              </a:rPr>
              <a:t>:</a:t>
            </a:r>
          </a:p>
          <a:p>
            <a:pPr marL="0" indent="0">
              <a:buNone/>
            </a:pPr>
            <a:r>
              <a:rPr lang="en-US" sz="1800" dirty="0" smtClean="0">
                <a:latin typeface="Myanmar Text" panose="020B0502040204020203" pitchFamily="34" charset="0"/>
                <a:cs typeface="Myanmar Text" panose="020B0502040204020203" pitchFamily="34" charset="0"/>
              </a:rPr>
              <a:t>Train </a:t>
            </a:r>
            <a:r>
              <a:rPr lang="en-US" sz="1800" dirty="0">
                <a:latin typeface="Myanmar Text" panose="020B0502040204020203" pitchFamily="34" charset="0"/>
                <a:cs typeface="Myanmar Text" panose="020B0502040204020203" pitchFamily="34" charset="0"/>
              </a:rPr>
              <a:t>managers to conduct unbiased performance evaluations. Regularly audit performance ratings to address systemic gender biases.</a:t>
            </a:r>
          </a:p>
          <a:p>
            <a:pPr marL="0" indent="0">
              <a:buNone/>
            </a:pPr>
            <a:endParaRPr lang="en-US" sz="1800" dirty="0">
              <a:latin typeface="Myanmar Text" panose="020B0502040204020203" pitchFamily="34" charset="0"/>
              <a:cs typeface="Myanmar Tex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0027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202</TotalTime>
  <Words>211</Words>
  <Application>Microsoft Office PowerPoint</Application>
  <PresentationFormat>Widescreen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Myanmar Text</vt:lpstr>
      <vt:lpstr>Trebuchet MS</vt:lpstr>
      <vt:lpstr>Wingdings 3</vt:lpstr>
      <vt:lpstr>Facet</vt:lpstr>
      <vt:lpstr>Diversity Inclusion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 AND RECOMMENDATION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chibueze onyenanu</dc:creator>
  <cp:lastModifiedBy>chibueze onyenanu</cp:lastModifiedBy>
  <cp:revision>13</cp:revision>
  <dcterms:created xsi:type="dcterms:W3CDTF">2024-12-25T20:53:20Z</dcterms:created>
  <dcterms:modified xsi:type="dcterms:W3CDTF">2024-12-27T18:12:52Z</dcterms:modified>
</cp:coreProperties>
</file>