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77AF-705E-0B04-6933-8A8214CDB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6E774-2F2D-DD28-DB05-9E39A5A7D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DE201-C600-CEA2-684C-1309B44D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76D1-EF5A-446A-AEC6-3C78E6BBC766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EF17E-CF31-7F5E-F106-DC9CEB0C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938C5-D19A-564B-B8E3-827ECDCB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A66-964F-4E14-BD62-B37D6BA7D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46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F0DF-E48C-1904-21B3-72510352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1E555-B67D-F63E-F3EF-2817B6E6C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48308-037E-703D-5B72-EA38C412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76D1-EF5A-446A-AEC6-3C78E6BBC766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10A16-3189-F42D-8FBC-BCE4BECD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B40FE-A0E5-2B66-E425-F14D6CFB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A66-964F-4E14-BD62-B37D6BA7D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05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D2D43-86AE-D90C-E2CD-BC22E9599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912F6-23AD-444B-2320-809CA9290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1E218-5594-5581-BD98-8E15D17C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76D1-EF5A-446A-AEC6-3C78E6BBC766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EA193-6AD9-4DEB-EB38-5B4635D6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8B30-164D-234E-831A-36EBAA77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A66-964F-4E14-BD62-B37D6BA7D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93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513A-E274-8C9C-5A34-21AEA9FA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D6C8-98A2-3B07-5BFD-ED007E50F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15AD0-585C-68FB-1E75-2198186D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76D1-EF5A-446A-AEC6-3C78E6BBC766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2DD3F-DD69-63CD-447C-5E8164BA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CF5B2-B015-9175-C4F7-6674283F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A66-964F-4E14-BD62-B37D6BA7D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64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F916-CD3D-6C77-F6DC-7A0F65C4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3DDC0-51B6-3691-533B-6231BC60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798A-7EFE-1B44-BF82-5A3BC9CE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76D1-EF5A-446A-AEC6-3C78E6BBC766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92577-00D0-00BF-2496-18E1F1BF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774B-600E-66B6-D62D-FFB1023F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A66-964F-4E14-BD62-B37D6BA7D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14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24C5-24DC-0EFD-945D-8A28BA1A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7984-063A-47C8-FEF7-C0E1C4E13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7F8CD-4F21-8E2F-450E-2EAFA9E9B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E61BC-194D-CAC3-2DF2-6B5D692A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76D1-EF5A-446A-AEC6-3C78E6BBC766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32CB7-1C2A-6E7C-20A5-716F99B9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3E3AB-F034-59D4-9A6F-04D8CD08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A66-964F-4E14-BD62-B37D6BA7D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36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43EA-248A-EEE5-F262-75F3B3E4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702A9-B049-BFC7-A284-320363317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67831-4492-B38A-7F61-2F50AE657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EA809-74A0-91CE-151F-CE0BC40F4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8234D-B9E6-34E1-4A23-0882FCA02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1BCD1-1DDA-FA9B-AB5C-BD34FEFA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76D1-EF5A-446A-AEC6-3C78E6BBC766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D8ACE-18D1-0568-A98D-8CA68BB5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2AF3D-D8C7-8000-020C-A8108615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A66-964F-4E14-BD62-B37D6BA7D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87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DA1-189E-A599-34C7-223D845D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6F56C-C9B2-F054-64D1-AF99F272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76D1-EF5A-446A-AEC6-3C78E6BBC766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65AA2-D3B3-7CFC-A5F7-C09C42F6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AFC85-33F9-79A0-227F-E3DFB14D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A66-964F-4E14-BD62-B37D6BA7D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03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2681D-BFF6-F2B8-972A-D5C438A3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76D1-EF5A-446A-AEC6-3C78E6BBC766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76959-DE9B-5036-1756-8384E0EC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DBDA8-158D-B00F-98C8-7B6D4584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A66-964F-4E14-BD62-B37D6BA7D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46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EC8D-D8C7-8CD6-05F6-8A5D9262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DC53-E1E2-8B9A-D967-C22603C99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47132-B54A-78EC-60BC-40F37AFB3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E7051-8EF2-9D9E-7FF2-F62DEA0A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76D1-EF5A-446A-AEC6-3C78E6BBC766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DB392-D8D0-CD3B-895C-3E34C8CD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073C9-772A-44EB-F864-6A033E08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A66-964F-4E14-BD62-B37D6BA7D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03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3CC2-D3A3-D591-7F9F-CB26471B9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BB60-262F-98FD-E7BA-E25185503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FA7F2-A3E1-1514-15EB-2A0A5F738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6F73D-8157-6775-BE00-9344DD08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76D1-EF5A-446A-AEC6-3C78E6BBC766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64A5B-6F53-5C3F-ACED-07B4BDB1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DAEC6-7B7F-3DFD-FDF3-5654BD4B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BA66-964F-4E14-BD62-B37D6BA7D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8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3A71D-3D9F-CC75-2BFD-EC2EF3DD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99D1C-97F9-7C31-B2EA-D2D795E52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CB95-34E2-1E1C-78F5-4651F4711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976D1-EF5A-446A-AEC6-3C78E6BBC766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748F-8824-224A-626C-AB98444F7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CD99A-15E3-EA03-11BF-BAA3FC735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93BA66-964F-4E14-BD62-B37D6BA7D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85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80F978E-AA21-4BE2-2191-F57223F2D601}"/>
              </a:ext>
            </a:extLst>
          </p:cNvPr>
          <p:cNvSpPr txBox="1"/>
          <p:nvPr/>
        </p:nvSpPr>
        <p:spPr>
          <a:xfrm>
            <a:off x="779834" y="1280008"/>
            <a:ext cx="106323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-apple-system"/>
              </a:rPr>
              <a:t>T</a:t>
            </a:r>
            <a:r>
              <a:rPr lang="en-US" sz="3200" b="1" i="0" dirty="0">
                <a:effectLst/>
                <a:latin typeface="-apple-system"/>
              </a:rPr>
              <a:t>he Department of Commerce, HKBK Degree College in association with the IIC &amp; CED Club, under the guidance of the IQAC, is organizing a National Level Case Study Analysis Competition titled "CASE-O-BIZ."</a:t>
            </a:r>
            <a:endParaRPr lang="en-IN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983162-8C6C-6556-049F-E40831E20E6C}"/>
              </a:ext>
            </a:extLst>
          </p:cNvPr>
          <p:cNvSpPr txBox="1"/>
          <p:nvPr/>
        </p:nvSpPr>
        <p:spPr>
          <a:xfrm>
            <a:off x="859990" y="3565980"/>
            <a:ext cx="243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2"/>
                </a:solidFill>
              </a:rPr>
              <a:t>Team No. 07</a:t>
            </a:r>
            <a:endParaRPr lang="en-IN" sz="2400" b="1" i="1" dirty="0">
              <a:solidFill>
                <a:schemeClr val="accent2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706E40D-9B2F-8FE1-05CA-883C400A9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84730"/>
              </p:ext>
            </p:extLst>
          </p:nvPr>
        </p:nvGraphicFramePr>
        <p:xfrm>
          <a:off x="779834" y="4475383"/>
          <a:ext cx="10213964" cy="14195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4795">
                  <a:extLst>
                    <a:ext uri="{9D8B030D-6E8A-4147-A177-3AD203B41FA5}">
                      <a16:colId xmlns:a16="http://schemas.microsoft.com/office/drawing/2014/main" val="1338121806"/>
                    </a:ext>
                  </a:extLst>
                </a:gridCol>
                <a:gridCol w="2587312">
                  <a:extLst>
                    <a:ext uri="{9D8B030D-6E8A-4147-A177-3AD203B41FA5}">
                      <a16:colId xmlns:a16="http://schemas.microsoft.com/office/drawing/2014/main" val="3561406358"/>
                    </a:ext>
                  </a:extLst>
                </a:gridCol>
                <a:gridCol w="5698851">
                  <a:extLst>
                    <a:ext uri="{9D8B030D-6E8A-4147-A177-3AD203B41FA5}">
                      <a16:colId xmlns:a16="http://schemas.microsoft.com/office/drawing/2014/main" val="246321108"/>
                    </a:ext>
                  </a:extLst>
                </a:gridCol>
                <a:gridCol w="1133006">
                  <a:extLst>
                    <a:ext uri="{9D8B030D-6E8A-4147-A177-3AD203B41FA5}">
                      <a16:colId xmlns:a16="http://schemas.microsoft.com/office/drawing/2014/main" val="858759693"/>
                    </a:ext>
                  </a:extLst>
                </a:gridCol>
              </a:tblGrid>
              <a:tr h="473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S No</a:t>
                      </a:r>
                      <a:endParaRPr lang="en-IN" sz="18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effectLst/>
                        </a:rPr>
                        <a:t>Participants Name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effectLst/>
                        </a:rPr>
                        <a:t>College Name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State</a:t>
                      </a:r>
                      <a:endParaRPr lang="en-IN" sz="18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9443078"/>
                  </a:ext>
                </a:extLst>
              </a:tr>
              <a:tr h="473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Prince Pandey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Ganga Institute of Technology &amp; Management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Haryana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2822462"/>
                  </a:ext>
                </a:extLst>
              </a:tr>
              <a:tr h="473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Nitin Kumar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Delhi University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Delhi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7536585"/>
                  </a:ext>
                </a:extLst>
              </a:tr>
            </a:tbl>
          </a:graphicData>
        </a:graphic>
      </p:graphicFrame>
      <p:pic>
        <p:nvPicPr>
          <p:cNvPr id="17" name="Picture 16" descr="A black background with white text">
            <a:extLst>
              <a:ext uri="{FF2B5EF4-FFF2-40B4-BE49-F238E27FC236}">
                <a16:creationId xmlns:a16="http://schemas.microsoft.com/office/drawing/2014/main" id="{63552CBE-3762-B525-1778-CF6FC40AB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246" y="266442"/>
            <a:ext cx="3579778" cy="101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7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FC695199-F67F-B955-0E3C-61BCE480E656}"/>
              </a:ext>
            </a:extLst>
          </p:cNvPr>
          <p:cNvSpPr/>
          <p:nvPr/>
        </p:nvSpPr>
        <p:spPr>
          <a:xfrm>
            <a:off x="638147" y="347901"/>
            <a:ext cx="10042823" cy="3081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05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Skincare Startup Branding on a Budget</a:t>
            </a:r>
            <a:endParaRPr lang="en-US" sz="480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4196C2B4-D5E1-DE32-91B2-59256C5AA618}"/>
              </a:ext>
            </a:extLst>
          </p:cNvPr>
          <p:cNvSpPr/>
          <p:nvPr/>
        </p:nvSpPr>
        <p:spPr>
          <a:xfrm>
            <a:off x="638147" y="316153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i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Case Study:</a:t>
            </a:r>
            <a:endParaRPr lang="en-US" sz="2400" i="1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FEBB44CA-6D5B-7E31-DF0C-7D009746495B}"/>
              </a:ext>
            </a:extLst>
          </p:cNvPr>
          <p:cNvSpPr/>
          <p:nvPr/>
        </p:nvSpPr>
        <p:spPr>
          <a:xfrm>
            <a:off x="638147" y="3779583"/>
            <a:ext cx="1026655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Skincare startup needed branding but couldn't afford professional marketing agencies. Suggest a solution for this scenario and justify.</a:t>
            </a:r>
            <a:endParaRPr lang="en-US" sz="28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F9FFC7D0-590A-94C4-82A9-AB2096035CE3}"/>
              </a:ext>
            </a:extLst>
          </p:cNvPr>
          <p:cNvSpPr/>
          <p:nvPr/>
        </p:nvSpPr>
        <p:spPr>
          <a:xfrm>
            <a:off x="560325" y="550956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Prince Pandey &amp; Nitin Kumar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7934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0">
            <a:extLst>
              <a:ext uri="{FF2B5EF4-FFF2-40B4-BE49-F238E27FC236}">
                <a16:creationId xmlns:a16="http://schemas.microsoft.com/office/drawing/2014/main" id="{42EF075B-E822-0C7F-784E-67E0C4CE10D1}"/>
              </a:ext>
            </a:extLst>
          </p:cNvPr>
          <p:cNvSpPr/>
          <p:nvPr/>
        </p:nvSpPr>
        <p:spPr>
          <a:xfrm>
            <a:off x="680442" y="423385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DIY Branding: A Powerful Approach</a:t>
            </a:r>
            <a:endParaRPr lang="en-US" sz="4650" dirty="0"/>
          </a:p>
        </p:txBody>
      </p:sp>
      <p:sp>
        <p:nvSpPr>
          <p:cNvPr id="31" name="Shape 1">
            <a:extLst>
              <a:ext uri="{FF2B5EF4-FFF2-40B4-BE49-F238E27FC236}">
                <a16:creationId xmlns:a16="http://schemas.microsoft.com/office/drawing/2014/main" id="{3F55BDAD-1AFC-4994-8596-F83B663DCA77}"/>
              </a:ext>
            </a:extLst>
          </p:cNvPr>
          <p:cNvSpPr/>
          <p:nvPr/>
        </p:nvSpPr>
        <p:spPr>
          <a:xfrm>
            <a:off x="717352" y="254150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32" name="Text 2">
            <a:extLst>
              <a:ext uri="{FF2B5EF4-FFF2-40B4-BE49-F238E27FC236}">
                <a16:creationId xmlns:a16="http://schemas.microsoft.com/office/drawing/2014/main" id="{6673296C-D764-2BEA-6711-83909744C755}"/>
              </a:ext>
            </a:extLst>
          </p:cNvPr>
          <p:cNvSpPr/>
          <p:nvPr/>
        </p:nvSpPr>
        <p:spPr>
          <a:xfrm>
            <a:off x="917028" y="2646321"/>
            <a:ext cx="1528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800" dirty="0"/>
          </a:p>
        </p:txBody>
      </p:sp>
      <p:sp>
        <p:nvSpPr>
          <p:cNvPr id="33" name="Text 3">
            <a:extLst>
              <a:ext uri="{FF2B5EF4-FFF2-40B4-BE49-F238E27FC236}">
                <a16:creationId xmlns:a16="http://schemas.microsoft.com/office/drawing/2014/main" id="{C680F55D-74F6-0FAD-93C1-9B7CA0ED4BD9}"/>
              </a:ext>
            </a:extLst>
          </p:cNvPr>
          <p:cNvSpPr/>
          <p:nvPr/>
        </p:nvSpPr>
        <p:spPr>
          <a:xfrm>
            <a:off x="1482805" y="2465070"/>
            <a:ext cx="2927747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Embrace your creativity</a:t>
            </a:r>
            <a:endParaRPr lang="en-US" sz="2300" dirty="0"/>
          </a:p>
        </p:txBody>
      </p:sp>
      <p:sp>
        <p:nvSpPr>
          <p:cNvPr id="34" name="Text 4">
            <a:extLst>
              <a:ext uri="{FF2B5EF4-FFF2-40B4-BE49-F238E27FC236}">
                <a16:creationId xmlns:a16="http://schemas.microsoft.com/office/drawing/2014/main" id="{81865F83-15D8-DF33-14F9-BA0361A34F8A}"/>
              </a:ext>
            </a:extLst>
          </p:cNvPr>
          <p:cNvSpPr/>
          <p:nvPr/>
        </p:nvSpPr>
        <p:spPr>
          <a:xfrm>
            <a:off x="1482805" y="3345300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 don't need to hire a professional designer to develop a great brand identity.</a:t>
            </a:r>
            <a:endParaRPr lang="en-US" sz="1750" dirty="0"/>
          </a:p>
        </p:txBody>
      </p:sp>
      <p:sp>
        <p:nvSpPr>
          <p:cNvPr id="35" name="Shape 5">
            <a:extLst>
              <a:ext uri="{FF2B5EF4-FFF2-40B4-BE49-F238E27FC236}">
                <a16:creationId xmlns:a16="http://schemas.microsoft.com/office/drawing/2014/main" id="{495DCEAB-D03B-BC10-E4FA-804251877446}"/>
              </a:ext>
            </a:extLst>
          </p:cNvPr>
          <p:cNvSpPr/>
          <p:nvPr/>
        </p:nvSpPr>
        <p:spPr>
          <a:xfrm>
            <a:off x="4637366" y="246507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36" name="Text 6">
            <a:extLst>
              <a:ext uri="{FF2B5EF4-FFF2-40B4-BE49-F238E27FC236}">
                <a16:creationId xmlns:a16="http://schemas.microsoft.com/office/drawing/2014/main" id="{766635BE-C0BD-274E-31EC-E9192AFBE614}"/>
              </a:ext>
            </a:extLst>
          </p:cNvPr>
          <p:cNvSpPr/>
          <p:nvPr/>
        </p:nvSpPr>
        <p:spPr>
          <a:xfrm>
            <a:off x="4791194" y="2541509"/>
            <a:ext cx="202525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800" dirty="0"/>
          </a:p>
        </p:txBody>
      </p:sp>
      <p:sp>
        <p:nvSpPr>
          <p:cNvPr id="37" name="Text 7">
            <a:extLst>
              <a:ext uri="{FF2B5EF4-FFF2-40B4-BE49-F238E27FC236}">
                <a16:creationId xmlns:a16="http://schemas.microsoft.com/office/drawing/2014/main" id="{5635A256-43BE-BA5F-B364-4E72A202CF44}"/>
              </a:ext>
            </a:extLst>
          </p:cNvPr>
          <p:cNvSpPr/>
          <p:nvPr/>
        </p:nvSpPr>
        <p:spPr>
          <a:xfrm>
            <a:off x="5374482" y="2465070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Explore free tools</a:t>
            </a:r>
            <a:endParaRPr lang="en-US" sz="2300" dirty="0"/>
          </a:p>
        </p:txBody>
      </p:sp>
      <p:sp>
        <p:nvSpPr>
          <p:cNvPr id="38" name="Text 8">
            <a:extLst>
              <a:ext uri="{FF2B5EF4-FFF2-40B4-BE49-F238E27FC236}">
                <a16:creationId xmlns:a16="http://schemas.microsoft.com/office/drawing/2014/main" id="{EA44E9A0-9BBB-B90F-0FE2-97AC71458A7F}"/>
              </a:ext>
            </a:extLst>
          </p:cNvPr>
          <p:cNvSpPr/>
          <p:nvPr/>
        </p:nvSpPr>
        <p:spPr>
          <a:xfrm>
            <a:off x="5374482" y="2973229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Online resources like Canva and Adobe Spark offer user-friendly design templates and stock images.</a:t>
            </a:r>
            <a:endParaRPr lang="en-US" sz="1750" dirty="0"/>
          </a:p>
        </p:txBody>
      </p:sp>
      <p:sp>
        <p:nvSpPr>
          <p:cNvPr id="39" name="Shape 9">
            <a:extLst>
              <a:ext uri="{FF2B5EF4-FFF2-40B4-BE49-F238E27FC236}">
                <a16:creationId xmlns:a16="http://schemas.microsoft.com/office/drawing/2014/main" id="{E11AE60E-F85E-8ECD-5014-E972DB3B9184}"/>
              </a:ext>
            </a:extLst>
          </p:cNvPr>
          <p:cNvSpPr/>
          <p:nvPr/>
        </p:nvSpPr>
        <p:spPr>
          <a:xfrm>
            <a:off x="639723" y="520975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0" name="Text 10">
            <a:extLst>
              <a:ext uri="{FF2B5EF4-FFF2-40B4-BE49-F238E27FC236}">
                <a16:creationId xmlns:a16="http://schemas.microsoft.com/office/drawing/2014/main" id="{3E184C87-5429-32ED-1119-4E70A07705BB}"/>
              </a:ext>
            </a:extLst>
          </p:cNvPr>
          <p:cNvSpPr/>
          <p:nvPr/>
        </p:nvSpPr>
        <p:spPr>
          <a:xfrm>
            <a:off x="815944" y="5372482"/>
            <a:ext cx="202168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800" dirty="0"/>
          </a:p>
        </p:txBody>
      </p:sp>
      <p:sp>
        <p:nvSpPr>
          <p:cNvPr id="41" name="Text 11">
            <a:extLst>
              <a:ext uri="{FF2B5EF4-FFF2-40B4-BE49-F238E27FC236}">
                <a16:creationId xmlns:a16="http://schemas.microsoft.com/office/drawing/2014/main" id="{6F179DB4-1F89-B141-E125-0FDE7F2391C6}"/>
              </a:ext>
            </a:extLst>
          </p:cNvPr>
          <p:cNvSpPr/>
          <p:nvPr/>
        </p:nvSpPr>
        <p:spPr>
          <a:xfrm>
            <a:off x="1482805" y="5278875"/>
            <a:ext cx="453806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Experiment with fonts and colors</a:t>
            </a:r>
            <a:endParaRPr lang="en-US" sz="2300" dirty="0"/>
          </a:p>
        </p:txBody>
      </p:sp>
      <p:sp>
        <p:nvSpPr>
          <p:cNvPr id="42" name="Text 12">
            <a:extLst>
              <a:ext uri="{FF2B5EF4-FFF2-40B4-BE49-F238E27FC236}">
                <a16:creationId xmlns:a16="http://schemas.microsoft.com/office/drawing/2014/main" id="{F4DED207-2A16-DDA8-A178-F17AC22B1847}"/>
              </a:ext>
            </a:extLst>
          </p:cNvPr>
          <p:cNvSpPr/>
          <p:nvPr/>
        </p:nvSpPr>
        <p:spPr>
          <a:xfrm>
            <a:off x="1417558" y="5650945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cohesive brand palette and style guide to ensure consistent branding across all platforms.</a:t>
            </a:r>
            <a:endParaRPr lang="en-US" sz="1750" dirty="0"/>
          </a:p>
        </p:txBody>
      </p:sp>
      <p:pic>
        <p:nvPicPr>
          <p:cNvPr id="44" name="Image 0" descr="preencoded.png">
            <a:extLst>
              <a:ext uri="{FF2B5EF4-FFF2-40B4-BE49-F238E27FC236}">
                <a16:creationId xmlns:a16="http://schemas.microsoft.com/office/drawing/2014/main" id="{E0A8AF44-8F5A-9F9C-93FF-3E3D8B87F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039" y="1016540"/>
            <a:ext cx="3561426" cy="482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9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FE5CCB87-E0DB-6A5E-7449-481430D5F2B1}"/>
              </a:ext>
            </a:extLst>
          </p:cNvPr>
          <p:cNvSpPr/>
          <p:nvPr/>
        </p:nvSpPr>
        <p:spPr>
          <a:xfrm>
            <a:off x="122574" y="1242343"/>
            <a:ext cx="5169274" cy="269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Content Marketing: Your Secret Weapon</a:t>
            </a:r>
            <a:endParaRPr lang="en-US" sz="465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521004C-1964-5254-054E-3A7CECB66285}"/>
              </a:ext>
            </a:extLst>
          </p:cNvPr>
          <p:cNvSpPr/>
          <p:nvPr/>
        </p:nvSpPr>
        <p:spPr>
          <a:xfrm>
            <a:off x="881330" y="2553578"/>
            <a:ext cx="1736131" cy="269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Informative Blog</a:t>
            </a:r>
            <a:endParaRPr lang="en-US" sz="23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D83158A1-23A7-A598-A4A7-ED4338F76C22}"/>
              </a:ext>
            </a:extLst>
          </p:cNvPr>
          <p:cNvSpPr/>
          <p:nvPr/>
        </p:nvSpPr>
        <p:spPr>
          <a:xfrm>
            <a:off x="881330" y="3152463"/>
            <a:ext cx="2319933" cy="787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Share helpful skincare tips and advice, focusing on your target audience's needs and concerns.</a:t>
            </a:r>
            <a:endParaRPr lang="en-US" sz="175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626A26F2-25EA-9B70-AB15-F4A0E83EF893}"/>
              </a:ext>
            </a:extLst>
          </p:cNvPr>
          <p:cNvSpPr/>
          <p:nvPr/>
        </p:nvSpPr>
        <p:spPr>
          <a:xfrm>
            <a:off x="4661712" y="2553578"/>
            <a:ext cx="1799386" cy="269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Engaging Social Media</a:t>
            </a:r>
            <a:endParaRPr lang="en-US" sz="23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440C6628-1077-75EA-85FE-EDD822A1B304}"/>
              </a:ext>
            </a:extLst>
          </p:cNvPr>
          <p:cNvSpPr/>
          <p:nvPr/>
        </p:nvSpPr>
        <p:spPr>
          <a:xfrm>
            <a:off x="4661711" y="3152463"/>
            <a:ext cx="2319933" cy="787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Post regularly, interact with your audience, and run contests to build a loyal following.</a:t>
            </a:r>
            <a:endParaRPr lang="en-US" sz="1750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B840CFAF-3358-0EAE-2E35-AC1ECD1C26E9}"/>
              </a:ext>
            </a:extLst>
          </p:cNvPr>
          <p:cNvSpPr/>
          <p:nvPr/>
        </p:nvSpPr>
        <p:spPr>
          <a:xfrm>
            <a:off x="8695006" y="2553578"/>
            <a:ext cx="1736131" cy="269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Educational Videos</a:t>
            </a:r>
            <a:endParaRPr lang="en-US" sz="23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AB0D1D25-B897-8133-23A4-D2BA118F83FF}"/>
              </a:ext>
            </a:extLst>
          </p:cNvPr>
          <p:cNvSpPr/>
          <p:nvPr/>
        </p:nvSpPr>
        <p:spPr>
          <a:xfrm>
            <a:off x="8695006" y="3152463"/>
            <a:ext cx="2319933" cy="10498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short, informative videos about your products and skincare routines, using free video editing tools like OpenShot.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71310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FEF52A2-BEBF-36C3-04E4-CE6FD4DAFE41}"/>
              </a:ext>
            </a:extLst>
          </p:cNvPr>
          <p:cNvSpPr/>
          <p:nvPr/>
        </p:nvSpPr>
        <p:spPr>
          <a:xfrm>
            <a:off x="589504" y="296343"/>
            <a:ext cx="6787158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Leverage Free Promotion</a:t>
            </a:r>
            <a:endParaRPr lang="en-US" sz="4650" dirty="0"/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F1E19226-57AE-BBE8-63C1-FDBC552D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04" y="1380765"/>
            <a:ext cx="1048098" cy="1676958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D0245699-B8D1-6369-68A8-6A9FA4D0E197}"/>
              </a:ext>
            </a:extLst>
          </p:cNvPr>
          <p:cNvSpPr/>
          <p:nvPr/>
        </p:nvSpPr>
        <p:spPr>
          <a:xfrm>
            <a:off x="2063737" y="1607578"/>
            <a:ext cx="2777654" cy="156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Social Media Contests</a:t>
            </a:r>
            <a:endParaRPr lang="en-US" sz="230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A2E863B5-E42A-2F1E-6552-65095F7F400F}"/>
              </a:ext>
            </a:extLst>
          </p:cNvPr>
          <p:cNvSpPr/>
          <p:nvPr/>
        </p:nvSpPr>
        <p:spPr>
          <a:xfrm>
            <a:off x="2063737" y="2115737"/>
            <a:ext cx="5621110" cy="3058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 giveaways and contests to generate excitement and build your email list.</a:t>
            </a:r>
            <a:endParaRPr lang="en-US" sz="1750" dirty="0"/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1EFC3653-2B92-039B-1EC8-1FC0A9D6E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04" y="3195277"/>
            <a:ext cx="1048098" cy="1676958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BCAF554E-88D1-13C6-4047-3AA719F7D866}"/>
              </a:ext>
            </a:extLst>
          </p:cNvPr>
          <p:cNvSpPr/>
          <p:nvPr/>
        </p:nvSpPr>
        <p:spPr>
          <a:xfrm>
            <a:off x="2063736" y="3422090"/>
            <a:ext cx="3608871" cy="156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Collaborate with Influencers</a:t>
            </a:r>
            <a:endParaRPr lang="en-US" sz="230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87EA98C5-8B0E-2AC5-DC5F-B353729E0F82}"/>
              </a:ext>
            </a:extLst>
          </p:cNvPr>
          <p:cNvSpPr/>
          <p:nvPr/>
        </p:nvSpPr>
        <p:spPr>
          <a:xfrm>
            <a:off x="2063737" y="3930249"/>
            <a:ext cx="5621110" cy="3058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Partner with micro-influencers in your niche to reach a wider audience.</a:t>
            </a:r>
            <a:endParaRPr lang="en-US" sz="1750" dirty="0"/>
          </a:p>
        </p:txBody>
      </p:sp>
      <p:pic>
        <p:nvPicPr>
          <p:cNvPr id="11" name="Image 3" descr="preencoded.png">
            <a:extLst>
              <a:ext uri="{FF2B5EF4-FFF2-40B4-BE49-F238E27FC236}">
                <a16:creationId xmlns:a16="http://schemas.microsoft.com/office/drawing/2014/main" id="{0B025813-CA3C-B16E-FE21-3B2711A67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04" y="5009790"/>
            <a:ext cx="1048098" cy="1676958"/>
          </a:xfrm>
          <a:prstGeom prst="rect">
            <a:avLst/>
          </a:prstGeom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5FB8C489-2852-567F-F8E5-15BC61A0E1BB}"/>
              </a:ext>
            </a:extLst>
          </p:cNvPr>
          <p:cNvSpPr/>
          <p:nvPr/>
        </p:nvSpPr>
        <p:spPr>
          <a:xfrm>
            <a:off x="2063736" y="5236603"/>
            <a:ext cx="2751355" cy="156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Offer Free Samples</a:t>
            </a:r>
            <a:endParaRPr lang="en-US" sz="2300" dirty="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46186A4B-44EA-780D-DB93-2C97432449FE}"/>
              </a:ext>
            </a:extLst>
          </p:cNvPr>
          <p:cNvSpPr/>
          <p:nvPr/>
        </p:nvSpPr>
        <p:spPr>
          <a:xfrm>
            <a:off x="2063737" y="5744762"/>
            <a:ext cx="5621110" cy="3058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free samples at local events or through online platforms to encourage trial and purchase.</a:t>
            </a:r>
            <a:endParaRPr lang="en-US" sz="1750" dirty="0"/>
          </a:p>
        </p:txBody>
      </p:sp>
      <p:pic>
        <p:nvPicPr>
          <p:cNvPr id="14" name="Image 0" descr="preencoded.png">
            <a:extLst>
              <a:ext uri="{FF2B5EF4-FFF2-40B4-BE49-F238E27FC236}">
                <a16:creationId xmlns:a16="http://schemas.microsoft.com/office/drawing/2014/main" id="{80E5A5CA-E2C4-51DC-6773-0E7DC8EB0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514" y="987356"/>
            <a:ext cx="3375498" cy="50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5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E6D82385-49ED-6D26-0E9B-68BAE10D148B}"/>
              </a:ext>
            </a:extLst>
          </p:cNvPr>
          <p:cNvSpPr/>
          <p:nvPr/>
        </p:nvSpPr>
        <p:spPr>
          <a:xfrm>
            <a:off x="472775" y="369571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Focus on Customer Engagement</a:t>
            </a:r>
            <a:endParaRPr lang="en-US" sz="4650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2DFB236A-4527-B8CC-A7C1-96FF695ED2D1}"/>
              </a:ext>
            </a:extLst>
          </p:cNvPr>
          <p:cNvSpPr/>
          <p:nvPr/>
        </p:nvSpPr>
        <p:spPr>
          <a:xfrm>
            <a:off x="472775" y="2198252"/>
            <a:ext cx="3664863" cy="2428637"/>
          </a:xfrm>
          <a:prstGeom prst="roundRect">
            <a:avLst>
              <a:gd name="adj" fmla="val 392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0BFA3D15-4538-0E0A-FCC4-6F6C4038B849}"/>
              </a:ext>
            </a:extLst>
          </p:cNvPr>
          <p:cNvSpPr/>
          <p:nvPr/>
        </p:nvSpPr>
        <p:spPr>
          <a:xfrm>
            <a:off x="707209" y="243268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Personalized Emails</a:t>
            </a:r>
            <a:endParaRPr lang="en-US" sz="23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69D671EB-246F-A20C-9637-5F041A304F42}"/>
              </a:ext>
            </a:extLst>
          </p:cNvPr>
          <p:cNvSpPr/>
          <p:nvPr/>
        </p:nvSpPr>
        <p:spPr>
          <a:xfrm>
            <a:off x="707209" y="2940845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Send targeted email campaigns to nurture relationships with your customers.</a:t>
            </a:r>
            <a:endParaRPr lang="en-US" sz="1750" dirty="0"/>
          </a:p>
        </p:txBody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80272D7B-AA8D-CE23-A773-2CBEB0C74F77}"/>
              </a:ext>
            </a:extLst>
          </p:cNvPr>
          <p:cNvSpPr/>
          <p:nvPr/>
        </p:nvSpPr>
        <p:spPr>
          <a:xfrm>
            <a:off x="4364452" y="2198252"/>
            <a:ext cx="3664863" cy="2428637"/>
          </a:xfrm>
          <a:prstGeom prst="roundRect">
            <a:avLst>
              <a:gd name="adj" fmla="val 392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28AC88D0-0006-C5EC-5314-04843F4ED662}"/>
              </a:ext>
            </a:extLst>
          </p:cNvPr>
          <p:cNvSpPr/>
          <p:nvPr/>
        </p:nvSpPr>
        <p:spPr>
          <a:xfrm>
            <a:off x="4598886" y="243268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Interactive Surveys</a:t>
            </a:r>
            <a:endParaRPr lang="en-US" sz="23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24DFAB8D-87B5-A26A-48BB-C29CBE23B381}"/>
              </a:ext>
            </a:extLst>
          </p:cNvPr>
          <p:cNvSpPr/>
          <p:nvPr/>
        </p:nvSpPr>
        <p:spPr>
          <a:xfrm>
            <a:off x="4598886" y="2940845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Gather valuable feedback and insights from your customers through online surveys.</a:t>
            </a:r>
            <a:endParaRPr lang="en-US" sz="1750" dirty="0"/>
          </a:p>
        </p:txBody>
      </p:sp>
      <p:sp>
        <p:nvSpPr>
          <p:cNvPr id="11" name="Shape 7">
            <a:extLst>
              <a:ext uri="{FF2B5EF4-FFF2-40B4-BE49-F238E27FC236}">
                <a16:creationId xmlns:a16="http://schemas.microsoft.com/office/drawing/2014/main" id="{315D26C8-0A6F-0186-8B2A-E2CC6956D4C6}"/>
              </a:ext>
            </a:extLst>
          </p:cNvPr>
          <p:cNvSpPr/>
          <p:nvPr/>
        </p:nvSpPr>
        <p:spPr>
          <a:xfrm>
            <a:off x="472775" y="4853703"/>
            <a:ext cx="7556421" cy="1702832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C0316A1C-69A1-EC77-2060-F0C4AAB8C361}"/>
              </a:ext>
            </a:extLst>
          </p:cNvPr>
          <p:cNvSpPr/>
          <p:nvPr/>
        </p:nvSpPr>
        <p:spPr>
          <a:xfrm>
            <a:off x="707209" y="508813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Direct Messaging</a:t>
            </a:r>
            <a:endParaRPr lang="en-US" sz="2300" dirty="0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8886F93D-8F4D-9A1D-7DD1-B836F85399FC}"/>
              </a:ext>
            </a:extLst>
          </p:cNvPr>
          <p:cNvSpPr/>
          <p:nvPr/>
        </p:nvSpPr>
        <p:spPr>
          <a:xfrm>
            <a:off x="707209" y="5596296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Respond promptly to customer inquiries on social media and offer personalized support.</a:t>
            </a:r>
            <a:endParaRPr lang="en-US" sz="1750" dirty="0"/>
          </a:p>
        </p:txBody>
      </p:sp>
      <p:pic>
        <p:nvPicPr>
          <p:cNvPr id="14" name="Image 0" descr="preencoded.png">
            <a:extLst>
              <a:ext uri="{FF2B5EF4-FFF2-40B4-BE49-F238E27FC236}">
                <a16:creationId xmlns:a16="http://schemas.microsoft.com/office/drawing/2014/main" id="{72E2B196-A035-E3B9-4E70-D7ADE3573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779" y="369571"/>
            <a:ext cx="3891064" cy="583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3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DE2D04FA-3822-D932-6AAC-B98E7BB1A29C}"/>
              </a:ext>
            </a:extLst>
          </p:cNvPr>
          <p:cNvSpPr/>
          <p:nvPr/>
        </p:nvSpPr>
        <p:spPr>
          <a:xfrm>
            <a:off x="709983" y="1663768"/>
            <a:ext cx="5385197" cy="6382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Build Your Brand Story</a:t>
            </a:r>
            <a:endParaRPr lang="en-US" sz="4000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D8232B3C-932D-9D38-25E4-E124C87FB66A}"/>
              </a:ext>
            </a:extLst>
          </p:cNvPr>
          <p:cNvSpPr/>
          <p:nvPr/>
        </p:nvSpPr>
        <p:spPr>
          <a:xfrm>
            <a:off x="990257" y="2593765"/>
            <a:ext cx="22860" cy="3796427"/>
          </a:xfrm>
          <a:prstGeom prst="roundRect">
            <a:avLst>
              <a:gd name="adj" fmla="val 357388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2">
            <a:extLst>
              <a:ext uri="{FF2B5EF4-FFF2-40B4-BE49-F238E27FC236}">
                <a16:creationId xmlns:a16="http://schemas.microsoft.com/office/drawing/2014/main" id="{11B70B2E-A213-934D-1A5A-347DF5D94B9C}"/>
              </a:ext>
            </a:extLst>
          </p:cNvPr>
          <p:cNvSpPr/>
          <p:nvPr/>
        </p:nvSpPr>
        <p:spPr>
          <a:xfrm>
            <a:off x="1197604" y="3019770"/>
            <a:ext cx="680799" cy="22860"/>
          </a:xfrm>
          <a:prstGeom prst="roundRect">
            <a:avLst>
              <a:gd name="adj" fmla="val 357388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18C66A30-FA1E-AE80-8F13-48358D678E91}"/>
              </a:ext>
            </a:extLst>
          </p:cNvPr>
          <p:cNvSpPr/>
          <p:nvPr/>
        </p:nvSpPr>
        <p:spPr>
          <a:xfrm>
            <a:off x="782909" y="2812483"/>
            <a:ext cx="437555" cy="437555"/>
          </a:xfrm>
          <a:prstGeom prst="roundRect">
            <a:avLst>
              <a:gd name="adj" fmla="val 1867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9DC5968E-B493-F768-DB62-A876EF06D37E}"/>
              </a:ext>
            </a:extLst>
          </p:cNvPr>
          <p:cNvSpPr/>
          <p:nvPr/>
        </p:nvSpPr>
        <p:spPr>
          <a:xfrm>
            <a:off x="936143" y="2878086"/>
            <a:ext cx="131088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400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AE8D8F72-9CA6-4150-490E-150821F3BA99}"/>
              </a:ext>
            </a:extLst>
          </p:cNvPr>
          <p:cNvSpPr/>
          <p:nvPr/>
        </p:nvSpPr>
        <p:spPr>
          <a:xfrm>
            <a:off x="2071463" y="2788194"/>
            <a:ext cx="2553057" cy="31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Personal Touch</a:t>
            </a:r>
            <a:endParaRPr lang="en-US" sz="200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58754747-C340-0BB7-DC3B-D844D838717E}"/>
              </a:ext>
            </a:extLst>
          </p:cNvPr>
          <p:cNvSpPr/>
          <p:nvPr/>
        </p:nvSpPr>
        <p:spPr>
          <a:xfrm>
            <a:off x="1197604" y="4350056"/>
            <a:ext cx="680799" cy="22860"/>
          </a:xfrm>
          <a:prstGeom prst="roundRect">
            <a:avLst>
              <a:gd name="adj" fmla="val 357388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E4719341-8A18-5FF2-7DF6-ABD52B766427}"/>
              </a:ext>
            </a:extLst>
          </p:cNvPr>
          <p:cNvSpPr/>
          <p:nvPr/>
        </p:nvSpPr>
        <p:spPr>
          <a:xfrm>
            <a:off x="782909" y="4142768"/>
            <a:ext cx="437555" cy="437555"/>
          </a:xfrm>
          <a:prstGeom prst="roundRect">
            <a:avLst>
              <a:gd name="adj" fmla="val 1867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91FE50E0-77D1-C516-A574-5210D5308D3B}"/>
              </a:ext>
            </a:extLst>
          </p:cNvPr>
          <p:cNvSpPr/>
          <p:nvPr/>
        </p:nvSpPr>
        <p:spPr>
          <a:xfrm>
            <a:off x="914830" y="4208371"/>
            <a:ext cx="173712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40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A579D35C-6458-9E9B-4F36-3ED2B4462DCF}"/>
              </a:ext>
            </a:extLst>
          </p:cNvPr>
          <p:cNvSpPr/>
          <p:nvPr/>
        </p:nvSpPr>
        <p:spPr>
          <a:xfrm>
            <a:off x="2071463" y="4118479"/>
            <a:ext cx="2553057" cy="31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Value Proposition</a:t>
            </a:r>
            <a:endParaRPr lang="en-US" sz="2000" dirty="0"/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790D74C0-1645-F07B-890F-F8D53995C9A8}"/>
              </a:ext>
            </a:extLst>
          </p:cNvPr>
          <p:cNvSpPr/>
          <p:nvPr/>
        </p:nvSpPr>
        <p:spPr>
          <a:xfrm>
            <a:off x="1197604" y="5680341"/>
            <a:ext cx="680799" cy="22860"/>
          </a:xfrm>
          <a:prstGeom prst="roundRect">
            <a:avLst>
              <a:gd name="adj" fmla="val 357388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D70E9C7A-D80B-FCCB-E3EC-4BA1D473BDEB}"/>
              </a:ext>
            </a:extLst>
          </p:cNvPr>
          <p:cNvSpPr/>
          <p:nvPr/>
        </p:nvSpPr>
        <p:spPr>
          <a:xfrm>
            <a:off x="782909" y="5473053"/>
            <a:ext cx="437555" cy="437555"/>
          </a:xfrm>
          <a:prstGeom prst="roundRect">
            <a:avLst>
              <a:gd name="adj" fmla="val 1867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B80FC190-F3BA-BB1C-22BA-D0ED7937B7DC}"/>
              </a:ext>
            </a:extLst>
          </p:cNvPr>
          <p:cNvSpPr/>
          <p:nvPr/>
        </p:nvSpPr>
        <p:spPr>
          <a:xfrm>
            <a:off x="914949" y="5538657"/>
            <a:ext cx="173355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400" dirty="0"/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7DA28002-BBC9-349C-579F-28EA6FF0EA2B}"/>
              </a:ext>
            </a:extLst>
          </p:cNvPr>
          <p:cNvSpPr/>
          <p:nvPr/>
        </p:nvSpPr>
        <p:spPr>
          <a:xfrm>
            <a:off x="2071463" y="5448765"/>
            <a:ext cx="2553057" cy="31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Customer Stories</a:t>
            </a:r>
            <a:endParaRPr lang="en-US" sz="2000" dirty="0"/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F447DA30-AC7C-5B9D-64D9-DD752E5530E1}"/>
              </a:ext>
            </a:extLst>
          </p:cNvPr>
          <p:cNvSpPr/>
          <p:nvPr/>
        </p:nvSpPr>
        <p:spPr>
          <a:xfrm>
            <a:off x="2042279" y="3282321"/>
            <a:ext cx="11907322" cy="311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Share your brand's story and why you started your business.</a:t>
            </a:r>
            <a:endParaRPr lang="en-US" sz="1500" dirty="0"/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22D55CC1-96B1-BA5A-61B5-58E21AC42463}"/>
              </a:ext>
            </a:extLst>
          </p:cNvPr>
          <p:cNvSpPr/>
          <p:nvPr/>
        </p:nvSpPr>
        <p:spPr>
          <a:xfrm>
            <a:off x="2042279" y="4612606"/>
            <a:ext cx="11907322" cy="311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Explain what makes your products unique and why customers should choose them.</a:t>
            </a:r>
            <a:endParaRPr lang="en-US" sz="1500" dirty="0"/>
          </a:p>
        </p:txBody>
      </p:sp>
      <p:sp>
        <p:nvSpPr>
          <p:cNvPr id="20" name="Text 16">
            <a:extLst>
              <a:ext uri="{FF2B5EF4-FFF2-40B4-BE49-F238E27FC236}">
                <a16:creationId xmlns:a16="http://schemas.microsoft.com/office/drawing/2014/main" id="{41B52A96-F750-2641-F929-63835A510034}"/>
              </a:ext>
            </a:extLst>
          </p:cNvPr>
          <p:cNvSpPr/>
          <p:nvPr/>
        </p:nvSpPr>
        <p:spPr>
          <a:xfrm>
            <a:off x="2042279" y="5942891"/>
            <a:ext cx="11907322" cy="311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 positive customer reviews and testimonials to build credibility.</a:t>
            </a:r>
            <a:endParaRPr lang="en-US" sz="1500" dirty="0"/>
          </a:p>
        </p:txBody>
      </p:sp>
      <p:pic>
        <p:nvPicPr>
          <p:cNvPr id="21" name="Image 0" descr="preencoded.png">
            <a:extLst>
              <a:ext uri="{FF2B5EF4-FFF2-40B4-BE49-F238E27FC236}">
                <a16:creationId xmlns:a16="http://schemas.microsoft.com/office/drawing/2014/main" id="{3431C18C-BDC6-91B2-DF99-138588DFA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9"/>
            <a:ext cx="12192000" cy="160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0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question mark on a pink surface">
            <a:extLst>
              <a:ext uri="{FF2B5EF4-FFF2-40B4-BE49-F238E27FC236}">
                <a16:creationId xmlns:a16="http://schemas.microsoft.com/office/drawing/2014/main" id="{0BB67209-1D5E-ABA5-590A-CE5181C3E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6" b="2666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7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377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Aptos</vt:lpstr>
      <vt:lpstr>Aptos Display</vt:lpstr>
      <vt:lpstr>Aptos Narrow</vt:lpstr>
      <vt:lpstr>Arial</vt:lpstr>
      <vt:lpstr>Inter</vt:lpstr>
      <vt:lpstr>Petrona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Harioum</dc:creator>
  <cp:lastModifiedBy>Dr. Harioum</cp:lastModifiedBy>
  <cp:revision>1</cp:revision>
  <dcterms:created xsi:type="dcterms:W3CDTF">2024-11-18T17:14:21Z</dcterms:created>
  <dcterms:modified xsi:type="dcterms:W3CDTF">2024-11-18T18:27:15Z</dcterms:modified>
</cp:coreProperties>
</file>