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569" r:id="rId5"/>
    <p:sldId id="256" r:id="rId6"/>
    <p:sldId id="257" r:id="rId7"/>
    <p:sldId id="258" r:id="rId8"/>
    <p:sldId id="259" r:id="rId9"/>
    <p:sldId id="602" r:id="rId10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0916E8-F9FE-4074-8FDD-5C33F464B9DB}" v="77" dt="2023-03-01T14:17:43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D290-46BB-0C28-34BF-5383F2F23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1E416-E494-A5A4-C94C-3E035436C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399F-B430-FCD9-B9A8-56B91140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28FE-FA49-4A3B-B743-5D47CBEC4156}" type="datetimeFigureOut">
              <a:rPr lang="hi-IN" smtClean="0"/>
              <a:t>बुधवार, 10 फल्गुण 1944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B2B1-FFB9-CFBF-41D7-4C843DF6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B560-D278-AF2C-A8C2-61D9D136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837-D9C6-4745-934B-FBD35C853EB3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52610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3EC6-ED30-8515-C9F2-6AD83644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E0F89-2478-DF8F-060E-A411322E5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B8B64-0960-8164-BDAF-9F032E8F5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28FE-FA49-4A3B-B743-5D47CBEC4156}" type="datetimeFigureOut">
              <a:rPr lang="hi-IN" smtClean="0"/>
              <a:t>बुधवार, 10 फल्गुण 1944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3FFF9-FFAD-F4A3-6408-28B5F136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F0E94-3FA2-BA12-A19A-BF05BA96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837-D9C6-4745-934B-FBD35C853EB3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16097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1DC704-29FD-23C7-51C7-E62218645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D12D1-C718-8B98-6318-A5E60FEF1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7DD16-41C1-88A3-561E-710CD715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28FE-FA49-4A3B-B743-5D47CBEC4156}" type="datetimeFigureOut">
              <a:rPr lang="hi-IN" smtClean="0"/>
              <a:t>बुधवार, 10 फल्गुण 1944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16F0F-CB9D-EBB1-B7DA-98768BDF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B225F-444B-5D47-A6CE-F84D4AC6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837-D9C6-4745-934B-FBD35C853EB3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470036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41303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\Downloads\FAI_7881_HDR_edit.jpg"/>
          <p:cNvPicPr>
            <a:picLocks noChangeAspect="1" noChangeArrowheads="1"/>
          </p:cNvPicPr>
          <p:nvPr userDrawn="1"/>
        </p:nvPicPr>
        <p:blipFill>
          <a:blip r:embed="rId2" cstate="print"/>
          <a:srcRect r="872" b="11451"/>
          <a:stretch>
            <a:fillRect/>
          </a:stretch>
        </p:blipFill>
        <p:spPr bwMode="auto">
          <a:xfrm>
            <a:off x="-16567" y="-16565"/>
            <a:ext cx="12246810" cy="68961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 userDrawn="1"/>
        </p:nvSpPr>
        <p:spPr>
          <a:xfrm>
            <a:off x="-26276" y="-26276"/>
            <a:ext cx="12218276" cy="6884276"/>
          </a:xfrm>
          <a:prstGeom prst="rect">
            <a:avLst/>
          </a:prstGeom>
          <a:solidFill>
            <a:schemeClr val="dk1">
              <a:alpha val="5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pic>
        <p:nvPicPr>
          <p:cNvPr id="8" name="Picture 3" descr="C:\Users\Admin\Downloads\1-05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890001" y="0"/>
            <a:ext cx="3064565" cy="1478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6496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7AD4-7DE2-4A38-7C6A-C21C0C3E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F6C7-88E9-D819-FDC5-D891F34A0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873AF-F4BD-C1B8-5101-41E888A3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28FE-FA49-4A3B-B743-5D47CBEC4156}" type="datetimeFigureOut">
              <a:rPr lang="hi-IN" smtClean="0"/>
              <a:t>बुधवार, 10 फल्गुण 1944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A7DA7-0086-58C2-85C2-3D4D0B29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9C114-7A8E-D681-E1FF-3DDA1BDA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837-D9C6-4745-934B-FBD35C853EB3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75915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8FC3-CD8E-799C-E0FC-D92178FA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23383-11E0-6671-88BD-224EAEEDC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0CC73-ABDD-F4F8-B697-428A979F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28FE-FA49-4A3B-B743-5D47CBEC4156}" type="datetimeFigureOut">
              <a:rPr lang="hi-IN" smtClean="0"/>
              <a:t>बुधवार, 10 फल्गुण 1944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DA93E-49AB-13B5-C123-16032F13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AB05-A217-E8A8-90DA-C1EC01CC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837-D9C6-4745-934B-FBD35C853EB3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01803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4602-91B6-6DFD-5556-31811335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5B07B-C84A-3906-D27E-D23F05A3F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3BC57-ED83-AC61-FDD2-D84EF18E7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4314D-835F-2572-7F21-3B021948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28FE-FA49-4A3B-B743-5D47CBEC4156}" type="datetimeFigureOut">
              <a:rPr lang="hi-IN" smtClean="0"/>
              <a:t>बुधवार, 10 फल्गुण 1944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A3393-FF67-9D1B-7BDC-78B44EAA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52720-7AFB-AB15-E03E-611D2774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837-D9C6-4745-934B-FBD35C853EB3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91358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7957-7E98-7B42-1E94-9C8ABD00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C09B7-736D-7A16-5FD7-66CCEC2FB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560C7-B8E5-6063-B7F9-C19F7B853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98F5CD-C8BB-B775-6DDE-0E95BC5D3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F9ACF-20C2-6630-7A98-656CDBE6F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99B72-9DE5-5938-1042-ADC004B8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28FE-FA49-4A3B-B743-5D47CBEC4156}" type="datetimeFigureOut">
              <a:rPr lang="hi-IN" smtClean="0"/>
              <a:t>बुधवार, 10 फल्गुण 1944</a:t>
            </a:fld>
            <a:endParaRPr lang="hi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BA0DBC-9F8C-9573-9E30-C5B5F5F1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F8E92-1F26-0418-3866-5348D463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837-D9C6-4745-934B-FBD35C853EB3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09674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DCFD-0FF8-19AF-CC33-A9B82AF3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BE768-718A-2D76-1A56-B56D3E7C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28FE-FA49-4A3B-B743-5D47CBEC4156}" type="datetimeFigureOut">
              <a:rPr lang="hi-IN" smtClean="0"/>
              <a:t>बुधवार, 10 फल्गुण 1944</a:t>
            </a:fld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7BAD4-7BDF-725B-E618-854979BF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AF612-FE66-EE47-B49D-10A6CC28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837-D9C6-4745-934B-FBD35C853EB3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24788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8D638-4DE8-B250-9972-F02FC9EB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28FE-FA49-4A3B-B743-5D47CBEC4156}" type="datetimeFigureOut">
              <a:rPr lang="hi-IN" smtClean="0"/>
              <a:t>बुधवार, 10 फल्गुण 1944</a:t>
            </a:fld>
            <a:endParaRPr lang="hi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495C6-EA64-6911-E1F7-2758657AE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8E742-16D0-216F-5E04-D3969283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837-D9C6-4745-934B-FBD35C853EB3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97530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A037-BE58-2556-3B2E-240FB0B0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78E1D-FB1F-E1BF-A9F5-C58AC8F27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6969A-20EF-2599-41D6-14F6C562B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65CA9-69BD-5F87-5BEC-AE4BB893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28FE-FA49-4A3B-B743-5D47CBEC4156}" type="datetimeFigureOut">
              <a:rPr lang="hi-IN" smtClean="0"/>
              <a:t>बुधवार, 10 फल्गुण 1944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30B93-03C1-614D-8DBC-3560D3CEB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C6EDE-FDB4-6E35-9E4D-233DB898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837-D9C6-4745-934B-FBD35C853EB3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03668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E424-C552-83CA-395F-A8E2F079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D3C9C-41BC-F9D3-BBF2-5ABDBA01D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CFA9F-3DD1-C85B-65DE-989E4BF8D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C2AE2-619C-9CAA-BFB4-EFFA47CB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28FE-FA49-4A3B-B743-5D47CBEC4156}" type="datetimeFigureOut">
              <a:rPr lang="hi-IN" smtClean="0"/>
              <a:t>बुधवार, 10 फल्गुण 1944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BAB42-03EB-B551-2FA5-E026DB86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2903C-AA97-1D11-FADE-AAF62677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837-D9C6-4745-934B-FBD35C853EB3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45575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E0F07-7438-298A-DCA7-FC9FC618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6FD8D-9B40-4A6C-BA9D-0206762F6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8D50F-2F6B-421D-876D-64A17386D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28FE-FA49-4A3B-B743-5D47CBEC4156}" type="datetimeFigureOut">
              <a:rPr lang="hi-IN" smtClean="0"/>
              <a:t>बुधवार, 10 फल्गुण 1944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43FFD-E068-B4DA-1235-6F4A562ED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26455-0349-A25B-4662-C80377C75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ED837-D9C6-4745-934B-FBD35C853EB3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65438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2894658"/>
            <a:ext cx="9871985" cy="1750095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Data Frame in R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04307" y="4347012"/>
            <a:ext cx="5769508" cy="1008112"/>
          </a:xfrm>
        </p:spPr>
        <p:txBody>
          <a:bodyPr/>
          <a:lstStyle/>
          <a:p>
            <a:pPr algn="just"/>
            <a:r>
              <a:rPr lang="en-US" b="1" dirty="0">
                <a:latin typeface="Arial Rounded MT Bold" panose="020F0704030504030204" pitchFamily="34" charset="0"/>
              </a:rPr>
              <a:t>Prince Kumar [R21DE179]</a:t>
            </a:r>
          </a:p>
          <a:p>
            <a:pPr algn="just"/>
            <a:r>
              <a:rPr lang="en-US" b="1" dirty="0">
                <a:latin typeface="Arial Rounded MT Bold" panose="020F0704030504030204" pitchFamily="34" charset="0"/>
              </a:rPr>
              <a:t>CSA (MCA) - C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EB3E380-3606-0E29-9CEA-06908249F17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9448" y="2601119"/>
            <a:ext cx="10733103" cy="27135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Data Frames</a:t>
            </a:r>
            <a:r>
              <a:rPr kumimoji="0" lang="en-IN" altLang="hi-I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–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i-IN" altLang="hi-IN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hi-IN" altLang="hi-I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 Frames are data displayed in a format as a table.</a:t>
            </a:r>
            <a:endParaRPr kumimoji="0" lang="hi-IN" altLang="hi-I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hi-IN" altLang="hi-I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 Frames can have different types of data inside it.</a:t>
            </a:r>
            <a:r>
              <a:rPr kumimoji="0" lang="en-IN" altLang="hi-I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hi-IN" altLang="hi-I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While the first column can be </a:t>
            </a:r>
            <a:r>
              <a:rPr kumimoji="0" lang="hi-IN" altLang="hi-IN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kumimoji="0" lang="hi-IN" altLang="hi-I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the second and third can be </a:t>
            </a:r>
            <a:r>
              <a:rPr kumimoji="0" lang="hi-IN" altLang="hi-IN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numeric</a:t>
            </a:r>
            <a:r>
              <a:rPr kumimoji="0" lang="hi-IN" altLang="hi-I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or </a:t>
            </a:r>
            <a:r>
              <a:rPr kumimoji="0" lang="hi-IN" altLang="hi-IN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logical</a:t>
            </a:r>
            <a:r>
              <a:rPr kumimoji="0" lang="hi-IN" altLang="hi-I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However, each column should have the same type of data.</a:t>
            </a:r>
            <a:endParaRPr kumimoji="0" lang="hi-IN" altLang="hi-I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hi-I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altLang="hi-IN" sz="2000" dirty="0">
                <a:solidFill>
                  <a:srgbClr val="000000"/>
                </a:solidFill>
                <a:latin typeface="Verdana" panose="020B0604030504040204" pitchFamily="34" charset="0"/>
              </a:rPr>
              <a:t>	Syntax – </a:t>
            </a:r>
            <a:r>
              <a:rPr kumimoji="0" lang="hi-IN" altLang="hi-IN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data.frame()</a:t>
            </a:r>
            <a:r>
              <a:rPr kumimoji="0" lang="hi-IN" altLang="hi-I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to create a data frame</a:t>
            </a:r>
            <a:r>
              <a:rPr kumimoji="0" lang="en-IN" altLang="hi-I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hi-IN" altLang="hi-I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DF0BE8-19DE-D5CF-FE69-2C2B5206C35E}"/>
              </a:ext>
            </a:extLst>
          </p:cNvPr>
          <p:cNvSpPr txBox="1"/>
          <p:nvPr/>
        </p:nvSpPr>
        <p:spPr>
          <a:xfrm>
            <a:off x="2095443" y="773917"/>
            <a:ext cx="81671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4400" b="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Data Frames in R Programming</a:t>
            </a:r>
            <a:endParaRPr lang="hi-IN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78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68C659-B439-4863-047F-44590E2548A7}"/>
              </a:ext>
            </a:extLst>
          </p:cNvPr>
          <p:cNvSpPr txBox="1"/>
          <p:nvPr/>
        </p:nvSpPr>
        <p:spPr>
          <a:xfrm>
            <a:off x="435004" y="389146"/>
            <a:ext cx="5122417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sz="2400" dirty="0">
                <a:solidFill>
                  <a:srgbClr val="C00000"/>
                </a:solidFill>
              </a:rPr>
              <a:t>#creation a data frame</a:t>
            </a:r>
          </a:p>
          <a:p>
            <a:endParaRPr lang="hi-IN" dirty="0"/>
          </a:p>
          <a:p>
            <a:r>
              <a:rPr lang="hi-IN" sz="2000" dirty="0"/>
              <a:t>student = data.frame(</a:t>
            </a:r>
          </a:p>
          <a:p>
            <a:r>
              <a:rPr lang="hi-IN" sz="2000" dirty="0"/>
              <a:t>Name = c("Prince","Manohar","Ravi","Rohan"),</a:t>
            </a:r>
          </a:p>
          <a:p>
            <a:r>
              <a:rPr lang="hi-IN" sz="2000" dirty="0"/>
              <a:t>SRN = c(179,130,150,152),</a:t>
            </a:r>
          </a:p>
          <a:p>
            <a:r>
              <a:rPr lang="hi-IN" sz="2000" dirty="0"/>
              <a:t>Age = c(23,22,24,21),</a:t>
            </a:r>
          </a:p>
          <a:p>
            <a:r>
              <a:rPr lang="hi-IN" sz="2000" dirty="0"/>
              <a:t>Marks = c(90,80,70,60),</a:t>
            </a:r>
          </a:p>
          <a:p>
            <a:r>
              <a:rPr lang="hi-IN" sz="2000" dirty="0"/>
              <a:t>Grade = c('A','B','C','D’)</a:t>
            </a:r>
          </a:p>
          <a:p>
            <a:r>
              <a:rPr lang="hi-IN" sz="2000" dirty="0"/>
              <a:t>)</a:t>
            </a:r>
            <a:endParaRPr lang="en-IN" sz="2000" dirty="0"/>
          </a:p>
          <a:p>
            <a:endParaRPr lang="en-IN" sz="2000" dirty="0"/>
          </a:p>
          <a:p>
            <a:r>
              <a:rPr lang="en-IN" sz="2400" dirty="0">
                <a:solidFill>
                  <a:srgbClr val="C00000"/>
                </a:solidFill>
              </a:rPr>
              <a:t>#print the data frame</a:t>
            </a:r>
          </a:p>
          <a:p>
            <a:endParaRPr lang="hi-IN" sz="2400" dirty="0">
              <a:solidFill>
                <a:srgbClr val="C00000"/>
              </a:solidFill>
            </a:endParaRPr>
          </a:p>
          <a:p>
            <a:r>
              <a:rPr lang="hi-IN" sz="2000" dirty="0"/>
              <a:t>View(student)</a:t>
            </a:r>
          </a:p>
          <a:p>
            <a:r>
              <a:rPr lang="hi-IN" sz="2000" dirty="0"/>
              <a:t>print(student)</a:t>
            </a:r>
            <a:endParaRPr lang="en-IN" sz="2000" dirty="0"/>
          </a:p>
          <a:p>
            <a:endParaRPr lang="en-IN" sz="2000" dirty="0"/>
          </a:p>
          <a:p>
            <a:r>
              <a:rPr lang="en-IN" sz="2400" dirty="0">
                <a:solidFill>
                  <a:srgbClr val="C00000"/>
                </a:solidFill>
              </a:rPr>
              <a:t>#print the summary of the data frame</a:t>
            </a:r>
          </a:p>
          <a:p>
            <a:r>
              <a:rPr lang="en-IN" sz="2000" dirty="0"/>
              <a:t>Summary(student)</a:t>
            </a:r>
          </a:p>
          <a:p>
            <a:endParaRPr lang="hi-IN" dirty="0"/>
          </a:p>
          <a:p>
            <a:endParaRPr lang="hi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D0F321-CCDF-CE9D-AFD2-A07CDF9A4B51}"/>
              </a:ext>
            </a:extLst>
          </p:cNvPr>
          <p:cNvSpPr txBox="1"/>
          <p:nvPr/>
        </p:nvSpPr>
        <p:spPr>
          <a:xfrm>
            <a:off x="5841507" y="442418"/>
            <a:ext cx="5915489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sz="2400" dirty="0">
                <a:solidFill>
                  <a:srgbClr val="C00000"/>
                </a:solidFill>
              </a:rPr>
              <a:t>#add a new row</a:t>
            </a:r>
            <a:endParaRPr lang="en-IN" sz="2400" dirty="0">
              <a:solidFill>
                <a:srgbClr val="C00000"/>
              </a:solidFill>
            </a:endParaRPr>
          </a:p>
          <a:p>
            <a:endParaRPr lang="hi-IN" sz="2400" dirty="0">
              <a:solidFill>
                <a:srgbClr val="C00000"/>
              </a:solidFill>
            </a:endParaRPr>
          </a:p>
          <a:p>
            <a:r>
              <a:rPr lang="hi-IN" dirty="0"/>
              <a:t>DF = rbind(student, c("Alex",180,20,50,'O'))</a:t>
            </a:r>
          </a:p>
          <a:p>
            <a:r>
              <a:rPr lang="hi-IN" dirty="0">
                <a:solidFill>
                  <a:srgbClr val="C00000"/>
                </a:solidFill>
              </a:rPr>
              <a:t>#print new row</a:t>
            </a:r>
          </a:p>
          <a:p>
            <a:r>
              <a:rPr lang="hi-IN" dirty="0"/>
              <a:t>View(DF)</a:t>
            </a:r>
          </a:p>
          <a:p>
            <a:r>
              <a:rPr lang="hi-IN" dirty="0"/>
              <a:t>print(DF)</a:t>
            </a:r>
            <a:endParaRPr lang="en-IN" dirty="0"/>
          </a:p>
          <a:p>
            <a:endParaRPr lang="hi-IN" dirty="0"/>
          </a:p>
          <a:p>
            <a:r>
              <a:rPr lang="hi-IN" sz="2400" dirty="0">
                <a:solidFill>
                  <a:srgbClr val="C00000"/>
                </a:solidFill>
              </a:rPr>
              <a:t>#add a new column</a:t>
            </a:r>
            <a:endParaRPr lang="en-IN" sz="2400" dirty="0">
              <a:solidFill>
                <a:srgbClr val="C00000"/>
              </a:solidFill>
            </a:endParaRPr>
          </a:p>
          <a:p>
            <a:endParaRPr lang="hi-IN" sz="2400" dirty="0">
              <a:solidFill>
                <a:srgbClr val="C00000"/>
              </a:solidFill>
            </a:endParaRPr>
          </a:p>
          <a:p>
            <a:r>
              <a:rPr lang="hi-IN" dirty="0"/>
              <a:t>DF = cbind(student, BG = c('A+','B+','B-','O'))</a:t>
            </a:r>
          </a:p>
          <a:p>
            <a:r>
              <a:rPr lang="hi-IN" dirty="0">
                <a:solidFill>
                  <a:srgbClr val="C00000"/>
                </a:solidFill>
              </a:rPr>
              <a:t>#print new column</a:t>
            </a:r>
          </a:p>
          <a:p>
            <a:r>
              <a:rPr lang="hi-IN" dirty="0"/>
              <a:t>View(DF)</a:t>
            </a:r>
          </a:p>
          <a:p>
            <a:r>
              <a:rPr lang="hi-IN" dirty="0"/>
              <a:t>print(DF)</a:t>
            </a:r>
            <a:endParaRPr lang="en-IN" dirty="0"/>
          </a:p>
          <a:p>
            <a:endParaRPr lang="en-IN" dirty="0"/>
          </a:p>
          <a:p>
            <a:r>
              <a:rPr lang="hi-IN" sz="2400" dirty="0">
                <a:solidFill>
                  <a:srgbClr val="C00000"/>
                </a:solidFill>
              </a:rPr>
              <a:t>#remove the first row and column</a:t>
            </a:r>
          </a:p>
          <a:p>
            <a:r>
              <a:rPr lang="hi-IN" dirty="0"/>
              <a:t>DF_N = DF[-c(1), -c(1)]</a:t>
            </a:r>
            <a:endParaRPr lang="en-IN" dirty="0"/>
          </a:p>
          <a:p>
            <a:r>
              <a:rPr lang="pt-BR" dirty="0"/>
              <a:t>DF_N = DF[-c(1)]</a:t>
            </a:r>
            <a:endParaRPr lang="hi-IN" dirty="0"/>
          </a:p>
          <a:p>
            <a:r>
              <a:rPr lang="hi-IN" dirty="0"/>
              <a:t>View(DF_N)</a:t>
            </a:r>
          </a:p>
          <a:p>
            <a:r>
              <a:rPr lang="hi-IN" dirty="0"/>
              <a:t>print(DF_N)</a:t>
            </a:r>
          </a:p>
        </p:txBody>
      </p:sp>
    </p:spTree>
    <p:extLst>
      <p:ext uri="{BB962C8B-B14F-4D97-AF65-F5344CB8AC3E}">
        <p14:creationId xmlns:p14="http://schemas.microsoft.com/office/powerpoint/2010/main" val="272227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416F0B-2F10-8C31-F053-49C868B111CB}"/>
              </a:ext>
            </a:extLst>
          </p:cNvPr>
          <p:cNvSpPr txBox="1"/>
          <p:nvPr/>
        </p:nvSpPr>
        <p:spPr>
          <a:xfrm>
            <a:off x="330693" y="194231"/>
            <a:ext cx="511353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dirty="0">
                <a:solidFill>
                  <a:srgbClr val="C00000"/>
                </a:solidFill>
              </a:rPr>
              <a:t>#combine the data frame</a:t>
            </a:r>
          </a:p>
          <a:p>
            <a:r>
              <a:rPr lang="hi-IN" dirty="0">
                <a:solidFill>
                  <a:srgbClr val="C00000"/>
                </a:solidFill>
              </a:rPr>
              <a:t>#use the rbind() function combine two or more data frame in vertically.</a:t>
            </a:r>
          </a:p>
          <a:p>
            <a:endParaRPr lang="hi-IN" dirty="0"/>
          </a:p>
          <a:p>
            <a:r>
              <a:rPr lang="hi-IN" dirty="0"/>
              <a:t>student1 = data.frame(</a:t>
            </a:r>
          </a:p>
          <a:p>
            <a:r>
              <a:rPr lang="hi-IN" dirty="0"/>
              <a:t>Name = c("Prince","Manohar","Ravi","Rohan"),</a:t>
            </a:r>
          </a:p>
          <a:p>
            <a:r>
              <a:rPr lang="hi-IN" dirty="0"/>
              <a:t>SRN = c(179,130,150,152),</a:t>
            </a:r>
          </a:p>
          <a:p>
            <a:r>
              <a:rPr lang="hi-IN" dirty="0"/>
              <a:t>Age = c(23,22,24,21),</a:t>
            </a:r>
          </a:p>
          <a:p>
            <a:r>
              <a:rPr lang="hi-IN" dirty="0"/>
              <a:t>Marks = c(90,80,70,60),</a:t>
            </a:r>
          </a:p>
          <a:p>
            <a:r>
              <a:rPr lang="hi-IN" dirty="0"/>
              <a:t>Grade = c('A','B','C','D')</a:t>
            </a:r>
          </a:p>
          <a:p>
            <a:r>
              <a:rPr lang="hi-IN" dirty="0"/>
              <a:t>)</a:t>
            </a:r>
          </a:p>
          <a:p>
            <a:endParaRPr lang="hi-IN" dirty="0"/>
          </a:p>
          <a:p>
            <a:r>
              <a:rPr lang="hi-IN" dirty="0"/>
              <a:t>student2 = data.frame(</a:t>
            </a:r>
          </a:p>
          <a:p>
            <a:r>
              <a:rPr lang="hi-IN" dirty="0"/>
              <a:t>Name = c("Prince","Manohar","Ravi","Rohan"),</a:t>
            </a:r>
          </a:p>
          <a:p>
            <a:r>
              <a:rPr lang="hi-IN" dirty="0"/>
              <a:t>SRN = c(179,130,150,152),</a:t>
            </a:r>
          </a:p>
          <a:p>
            <a:r>
              <a:rPr lang="hi-IN" dirty="0"/>
              <a:t>Age = c(23,22,24,21),</a:t>
            </a:r>
          </a:p>
          <a:p>
            <a:r>
              <a:rPr lang="hi-IN" dirty="0"/>
              <a:t>Marks = c(90,80,70,60),</a:t>
            </a:r>
          </a:p>
          <a:p>
            <a:r>
              <a:rPr lang="hi-IN" dirty="0"/>
              <a:t>Grade = c('A','B','C','D')</a:t>
            </a:r>
          </a:p>
          <a:p>
            <a:r>
              <a:rPr lang="hi-IN" dirty="0"/>
              <a:t>)</a:t>
            </a:r>
          </a:p>
          <a:p>
            <a:endParaRPr lang="hi-IN" dirty="0"/>
          </a:p>
          <a:p>
            <a:r>
              <a:rPr lang="hi-IN" dirty="0"/>
              <a:t>DF = rbind(student1, student2)</a:t>
            </a:r>
          </a:p>
          <a:p>
            <a:r>
              <a:rPr lang="hi-IN" dirty="0"/>
              <a:t>View(DF)</a:t>
            </a:r>
          </a:p>
          <a:p>
            <a:r>
              <a:rPr lang="hi-IN" dirty="0"/>
              <a:t>print(DF)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C24D64-959B-4F53-99C9-575172FAD712}"/>
              </a:ext>
            </a:extLst>
          </p:cNvPr>
          <p:cNvSpPr txBox="1"/>
          <p:nvPr/>
        </p:nvSpPr>
        <p:spPr>
          <a:xfrm>
            <a:off x="5766787" y="194231"/>
            <a:ext cx="60945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dirty="0">
                <a:solidFill>
                  <a:srgbClr val="C00000"/>
                </a:solidFill>
              </a:rPr>
              <a:t>#use the cbind() function combine two or more data frame in horizontally.</a:t>
            </a:r>
          </a:p>
          <a:p>
            <a:endParaRPr lang="hi-IN" dirty="0"/>
          </a:p>
          <a:p>
            <a:r>
              <a:rPr lang="hi-IN" dirty="0"/>
              <a:t>student3 = data.frame(</a:t>
            </a:r>
          </a:p>
          <a:p>
            <a:r>
              <a:rPr lang="hi-IN" dirty="0"/>
              <a:t>Name = c("Prince","Manohar","Ravi","Rohan"),</a:t>
            </a:r>
          </a:p>
          <a:p>
            <a:r>
              <a:rPr lang="hi-IN" dirty="0"/>
              <a:t>SRN = c(179,130,150,152),</a:t>
            </a:r>
          </a:p>
          <a:p>
            <a:r>
              <a:rPr lang="hi-IN" dirty="0"/>
              <a:t>Age = c(23,22,24,21),</a:t>
            </a:r>
          </a:p>
          <a:p>
            <a:r>
              <a:rPr lang="hi-IN" dirty="0"/>
              <a:t>Marks = c(90,80,70,60),</a:t>
            </a:r>
          </a:p>
          <a:p>
            <a:r>
              <a:rPr lang="hi-IN" dirty="0"/>
              <a:t>Grade = c('A','B','C','D')</a:t>
            </a:r>
          </a:p>
          <a:p>
            <a:r>
              <a:rPr lang="hi-IN" dirty="0"/>
              <a:t>)</a:t>
            </a:r>
          </a:p>
          <a:p>
            <a:endParaRPr lang="hi-IN" dirty="0"/>
          </a:p>
          <a:p>
            <a:r>
              <a:rPr lang="hi-IN" dirty="0"/>
              <a:t>student4 = data.frame(BG = c('A+','B-','O','A-')</a:t>
            </a:r>
          </a:p>
          <a:p>
            <a:r>
              <a:rPr lang="hi-IN" dirty="0"/>
              <a:t>)</a:t>
            </a:r>
          </a:p>
          <a:p>
            <a:r>
              <a:rPr lang="hi-IN" dirty="0"/>
              <a:t> </a:t>
            </a:r>
          </a:p>
          <a:p>
            <a:r>
              <a:rPr lang="hi-IN" dirty="0"/>
              <a:t>DF = cbind(student3, student4)</a:t>
            </a:r>
          </a:p>
          <a:p>
            <a:r>
              <a:rPr lang="hi-IN" dirty="0"/>
              <a:t>View(DF)</a:t>
            </a:r>
          </a:p>
          <a:p>
            <a:r>
              <a:rPr lang="hi-IN" dirty="0"/>
              <a:t>print(DF)</a:t>
            </a:r>
          </a:p>
        </p:txBody>
      </p:sp>
    </p:spTree>
    <p:extLst>
      <p:ext uri="{BB962C8B-B14F-4D97-AF65-F5344CB8AC3E}">
        <p14:creationId xmlns:p14="http://schemas.microsoft.com/office/powerpoint/2010/main" val="3444609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0AA616-7860-F44A-A045-1007BB4EE015}"/>
              </a:ext>
            </a:extLst>
          </p:cNvPr>
          <p:cNvSpPr txBox="1"/>
          <p:nvPr/>
        </p:nvSpPr>
        <p:spPr>
          <a:xfrm>
            <a:off x="3048740" y="776654"/>
            <a:ext cx="609452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dirty="0">
                <a:solidFill>
                  <a:srgbClr val="C00000"/>
                </a:solidFill>
              </a:rPr>
              <a:t>#access the items</a:t>
            </a:r>
          </a:p>
          <a:p>
            <a:endParaRPr lang="hi-IN" dirty="0"/>
          </a:p>
          <a:p>
            <a:r>
              <a:rPr lang="hi-IN" dirty="0"/>
              <a:t>print(student)</a:t>
            </a:r>
          </a:p>
          <a:p>
            <a:r>
              <a:rPr lang="hi-IN" dirty="0"/>
              <a:t>print(stundet["Grade"])</a:t>
            </a:r>
          </a:p>
          <a:p>
            <a:r>
              <a:rPr lang="hi-IN" dirty="0"/>
              <a:t>print(student[2])</a:t>
            </a:r>
          </a:p>
          <a:p>
            <a:r>
              <a:rPr lang="hi-IN" dirty="0"/>
              <a:t>print(student[1:2])</a:t>
            </a:r>
          </a:p>
          <a:p>
            <a:r>
              <a:rPr lang="hi-IN" dirty="0"/>
              <a:t>print(student$SRN)</a:t>
            </a:r>
          </a:p>
          <a:p>
            <a:r>
              <a:rPr lang="hi-IN" dirty="0"/>
              <a:t>print(summary(student))</a:t>
            </a:r>
          </a:p>
          <a:p>
            <a:endParaRPr lang="hi-IN" dirty="0"/>
          </a:p>
          <a:p>
            <a:r>
              <a:rPr lang="hi-IN" dirty="0">
                <a:solidFill>
                  <a:srgbClr val="C00000"/>
                </a:solidFill>
              </a:rPr>
              <a:t>#</a:t>
            </a:r>
            <a:r>
              <a:rPr lang="en-IN" dirty="0">
                <a:solidFill>
                  <a:srgbClr val="C00000"/>
                </a:solidFill>
              </a:rPr>
              <a:t>f</a:t>
            </a:r>
            <a:r>
              <a:rPr lang="hi-IN" dirty="0">
                <a:solidFill>
                  <a:srgbClr val="C00000"/>
                </a:solidFill>
              </a:rPr>
              <a:t>ind the amount of rows and columns</a:t>
            </a:r>
          </a:p>
          <a:p>
            <a:endParaRPr lang="hi-IN" dirty="0"/>
          </a:p>
          <a:p>
            <a:r>
              <a:rPr lang="hi-IN" dirty="0"/>
              <a:t>dim(student)</a:t>
            </a:r>
          </a:p>
          <a:p>
            <a:r>
              <a:rPr lang="hi-IN" dirty="0"/>
              <a:t>nrow(student)</a:t>
            </a:r>
          </a:p>
          <a:p>
            <a:r>
              <a:rPr lang="hi-IN" dirty="0"/>
              <a:t>ncol(student)</a:t>
            </a:r>
          </a:p>
          <a:p>
            <a:endParaRPr lang="hi-IN" dirty="0"/>
          </a:p>
          <a:p>
            <a:r>
              <a:rPr lang="hi-IN" dirty="0">
                <a:solidFill>
                  <a:srgbClr val="C00000"/>
                </a:solidFill>
              </a:rPr>
              <a:t>#find the Length of data frame</a:t>
            </a:r>
          </a:p>
          <a:p>
            <a:endParaRPr lang="hi-IN" dirty="0"/>
          </a:p>
          <a:p>
            <a:r>
              <a:rPr lang="hi-IN" dirty="0"/>
              <a:t>length(student)</a:t>
            </a:r>
          </a:p>
        </p:txBody>
      </p:sp>
    </p:spTree>
    <p:extLst>
      <p:ext uri="{BB962C8B-B14F-4D97-AF65-F5344CB8AC3E}">
        <p14:creationId xmlns:p14="http://schemas.microsoft.com/office/powerpoint/2010/main" val="31164173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9644" y="270892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-ExtB" panose="02020500000000000000" pitchFamily="18" charset="-120"/>
                <a:ea typeface="PMingLiU-ExtB" panose="02020500000000000000" pitchFamily="18" charset="-120"/>
              </a:rPr>
              <a:t>Thank You !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CC213EE30F0E45B2A79E4856F25B5E" ma:contentTypeVersion="6" ma:contentTypeDescription="Create a new document." ma:contentTypeScope="" ma:versionID="7c8ba55a02ce7e685da6754c47b87a6a">
  <xsd:schema xmlns:xsd="http://www.w3.org/2001/XMLSchema" xmlns:xs="http://www.w3.org/2001/XMLSchema" xmlns:p="http://schemas.microsoft.com/office/2006/metadata/properties" xmlns:ns3="cdcada90-a126-41f3-89e2-72b97d6098ba" xmlns:ns4="0cd156cd-c030-4486-87d6-365dfce2ee15" targetNamespace="http://schemas.microsoft.com/office/2006/metadata/properties" ma:root="true" ma:fieldsID="1f058d27d91e858151bb4564329f625a" ns3:_="" ns4:_="">
    <xsd:import namespace="cdcada90-a126-41f3-89e2-72b97d6098ba"/>
    <xsd:import namespace="0cd156cd-c030-4486-87d6-365dfce2ee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cada90-a126-41f3-89e2-72b97d6098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d156cd-c030-4486-87d6-365dfce2ee1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360DF0-FDB4-4BD2-896E-2E33017193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68BB36-E278-4FA7-B29E-F31D44BBA2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cada90-a126-41f3-89e2-72b97d6098ba"/>
    <ds:schemaRef ds:uri="0cd156cd-c030-4486-87d6-365dfce2ee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CD7D4E-D66C-43F9-850D-62E5026E6786}">
  <ds:schemaRefs>
    <ds:schemaRef ds:uri="http://purl.org/dc/dcmitype/"/>
    <ds:schemaRef ds:uri="http://purl.org/dc/terms/"/>
    <ds:schemaRef ds:uri="http://schemas.microsoft.com/office/2006/documentManagement/types"/>
    <ds:schemaRef ds:uri="0cd156cd-c030-4486-87d6-365dfce2ee15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cdcada90-a126-41f3-89e2-72b97d6098ba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588</Words>
  <Application>Microsoft Office PowerPoint</Application>
  <PresentationFormat>Widescreen</PresentationFormat>
  <Paragraphs>103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PMingLiU-ExtB</vt:lpstr>
      <vt:lpstr>Algerian</vt:lpstr>
      <vt:lpstr>Arial</vt:lpstr>
      <vt:lpstr>Arial Rounded MT Bold</vt:lpstr>
      <vt:lpstr>Calibri</vt:lpstr>
      <vt:lpstr>Calibri Light</vt:lpstr>
      <vt:lpstr>Consolas</vt:lpstr>
      <vt:lpstr>Roboto Medium</vt:lpstr>
      <vt:lpstr>Segoe UI</vt:lpstr>
      <vt:lpstr>Verdana</vt:lpstr>
      <vt:lpstr>Wingdings</vt:lpstr>
      <vt:lpstr>Office Theme</vt:lpstr>
      <vt:lpstr>Data Frame in R Programming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 Data Frames</dc:title>
  <dc:creator>Prince Kumar</dc:creator>
  <cp:lastModifiedBy>Prince Kumar</cp:lastModifiedBy>
  <cp:revision>2</cp:revision>
  <dcterms:created xsi:type="dcterms:W3CDTF">2023-03-01T13:30:26Z</dcterms:created>
  <dcterms:modified xsi:type="dcterms:W3CDTF">2023-03-01T14:17:43Z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0x0101008DCC213EE30F0E45B2A79E4856F25B5E</vt:lpwstr>
  </property>
</Properties>
</file>