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9"/>
  </p:notesMasterIdLst>
  <p:handoutMasterIdLst>
    <p:handoutMasterId r:id="rId20"/>
  </p:handoutMasterIdLst>
  <p:sldIdLst>
    <p:sldId id="256" r:id="rId5"/>
    <p:sldId id="263" r:id="rId6"/>
    <p:sldId id="258" r:id="rId7"/>
    <p:sldId id="265" r:id="rId8"/>
    <p:sldId id="264" r:id="rId9"/>
    <p:sldId id="266" r:id="rId10"/>
    <p:sldId id="267" r:id="rId11"/>
    <p:sldId id="268" r:id="rId12"/>
    <p:sldId id="269" r:id="rId13"/>
    <p:sldId id="270" r:id="rId14"/>
    <p:sldId id="272" r:id="rId15"/>
    <p:sldId id="273" r:id="rId16"/>
    <p:sldId id="271" r:id="rId17"/>
    <p:sldId id="27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1B0415-32EF-4A81-9383-37D943899FD7}" v="2" dt="2025-03-31T17:47:07.2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3333" autoAdjust="0"/>
  </p:normalViewPr>
  <p:slideViewPr>
    <p:cSldViewPr snapToGrid="0">
      <p:cViewPr varScale="1">
        <p:scale>
          <a:sx n="62" d="100"/>
          <a:sy n="62" d="100"/>
        </p:scale>
        <p:origin x="1440" y="274"/>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thryn Burkhart" userId="e2efb5647bb553ef" providerId="LiveId" clId="{451B0415-32EF-4A81-9383-37D943899FD7}"/>
    <pc:docChg chg="undo custSel modSld">
      <pc:chgData name="Kathryn Burkhart" userId="e2efb5647bb553ef" providerId="LiveId" clId="{451B0415-32EF-4A81-9383-37D943899FD7}" dt="2025-03-31T17:59:53.744" v="252" actId="20577"/>
      <pc:docMkLst>
        <pc:docMk/>
      </pc:docMkLst>
      <pc:sldChg chg="modNotesTx">
        <pc:chgData name="Kathryn Burkhart" userId="e2efb5647bb553ef" providerId="LiveId" clId="{451B0415-32EF-4A81-9383-37D943899FD7}" dt="2025-03-31T17:26:15.002" v="75" actId="20577"/>
        <pc:sldMkLst>
          <pc:docMk/>
          <pc:sldMk cId="2491199259" sldId="258"/>
        </pc:sldMkLst>
      </pc:sldChg>
      <pc:sldChg chg="modNotesTx">
        <pc:chgData name="Kathryn Burkhart" userId="e2efb5647bb553ef" providerId="LiveId" clId="{451B0415-32EF-4A81-9383-37D943899FD7}" dt="2025-03-31T17:25:28.524" v="55" actId="113"/>
        <pc:sldMkLst>
          <pc:docMk/>
          <pc:sldMk cId="3711797637" sldId="263"/>
        </pc:sldMkLst>
      </pc:sldChg>
      <pc:sldChg chg="modNotesTx">
        <pc:chgData name="Kathryn Burkhart" userId="e2efb5647bb553ef" providerId="LiveId" clId="{451B0415-32EF-4A81-9383-37D943899FD7}" dt="2025-03-31T17:36:55.675" v="128" actId="20577"/>
        <pc:sldMkLst>
          <pc:docMk/>
          <pc:sldMk cId="4177256991" sldId="264"/>
        </pc:sldMkLst>
      </pc:sldChg>
      <pc:sldChg chg="modNotesTx">
        <pc:chgData name="Kathryn Burkhart" userId="e2efb5647bb553ef" providerId="LiveId" clId="{451B0415-32EF-4A81-9383-37D943899FD7}" dt="2025-03-31T17:31:01.464" v="99" actId="20577"/>
        <pc:sldMkLst>
          <pc:docMk/>
          <pc:sldMk cId="1568637834" sldId="265"/>
        </pc:sldMkLst>
      </pc:sldChg>
      <pc:sldChg chg="modSp mod modNotesTx">
        <pc:chgData name="Kathryn Burkhart" userId="e2efb5647bb553ef" providerId="LiveId" clId="{451B0415-32EF-4A81-9383-37D943899FD7}" dt="2025-03-31T17:46:16.745" v="164" actId="20577"/>
        <pc:sldMkLst>
          <pc:docMk/>
          <pc:sldMk cId="4123054219" sldId="266"/>
        </pc:sldMkLst>
        <pc:spChg chg="mod">
          <ac:chgData name="Kathryn Burkhart" userId="e2efb5647bb553ef" providerId="LiveId" clId="{451B0415-32EF-4A81-9383-37D943899FD7}" dt="2025-03-31T17:42:08.087" v="143" actId="20577"/>
          <ac:spMkLst>
            <pc:docMk/>
            <pc:sldMk cId="4123054219" sldId="266"/>
            <ac:spMk id="2" creationId="{032F52BA-A0EC-CDDC-9CD5-779CA2DD2135}"/>
          </ac:spMkLst>
        </pc:spChg>
      </pc:sldChg>
      <pc:sldChg chg="addSp delSp modSp mod modNotesTx">
        <pc:chgData name="Kathryn Burkhart" userId="e2efb5647bb553ef" providerId="LiveId" clId="{451B0415-32EF-4A81-9383-37D943899FD7}" dt="2025-03-31T17:52:26.507" v="183" actId="20577"/>
        <pc:sldMkLst>
          <pc:docMk/>
          <pc:sldMk cId="913601118" sldId="267"/>
        </pc:sldMkLst>
        <pc:spChg chg="del">
          <ac:chgData name="Kathryn Burkhart" userId="e2efb5647bb553ef" providerId="LiveId" clId="{451B0415-32EF-4A81-9383-37D943899FD7}" dt="2025-03-31T17:47:13.382" v="169" actId="26606"/>
          <ac:spMkLst>
            <pc:docMk/>
            <pc:sldMk cId="913601118" sldId="267"/>
            <ac:spMk id="185" creationId="{34106153-7990-4956-BD26-A04A030064E7}"/>
          </ac:spMkLst>
        </pc:spChg>
        <pc:spChg chg="del">
          <ac:chgData name="Kathryn Burkhart" userId="e2efb5647bb553ef" providerId="LiveId" clId="{451B0415-32EF-4A81-9383-37D943899FD7}" dt="2025-03-31T17:47:13.382" v="169" actId="26606"/>
          <ac:spMkLst>
            <pc:docMk/>
            <pc:sldMk cId="913601118" sldId="267"/>
            <ac:spMk id="241" creationId="{62B94F88-FD5B-4053-B143-DFF55CE44377}"/>
          </ac:spMkLst>
        </pc:spChg>
        <pc:spChg chg="add">
          <ac:chgData name="Kathryn Burkhart" userId="e2efb5647bb553ef" providerId="LiveId" clId="{451B0415-32EF-4A81-9383-37D943899FD7}" dt="2025-03-31T17:47:13.382" v="169" actId="26606"/>
          <ac:spMkLst>
            <pc:docMk/>
            <pc:sldMk cId="913601118" sldId="267"/>
            <ac:spMk id="304" creationId="{34106153-7990-4956-BD26-A04A030064E7}"/>
          </ac:spMkLst>
        </pc:spChg>
        <pc:spChg chg="add">
          <ac:chgData name="Kathryn Burkhart" userId="e2efb5647bb553ef" providerId="LiveId" clId="{451B0415-32EF-4A81-9383-37D943899FD7}" dt="2025-03-31T17:47:13.382" v="169" actId="26606"/>
          <ac:spMkLst>
            <pc:docMk/>
            <pc:sldMk cId="913601118" sldId="267"/>
            <ac:spMk id="364" creationId="{62B94F88-FD5B-4053-B143-DFF55CE44377}"/>
          </ac:spMkLst>
        </pc:spChg>
        <pc:grpChg chg="del">
          <ac:chgData name="Kathryn Burkhart" userId="e2efb5647bb553ef" providerId="LiveId" clId="{451B0415-32EF-4A81-9383-37D943899FD7}" dt="2025-03-31T17:47:13.382" v="169" actId="26606"/>
          <ac:grpSpMkLst>
            <pc:docMk/>
            <pc:sldMk cId="913601118" sldId="267"/>
            <ac:grpSpMk id="187" creationId="{866FCB64-0A37-46EB-8A9B-EC0C4C000AA4}"/>
          </ac:grpSpMkLst>
        </pc:grpChg>
        <pc:graphicFrameChg chg="add del mod">
          <ac:chgData name="Kathryn Burkhart" userId="e2efb5647bb553ef" providerId="LiveId" clId="{451B0415-32EF-4A81-9383-37D943899FD7}" dt="2025-03-31T17:46:59.899" v="167" actId="21"/>
          <ac:graphicFrameMkLst>
            <pc:docMk/>
            <pc:sldMk cId="913601118" sldId="267"/>
            <ac:graphicFrameMk id="3" creationId="{BEA027E7-08D9-5664-3F9D-458B683B82B8}"/>
          </ac:graphicFrameMkLst>
        </pc:graphicFrameChg>
        <pc:graphicFrameChg chg="del">
          <ac:chgData name="Kathryn Burkhart" userId="e2efb5647bb553ef" providerId="LiveId" clId="{451B0415-32EF-4A81-9383-37D943899FD7}" dt="2025-03-31T17:46:48.180" v="165" actId="21"/>
          <ac:graphicFrameMkLst>
            <pc:docMk/>
            <pc:sldMk cId="913601118" sldId="267"/>
            <ac:graphicFrameMk id="4" creationId="{BEA027E7-08D9-5664-3F9D-458B683B82B8}"/>
          </ac:graphicFrameMkLst>
        </pc:graphicFrameChg>
        <pc:graphicFrameChg chg="add mod modGraphic">
          <ac:chgData name="Kathryn Burkhart" userId="e2efb5647bb553ef" providerId="LiveId" clId="{451B0415-32EF-4A81-9383-37D943899FD7}" dt="2025-03-31T17:47:13.382" v="169" actId="26606"/>
          <ac:graphicFrameMkLst>
            <pc:docMk/>
            <pc:sldMk cId="913601118" sldId="267"/>
            <ac:graphicFrameMk id="5" creationId="{54A83AB0-4AF7-FD1B-8A72-D8F26347BB05}"/>
          </ac:graphicFrameMkLst>
        </pc:graphicFrameChg>
        <pc:picChg chg="del">
          <ac:chgData name="Kathryn Burkhart" userId="e2efb5647bb553ef" providerId="LiveId" clId="{451B0415-32EF-4A81-9383-37D943899FD7}" dt="2025-03-31T17:47:13.382" v="169" actId="26606"/>
          <ac:picMkLst>
            <pc:docMk/>
            <pc:sldMk cId="913601118" sldId="267"/>
            <ac:picMk id="129" creationId="{678E285C-BE9E-45B7-A3EE-B9792DAE9917}"/>
          </ac:picMkLst>
        </pc:picChg>
        <pc:picChg chg="del">
          <ac:chgData name="Kathryn Burkhart" userId="e2efb5647bb553ef" providerId="LiveId" clId="{451B0415-32EF-4A81-9383-37D943899FD7}" dt="2025-03-31T17:47:13.382" v="169" actId="26606"/>
          <ac:picMkLst>
            <pc:docMk/>
            <pc:sldMk cId="913601118" sldId="267"/>
            <ac:picMk id="186" creationId="{BDEA11A5-20BA-4650-A324-47C0465FF5A4}"/>
          </ac:picMkLst>
        </pc:picChg>
        <pc:picChg chg="add">
          <ac:chgData name="Kathryn Burkhart" userId="e2efb5647bb553ef" providerId="LiveId" clId="{451B0415-32EF-4A81-9383-37D943899FD7}" dt="2025-03-31T17:47:13.382" v="169" actId="26606"/>
          <ac:picMkLst>
            <pc:docMk/>
            <pc:sldMk cId="913601118" sldId="267"/>
            <ac:picMk id="246" creationId="{678E285C-BE9E-45B7-A3EE-B9792DAE9917}"/>
          </ac:picMkLst>
        </pc:picChg>
        <pc:picChg chg="add">
          <ac:chgData name="Kathryn Burkhart" userId="e2efb5647bb553ef" providerId="LiveId" clId="{451B0415-32EF-4A81-9383-37D943899FD7}" dt="2025-03-31T17:47:13.382" v="169" actId="26606"/>
          <ac:picMkLst>
            <pc:docMk/>
            <pc:sldMk cId="913601118" sldId="267"/>
            <ac:picMk id="306" creationId="{BDEA11A5-20BA-4650-A324-47C0465FF5A4}"/>
          </ac:picMkLst>
        </pc:picChg>
      </pc:sldChg>
      <pc:sldChg chg="modNotesTx">
        <pc:chgData name="Kathryn Burkhart" userId="e2efb5647bb553ef" providerId="LiveId" clId="{451B0415-32EF-4A81-9383-37D943899FD7}" dt="2025-03-31T17:55:16.179" v="206" actId="20577"/>
        <pc:sldMkLst>
          <pc:docMk/>
          <pc:sldMk cId="4090532412" sldId="268"/>
        </pc:sldMkLst>
      </pc:sldChg>
      <pc:sldChg chg="modNotesTx">
        <pc:chgData name="Kathryn Burkhart" userId="e2efb5647bb553ef" providerId="LiveId" clId="{451B0415-32EF-4A81-9383-37D943899FD7}" dt="2025-03-31T17:57:31.767" v="227" actId="20577"/>
        <pc:sldMkLst>
          <pc:docMk/>
          <pc:sldMk cId="2185576556" sldId="269"/>
        </pc:sldMkLst>
      </pc:sldChg>
      <pc:sldChg chg="modNotesTx">
        <pc:chgData name="Kathryn Burkhart" userId="e2efb5647bb553ef" providerId="LiveId" clId="{451B0415-32EF-4A81-9383-37D943899FD7}" dt="2025-03-31T17:59:53.744" v="252" actId="20577"/>
        <pc:sldMkLst>
          <pc:docMk/>
          <pc:sldMk cId="243258987" sldId="271"/>
        </pc:sldMkLst>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5.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D52F69-9526-43F4-A247-3B81EE8D68C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B3D0A8F-E3C4-4DD5-BB93-045434CBF396}">
      <dgm:prSet/>
      <dgm:spPr/>
      <dgm:t>
        <a:bodyPr/>
        <a:lstStyle/>
        <a:p>
          <a:r>
            <a:rPr lang="en-US" b="1" i="0" baseline="0"/>
            <a:t>Develop an LSTM-based forecasting model</a:t>
          </a:r>
          <a:r>
            <a:rPr lang="en-US" b="0" i="0" baseline="0"/>
            <a:t> to predict household power consumption at the next time step using historical multivariate time series data.</a:t>
          </a:r>
          <a:endParaRPr lang="en-US"/>
        </a:p>
      </dgm:t>
    </dgm:pt>
    <dgm:pt modelId="{8A744A46-5330-43AF-A9FE-A72E472518BE}" type="parTrans" cxnId="{AAAFF530-ECC6-4D7A-AD01-D60663ED57E5}">
      <dgm:prSet/>
      <dgm:spPr/>
      <dgm:t>
        <a:bodyPr/>
        <a:lstStyle/>
        <a:p>
          <a:endParaRPr lang="en-US"/>
        </a:p>
      </dgm:t>
    </dgm:pt>
    <dgm:pt modelId="{213D656C-B683-4FEF-981E-15810A0DB0C9}" type="sibTrans" cxnId="{AAAFF530-ECC6-4D7A-AD01-D60663ED57E5}">
      <dgm:prSet/>
      <dgm:spPr/>
      <dgm:t>
        <a:bodyPr/>
        <a:lstStyle/>
        <a:p>
          <a:endParaRPr lang="en-US"/>
        </a:p>
      </dgm:t>
    </dgm:pt>
    <dgm:pt modelId="{3D89B7E5-44C1-4AB1-927C-EC89D0847192}">
      <dgm:prSet/>
      <dgm:spPr/>
      <dgm:t>
        <a:bodyPr/>
        <a:lstStyle/>
        <a:p>
          <a:r>
            <a:rPr lang="en-US" b="1" i="0" baseline="0"/>
            <a:t>Leverage a real-world energy dataset</a:t>
          </a:r>
          <a:r>
            <a:rPr lang="en-US" b="0" i="0" baseline="0"/>
            <a:t> from the UCI Machine Learning Repository, containing minute-level electric power consumption measurements.</a:t>
          </a:r>
          <a:endParaRPr lang="en-US"/>
        </a:p>
      </dgm:t>
    </dgm:pt>
    <dgm:pt modelId="{AA6C2AF9-1445-40DC-B3E9-A77FBC644943}" type="parTrans" cxnId="{5193432A-DE26-4B8E-A2BE-2303E1611BE1}">
      <dgm:prSet/>
      <dgm:spPr/>
      <dgm:t>
        <a:bodyPr/>
        <a:lstStyle/>
        <a:p>
          <a:endParaRPr lang="en-US"/>
        </a:p>
      </dgm:t>
    </dgm:pt>
    <dgm:pt modelId="{D3C73FBE-D467-4D99-99FA-19DC529778B7}" type="sibTrans" cxnId="{5193432A-DE26-4B8E-A2BE-2303E1611BE1}">
      <dgm:prSet/>
      <dgm:spPr/>
      <dgm:t>
        <a:bodyPr/>
        <a:lstStyle/>
        <a:p>
          <a:endParaRPr lang="en-US"/>
        </a:p>
      </dgm:t>
    </dgm:pt>
    <dgm:pt modelId="{DE7EE207-727B-4DD1-A03D-75D66146294B}">
      <dgm:prSet/>
      <dgm:spPr/>
      <dgm:t>
        <a:bodyPr/>
        <a:lstStyle/>
        <a:p>
          <a:r>
            <a:rPr lang="en-US" b="1" i="0" baseline="0"/>
            <a:t>Apply comprehensive preprocessing techniques</a:t>
          </a:r>
          <a:r>
            <a:rPr lang="en-US" b="0" i="0" baseline="0"/>
            <a:t> including resampling, normalization, and windowing to prepare the data for sequential modeling.</a:t>
          </a:r>
          <a:endParaRPr lang="en-US"/>
        </a:p>
      </dgm:t>
    </dgm:pt>
    <dgm:pt modelId="{6A013B2A-AB41-49C7-8D98-51B7BC5C8375}" type="parTrans" cxnId="{C28644BE-E40E-482C-BE76-44D33B02C349}">
      <dgm:prSet/>
      <dgm:spPr/>
      <dgm:t>
        <a:bodyPr/>
        <a:lstStyle/>
        <a:p>
          <a:endParaRPr lang="en-US"/>
        </a:p>
      </dgm:t>
    </dgm:pt>
    <dgm:pt modelId="{9B4585B3-3B80-4236-A65D-027EFC114F00}" type="sibTrans" cxnId="{C28644BE-E40E-482C-BE76-44D33B02C349}">
      <dgm:prSet/>
      <dgm:spPr/>
      <dgm:t>
        <a:bodyPr/>
        <a:lstStyle/>
        <a:p>
          <a:endParaRPr lang="en-US"/>
        </a:p>
      </dgm:t>
    </dgm:pt>
    <dgm:pt modelId="{343DC86A-729C-455C-B9AA-6E1F6390DD43}">
      <dgm:prSet/>
      <dgm:spPr/>
      <dgm:t>
        <a:bodyPr/>
        <a:lstStyle/>
        <a:p>
          <a:r>
            <a:rPr lang="en-US" b="1" i="0" baseline="0"/>
            <a:t>Optimize model performance</a:t>
          </a:r>
          <a:r>
            <a:rPr lang="en-US" b="0" i="0" baseline="0"/>
            <a:t> through hyperparameter tuning using Weights &amp; Biases (W&amp;B) sweeps and Bayesian Optimization.</a:t>
          </a:r>
          <a:endParaRPr lang="en-US"/>
        </a:p>
      </dgm:t>
    </dgm:pt>
    <dgm:pt modelId="{0065B36D-FDED-4BB5-BE0B-E8317FA02770}" type="parTrans" cxnId="{E8EE3E33-957D-4BB4-BC41-2489B749DC8B}">
      <dgm:prSet/>
      <dgm:spPr/>
      <dgm:t>
        <a:bodyPr/>
        <a:lstStyle/>
        <a:p>
          <a:endParaRPr lang="en-US"/>
        </a:p>
      </dgm:t>
    </dgm:pt>
    <dgm:pt modelId="{B1CEFA3E-1CCD-4D0C-890D-3D8598FAA188}" type="sibTrans" cxnId="{E8EE3E33-957D-4BB4-BC41-2489B749DC8B}">
      <dgm:prSet/>
      <dgm:spPr/>
      <dgm:t>
        <a:bodyPr/>
        <a:lstStyle/>
        <a:p>
          <a:endParaRPr lang="en-US"/>
        </a:p>
      </dgm:t>
    </dgm:pt>
    <dgm:pt modelId="{0B656702-BF45-4432-ABEA-85D3B1493778}">
      <dgm:prSet/>
      <dgm:spPr/>
      <dgm:t>
        <a:bodyPr/>
        <a:lstStyle/>
        <a:p>
          <a:r>
            <a:rPr lang="en-US" b="1" i="0" baseline="0"/>
            <a:t>Evaluate model accuracy and reliability</a:t>
          </a:r>
          <a:r>
            <a:rPr lang="en-US" b="0" i="0" baseline="0"/>
            <a:t> using metrics such as Mean Squared Error (MSE), Mean Absolute Error (MAE), and R² score.</a:t>
          </a:r>
          <a:endParaRPr lang="en-US"/>
        </a:p>
      </dgm:t>
    </dgm:pt>
    <dgm:pt modelId="{DD6BEA28-A0B7-416E-B81F-7558DCFEBAA8}" type="parTrans" cxnId="{64502147-F68D-406E-B436-3A67F92FB63E}">
      <dgm:prSet/>
      <dgm:spPr/>
      <dgm:t>
        <a:bodyPr/>
        <a:lstStyle/>
        <a:p>
          <a:endParaRPr lang="en-US"/>
        </a:p>
      </dgm:t>
    </dgm:pt>
    <dgm:pt modelId="{270D4728-9A31-4CD4-AC68-B034088E64DF}" type="sibTrans" cxnId="{64502147-F68D-406E-B436-3A67F92FB63E}">
      <dgm:prSet/>
      <dgm:spPr/>
      <dgm:t>
        <a:bodyPr/>
        <a:lstStyle/>
        <a:p>
          <a:endParaRPr lang="en-US"/>
        </a:p>
      </dgm:t>
    </dgm:pt>
    <dgm:pt modelId="{0C4C9C8F-C54F-4523-AA80-7AC0DD45E00C}" type="pres">
      <dgm:prSet presAssocID="{CDD52F69-9526-43F4-A247-3B81EE8D68CF}" presName="root" presStyleCnt="0">
        <dgm:presLayoutVars>
          <dgm:dir/>
          <dgm:resizeHandles val="exact"/>
        </dgm:presLayoutVars>
      </dgm:prSet>
      <dgm:spPr/>
    </dgm:pt>
    <dgm:pt modelId="{9258DE02-EC38-4671-BEDB-831D123369CC}" type="pres">
      <dgm:prSet presAssocID="{DB3D0A8F-E3C4-4DD5-BB93-045434CBF396}" presName="compNode" presStyleCnt="0"/>
      <dgm:spPr/>
    </dgm:pt>
    <dgm:pt modelId="{3A3BA010-8CC0-488E-8CDE-0D8CB9409496}" type="pres">
      <dgm:prSet presAssocID="{DB3D0A8F-E3C4-4DD5-BB93-045434CBF396}" presName="bgRect" presStyleLbl="bgShp" presStyleIdx="0" presStyleCnt="5"/>
      <dgm:spPr/>
    </dgm:pt>
    <dgm:pt modelId="{BB497982-507C-4DCE-806C-2E7EF4517AC3}" type="pres">
      <dgm:prSet presAssocID="{DB3D0A8F-E3C4-4DD5-BB93-045434CBF396}"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59EF4AAC-96B8-4667-AA9E-DED0702B91DA}" type="pres">
      <dgm:prSet presAssocID="{DB3D0A8F-E3C4-4DD5-BB93-045434CBF396}" presName="spaceRect" presStyleCnt="0"/>
      <dgm:spPr/>
    </dgm:pt>
    <dgm:pt modelId="{E6C3E648-7668-4A6A-B4C5-4460539F94E0}" type="pres">
      <dgm:prSet presAssocID="{DB3D0A8F-E3C4-4DD5-BB93-045434CBF396}" presName="parTx" presStyleLbl="revTx" presStyleIdx="0" presStyleCnt="5">
        <dgm:presLayoutVars>
          <dgm:chMax val="0"/>
          <dgm:chPref val="0"/>
        </dgm:presLayoutVars>
      </dgm:prSet>
      <dgm:spPr/>
    </dgm:pt>
    <dgm:pt modelId="{536C6463-91B1-4111-A5FE-FBD4E96290E7}" type="pres">
      <dgm:prSet presAssocID="{213D656C-B683-4FEF-981E-15810A0DB0C9}" presName="sibTrans" presStyleCnt="0"/>
      <dgm:spPr/>
    </dgm:pt>
    <dgm:pt modelId="{550932D0-001C-49E4-A943-1E5754A0C2A4}" type="pres">
      <dgm:prSet presAssocID="{3D89B7E5-44C1-4AB1-927C-EC89D0847192}" presName="compNode" presStyleCnt="0"/>
      <dgm:spPr/>
    </dgm:pt>
    <dgm:pt modelId="{3F240A4A-E4ED-48D2-BF4A-CBDBD0170B7F}" type="pres">
      <dgm:prSet presAssocID="{3D89B7E5-44C1-4AB1-927C-EC89D0847192}" presName="bgRect" presStyleLbl="bgShp" presStyleIdx="1" presStyleCnt="5"/>
      <dgm:spPr/>
    </dgm:pt>
    <dgm:pt modelId="{A38FC8C2-3D06-4038-AF7E-C50CF9C914CB}" type="pres">
      <dgm:prSet presAssocID="{3D89B7E5-44C1-4AB1-927C-EC89D0847192}"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5074DDFF-F5A4-486E-94D7-B8518FA6E72B}" type="pres">
      <dgm:prSet presAssocID="{3D89B7E5-44C1-4AB1-927C-EC89D0847192}" presName="spaceRect" presStyleCnt="0"/>
      <dgm:spPr/>
    </dgm:pt>
    <dgm:pt modelId="{320ABFD6-63D7-4495-BBA1-E48257A26B55}" type="pres">
      <dgm:prSet presAssocID="{3D89B7E5-44C1-4AB1-927C-EC89D0847192}" presName="parTx" presStyleLbl="revTx" presStyleIdx="1" presStyleCnt="5">
        <dgm:presLayoutVars>
          <dgm:chMax val="0"/>
          <dgm:chPref val="0"/>
        </dgm:presLayoutVars>
      </dgm:prSet>
      <dgm:spPr/>
    </dgm:pt>
    <dgm:pt modelId="{3616BFC2-6F49-4B6A-9F92-96D70127F7E6}" type="pres">
      <dgm:prSet presAssocID="{D3C73FBE-D467-4D99-99FA-19DC529778B7}" presName="sibTrans" presStyleCnt="0"/>
      <dgm:spPr/>
    </dgm:pt>
    <dgm:pt modelId="{4D60C054-CB6F-4EE7-809F-257A2F63C7F4}" type="pres">
      <dgm:prSet presAssocID="{DE7EE207-727B-4DD1-A03D-75D66146294B}" presName="compNode" presStyleCnt="0"/>
      <dgm:spPr/>
    </dgm:pt>
    <dgm:pt modelId="{0FC2FB6E-6C15-442B-950A-9FA4B114D6A8}" type="pres">
      <dgm:prSet presAssocID="{DE7EE207-727B-4DD1-A03D-75D66146294B}" presName="bgRect" presStyleLbl="bgShp" presStyleIdx="2" presStyleCnt="5"/>
      <dgm:spPr/>
    </dgm:pt>
    <dgm:pt modelId="{1A954EAC-6504-4200-87F4-7BFE62CD02E2}" type="pres">
      <dgm:prSet presAssocID="{DE7EE207-727B-4DD1-A03D-75D66146294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454AD810-2D6E-409D-B578-436EEF18E6FF}" type="pres">
      <dgm:prSet presAssocID="{DE7EE207-727B-4DD1-A03D-75D66146294B}" presName="spaceRect" presStyleCnt="0"/>
      <dgm:spPr/>
    </dgm:pt>
    <dgm:pt modelId="{BBC21DAF-63D7-4C97-BB2D-50017388F7B0}" type="pres">
      <dgm:prSet presAssocID="{DE7EE207-727B-4DD1-A03D-75D66146294B}" presName="parTx" presStyleLbl="revTx" presStyleIdx="2" presStyleCnt="5">
        <dgm:presLayoutVars>
          <dgm:chMax val="0"/>
          <dgm:chPref val="0"/>
        </dgm:presLayoutVars>
      </dgm:prSet>
      <dgm:spPr/>
    </dgm:pt>
    <dgm:pt modelId="{775062FD-EB80-462D-B8CE-BBBF600785D2}" type="pres">
      <dgm:prSet presAssocID="{9B4585B3-3B80-4236-A65D-027EFC114F00}" presName="sibTrans" presStyleCnt="0"/>
      <dgm:spPr/>
    </dgm:pt>
    <dgm:pt modelId="{2DC5CAEC-3071-4132-A66F-F3DED3CF3971}" type="pres">
      <dgm:prSet presAssocID="{343DC86A-729C-455C-B9AA-6E1F6390DD43}" presName="compNode" presStyleCnt="0"/>
      <dgm:spPr/>
    </dgm:pt>
    <dgm:pt modelId="{BD0067DB-ED31-4162-9659-E4C731D9EA1D}" type="pres">
      <dgm:prSet presAssocID="{343DC86A-729C-455C-B9AA-6E1F6390DD43}" presName="bgRect" presStyleLbl="bgShp" presStyleIdx="3" presStyleCnt="5"/>
      <dgm:spPr/>
    </dgm:pt>
    <dgm:pt modelId="{BB9E3DC0-11D7-4C02-A692-0BBC20F41CE8}" type="pres">
      <dgm:prSet presAssocID="{343DC86A-729C-455C-B9AA-6E1F6390DD4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lter"/>
        </a:ext>
      </dgm:extLst>
    </dgm:pt>
    <dgm:pt modelId="{A6883F07-7A80-4BC8-9BE6-DF6BDE1DE899}" type="pres">
      <dgm:prSet presAssocID="{343DC86A-729C-455C-B9AA-6E1F6390DD43}" presName="spaceRect" presStyleCnt="0"/>
      <dgm:spPr/>
    </dgm:pt>
    <dgm:pt modelId="{C07A5830-01FC-47C3-BA38-5286D551B051}" type="pres">
      <dgm:prSet presAssocID="{343DC86A-729C-455C-B9AA-6E1F6390DD43}" presName="parTx" presStyleLbl="revTx" presStyleIdx="3" presStyleCnt="5">
        <dgm:presLayoutVars>
          <dgm:chMax val="0"/>
          <dgm:chPref val="0"/>
        </dgm:presLayoutVars>
      </dgm:prSet>
      <dgm:spPr/>
    </dgm:pt>
    <dgm:pt modelId="{C2123150-1353-4C6C-B20D-72B12604EAAE}" type="pres">
      <dgm:prSet presAssocID="{B1CEFA3E-1CCD-4D0C-890D-3D8598FAA188}" presName="sibTrans" presStyleCnt="0"/>
      <dgm:spPr/>
    </dgm:pt>
    <dgm:pt modelId="{A29EB3BD-D312-419C-9C65-CD045515CFDC}" type="pres">
      <dgm:prSet presAssocID="{0B656702-BF45-4432-ABEA-85D3B1493778}" presName="compNode" presStyleCnt="0"/>
      <dgm:spPr/>
    </dgm:pt>
    <dgm:pt modelId="{03390F3B-ECDC-4179-AB0C-40D3FF5C3482}" type="pres">
      <dgm:prSet presAssocID="{0B656702-BF45-4432-ABEA-85D3B1493778}" presName="bgRect" presStyleLbl="bgShp" presStyleIdx="4" presStyleCnt="5"/>
      <dgm:spPr/>
    </dgm:pt>
    <dgm:pt modelId="{A0B8E617-208B-43D0-9F0C-B476DA011E07}" type="pres">
      <dgm:prSet presAssocID="{0B656702-BF45-4432-ABEA-85D3B1493778}"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rawing Compass"/>
        </a:ext>
      </dgm:extLst>
    </dgm:pt>
    <dgm:pt modelId="{5107C385-EB9F-4C21-8133-8180F3DC605E}" type="pres">
      <dgm:prSet presAssocID="{0B656702-BF45-4432-ABEA-85D3B1493778}" presName="spaceRect" presStyleCnt="0"/>
      <dgm:spPr/>
    </dgm:pt>
    <dgm:pt modelId="{CD6020A6-58EB-46D7-A5D8-F2B319BAFE07}" type="pres">
      <dgm:prSet presAssocID="{0B656702-BF45-4432-ABEA-85D3B1493778}" presName="parTx" presStyleLbl="revTx" presStyleIdx="4" presStyleCnt="5">
        <dgm:presLayoutVars>
          <dgm:chMax val="0"/>
          <dgm:chPref val="0"/>
        </dgm:presLayoutVars>
      </dgm:prSet>
      <dgm:spPr/>
    </dgm:pt>
  </dgm:ptLst>
  <dgm:cxnLst>
    <dgm:cxn modelId="{C488C604-D7FE-4807-86FB-13C505E1789F}" type="presOf" srcId="{3D89B7E5-44C1-4AB1-927C-EC89D0847192}" destId="{320ABFD6-63D7-4495-BBA1-E48257A26B55}" srcOrd="0" destOrd="0" presId="urn:microsoft.com/office/officeart/2018/2/layout/IconVerticalSolidList"/>
    <dgm:cxn modelId="{5193432A-DE26-4B8E-A2BE-2303E1611BE1}" srcId="{CDD52F69-9526-43F4-A247-3B81EE8D68CF}" destId="{3D89B7E5-44C1-4AB1-927C-EC89D0847192}" srcOrd="1" destOrd="0" parTransId="{AA6C2AF9-1445-40DC-B3E9-A77FBC644943}" sibTransId="{D3C73FBE-D467-4D99-99FA-19DC529778B7}"/>
    <dgm:cxn modelId="{CF96942B-8991-478F-8B21-72D52CA42860}" type="presOf" srcId="{CDD52F69-9526-43F4-A247-3B81EE8D68CF}" destId="{0C4C9C8F-C54F-4523-AA80-7AC0DD45E00C}" srcOrd="0" destOrd="0" presId="urn:microsoft.com/office/officeart/2018/2/layout/IconVerticalSolidList"/>
    <dgm:cxn modelId="{AAAFF530-ECC6-4D7A-AD01-D60663ED57E5}" srcId="{CDD52F69-9526-43F4-A247-3B81EE8D68CF}" destId="{DB3D0A8F-E3C4-4DD5-BB93-045434CBF396}" srcOrd="0" destOrd="0" parTransId="{8A744A46-5330-43AF-A9FE-A72E472518BE}" sibTransId="{213D656C-B683-4FEF-981E-15810A0DB0C9}"/>
    <dgm:cxn modelId="{E8EE3E33-957D-4BB4-BC41-2489B749DC8B}" srcId="{CDD52F69-9526-43F4-A247-3B81EE8D68CF}" destId="{343DC86A-729C-455C-B9AA-6E1F6390DD43}" srcOrd="3" destOrd="0" parTransId="{0065B36D-FDED-4BB5-BE0B-E8317FA02770}" sibTransId="{B1CEFA3E-1CCD-4D0C-890D-3D8598FAA188}"/>
    <dgm:cxn modelId="{64502147-F68D-406E-B436-3A67F92FB63E}" srcId="{CDD52F69-9526-43F4-A247-3B81EE8D68CF}" destId="{0B656702-BF45-4432-ABEA-85D3B1493778}" srcOrd="4" destOrd="0" parTransId="{DD6BEA28-A0B7-416E-B81F-7558DCFEBAA8}" sibTransId="{270D4728-9A31-4CD4-AC68-B034088E64DF}"/>
    <dgm:cxn modelId="{E1A0E458-A517-4F6D-BB8B-BAEC20AB0DBA}" type="presOf" srcId="{DE7EE207-727B-4DD1-A03D-75D66146294B}" destId="{BBC21DAF-63D7-4C97-BB2D-50017388F7B0}" srcOrd="0" destOrd="0" presId="urn:microsoft.com/office/officeart/2018/2/layout/IconVerticalSolidList"/>
    <dgm:cxn modelId="{C28644BE-E40E-482C-BE76-44D33B02C349}" srcId="{CDD52F69-9526-43F4-A247-3B81EE8D68CF}" destId="{DE7EE207-727B-4DD1-A03D-75D66146294B}" srcOrd="2" destOrd="0" parTransId="{6A013B2A-AB41-49C7-8D98-51B7BC5C8375}" sibTransId="{9B4585B3-3B80-4236-A65D-027EFC114F00}"/>
    <dgm:cxn modelId="{81AD25D3-4EBC-4994-A254-FE358967A146}" type="presOf" srcId="{343DC86A-729C-455C-B9AA-6E1F6390DD43}" destId="{C07A5830-01FC-47C3-BA38-5286D551B051}" srcOrd="0" destOrd="0" presId="urn:microsoft.com/office/officeart/2018/2/layout/IconVerticalSolidList"/>
    <dgm:cxn modelId="{37CB8BDB-2019-4820-807D-4B5125B128BB}" type="presOf" srcId="{DB3D0A8F-E3C4-4DD5-BB93-045434CBF396}" destId="{E6C3E648-7668-4A6A-B4C5-4460539F94E0}" srcOrd="0" destOrd="0" presId="urn:microsoft.com/office/officeart/2018/2/layout/IconVerticalSolidList"/>
    <dgm:cxn modelId="{09A4CDF5-53A7-4AE4-92BE-9522D88E2099}" type="presOf" srcId="{0B656702-BF45-4432-ABEA-85D3B1493778}" destId="{CD6020A6-58EB-46D7-A5D8-F2B319BAFE07}" srcOrd="0" destOrd="0" presId="urn:microsoft.com/office/officeart/2018/2/layout/IconVerticalSolidList"/>
    <dgm:cxn modelId="{D992DF50-9036-49AE-9115-773DAC268B5D}" type="presParOf" srcId="{0C4C9C8F-C54F-4523-AA80-7AC0DD45E00C}" destId="{9258DE02-EC38-4671-BEDB-831D123369CC}" srcOrd="0" destOrd="0" presId="urn:microsoft.com/office/officeart/2018/2/layout/IconVerticalSolidList"/>
    <dgm:cxn modelId="{1D840614-F0EF-4A6F-94E9-55258E87E4B8}" type="presParOf" srcId="{9258DE02-EC38-4671-BEDB-831D123369CC}" destId="{3A3BA010-8CC0-488E-8CDE-0D8CB9409496}" srcOrd="0" destOrd="0" presId="urn:microsoft.com/office/officeart/2018/2/layout/IconVerticalSolidList"/>
    <dgm:cxn modelId="{12630149-ED9E-4875-AFC1-12FEF99381E8}" type="presParOf" srcId="{9258DE02-EC38-4671-BEDB-831D123369CC}" destId="{BB497982-507C-4DCE-806C-2E7EF4517AC3}" srcOrd="1" destOrd="0" presId="urn:microsoft.com/office/officeart/2018/2/layout/IconVerticalSolidList"/>
    <dgm:cxn modelId="{933E6DFC-3190-49FF-9B52-11888E160433}" type="presParOf" srcId="{9258DE02-EC38-4671-BEDB-831D123369CC}" destId="{59EF4AAC-96B8-4667-AA9E-DED0702B91DA}" srcOrd="2" destOrd="0" presId="urn:microsoft.com/office/officeart/2018/2/layout/IconVerticalSolidList"/>
    <dgm:cxn modelId="{1BFA2EDB-46D2-479B-AF1F-2FA82DDA3392}" type="presParOf" srcId="{9258DE02-EC38-4671-BEDB-831D123369CC}" destId="{E6C3E648-7668-4A6A-B4C5-4460539F94E0}" srcOrd="3" destOrd="0" presId="urn:microsoft.com/office/officeart/2018/2/layout/IconVerticalSolidList"/>
    <dgm:cxn modelId="{EF91C9B3-38E7-45FD-BB7A-A6D22A1447DB}" type="presParOf" srcId="{0C4C9C8F-C54F-4523-AA80-7AC0DD45E00C}" destId="{536C6463-91B1-4111-A5FE-FBD4E96290E7}" srcOrd="1" destOrd="0" presId="urn:microsoft.com/office/officeart/2018/2/layout/IconVerticalSolidList"/>
    <dgm:cxn modelId="{5157DB15-9387-4221-9CDC-070EBBBCB2A6}" type="presParOf" srcId="{0C4C9C8F-C54F-4523-AA80-7AC0DD45E00C}" destId="{550932D0-001C-49E4-A943-1E5754A0C2A4}" srcOrd="2" destOrd="0" presId="urn:microsoft.com/office/officeart/2018/2/layout/IconVerticalSolidList"/>
    <dgm:cxn modelId="{A0BCEDE5-66AC-428C-A622-FF650849DC2A}" type="presParOf" srcId="{550932D0-001C-49E4-A943-1E5754A0C2A4}" destId="{3F240A4A-E4ED-48D2-BF4A-CBDBD0170B7F}" srcOrd="0" destOrd="0" presId="urn:microsoft.com/office/officeart/2018/2/layout/IconVerticalSolidList"/>
    <dgm:cxn modelId="{7D77985B-C9AB-4AEB-88C6-65F6424B3597}" type="presParOf" srcId="{550932D0-001C-49E4-A943-1E5754A0C2A4}" destId="{A38FC8C2-3D06-4038-AF7E-C50CF9C914CB}" srcOrd="1" destOrd="0" presId="urn:microsoft.com/office/officeart/2018/2/layout/IconVerticalSolidList"/>
    <dgm:cxn modelId="{EF334A01-2A56-4822-96FB-F8374A33D232}" type="presParOf" srcId="{550932D0-001C-49E4-A943-1E5754A0C2A4}" destId="{5074DDFF-F5A4-486E-94D7-B8518FA6E72B}" srcOrd="2" destOrd="0" presId="urn:microsoft.com/office/officeart/2018/2/layout/IconVerticalSolidList"/>
    <dgm:cxn modelId="{9D27ED0B-64AA-4DB9-9707-97E68FED0D08}" type="presParOf" srcId="{550932D0-001C-49E4-A943-1E5754A0C2A4}" destId="{320ABFD6-63D7-4495-BBA1-E48257A26B55}" srcOrd="3" destOrd="0" presId="urn:microsoft.com/office/officeart/2018/2/layout/IconVerticalSolidList"/>
    <dgm:cxn modelId="{4DBFCAE1-3EFA-4E36-AF25-440A1EE51301}" type="presParOf" srcId="{0C4C9C8F-C54F-4523-AA80-7AC0DD45E00C}" destId="{3616BFC2-6F49-4B6A-9F92-96D70127F7E6}" srcOrd="3" destOrd="0" presId="urn:microsoft.com/office/officeart/2018/2/layout/IconVerticalSolidList"/>
    <dgm:cxn modelId="{8C7B4BF8-5290-48EE-8D5B-AA44BF7B656E}" type="presParOf" srcId="{0C4C9C8F-C54F-4523-AA80-7AC0DD45E00C}" destId="{4D60C054-CB6F-4EE7-809F-257A2F63C7F4}" srcOrd="4" destOrd="0" presId="urn:microsoft.com/office/officeart/2018/2/layout/IconVerticalSolidList"/>
    <dgm:cxn modelId="{951169C4-C8F1-45F1-8738-3F01EC1A83CA}" type="presParOf" srcId="{4D60C054-CB6F-4EE7-809F-257A2F63C7F4}" destId="{0FC2FB6E-6C15-442B-950A-9FA4B114D6A8}" srcOrd="0" destOrd="0" presId="urn:microsoft.com/office/officeart/2018/2/layout/IconVerticalSolidList"/>
    <dgm:cxn modelId="{D16A9A72-5842-4D18-A30A-F7107EE1C689}" type="presParOf" srcId="{4D60C054-CB6F-4EE7-809F-257A2F63C7F4}" destId="{1A954EAC-6504-4200-87F4-7BFE62CD02E2}" srcOrd="1" destOrd="0" presId="urn:microsoft.com/office/officeart/2018/2/layout/IconVerticalSolidList"/>
    <dgm:cxn modelId="{314F34D0-3003-49B6-8BFD-52B8D61AC4D0}" type="presParOf" srcId="{4D60C054-CB6F-4EE7-809F-257A2F63C7F4}" destId="{454AD810-2D6E-409D-B578-436EEF18E6FF}" srcOrd="2" destOrd="0" presId="urn:microsoft.com/office/officeart/2018/2/layout/IconVerticalSolidList"/>
    <dgm:cxn modelId="{2DA585A3-E697-4A1D-B67B-E522F35BCABF}" type="presParOf" srcId="{4D60C054-CB6F-4EE7-809F-257A2F63C7F4}" destId="{BBC21DAF-63D7-4C97-BB2D-50017388F7B0}" srcOrd="3" destOrd="0" presId="urn:microsoft.com/office/officeart/2018/2/layout/IconVerticalSolidList"/>
    <dgm:cxn modelId="{22653897-62B2-408B-98A9-727EA09442A2}" type="presParOf" srcId="{0C4C9C8F-C54F-4523-AA80-7AC0DD45E00C}" destId="{775062FD-EB80-462D-B8CE-BBBF600785D2}" srcOrd="5" destOrd="0" presId="urn:microsoft.com/office/officeart/2018/2/layout/IconVerticalSolidList"/>
    <dgm:cxn modelId="{3D588B18-22A4-46F4-A5B5-F6D607228307}" type="presParOf" srcId="{0C4C9C8F-C54F-4523-AA80-7AC0DD45E00C}" destId="{2DC5CAEC-3071-4132-A66F-F3DED3CF3971}" srcOrd="6" destOrd="0" presId="urn:microsoft.com/office/officeart/2018/2/layout/IconVerticalSolidList"/>
    <dgm:cxn modelId="{AFCA5D57-B46D-469A-B32A-AD8AE50A55FA}" type="presParOf" srcId="{2DC5CAEC-3071-4132-A66F-F3DED3CF3971}" destId="{BD0067DB-ED31-4162-9659-E4C731D9EA1D}" srcOrd="0" destOrd="0" presId="urn:microsoft.com/office/officeart/2018/2/layout/IconVerticalSolidList"/>
    <dgm:cxn modelId="{B0C89678-B304-4AE0-9BBA-147334E6B9D8}" type="presParOf" srcId="{2DC5CAEC-3071-4132-A66F-F3DED3CF3971}" destId="{BB9E3DC0-11D7-4C02-A692-0BBC20F41CE8}" srcOrd="1" destOrd="0" presId="urn:microsoft.com/office/officeart/2018/2/layout/IconVerticalSolidList"/>
    <dgm:cxn modelId="{23EE43C8-23E1-47AB-ADF5-F7CDB642BF52}" type="presParOf" srcId="{2DC5CAEC-3071-4132-A66F-F3DED3CF3971}" destId="{A6883F07-7A80-4BC8-9BE6-DF6BDE1DE899}" srcOrd="2" destOrd="0" presId="urn:microsoft.com/office/officeart/2018/2/layout/IconVerticalSolidList"/>
    <dgm:cxn modelId="{113973A5-5E3A-48D7-885F-418370850B7C}" type="presParOf" srcId="{2DC5CAEC-3071-4132-A66F-F3DED3CF3971}" destId="{C07A5830-01FC-47C3-BA38-5286D551B051}" srcOrd="3" destOrd="0" presId="urn:microsoft.com/office/officeart/2018/2/layout/IconVerticalSolidList"/>
    <dgm:cxn modelId="{F6622392-C375-4B25-AA86-6FE6005D2234}" type="presParOf" srcId="{0C4C9C8F-C54F-4523-AA80-7AC0DD45E00C}" destId="{C2123150-1353-4C6C-B20D-72B12604EAAE}" srcOrd="7" destOrd="0" presId="urn:microsoft.com/office/officeart/2018/2/layout/IconVerticalSolidList"/>
    <dgm:cxn modelId="{CB85FBD3-C2B2-47F4-AA3D-4616520EBCF9}" type="presParOf" srcId="{0C4C9C8F-C54F-4523-AA80-7AC0DD45E00C}" destId="{A29EB3BD-D312-419C-9C65-CD045515CFDC}" srcOrd="8" destOrd="0" presId="urn:microsoft.com/office/officeart/2018/2/layout/IconVerticalSolidList"/>
    <dgm:cxn modelId="{BE611CCB-6FAD-4823-AD61-16511A312A12}" type="presParOf" srcId="{A29EB3BD-D312-419C-9C65-CD045515CFDC}" destId="{03390F3B-ECDC-4179-AB0C-40D3FF5C3482}" srcOrd="0" destOrd="0" presId="urn:microsoft.com/office/officeart/2018/2/layout/IconVerticalSolidList"/>
    <dgm:cxn modelId="{4C02D4AE-0CD3-4E86-9446-07A9B895BEC0}" type="presParOf" srcId="{A29EB3BD-D312-419C-9C65-CD045515CFDC}" destId="{A0B8E617-208B-43D0-9F0C-B476DA011E07}" srcOrd="1" destOrd="0" presId="urn:microsoft.com/office/officeart/2018/2/layout/IconVerticalSolidList"/>
    <dgm:cxn modelId="{F2E786E9-E1D4-4AC3-8773-3A2C58160E59}" type="presParOf" srcId="{A29EB3BD-D312-419C-9C65-CD045515CFDC}" destId="{5107C385-EB9F-4C21-8133-8180F3DC605E}" srcOrd="2" destOrd="0" presId="urn:microsoft.com/office/officeart/2018/2/layout/IconVerticalSolidList"/>
    <dgm:cxn modelId="{A054E3A7-BA9D-439E-B047-9A1B208F2A30}" type="presParOf" srcId="{A29EB3BD-D312-419C-9C65-CD045515CFDC}" destId="{CD6020A6-58EB-46D7-A5D8-F2B319BAFE0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0D728F-CE59-4FAD-8B3D-F23B58BF83F7}" type="doc">
      <dgm:prSet loTypeId="urn:microsoft.com/office/officeart/2005/8/layout/hList1" loCatId="list" qsTypeId="urn:microsoft.com/office/officeart/2005/8/quickstyle/simple4" qsCatId="simple" csTypeId="urn:microsoft.com/office/officeart/2005/8/colors/colorful2" csCatId="colorful"/>
      <dgm:spPr/>
      <dgm:t>
        <a:bodyPr/>
        <a:lstStyle/>
        <a:p>
          <a:endParaRPr lang="en-US"/>
        </a:p>
      </dgm:t>
    </dgm:pt>
    <dgm:pt modelId="{EE53DAE3-0B80-463B-B662-634905B1E09E}">
      <dgm:prSet/>
      <dgm:spPr/>
      <dgm:t>
        <a:bodyPr/>
        <a:lstStyle/>
        <a:p>
          <a:r>
            <a:rPr lang="en-US" b="0" i="0" baseline="0"/>
            <a:t>Dataset:</a:t>
          </a:r>
          <a:endParaRPr lang="en-US"/>
        </a:p>
      </dgm:t>
    </dgm:pt>
    <dgm:pt modelId="{20BB3505-0D53-44E0-924B-3367BA681C00}" type="parTrans" cxnId="{AB728EDC-BACA-46E2-B130-306FDAA22A8B}">
      <dgm:prSet/>
      <dgm:spPr/>
      <dgm:t>
        <a:bodyPr/>
        <a:lstStyle/>
        <a:p>
          <a:endParaRPr lang="en-US"/>
        </a:p>
      </dgm:t>
    </dgm:pt>
    <dgm:pt modelId="{DED8C114-63B6-4E3D-80A9-9AAA1997155C}" type="sibTrans" cxnId="{AB728EDC-BACA-46E2-B130-306FDAA22A8B}">
      <dgm:prSet/>
      <dgm:spPr/>
      <dgm:t>
        <a:bodyPr/>
        <a:lstStyle/>
        <a:p>
          <a:endParaRPr lang="en-US"/>
        </a:p>
      </dgm:t>
    </dgm:pt>
    <dgm:pt modelId="{891D2866-9321-413E-890F-FC27AC5B01CE}">
      <dgm:prSet/>
      <dgm:spPr/>
      <dgm:t>
        <a:bodyPr/>
        <a:lstStyle/>
        <a:p>
          <a:r>
            <a:rPr lang="en-US" b="0" i="0" baseline="0" dirty="0"/>
            <a:t>Individual Household Electric Power Consumption Dataset from the UCI Machine Learning Repository, containing over four years of minute-level measurements. Key features include </a:t>
          </a:r>
          <a:r>
            <a:rPr lang="en-US" b="0" i="0" baseline="0" dirty="0" err="1"/>
            <a:t>Global_active_power</a:t>
          </a:r>
          <a:r>
            <a:rPr lang="en-US" b="0" i="0" baseline="0" dirty="0"/>
            <a:t>, Voltage, </a:t>
          </a:r>
          <a:r>
            <a:rPr lang="en-US" b="0" i="0" baseline="0" dirty="0" err="1"/>
            <a:t>Global_intensity</a:t>
          </a:r>
          <a:r>
            <a:rPr lang="en-US" b="0" i="0" baseline="0" dirty="0"/>
            <a:t>, and multiple </a:t>
          </a:r>
          <a:r>
            <a:rPr lang="en-US" b="0" i="0" baseline="0" dirty="0" err="1"/>
            <a:t>Sub_metering</a:t>
          </a:r>
          <a:r>
            <a:rPr lang="en-US" b="0" i="0" baseline="0" dirty="0"/>
            <a:t> values.</a:t>
          </a:r>
          <a:endParaRPr lang="en-US" dirty="0"/>
        </a:p>
      </dgm:t>
    </dgm:pt>
    <dgm:pt modelId="{93619AF6-2061-49EE-92A0-9D3B0C4C02B7}" type="parTrans" cxnId="{65FF3745-1A26-4C4B-97C1-EEA248DA48A2}">
      <dgm:prSet/>
      <dgm:spPr/>
      <dgm:t>
        <a:bodyPr/>
        <a:lstStyle/>
        <a:p>
          <a:endParaRPr lang="en-US"/>
        </a:p>
      </dgm:t>
    </dgm:pt>
    <dgm:pt modelId="{98FE6DF5-426D-435B-814E-83C9F5FD519D}" type="sibTrans" cxnId="{65FF3745-1A26-4C4B-97C1-EEA248DA48A2}">
      <dgm:prSet/>
      <dgm:spPr/>
      <dgm:t>
        <a:bodyPr/>
        <a:lstStyle/>
        <a:p>
          <a:endParaRPr lang="en-US"/>
        </a:p>
      </dgm:t>
    </dgm:pt>
    <dgm:pt modelId="{573446C6-F596-4C31-8BCA-C947D01CCEF1}">
      <dgm:prSet/>
      <dgm:spPr/>
      <dgm:t>
        <a:bodyPr/>
        <a:lstStyle/>
        <a:p>
          <a:r>
            <a:rPr lang="en-US" b="0" i="0" baseline="0"/>
            <a:t>Preprocessing Steps:</a:t>
          </a:r>
          <a:endParaRPr lang="en-US"/>
        </a:p>
      </dgm:t>
    </dgm:pt>
    <dgm:pt modelId="{341E2A8B-7D4B-4DC7-AFD6-EFB1C43804EB}" type="parTrans" cxnId="{C11938A0-0532-4234-8FA0-1E93CC28984B}">
      <dgm:prSet/>
      <dgm:spPr/>
      <dgm:t>
        <a:bodyPr/>
        <a:lstStyle/>
        <a:p>
          <a:endParaRPr lang="en-US"/>
        </a:p>
      </dgm:t>
    </dgm:pt>
    <dgm:pt modelId="{BAB731BE-E29C-44F4-832A-B5258C7B98EF}" type="sibTrans" cxnId="{C11938A0-0532-4234-8FA0-1E93CC28984B}">
      <dgm:prSet/>
      <dgm:spPr/>
      <dgm:t>
        <a:bodyPr/>
        <a:lstStyle/>
        <a:p>
          <a:endParaRPr lang="en-US"/>
        </a:p>
      </dgm:t>
    </dgm:pt>
    <dgm:pt modelId="{15E642D0-AE6A-4E0B-84ED-FD419C4238B7}">
      <dgm:prSet/>
      <dgm:spPr/>
      <dgm:t>
        <a:bodyPr/>
        <a:lstStyle/>
        <a:p>
          <a:r>
            <a:rPr lang="en-US" b="1" i="0" baseline="0" dirty="0"/>
            <a:t>Missing Values</a:t>
          </a:r>
          <a:r>
            <a:rPr lang="en-US" b="0" i="0" baseline="0" dirty="0"/>
            <a:t>: Handled with forward-fill and back-fill techniques to maintain continuity.</a:t>
          </a:r>
          <a:endParaRPr lang="en-US" dirty="0"/>
        </a:p>
      </dgm:t>
    </dgm:pt>
    <dgm:pt modelId="{7303F2F3-B1DC-40DE-83EC-E6BA60723EA0}" type="parTrans" cxnId="{7D385902-7515-448E-AA4F-FBE3BFCB4D99}">
      <dgm:prSet/>
      <dgm:spPr/>
      <dgm:t>
        <a:bodyPr/>
        <a:lstStyle/>
        <a:p>
          <a:endParaRPr lang="en-US"/>
        </a:p>
      </dgm:t>
    </dgm:pt>
    <dgm:pt modelId="{BF7C445A-0EBB-479A-AC02-C2B30BFF9CD2}" type="sibTrans" cxnId="{7D385902-7515-448E-AA4F-FBE3BFCB4D99}">
      <dgm:prSet/>
      <dgm:spPr/>
      <dgm:t>
        <a:bodyPr/>
        <a:lstStyle/>
        <a:p>
          <a:endParaRPr lang="en-US"/>
        </a:p>
      </dgm:t>
    </dgm:pt>
    <dgm:pt modelId="{D47D22EE-B93C-456F-A26D-F2E01C464E66}">
      <dgm:prSet/>
      <dgm:spPr/>
      <dgm:t>
        <a:bodyPr/>
        <a:lstStyle/>
        <a:p>
          <a:r>
            <a:rPr lang="en-US" b="1" i="0" baseline="0" dirty="0"/>
            <a:t>Resampling</a:t>
          </a:r>
          <a:r>
            <a:rPr lang="en-US" b="0" i="0" baseline="0" dirty="0"/>
            <a:t>: Data resampled from 1-minute to 5-minute intervals to reduce noise and computational complexity.</a:t>
          </a:r>
          <a:endParaRPr lang="en-US" dirty="0"/>
        </a:p>
      </dgm:t>
    </dgm:pt>
    <dgm:pt modelId="{31ECB27D-51BD-466E-BBB4-FAF87AB0DEF7}" type="parTrans" cxnId="{3FB46EAE-BF4D-4DB7-87CC-537B25ABB304}">
      <dgm:prSet/>
      <dgm:spPr/>
      <dgm:t>
        <a:bodyPr/>
        <a:lstStyle/>
        <a:p>
          <a:endParaRPr lang="en-US"/>
        </a:p>
      </dgm:t>
    </dgm:pt>
    <dgm:pt modelId="{D45645D9-0FFC-4064-A2D7-42740D67D05A}" type="sibTrans" cxnId="{3FB46EAE-BF4D-4DB7-87CC-537B25ABB304}">
      <dgm:prSet/>
      <dgm:spPr/>
      <dgm:t>
        <a:bodyPr/>
        <a:lstStyle/>
        <a:p>
          <a:endParaRPr lang="en-US"/>
        </a:p>
      </dgm:t>
    </dgm:pt>
    <dgm:pt modelId="{FFA9F7B8-9138-4052-ACC2-5EFE18F8D566}">
      <dgm:prSet/>
      <dgm:spPr/>
      <dgm:t>
        <a:bodyPr/>
        <a:lstStyle/>
        <a:p>
          <a:r>
            <a:rPr lang="en-US" b="1" i="0" baseline="0" dirty="0"/>
            <a:t>Feature Scaling</a:t>
          </a:r>
          <a:r>
            <a:rPr lang="en-US" b="0" i="0" baseline="0" dirty="0"/>
            <a:t>: Features normalized using Min-Max scaling to the range [0, 1] for better network performance.</a:t>
          </a:r>
          <a:endParaRPr lang="en-US" dirty="0"/>
        </a:p>
      </dgm:t>
    </dgm:pt>
    <dgm:pt modelId="{25DB0BE2-CE5D-4CCB-A4DA-BDF34E2355E0}" type="parTrans" cxnId="{EC44818A-E3FF-402B-A425-609BF11E083F}">
      <dgm:prSet/>
      <dgm:spPr/>
      <dgm:t>
        <a:bodyPr/>
        <a:lstStyle/>
        <a:p>
          <a:endParaRPr lang="en-US"/>
        </a:p>
      </dgm:t>
    </dgm:pt>
    <dgm:pt modelId="{4335ABC7-A433-4135-8463-16EB7FB896D9}" type="sibTrans" cxnId="{EC44818A-E3FF-402B-A425-609BF11E083F}">
      <dgm:prSet/>
      <dgm:spPr/>
      <dgm:t>
        <a:bodyPr/>
        <a:lstStyle/>
        <a:p>
          <a:endParaRPr lang="en-US"/>
        </a:p>
      </dgm:t>
    </dgm:pt>
    <dgm:pt modelId="{973F682C-68CD-4B82-853A-7FAD1D34268C}">
      <dgm:prSet/>
      <dgm:spPr/>
      <dgm:t>
        <a:bodyPr/>
        <a:lstStyle/>
        <a:p>
          <a:r>
            <a:rPr lang="en-US" b="1" i="0" baseline="0" dirty="0"/>
            <a:t>Sequence Windowing</a:t>
          </a:r>
          <a:r>
            <a:rPr lang="en-US" b="0" i="0" baseline="0" dirty="0"/>
            <a:t>: Employed a sliding window approach to create input-output pairs using 12 past time steps for modeling.</a:t>
          </a:r>
          <a:endParaRPr lang="en-US" dirty="0"/>
        </a:p>
      </dgm:t>
    </dgm:pt>
    <dgm:pt modelId="{7BBE503D-7256-4B60-A5E6-B31B3E6A41D6}" type="parTrans" cxnId="{A82A5AAA-4D03-43BA-9AC2-02F2DF14A10A}">
      <dgm:prSet/>
      <dgm:spPr/>
      <dgm:t>
        <a:bodyPr/>
        <a:lstStyle/>
        <a:p>
          <a:endParaRPr lang="en-US"/>
        </a:p>
      </dgm:t>
    </dgm:pt>
    <dgm:pt modelId="{1510EAA2-5457-4962-B8B4-DD9BE730DADD}" type="sibTrans" cxnId="{A82A5AAA-4D03-43BA-9AC2-02F2DF14A10A}">
      <dgm:prSet/>
      <dgm:spPr/>
      <dgm:t>
        <a:bodyPr/>
        <a:lstStyle/>
        <a:p>
          <a:endParaRPr lang="en-US"/>
        </a:p>
      </dgm:t>
    </dgm:pt>
    <dgm:pt modelId="{05F3A678-F789-4BEF-A370-1980EB8FE5B1}">
      <dgm:prSet/>
      <dgm:spPr/>
      <dgm:t>
        <a:bodyPr/>
        <a:lstStyle/>
        <a:p>
          <a:r>
            <a:rPr lang="en-US" b="1" i="0" baseline="0" dirty="0"/>
            <a:t>Train-Test Split</a:t>
          </a:r>
          <a:r>
            <a:rPr lang="en-US" b="0" i="0" baseline="0" dirty="0"/>
            <a:t>: The dataset was split chronologically into 80% training and 20% testing subsets to ensure model evaluation on unseen data.</a:t>
          </a:r>
          <a:endParaRPr lang="en-US" dirty="0"/>
        </a:p>
      </dgm:t>
    </dgm:pt>
    <dgm:pt modelId="{A6446E9C-0FD3-4C44-B8B5-0204C11C2E15}" type="parTrans" cxnId="{10D9018A-6179-4067-BBAF-14025997FED7}">
      <dgm:prSet/>
      <dgm:spPr/>
      <dgm:t>
        <a:bodyPr/>
        <a:lstStyle/>
        <a:p>
          <a:endParaRPr lang="en-US"/>
        </a:p>
      </dgm:t>
    </dgm:pt>
    <dgm:pt modelId="{A09E4A4C-79E6-41F1-8D3B-D4414914C690}" type="sibTrans" cxnId="{10D9018A-6179-4067-BBAF-14025997FED7}">
      <dgm:prSet/>
      <dgm:spPr/>
      <dgm:t>
        <a:bodyPr/>
        <a:lstStyle/>
        <a:p>
          <a:endParaRPr lang="en-US"/>
        </a:p>
      </dgm:t>
    </dgm:pt>
    <dgm:pt modelId="{05CFDF2F-C78F-4D91-B133-2C54C3E32FB6}" type="pres">
      <dgm:prSet presAssocID="{C90D728F-CE59-4FAD-8B3D-F23B58BF83F7}" presName="Name0" presStyleCnt="0">
        <dgm:presLayoutVars>
          <dgm:dir/>
          <dgm:animLvl val="lvl"/>
          <dgm:resizeHandles val="exact"/>
        </dgm:presLayoutVars>
      </dgm:prSet>
      <dgm:spPr/>
    </dgm:pt>
    <dgm:pt modelId="{AB64F4DC-D015-4E85-9EF4-354F5A1B67EB}" type="pres">
      <dgm:prSet presAssocID="{EE53DAE3-0B80-463B-B662-634905B1E09E}" presName="composite" presStyleCnt="0"/>
      <dgm:spPr/>
    </dgm:pt>
    <dgm:pt modelId="{13185E3F-BAF7-447B-9E07-8503908DA3F5}" type="pres">
      <dgm:prSet presAssocID="{EE53DAE3-0B80-463B-B662-634905B1E09E}" presName="parTx" presStyleLbl="alignNode1" presStyleIdx="0" presStyleCnt="2">
        <dgm:presLayoutVars>
          <dgm:chMax val="0"/>
          <dgm:chPref val="0"/>
          <dgm:bulletEnabled val="1"/>
        </dgm:presLayoutVars>
      </dgm:prSet>
      <dgm:spPr/>
    </dgm:pt>
    <dgm:pt modelId="{7D6EAB36-A54D-4C49-9E39-332E3D6AED47}" type="pres">
      <dgm:prSet presAssocID="{EE53DAE3-0B80-463B-B662-634905B1E09E}" presName="desTx" presStyleLbl="alignAccFollowNode1" presStyleIdx="0" presStyleCnt="2">
        <dgm:presLayoutVars>
          <dgm:bulletEnabled val="1"/>
        </dgm:presLayoutVars>
      </dgm:prSet>
      <dgm:spPr/>
    </dgm:pt>
    <dgm:pt modelId="{8F9023B3-9500-4982-AD4E-6AEB99514337}" type="pres">
      <dgm:prSet presAssocID="{DED8C114-63B6-4E3D-80A9-9AAA1997155C}" presName="space" presStyleCnt="0"/>
      <dgm:spPr/>
    </dgm:pt>
    <dgm:pt modelId="{32D1B1AA-FA1A-490D-87D0-57969F532387}" type="pres">
      <dgm:prSet presAssocID="{573446C6-F596-4C31-8BCA-C947D01CCEF1}" presName="composite" presStyleCnt="0"/>
      <dgm:spPr/>
    </dgm:pt>
    <dgm:pt modelId="{ED683E1C-193A-42AA-805C-B7AF6F59EF87}" type="pres">
      <dgm:prSet presAssocID="{573446C6-F596-4C31-8BCA-C947D01CCEF1}" presName="parTx" presStyleLbl="alignNode1" presStyleIdx="1" presStyleCnt="2">
        <dgm:presLayoutVars>
          <dgm:chMax val="0"/>
          <dgm:chPref val="0"/>
          <dgm:bulletEnabled val="1"/>
        </dgm:presLayoutVars>
      </dgm:prSet>
      <dgm:spPr/>
    </dgm:pt>
    <dgm:pt modelId="{A7EED70B-2744-4E50-9094-57A2DDF4A1A9}" type="pres">
      <dgm:prSet presAssocID="{573446C6-F596-4C31-8BCA-C947D01CCEF1}" presName="desTx" presStyleLbl="alignAccFollowNode1" presStyleIdx="1" presStyleCnt="2">
        <dgm:presLayoutVars>
          <dgm:bulletEnabled val="1"/>
        </dgm:presLayoutVars>
      </dgm:prSet>
      <dgm:spPr/>
    </dgm:pt>
  </dgm:ptLst>
  <dgm:cxnLst>
    <dgm:cxn modelId="{7D385902-7515-448E-AA4F-FBE3BFCB4D99}" srcId="{573446C6-F596-4C31-8BCA-C947D01CCEF1}" destId="{15E642D0-AE6A-4E0B-84ED-FD419C4238B7}" srcOrd="0" destOrd="0" parTransId="{7303F2F3-B1DC-40DE-83EC-E6BA60723EA0}" sibTransId="{BF7C445A-0EBB-479A-AC02-C2B30BFF9CD2}"/>
    <dgm:cxn modelId="{07B54619-0EA1-4357-BD50-E192BA248D5C}" type="presOf" srcId="{05F3A678-F789-4BEF-A370-1980EB8FE5B1}" destId="{A7EED70B-2744-4E50-9094-57A2DDF4A1A9}" srcOrd="0" destOrd="4" presId="urn:microsoft.com/office/officeart/2005/8/layout/hList1"/>
    <dgm:cxn modelId="{4A671B26-C290-43D8-8A91-BA59A550E254}" type="presOf" srcId="{EE53DAE3-0B80-463B-B662-634905B1E09E}" destId="{13185E3F-BAF7-447B-9E07-8503908DA3F5}" srcOrd="0" destOrd="0" presId="urn:microsoft.com/office/officeart/2005/8/layout/hList1"/>
    <dgm:cxn modelId="{69E53027-298C-453D-A934-96A297B9862D}" type="presOf" srcId="{C90D728F-CE59-4FAD-8B3D-F23B58BF83F7}" destId="{05CFDF2F-C78F-4D91-B133-2C54C3E32FB6}" srcOrd="0" destOrd="0" presId="urn:microsoft.com/office/officeart/2005/8/layout/hList1"/>
    <dgm:cxn modelId="{72499E2D-7827-447B-A6B2-74096020F644}" type="presOf" srcId="{FFA9F7B8-9138-4052-ACC2-5EFE18F8D566}" destId="{A7EED70B-2744-4E50-9094-57A2DDF4A1A9}" srcOrd="0" destOrd="2" presId="urn:microsoft.com/office/officeart/2005/8/layout/hList1"/>
    <dgm:cxn modelId="{65FF3745-1A26-4C4B-97C1-EEA248DA48A2}" srcId="{EE53DAE3-0B80-463B-B662-634905B1E09E}" destId="{891D2866-9321-413E-890F-FC27AC5B01CE}" srcOrd="0" destOrd="0" parTransId="{93619AF6-2061-49EE-92A0-9D3B0C4C02B7}" sibTransId="{98FE6DF5-426D-435B-814E-83C9F5FD519D}"/>
    <dgm:cxn modelId="{78D00D6C-B39E-4A8D-9CBC-C3E1196E8E03}" type="presOf" srcId="{891D2866-9321-413E-890F-FC27AC5B01CE}" destId="{7D6EAB36-A54D-4C49-9E39-332E3D6AED47}" srcOrd="0" destOrd="0" presId="urn:microsoft.com/office/officeart/2005/8/layout/hList1"/>
    <dgm:cxn modelId="{64426383-3BDC-4B0A-A074-4D38ECB1701E}" type="presOf" srcId="{15E642D0-AE6A-4E0B-84ED-FD419C4238B7}" destId="{A7EED70B-2744-4E50-9094-57A2DDF4A1A9}" srcOrd="0" destOrd="0" presId="urn:microsoft.com/office/officeart/2005/8/layout/hList1"/>
    <dgm:cxn modelId="{10D9018A-6179-4067-BBAF-14025997FED7}" srcId="{573446C6-F596-4C31-8BCA-C947D01CCEF1}" destId="{05F3A678-F789-4BEF-A370-1980EB8FE5B1}" srcOrd="4" destOrd="0" parTransId="{A6446E9C-0FD3-4C44-B8B5-0204C11C2E15}" sibTransId="{A09E4A4C-79E6-41F1-8D3B-D4414914C690}"/>
    <dgm:cxn modelId="{EC44818A-E3FF-402B-A425-609BF11E083F}" srcId="{573446C6-F596-4C31-8BCA-C947D01CCEF1}" destId="{FFA9F7B8-9138-4052-ACC2-5EFE18F8D566}" srcOrd="2" destOrd="0" parTransId="{25DB0BE2-CE5D-4CCB-A4DA-BDF34E2355E0}" sibTransId="{4335ABC7-A433-4135-8463-16EB7FB896D9}"/>
    <dgm:cxn modelId="{E270AF9E-03F8-4489-B2EE-C9238A5906C0}" type="presOf" srcId="{973F682C-68CD-4B82-853A-7FAD1D34268C}" destId="{A7EED70B-2744-4E50-9094-57A2DDF4A1A9}" srcOrd="0" destOrd="3" presId="urn:microsoft.com/office/officeart/2005/8/layout/hList1"/>
    <dgm:cxn modelId="{045F769F-D4DF-4B3E-9201-1DB56832E894}" type="presOf" srcId="{573446C6-F596-4C31-8BCA-C947D01CCEF1}" destId="{ED683E1C-193A-42AA-805C-B7AF6F59EF87}" srcOrd="0" destOrd="0" presId="urn:microsoft.com/office/officeart/2005/8/layout/hList1"/>
    <dgm:cxn modelId="{C11938A0-0532-4234-8FA0-1E93CC28984B}" srcId="{C90D728F-CE59-4FAD-8B3D-F23B58BF83F7}" destId="{573446C6-F596-4C31-8BCA-C947D01CCEF1}" srcOrd="1" destOrd="0" parTransId="{341E2A8B-7D4B-4DC7-AFD6-EFB1C43804EB}" sibTransId="{BAB731BE-E29C-44F4-832A-B5258C7B98EF}"/>
    <dgm:cxn modelId="{A82A5AAA-4D03-43BA-9AC2-02F2DF14A10A}" srcId="{573446C6-F596-4C31-8BCA-C947D01CCEF1}" destId="{973F682C-68CD-4B82-853A-7FAD1D34268C}" srcOrd="3" destOrd="0" parTransId="{7BBE503D-7256-4B60-A5E6-B31B3E6A41D6}" sibTransId="{1510EAA2-5457-4962-B8B4-DD9BE730DADD}"/>
    <dgm:cxn modelId="{3FB46EAE-BF4D-4DB7-87CC-537B25ABB304}" srcId="{573446C6-F596-4C31-8BCA-C947D01CCEF1}" destId="{D47D22EE-B93C-456F-A26D-F2E01C464E66}" srcOrd="1" destOrd="0" parTransId="{31ECB27D-51BD-466E-BBB4-FAF87AB0DEF7}" sibTransId="{D45645D9-0FFC-4064-A2D7-42740D67D05A}"/>
    <dgm:cxn modelId="{E4D757BA-640C-49F5-8B61-3110E37D3774}" type="presOf" srcId="{D47D22EE-B93C-456F-A26D-F2E01C464E66}" destId="{A7EED70B-2744-4E50-9094-57A2DDF4A1A9}" srcOrd="0" destOrd="1" presId="urn:microsoft.com/office/officeart/2005/8/layout/hList1"/>
    <dgm:cxn modelId="{AB728EDC-BACA-46E2-B130-306FDAA22A8B}" srcId="{C90D728F-CE59-4FAD-8B3D-F23B58BF83F7}" destId="{EE53DAE3-0B80-463B-B662-634905B1E09E}" srcOrd="0" destOrd="0" parTransId="{20BB3505-0D53-44E0-924B-3367BA681C00}" sibTransId="{DED8C114-63B6-4E3D-80A9-9AAA1997155C}"/>
    <dgm:cxn modelId="{AC5901E1-35A3-48F7-A345-9782DA40A112}" type="presParOf" srcId="{05CFDF2F-C78F-4D91-B133-2C54C3E32FB6}" destId="{AB64F4DC-D015-4E85-9EF4-354F5A1B67EB}" srcOrd="0" destOrd="0" presId="urn:microsoft.com/office/officeart/2005/8/layout/hList1"/>
    <dgm:cxn modelId="{5A54078E-375F-407F-B8E8-A4D71E4A06B9}" type="presParOf" srcId="{AB64F4DC-D015-4E85-9EF4-354F5A1B67EB}" destId="{13185E3F-BAF7-447B-9E07-8503908DA3F5}" srcOrd="0" destOrd="0" presId="urn:microsoft.com/office/officeart/2005/8/layout/hList1"/>
    <dgm:cxn modelId="{451D0444-F130-4745-847D-546D5F572CFA}" type="presParOf" srcId="{AB64F4DC-D015-4E85-9EF4-354F5A1B67EB}" destId="{7D6EAB36-A54D-4C49-9E39-332E3D6AED47}" srcOrd="1" destOrd="0" presId="urn:microsoft.com/office/officeart/2005/8/layout/hList1"/>
    <dgm:cxn modelId="{ED7163C2-85A4-4B3E-99C8-5321E2EDECF0}" type="presParOf" srcId="{05CFDF2F-C78F-4D91-B133-2C54C3E32FB6}" destId="{8F9023B3-9500-4982-AD4E-6AEB99514337}" srcOrd="1" destOrd="0" presId="urn:microsoft.com/office/officeart/2005/8/layout/hList1"/>
    <dgm:cxn modelId="{F9A47A91-81B1-4A00-81B2-1208D4A317CA}" type="presParOf" srcId="{05CFDF2F-C78F-4D91-B133-2C54C3E32FB6}" destId="{32D1B1AA-FA1A-490D-87D0-57969F532387}" srcOrd="2" destOrd="0" presId="urn:microsoft.com/office/officeart/2005/8/layout/hList1"/>
    <dgm:cxn modelId="{10F4BDB5-A2D3-447A-AD3A-89648A4D71D2}" type="presParOf" srcId="{32D1B1AA-FA1A-490D-87D0-57969F532387}" destId="{ED683E1C-193A-42AA-805C-B7AF6F59EF87}" srcOrd="0" destOrd="0" presId="urn:microsoft.com/office/officeart/2005/8/layout/hList1"/>
    <dgm:cxn modelId="{FB1D8178-DD3F-451D-875B-3B467B673025}" type="presParOf" srcId="{32D1B1AA-FA1A-490D-87D0-57969F532387}" destId="{A7EED70B-2744-4E50-9094-57A2DDF4A1A9}" srcOrd="1" destOrd="0" presId="urn:microsoft.com/office/officeart/2005/8/layout/h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75F920B-1EFA-42D1-B0EB-07E5C15E5FA7}" type="doc">
      <dgm:prSet loTypeId="urn:microsoft.com/office/officeart/2005/8/layout/vProcess5" loCatId="process" qsTypeId="urn:microsoft.com/office/officeart/2005/8/quickstyle/simple4" qsCatId="simple" csTypeId="urn:microsoft.com/office/officeart/2005/8/colors/colorful2" csCatId="colorful"/>
      <dgm:spPr/>
      <dgm:t>
        <a:bodyPr/>
        <a:lstStyle/>
        <a:p>
          <a:endParaRPr lang="en-US"/>
        </a:p>
      </dgm:t>
    </dgm:pt>
    <dgm:pt modelId="{5BD9D821-9F6C-4896-8D27-5779BD65DF28}">
      <dgm:prSet/>
      <dgm:spPr/>
      <dgm:t>
        <a:bodyPr/>
        <a:lstStyle/>
        <a:p>
          <a:r>
            <a:rPr lang="en-US" b="0" i="0" baseline="0" dirty="0"/>
            <a:t>Learning rate of 0.005, which provided a sweet spot between convergence speed and stability.</a:t>
          </a:r>
          <a:endParaRPr lang="en-US" dirty="0"/>
        </a:p>
      </dgm:t>
    </dgm:pt>
    <dgm:pt modelId="{E688BE8F-A9BC-4905-83BC-183133571A7D}" type="parTrans" cxnId="{7BAE3BD8-BB4E-46B9-B800-E643DF4E1C39}">
      <dgm:prSet/>
      <dgm:spPr/>
      <dgm:t>
        <a:bodyPr/>
        <a:lstStyle/>
        <a:p>
          <a:endParaRPr lang="en-US"/>
        </a:p>
      </dgm:t>
    </dgm:pt>
    <dgm:pt modelId="{3723567D-26E9-4065-B547-2FF23A525192}" type="sibTrans" cxnId="{7BAE3BD8-BB4E-46B9-B800-E643DF4E1C39}">
      <dgm:prSet/>
      <dgm:spPr/>
      <dgm:t>
        <a:bodyPr/>
        <a:lstStyle/>
        <a:p>
          <a:endParaRPr lang="en-US"/>
        </a:p>
      </dgm:t>
    </dgm:pt>
    <dgm:pt modelId="{BF6708D0-5ADB-4B73-BEF8-D590AD3A6A8D}">
      <dgm:prSet/>
      <dgm:spPr/>
      <dgm:t>
        <a:bodyPr/>
        <a:lstStyle/>
        <a:p>
          <a:r>
            <a:rPr lang="en-US" b="0" i="0" baseline="0"/>
            <a:t>Batch size of 64, offering a good balance between gradient stability and training efficiency.</a:t>
          </a:r>
          <a:endParaRPr lang="en-US"/>
        </a:p>
      </dgm:t>
    </dgm:pt>
    <dgm:pt modelId="{A89E0870-696B-4006-B4BF-DACB775E02DB}" type="parTrans" cxnId="{80D30390-6D7B-4E23-8193-D8F2966A23F2}">
      <dgm:prSet/>
      <dgm:spPr/>
      <dgm:t>
        <a:bodyPr/>
        <a:lstStyle/>
        <a:p>
          <a:endParaRPr lang="en-US"/>
        </a:p>
      </dgm:t>
    </dgm:pt>
    <dgm:pt modelId="{5F8D00B7-71EE-44DB-BA81-7C4C682C6EAD}" type="sibTrans" cxnId="{80D30390-6D7B-4E23-8193-D8F2966A23F2}">
      <dgm:prSet/>
      <dgm:spPr/>
      <dgm:t>
        <a:bodyPr/>
        <a:lstStyle/>
        <a:p>
          <a:endParaRPr lang="en-US"/>
        </a:p>
      </dgm:t>
    </dgm:pt>
    <dgm:pt modelId="{DCBE38EB-6CCF-4E4B-9E41-33A983482BC9}">
      <dgm:prSet/>
      <dgm:spPr/>
      <dgm:t>
        <a:bodyPr/>
        <a:lstStyle/>
        <a:p>
          <a:r>
            <a:rPr lang="en-US" b="0" i="0" baseline="0"/>
            <a:t>2 to 3 LSTM layers, allowing models to learn hierarchical temporal dependencies.</a:t>
          </a:r>
          <a:endParaRPr lang="en-US"/>
        </a:p>
      </dgm:t>
    </dgm:pt>
    <dgm:pt modelId="{BF9FEFF0-9DA8-4A2B-815E-95329EAA0B1F}" type="parTrans" cxnId="{5B5731FA-0B56-4DCF-9A6C-074A678D66D1}">
      <dgm:prSet/>
      <dgm:spPr/>
      <dgm:t>
        <a:bodyPr/>
        <a:lstStyle/>
        <a:p>
          <a:endParaRPr lang="en-US"/>
        </a:p>
      </dgm:t>
    </dgm:pt>
    <dgm:pt modelId="{28DB94C4-B420-4A3A-B9CB-E337C428DC90}" type="sibTrans" cxnId="{5B5731FA-0B56-4DCF-9A6C-074A678D66D1}">
      <dgm:prSet/>
      <dgm:spPr/>
      <dgm:t>
        <a:bodyPr/>
        <a:lstStyle/>
        <a:p>
          <a:endParaRPr lang="en-US"/>
        </a:p>
      </dgm:t>
    </dgm:pt>
    <dgm:pt modelId="{4031B690-8B70-4CD6-8FBA-6CC97D9DD87A}">
      <dgm:prSet/>
      <dgm:spPr/>
      <dgm:t>
        <a:bodyPr/>
        <a:lstStyle/>
        <a:p>
          <a:r>
            <a:rPr lang="en-US" b="0" i="0" baseline="0"/>
            <a:t>Dropout values varied: 0.2 for Member 2 and 0.5 for Members 1 &amp; 3, both effective in preventing overfitting in their respective setups.</a:t>
          </a:r>
          <a:endParaRPr lang="en-US"/>
        </a:p>
      </dgm:t>
    </dgm:pt>
    <dgm:pt modelId="{D5BCE56D-6920-4B8A-891A-E7A1D306CF21}" type="parTrans" cxnId="{D14AA02C-887E-4FD7-A330-887F5962E04F}">
      <dgm:prSet/>
      <dgm:spPr/>
      <dgm:t>
        <a:bodyPr/>
        <a:lstStyle/>
        <a:p>
          <a:endParaRPr lang="en-US"/>
        </a:p>
      </dgm:t>
    </dgm:pt>
    <dgm:pt modelId="{88F51078-FE2B-435D-9992-380C7EAA8314}" type="sibTrans" cxnId="{D14AA02C-887E-4FD7-A330-887F5962E04F}">
      <dgm:prSet/>
      <dgm:spPr/>
      <dgm:t>
        <a:bodyPr/>
        <a:lstStyle/>
        <a:p>
          <a:endParaRPr lang="en-US"/>
        </a:p>
      </dgm:t>
    </dgm:pt>
    <dgm:pt modelId="{A7818899-B609-41CB-95D5-B60C10CAC5BD}" type="pres">
      <dgm:prSet presAssocID="{D75F920B-1EFA-42D1-B0EB-07E5C15E5FA7}" presName="outerComposite" presStyleCnt="0">
        <dgm:presLayoutVars>
          <dgm:chMax val="5"/>
          <dgm:dir/>
          <dgm:resizeHandles val="exact"/>
        </dgm:presLayoutVars>
      </dgm:prSet>
      <dgm:spPr/>
    </dgm:pt>
    <dgm:pt modelId="{A1A75DD8-27D1-459F-80D5-660914C05D6D}" type="pres">
      <dgm:prSet presAssocID="{D75F920B-1EFA-42D1-B0EB-07E5C15E5FA7}" presName="dummyMaxCanvas" presStyleCnt="0">
        <dgm:presLayoutVars/>
      </dgm:prSet>
      <dgm:spPr/>
    </dgm:pt>
    <dgm:pt modelId="{78E901F2-FC26-42C6-9039-9AB268F84A39}" type="pres">
      <dgm:prSet presAssocID="{D75F920B-1EFA-42D1-B0EB-07E5C15E5FA7}" presName="FourNodes_1" presStyleLbl="node1" presStyleIdx="0" presStyleCnt="4">
        <dgm:presLayoutVars>
          <dgm:bulletEnabled val="1"/>
        </dgm:presLayoutVars>
      </dgm:prSet>
      <dgm:spPr/>
    </dgm:pt>
    <dgm:pt modelId="{6AB05B5B-18A3-4CF8-8D71-E4FD51D868C0}" type="pres">
      <dgm:prSet presAssocID="{D75F920B-1EFA-42D1-B0EB-07E5C15E5FA7}" presName="FourNodes_2" presStyleLbl="node1" presStyleIdx="1" presStyleCnt="4">
        <dgm:presLayoutVars>
          <dgm:bulletEnabled val="1"/>
        </dgm:presLayoutVars>
      </dgm:prSet>
      <dgm:spPr/>
    </dgm:pt>
    <dgm:pt modelId="{6FA355A9-A7FE-4E1C-B17F-1AE34348BF13}" type="pres">
      <dgm:prSet presAssocID="{D75F920B-1EFA-42D1-B0EB-07E5C15E5FA7}" presName="FourNodes_3" presStyleLbl="node1" presStyleIdx="2" presStyleCnt="4">
        <dgm:presLayoutVars>
          <dgm:bulletEnabled val="1"/>
        </dgm:presLayoutVars>
      </dgm:prSet>
      <dgm:spPr/>
    </dgm:pt>
    <dgm:pt modelId="{AA197C71-0F61-48C7-A33A-67B1D0DD6155}" type="pres">
      <dgm:prSet presAssocID="{D75F920B-1EFA-42D1-B0EB-07E5C15E5FA7}" presName="FourNodes_4" presStyleLbl="node1" presStyleIdx="3" presStyleCnt="4">
        <dgm:presLayoutVars>
          <dgm:bulletEnabled val="1"/>
        </dgm:presLayoutVars>
      </dgm:prSet>
      <dgm:spPr/>
    </dgm:pt>
    <dgm:pt modelId="{9F491FB5-E248-404D-888E-7E176C95F70D}" type="pres">
      <dgm:prSet presAssocID="{D75F920B-1EFA-42D1-B0EB-07E5C15E5FA7}" presName="FourConn_1-2" presStyleLbl="fgAccFollowNode1" presStyleIdx="0" presStyleCnt="3">
        <dgm:presLayoutVars>
          <dgm:bulletEnabled val="1"/>
        </dgm:presLayoutVars>
      </dgm:prSet>
      <dgm:spPr/>
    </dgm:pt>
    <dgm:pt modelId="{412118E8-E5CC-4FDE-AD28-FC892CEBD80C}" type="pres">
      <dgm:prSet presAssocID="{D75F920B-1EFA-42D1-B0EB-07E5C15E5FA7}" presName="FourConn_2-3" presStyleLbl="fgAccFollowNode1" presStyleIdx="1" presStyleCnt="3">
        <dgm:presLayoutVars>
          <dgm:bulletEnabled val="1"/>
        </dgm:presLayoutVars>
      </dgm:prSet>
      <dgm:spPr/>
    </dgm:pt>
    <dgm:pt modelId="{B1B40EE5-A8F6-4BBB-BBD1-34F2131304CB}" type="pres">
      <dgm:prSet presAssocID="{D75F920B-1EFA-42D1-B0EB-07E5C15E5FA7}" presName="FourConn_3-4" presStyleLbl="fgAccFollowNode1" presStyleIdx="2" presStyleCnt="3">
        <dgm:presLayoutVars>
          <dgm:bulletEnabled val="1"/>
        </dgm:presLayoutVars>
      </dgm:prSet>
      <dgm:spPr/>
    </dgm:pt>
    <dgm:pt modelId="{2F729864-00A6-4645-BADC-71957AD59BC7}" type="pres">
      <dgm:prSet presAssocID="{D75F920B-1EFA-42D1-B0EB-07E5C15E5FA7}" presName="FourNodes_1_text" presStyleLbl="node1" presStyleIdx="3" presStyleCnt="4">
        <dgm:presLayoutVars>
          <dgm:bulletEnabled val="1"/>
        </dgm:presLayoutVars>
      </dgm:prSet>
      <dgm:spPr/>
    </dgm:pt>
    <dgm:pt modelId="{0A13037B-DDCD-4650-B2C4-5A2EBE45F23A}" type="pres">
      <dgm:prSet presAssocID="{D75F920B-1EFA-42D1-B0EB-07E5C15E5FA7}" presName="FourNodes_2_text" presStyleLbl="node1" presStyleIdx="3" presStyleCnt="4">
        <dgm:presLayoutVars>
          <dgm:bulletEnabled val="1"/>
        </dgm:presLayoutVars>
      </dgm:prSet>
      <dgm:spPr/>
    </dgm:pt>
    <dgm:pt modelId="{9C0FE0A6-6C64-470C-91BE-1290C6A75D7F}" type="pres">
      <dgm:prSet presAssocID="{D75F920B-1EFA-42D1-B0EB-07E5C15E5FA7}" presName="FourNodes_3_text" presStyleLbl="node1" presStyleIdx="3" presStyleCnt="4">
        <dgm:presLayoutVars>
          <dgm:bulletEnabled val="1"/>
        </dgm:presLayoutVars>
      </dgm:prSet>
      <dgm:spPr/>
    </dgm:pt>
    <dgm:pt modelId="{042C3330-44AD-478F-A9E1-B930207E005A}" type="pres">
      <dgm:prSet presAssocID="{D75F920B-1EFA-42D1-B0EB-07E5C15E5FA7}" presName="FourNodes_4_text" presStyleLbl="node1" presStyleIdx="3" presStyleCnt="4">
        <dgm:presLayoutVars>
          <dgm:bulletEnabled val="1"/>
        </dgm:presLayoutVars>
      </dgm:prSet>
      <dgm:spPr/>
    </dgm:pt>
  </dgm:ptLst>
  <dgm:cxnLst>
    <dgm:cxn modelId="{A2644710-845B-4810-A38D-4742C1912A57}" type="presOf" srcId="{3723567D-26E9-4065-B547-2FF23A525192}" destId="{9F491FB5-E248-404D-888E-7E176C95F70D}" srcOrd="0" destOrd="0" presId="urn:microsoft.com/office/officeart/2005/8/layout/vProcess5"/>
    <dgm:cxn modelId="{B9ECF411-6E32-4084-ADA1-20164D924B0F}" type="presOf" srcId="{BF6708D0-5ADB-4B73-BEF8-D590AD3A6A8D}" destId="{6AB05B5B-18A3-4CF8-8D71-E4FD51D868C0}" srcOrd="0" destOrd="0" presId="urn:microsoft.com/office/officeart/2005/8/layout/vProcess5"/>
    <dgm:cxn modelId="{F8042713-D4A6-41EC-9AA2-CBA70F9382A9}" type="presOf" srcId="{BF6708D0-5ADB-4B73-BEF8-D590AD3A6A8D}" destId="{0A13037B-DDCD-4650-B2C4-5A2EBE45F23A}" srcOrd="1" destOrd="0" presId="urn:microsoft.com/office/officeart/2005/8/layout/vProcess5"/>
    <dgm:cxn modelId="{6815541A-4F36-450B-ACC0-075679A50958}" type="presOf" srcId="{D75F920B-1EFA-42D1-B0EB-07E5C15E5FA7}" destId="{A7818899-B609-41CB-95D5-B60C10CAC5BD}" srcOrd="0" destOrd="0" presId="urn:microsoft.com/office/officeart/2005/8/layout/vProcess5"/>
    <dgm:cxn modelId="{D14AA02C-887E-4FD7-A330-887F5962E04F}" srcId="{D75F920B-1EFA-42D1-B0EB-07E5C15E5FA7}" destId="{4031B690-8B70-4CD6-8FBA-6CC97D9DD87A}" srcOrd="3" destOrd="0" parTransId="{D5BCE56D-6920-4B8A-891A-E7A1D306CF21}" sibTransId="{88F51078-FE2B-435D-9992-380C7EAA8314}"/>
    <dgm:cxn modelId="{5B64986C-B3E8-4663-9D7A-AB90A5621A86}" type="presOf" srcId="{28DB94C4-B420-4A3A-B9CB-E337C428DC90}" destId="{B1B40EE5-A8F6-4BBB-BBD1-34F2131304CB}" srcOrd="0" destOrd="0" presId="urn:microsoft.com/office/officeart/2005/8/layout/vProcess5"/>
    <dgm:cxn modelId="{D2B8576F-7DED-46C3-8AD8-976E217AB813}" type="presOf" srcId="{DCBE38EB-6CCF-4E4B-9E41-33A983482BC9}" destId="{9C0FE0A6-6C64-470C-91BE-1290C6A75D7F}" srcOrd="1" destOrd="0" presId="urn:microsoft.com/office/officeart/2005/8/layout/vProcess5"/>
    <dgm:cxn modelId="{04297171-90AC-4074-8D12-013DE20DE1EC}" type="presOf" srcId="{5BD9D821-9F6C-4896-8D27-5779BD65DF28}" destId="{2F729864-00A6-4645-BADC-71957AD59BC7}" srcOrd="1" destOrd="0" presId="urn:microsoft.com/office/officeart/2005/8/layout/vProcess5"/>
    <dgm:cxn modelId="{E4E2018A-30F3-4FF1-90AE-9E5D45EC6651}" type="presOf" srcId="{4031B690-8B70-4CD6-8FBA-6CC97D9DD87A}" destId="{AA197C71-0F61-48C7-A33A-67B1D0DD6155}" srcOrd="0" destOrd="0" presId="urn:microsoft.com/office/officeart/2005/8/layout/vProcess5"/>
    <dgm:cxn modelId="{80D30390-6D7B-4E23-8193-D8F2966A23F2}" srcId="{D75F920B-1EFA-42D1-B0EB-07E5C15E5FA7}" destId="{BF6708D0-5ADB-4B73-BEF8-D590AD3A6A8D}" srcOrd="1" destOrd="0" parTransId="{A89E0870-696B-4006-B4BF-DACB775E02DB}" sibTransId="{5F8D00B7-71EE-44DB-BA81-7C4C682C6EAD}"/>
    <dgm:cxn modelId="{28FEFE92-001B-4F46-8EFC-E7B66B75A20E}" type="presOf" srcId="{5BD9D821-9F6C-4896-8D27-5779BD65DF28}" destId="{78E901F2-FC26-42C6-9039-9AB268F84A39}" srcOrd="0" destOrd="0" presId="urn:microsoft.com/office/officeart/2005/8/layout/vProcess5"/>
    <dgm:cxn modelId="{A2C8BBD5-FADF-4A12-BBC6-24C0BE74C58E}" type="presOf" srcId="{DCBE38EB-6CCF-4E4B-9E41-33A983482BC9}" destId="{6FA355A9-A7FE-4E1C-B17F-1AE34348BF13}" srcOrd="0" destOrd="0" presId="urn:microsoft.com/office/officeart/2005/8/layout/vProcess5"/>
    <dgm:cxn modelId="{7BAE3BD8-BB4E-46B9-B800-E643DF4E1C39}" srcId="{D75F920B-1EFA-42D1-B0EB-07E5C15E5FA7}" destId="{5BD9D821-9F6C-4896-8D27-5779BD65DF28}" srcOrd="0" destOrd="0" parTransId="{E688BE8F-A9BC-4905-83BC-183133571A7D}" sibTransId="{3723567D-26E9-4065-B547-2FF23A525192}"/>
    <dgm:cxn modelId="{C9D785D8-20B5-473F-B73A-8D5D3760D34C}" type="presOf" srcId="{4031B690-8B70-4CD6-8FBA-6CC97D9DD87A}" destId="{042C3330-44AD-478F-A9E1-B930207E005A}" srcOrd="1" destOrd="0" presId="urn:microsoft.com/office/officeart/2005/8/layout/vProcess5"/>
    <dgm:cxn modelId="{5B5731FA-0B56-4DCF-9A6C-074A678D66D1}" srcId="{D75F920B-1EFA-42D1-B0EB-07E5C15E5FA7}" destId="{DCBE38EB-6CCF-4E4B-9E41-33A983482BC9}" srcOrd="2" destOrd="0" parTransId="{BF9FEFF0-9DA8-4A2B-815E-95329EAA0B1F}" sibTransId="{28DB94C4-B420-4A3A-B9CB-E337C428DC90}"/>
    <dgm:cxn modelId="{EE4A88FD-0115-4212-A7FE-F8DC6557DB38}" type="presOf" srcId="{5F8D00B7-71EE-44DB-BA81-7C4C682C6EAD}" destId="{412118E8-E5CC-4FDE-AD28-FC892CEBD80C}" srcOrd="0" destOrd="0" presId="urn:microsoft.com/office/officeart/2005/8/layout/vProcess5"/>
    <dgm:cxn modelId="{C4D90A3C-8270-415E-AF2C-B773ECB2D966}" type="presParOf" srcId="{A7818899-B609-41CB-95D5-B60C10CAC5BD}" destId="{A1A75DD8-27D1-459F-80D5-660914C05D6D}" srcOrd="0" destOrd="0" presId="urn:microsoft.com/office/officeart/2005/8/layout/vProcess5"/>
    <dgm:cxn modelId="{377E7929-2A80-442D-ADCA-793CBDE3FDA9}" type="presParOf" srcId="{A7818899-B609-41CB-95D5-B60C10CAC5BD}" destId="{78E901F2-FC26-42C6-9039-9AB268F84A39}" srcOrd="1" destOrd="0" presId="urn:microsoft.com/office/officeart/2005/8/layout/vProcess5"/>
    <dgm:cxn modelId="{2E47E950-0590-4690-8729-262D74CECBFA}" type="presParOf" srcId="{A7818899-B609-41CB-95D5-B60C10CAC5BD}" destId="{6AB05B5B-18A3-4CF8-8D71-E4FD51D868C0}" srcOrd="2" destOrd="0" presId="urn:microsoft.com/office/officeart/2005/8/layout/vProcess5"/>
    <dgm:cxn modelId="{5551D792-F617-4A63-95AA-63C6CB0D10AE}" type="presParOf" srcId="{A7818899-B609-41CB-95D5-B60C10CAC5BD}" destId="{6FA355A9-A7FE-4E1C-B17F-1AE34348BF13}" srcOrd="3" destOrd="0" presId="urn:microsoft.com/office/officeart/2005/8/layout/vProcess5"/>
    <dgm:cxn modelId="{AD58A1CB-BEFF-4933-B22F-C03D03FA6C72}" type="presParOf" srcId="{A7818899-B609-41CB-95D5-B60C10CAC5BD}" destId="{AA197C71-0F61-48C7-A33A-67B1D0DD6155}" srcOrd="4" destOrd="0" presId="urn:microsoft.com/office/officeart/2005/8/layout/vProcess5"/>
    <dgm:cxn modelId="{5EB9DB64-7586-440C-94DD-C9AA889198CF}" type="presParOf" srcId="{A7818899-B609-41CB-95D5-B60C10CAC5BD}" destId="{9F491FB5-E248-404D-888E-7E176C95F70D}" srcOrd="5" destOrd="0" presId="urn:microsoft.com/office/officeart/2005/8/layout/vProcess5"/>
    <dgm:cxn modelId="{5E1C9391-78E8-4AB5-AF84-AEE6FEDB066A}" type="presParOf" srcId="{A7818899-B609-41CB-95D5-B60C10CAC5BD}" destId="{412118E8-E5CC-4FDE-AD28-FC892CEBD80C}" srcOrd="6" destOrd="0" presId="urn:microsoft.com/office/officeart/2005/8/layout/vProcess5"/>
    <dgm:cxn modelId="{9671824A-5A43-4C7D-ADA4-2EEA12996857}" type="presParOf" srcId="{A7818899-B609-41CB-95D5-B60C10CAC5BD}" destId="{B1B40EE5-A8F6-4BBB-BBD1-34F2131304CB}" srcOrd="7" destOrd="0" presId="urn:microsoft.com/office/officeart/2005/8/layout/vProcess5"/>
    <dgm:cxn modelId="{80EE86ED-E116-4A42-931D-668D99DE2863}" type="presParOf" srcId="{A7818899-B609-41CB-95D5-B60C10CAC5BD}" destId="{2F729864-00A6-4645-BADC-71957AD59BC7}" srcOrd="8" destOrd="0" presId="urn:microsoft.com/office/officeart/2005/8/layout/vProcess5"/>
    <dgm:cxn modelId="{61B975F0-87CE-49E9-838F-50C407032884}" type="presParOf" srcId="{A7818899-B609-41CB-95D5-B60C10CAC5BD}" destId="{0A13037B-DDCD-4650-B2C4-5A2EBE45F23A}" srcOrd="9" destOrd="0" presId="urn:microsoft.com/office/officeart/2005/8/layout/vProcess5"/>
    <dgm:cxn modelId="{33A13392-E7F2-4053-B225-106D32AC476F}" type="presParOf" srcId="{A7818899-B609-41CB-95D5-B60C10CAC5BD}" destId="{9C0FE0A6-6C64-470C-91BE-1290C6A75D7F}" srcOrd="10" destOrd="0" presId="urn:microsoft.com/office/officeart/2005/8/layout/vProcess5"/>
    <dgm:cxn modelId="{37CB69A9-419B-446F-B7CA-CF3165D34DC8}" type="presParOf" srcId="{A7818899-B609-41CB-95D5-B60C10CAC5BD}" destId="{042C3330-44AD-478F-A9E1-B930207E005A}" srcOrd="11"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1BB8038-E449-4F4C-9758-508B456AFE61}" type="doc">
      <dgm:prSet loTypeId="urn:microsoft.com/office/officeart/2005/8/layout/process4" loCatId="process" qsTypeId="urn:microsoft.com/office/officeart/2005/8/quickstyle/simple4" qsCatId="simple" csTypeId="urn:microsoft.com/office/officeart/2005/8/colors/colorful2" csCatId="colorful"/>
      <dgm:spPr/>
      <dgm:t>
        <a:bodyPr/>
        <a:lstStyle/>
        <a:p>
          <a:endParaRPr lang="en-US"/>
        </a:p>
      </dgm:t>
    </dgm:pt>
    <dgm:pt modelId="{7689421A-CF1A-4CCF-B3E7-53813C6196A3}">
      <dgm:prSet/>
      <dgm:spPr/>
      <dgm:t>
        <a:bodyPr/>
        <a:lstStyle/>
        <a:p>
          <a:r>
            <a:rPr lang="en-US" b="0" i="0" baseline="0"/>
            <a:t>After conducting extensive W&amp;B sweeps across multiple configurations, the best-performing model was selected based on its validation performance. The chosen model had the following configuration:</a:t>
          </a:r>
          <a:endParaRPr lang="en-US"/>
        </a:p>
      </dgm:t>
    </dgm:pt>
    <dgm:pt modelId="{780A99F5-BC8F-4424-B0CE-46F02F0EEA74}" type="parTrans" cxnId="{6A5A7EAE-DB9C-4D0C-A0F5-8745878685F2}">
      <dgm:prSet/>
      <dgm:spPr/>
      <dgm:t>
        <a:bodyPr/>
        <a:lstStyle/>
        <a:p>
          <a:endParaRPr lang="en-US"/>
        </a:p>
      </dgm:t>
    </dgm:pt>
    <dgm:pt modelId="{50D7AD10-3C1E-4E70-9B8F-6A6DE94C1CB5}" type="sibTrans" cxnId="{6A5A7EAE-DB9C-4D0C-A0F5-8745878685F2}">
      <dgm:prSet/>
      <dgm:spPr/>
      <dgm:t>
        <a:bodyPr/>
        <a:lstStyle/>
        <a:p>
          <a:endParaRPr lang="en-US"/>
        </a:p>
      </dgm:t>
    </dgm:pt>
    <dgm:pt modelId="{A28A711C-D22B-45DF-B9DA-67254169975A}">
      <dgm:prSet/>
      <dgm:spPr/>
      <dgm:t>
        <a:bodyPr/>
        <a:lstStyle/>
        <a:p>
          <a:r>
            <a:rPr lang="en-US" b="0" i="0" baseline="0"/>
            <a:t>Hidden Size: 32</a:t>
          </a:r>
          <a:endParaRPr lang="en-US"/>
        </a:p>
      </dgm:t>
    </dgm:pt>
    <dgm:pt modelId="{88FC28AA-A501-4E01-B4A0-0F3041237C60}" type="parTrans" cxnId="{325224DC-AB61-4BE2-ACFB-D399826A24AA}">
      <dgm:prSet/>
      <dgm:spPr/>
      <dgm:t>
        <a:bodyPr/>
        <a:lstStyle/>
        <a:p>
          <a:endParaRPr lang="en-US"/>
        </a:p>
      </dgm:t>
    </dgm:pt>
    <dgm:pt modelId="{48B11F9E-98E3-4A42-8444-1CD0669533C2}" type="sibTrans" cxnId="{325224DC-AB61-4BE2-ACFB-D399826A24AA}">
      <dgm:prSet/>
      <dgm:spPr/>
      <dgm:t>
        <a:bodyPr/>
        <a:lstStyle/>
        <a:p>
          <a:endParaRPr lang="en-US"/>
        </a:p>
      </dgm:t>
    </dgm:pt>
    <dgm:pt modelId="{A1314167-F592-4549-AFE3-C04489043D0B}">
      <dgm:prSet/>
      <dgm:spPr/>
      <dgm:t>
        <a:bodyPr/>
        <a:lstStyle/>
        <a:p>
          <a:r>
            <a:rPr lang="en-US" b="0" i="0" baseline="0"/>
            <a:t>Dropout: 0.2</a:t>
          </a:r>
          <a:endParaRPr lang="en-US"/>
        </a:p>
      </dgm:t>
    </dgm:pt>
    <dgm:pt modelId="{0714AC7C-094C-44AA-A917-B3E72ECD326C}" type="parTrans" cxnId="{0309418E-4A1E-4F9C-AB7A-EE7B142F9F04}">
      <dgm:prSet/>
      <dgm:spPr/>
      <dgm:t>
        <a:bodyPr/>
        <a:lstStyle/>
        <a:p>
          <a:endParaRPr lang="en-US"/>
        </a:p>
      </dgm:t>
    </dgm:pt>
    <dgm:pt modelId="{5AAFFCB7-50CF-4E42-9D1A-EC12FAE7E9C7}" type="sibTrans" cxnId="{0309418E-4A1E-4F9C-AB7A-EE7B142F9F04}">
      <dgm:prSet/>
      <dgm:spPr/>
      <dgm:t>
        <a:bodyPr/>
        <a:lstStyle/>
        <a:p>
          <a:endParaRPr lang="en-US"/>
        </a:p>
      </dgm:t>
    </dgm:pt>
    <dgm:pt modelId="{54EA3DDC-5450-4431-9297-73FA55B0D434}">
      <dgm:prSet/>
      <dgm:spPr/>
      <dgm:t>
        <a:bodyPr/>
        <a:lstStyle/>
        <a:p>
          <a:r>
            <a:rPr lang="en-US" b="0" i="0" baseline="0"/>
            <a:t>Learning Rate: 0.005</a:t>
          </a:r>
          <a:endParaRPr lang="en-US"/>
        </a:p>
      </dgm:t>
    </dgm:pt>
    <dgm:pt modelId="{B071B1CB-5580-4E76-8524-0E70CBBDE75F}" type="parTrans" cxnId="{91F6353C-533F-4F06-A1FE-C44A2BE829FE}">
      <dgm:prSet/>
      <dgm:spPr/>
      <dgm:t>
        <a:bodyPr/>
        <a:lstStyle/>
        <a:p>
          <a:endParaRPr lang="en-US"/>
        </a:p>
      </dgm:t>
    </dgm:pt>
    <dgm:pt modelId="{1AE22B93-E177-43AC-B9FD-CF87D044A43D}" type="sibTrans" cxnId="{91F6353C-533F-4F06-A1FE-C44A2BE829FE}">
      <dgm:prSet/>
      <dgm:spPr/>
      <dgm:t>
        <a:bodyPr/>
        <a:lstStyle/>
        <a:p>
          <a:endParaRPr lang="en-US"/>
        </a:p>
      </dgm:t>
    </dgm:pt>
    <dgm:pt modelId="{9270035D-852D-489C-B99F-B9CD4CF41FD6}">
      <dgm:prSet/>
      <dgm:spPr/>
      <dgm:t>
        <a:bodyPr/>
        <a:lstStyle/>
        <a:p>
          <a:r>
            <a:rPr lang="en-US" b="0" i="0" baseline="0"/>
            <a:t>Batch Size: 64</a:t>
          </a:r>
          <a:endParaRPr lang="en-US"/>
        </a:p>
      </dgm:t>
    </dgm:pt>
    <dgm:pt modelId="{7677EC86-F3A1-457E-96C9-2B812210F38E}" type="parTrans" cxnId="{D9E8683D-6A45-44D3-868A-B25EE56FD435}">
      <dgm:prSet/>
      <dgm:spPr/>
      <dgm:t>
        <a:bodyPr/>
        <a:lstStyle/>
        <a:p>
          <a:endParaRPr lang="en-US"/>
        </a:p>
      </dgm:t>
    </dgm:pt>
    <dgm:pt modelId="{E569439D-A822-47C1-B6C9-5E0AAF09CBAC}" type="sibTrans" cxnId="{D9E8683D-6A45-44D3-868A-B25EE56FD435}">
      <dgm:prSet/>
      <dgm:spPr/>
      <dgm:t>
        <a:bodyPr/>
        <a:lstStyle/>
        <a:p>
          <a:endParaRPr lang="en-US"/>
        </a:p>
      </dgm:t>
    </dgm:pt>
    <dgm:pt modelId="{4D4669EF-0BA1-4986-88E0-D8A5463665A8}">
      <dgm:prSet/>
      <dgm:spPr/>
      <dgm:t>
        <a:bodyPr/>
        <a:lstStyle/>
        <a:p>
          <a:r>
            <a:rPr lang="en-US" b="0" i="0" baseline="0"/>
            <a:t>Number of Layers: 2</a:t>
          </a:r>
          <a:endParaRPr lang="en-US"/>
        </a:p>
      </dgm:t>
    </dgm:pt>
    <dgm:pt modelId="{E1342A00-9D4E-4D16-88B8-7E4C7F07BB95}" type="parTrans" cxnId="{E75E42DC-8F26-41BB-9E5C-BDA9EA99F3F8}">
      <dgm:prSet/>
      <dgm:spPr/>
      <dgm:t>
        <a:bodyPr/>
        <a:lstStyle/>
        <a:p>
          <a:endParaRPr lang="en-US"/>
        </a:p>
      </dgm:t>
    </dgm:pt>
    <dgm:pt modelId="{40328090-9752-493F-B707-7A02592DAC14}" type="sibTrans" cxnId="{E75E42DC-8F26-41BB-9E5C-BDA9EA99F3F8}">
      <dgm:prSet/>
      <dgm:spPr/>
      <dgm:t>
        <a:bodyPr/>
        <a:lstStyle/>
        <a:p>
          <a:endParaRPr lang="en-US"/>
        </a:p>
      </dgm:t>
    </dgm:pt>
    <dgm:pt modelId="{D46EEED2-D7A7-4E40-948B-E027D8BA00D4}">
      <dgm:prSet/>
      <dgm:spPr/>
      <dgm:t>
        <a:bodyPr/>
        <a:lstStyle/>
        <a:p>
          <a:r>
            <a:rPr lang="en-US" b="0" i="0" baseline="0"/>
            <a:t>This configuration yielded the lowest test MSE of 0.00096, a MAE of 0.01698, and a strong R² score of 0.87831, indicating high predictive accuracy and generalization capability.</a:t>
          </a:r>
          <a:endParaRPr lang="en-US"/>
        </a:p>
      </dgm:t>
    </dgm:pt>
    <dgm:pt modelId="{A5B13C78-0F98-4514-BB67-93DCEC45317B}" type="parTrans" cxnId="{0846C3DD-0940-46A8-B78C-5784100D6D09}">
      <dgm:prSet/>
      <dgm:spPr/>
      <dgm:t>
        <a:bodyPr/>
        <a:lstStyle/>
        <a:p>
          <a:endParaRPr lang="en-US"/>
        </a:p>
      </dgm:t>
    </dgm:pt>
    <dgm:pt modelId="{8630A647-CB81-475A-A4E3-D23B5E336F4D}" type="sibTrans" cxnId="{0846C3DD-0940-46A8-B78C-5784100D6D09}">
      <dgm:prSet/>
      <dgm:spPr/>
      <dgm:t>
        <a:bodyPr/>
        <a:lstStyle/>
        <a:p>
          <a:endParaRPr lang="en-US"/>
        </a:p>
      </dgm:t>
    </dgm:pt>
    <dgm:pt modelId="{684F9B08-A009-4A69-8F15-0E1293F41B3E}" type="pres">
      <dgm:prSet presAssocID="{F1BB8038-E449-4F4C-9758-508B456AFE61}" presName="Name0" presStyleCnt="0">
        <dgm:presLayoutVars>
          <dgm:dir/>
          <dgm:animLvl val="lvl"/>
          <dgm:resizeHandles val="exact"/>
        </dgm:presLayoutVars>
      </dgm:prSet>
      <dgm:spPr/>
    </dgm:pt>
    <dgm:pt modelId="{77066BCE-DCAC-4543-A6D3-5555F134C4FC}" type="pres">
      <dgm:prSet presAssocID="{D46EEED2-D7A7-4E40-948B-E027D8BA00D4}" presName="boxAndChildren" presStyleCnt="0"/>
      <dgm:spPr/>
    </dgm:pt>
    <dgm:pt modelId="{E2308557-BAAA-44ED-A730-5290F1297B47}" type="pres">
      <dgm:prSet presAssocID="{D46EEED2-D7A7-4E40-948B-E027D8BA00D4}" presName="parentTextBox" presStyleLbl="node1" presStyleIdx="0" presStyleCnt="2"/>
      <dgm:spPr/>
    </dgm:pt>
    <dgm:pt modelId="{F49AF3E5-4E79-4075-A927-A31E74857352}" type="pres">
      <dgm:prSet presAssocID="{50D7AD10-3C1E-4E70-9B8F-6A6DE94C1CB5}" presName="sp" presStyleCnt="0"/>
      <dgm:spPr/>
    </dgm:pt>
    <dgm:pt modelId="{B1C7E516-346C-4673-8435-251821E68D64}" type="pres">
      <dgm:prSet presAssocID="{7689421A-CF1A-4CCF-B3E7-53813C6196A3}" presName="arrowAndChildren" presStyleCnt="0"/>
      <dgm:spPr/>
    </dgm:pt>
    <dgm:pt modelId="{425600B0-4D8C-4E9C-AB5D-5135289F914D}" type="pres">
      <dgm:prSet presAssocID="{7689421A-CF1A-4CCF-B3E7-53813C6196A3}" presName="parentTextArrow" presStyleLbl="node1" presStyleIdx="0" presStyleCnt="2"/>
      <dgm:spPr/>
    </dgm:pt>
    <dgm:pt modelId="{15693DC2-6D2D-4794-A786-6657D0D21063}" type="pres">
      <dgm:prSet presAssocID="{7689421A-CF1A-4CCF-B3E7-53813C6196A3}" presName="arrow" presStyleLbl="node1" presStyleIdx="1" presStyleCnt="2"/>
      <dgm:spPr/>
    </dgm:pt>
    <dgm:pt modelId="{E6CEC91A-75E5-41C4-848B-EB1BD05BF3E0}" type="pres">
      <dgm:prSet presAssocID="{7689421A-CF1A-4CCF-B3E7-53813C6196A3}" presName="descendantArrow" presStyleCnt="0"/>
      <dgm:spPr/>
    </dgm:pt>
    <dgm:pt modelId="{D597AFBF-BEC0-477C-85CE-698232C68F62}" type="pres">
      <dgm:prSet presAssocID="{A28A711C-D22B-45DF-B9DA-67254169975A}" presName="childTextArrow" presStyleLbl="fgAccFollowNode1" presStyleIdx="0" presStyleCnt="5">
        <dgm:presLayoutVars>
          <dgm:bulletEnabled val="1"/>
        </dgm:presLayoutVars>
      </dgm:prSet>
      <dgm:spPr/>
    </dgm:pt>
    <dgm:pt modelId="{59F0BA15-5940-4F98-B9DE-CC462344F2E1}" type="pres">
      <dgm:prSet presAssocID="{A1314167-F592-4549-AFE3-C04489043D0B}" presName="childTextArrow" presStyleLbl="fgAccFollowNode1" presStyleIdx="1" presStyleCnt="5">
        <dgm:presLayoutVars>
          <dgm:bulletEnabled val="1"/>
        </dgm:presLayoutVars>
      </dgm:prSet>
      <dgm:spPr/>
    </dgm:pt>
    <dgm:pt modelId="{B553E543-1265-4621-8067-B417FB1E560C}" type="pres">
      <dgm:prSet presAssocID="{54EA3DDC-5450-4431-9297-73FA55B0D434}" presName="childTextArrow" presStyleLbl="fgAccFollowNode1" presStyleIdx="2" presStyleCnt="5">
        <dgm:presLayoutVars>
          <dgm:bulletEnabled val="1"/>
        </dgm:presLayoutVars>
      </dgm:prSet>
      <dgm:spPr/>
    </dgm:pt>
    <dgm:pt modelId="{FE722624-DAA3-42FE-8A3D-63B2BD29F78D}" type="pres">
      <dgm:prSet presAssocID="{9270035D-852D-489C-B99F-B9CD4CF41FD6}" presName="childTextArrow" presStyleLbl="fgAccFollowNode1" presStyleIdx="3" presStyleCnt="5">
        <dgm:presLayoutVars>
          <dgm:bulletEnabled val="1"/>
        </dgm:presLayoutVars>
      </dgm:prSet>
      <dgm:spPr/>
    </dgm:pt>
    <dgm:pt modelId="{921FAC3F-ABB3-4BA1-96F9-89C60A07E8E5}" type="pres">
      <dgm:prSet presAssocID="{4D4669EF-0BA1-4986-88E0-D8A5463665A8}" presName="childTextArrow" presStyleLbl="fgAccFollowNode1" presStyleIdx="4" presStyleCnt="5">
        <dgm:presLayoutVars>
          <dgm:bulletEnabled val="1"/>
        </dgm:presLayoutVars>
      </dgm:prSet>
      <dgm:spPr/>
    </dgm:pt>
  </dgm:ptLst>
  <dgm:cxnLst>
    <dgm:cxn modelId="{8787970C-409E-4E5D-AFC8-ACB3063BB4FA}" type="presOf" srcId="{7689421A-CF1A-4CCF-B3E7-53813C6196A3}" destId="{15693DC2-6D2D-4794-A786-6657D0D21063}" srcOrd="1" destOrd="0" presId="urn:microsoft.com/office/officeart/2005/8/layout/process4"/>
    <dgm:cxn modelId="{3865C614-4201-42E4-97FA-820FB1162E5E}" type="presOf" srcId="{F1BB8038-E449-4F4C-9758-508B456AFE61}" destId="{684F9B08-A009-4A69-8F15-0E1293F41B3E}" srcOrd="0" destOrd="0" presId="urn:microsoft.com/office/officeart/2005/8/layout/process4"/>
    <dgm:cxn modelId="{D0B9F01D-D233-49E4-B29B-67AE967BDB12}" type="presOf" srcId="{D46EEED2-D7A7-4E40-948B-E027D8BA00D4}" destId="{E2308557-BAAA-44ED-A730-5290F1297B47}" srcOrd="0" destOrd="0" presId="urn:microsoft.com/office/officeart/2005/8/layout/process4"/>
    <dgm:cxn modelId="{91F6353C-533F-4F06-A1FE-C44A2BE829FE}" srcId="{7689421A-CF1A-4CCF-B3E7-53813C6196A3}" destId="{54EA3DDC-5450-4431-9297-73FA55B0D434}" srcOrd="2" destOrd="0" parTransId="{B071B1CB-5580-4E76-8524-0E70CBBDE75F}" sibTransId="{1AE22B93-E177-43AC-B9FD-CF87D044A43D}"/>
    <dgm:cxn modelId="{D9E8683D-6A45-44D3-868A-B25EE56FD435}" srcId="{7689421A-CF1A-4CCF-B3E7-53813C6196A3}" destId="{9270035D-852D-489C-B99F-B9CD4CF41FD6}" srcOrd="3" destOrd="0" parTransId="{7677EC86-F3A1-457E-96C9-2B812210F38E}" sibTransId="{E569439D-A822-47C1-B6C9-5E0AAF09CBAC}"/>
    <dgm:cxn modelId="{3A73D25C-C7EC-4E71-A11B-0A81DDBBA217}" type="presOf" srcId="{A28A711C-D22B-45DF-B9DA-67254169975A}" destId="{D597AFBF-BEC0-477C-85CE-698232C68F62}" srcOrd="0" destOrd="0" presId="urn:microsoft.com/office/officeart/2005/8/layout/process4"/>
    <dgm:cxn modelId="{7003D154-A6C1-4988-B8A4-8285137AF149}" type="presOf" srcId="{54EA3DDC-5450-4431-9297-73FA55B0D434}" destId="{B553E543-1265-4621-8067-B417FB1E560C}" srcOrd="0" destOrd="0" presId="urn:microsoft.com/office/officeart/2005/8/layout/process4"/>
    <dgm:cxn modelId="{6303067D-5334-470D-AB58-CC1F7BA975E2}" type="presOf" srcId="{7689421A-CF1A-4CCF-B3E7-53813C6196A3}" destId="{425600B0-4D8C-4E9C-AB5D-5135289F914D}" srcOrd="0" destOrd="0" presId="urn:microsoft.com/office/officeart/2005/8/layout/process4"/>
    <dgm:cxn modelId="{0309418E-4A1E-4F9C-AB7A-EE7B142F9F04}" srcId="{7689421A-CF1A-4CCF-B3E7-53813C6196A3}" destId="{A1314167-F592-4549-AFE3-C04489043D0B}" srcOrd="1" destOrd="0" parTransId="{0714AC7C-094C-44AA-A917-B3E72ECD326C}" sibTransId="{5AAFFCB7-50CF-4E42-9D1A-EC12FAE7E9C7}"/>
    <dgm:cxn modelId="{6A5A7EAE-DB9C-4D0C-A0F5-8745878685F2}" srcId="{F1BB8038-E449-4F4C-9758-508B456AFE61}" destId="{7689421A-CF1A-4CCF-B3E7-53813C6196A3}" srcOrd="0" destOrd="0" parTransId="{780A99F5-BC8F-4424-B0CE-46F02F0EEA74}" sibTransId="{50D7AD10-3C1E-4E70-9B8F-6A6DE94C1CB5}"/>
    <dgm:cxn modelId="{CEEF56BB-317E-4F16-819E-031AB46F663F}" type="presOf" srcId="{9270035D-852D-489C-B99F-B9CD4CF41FD6}" destId="{FE722624-DAA3-42FE-8A3D-63B2BD29F78D}" srcOrd="0" destOrd="0" presId="urn:microsoft.com/office/officeart/2005/8/layout/process4"/>
    <dgm:cxn modelId="{4141C8BC-8E33-494A-A529-016F3E7E4AC3}" type="presOf" srcId="{4D4669EF-0BA1-4986-88E0-D8A5463665A8}" destId="{921FAC3F-ABB3-4BA1-96F9-89C60A07E8E5}" srcOrd="0" destOrd="0" presId="urn:microsoft.com/office/officeart/2005/8/layout/process4"/>
    <dgm:cxn modelId="{325224DC-AB61-4BE2-ACFB-D399826A24AA}" srcId="{7689421A-CF1A-4CCF-B3E7-53813C6196A3}" destId="{A28A711C-D22B-45DF-B9DA-67254169975A}" srcOrd="0" destOrd="0" parTransId="{88FC28AA-A501-4E01-B4A0-0F3041237C60}" sibTransId="{48B11F9E-98E3-4A42-8444-1CD0669533C2}"/>
    <dgm:cxn modelId="{E75E42DC-8F26-41BB-9E5C-BDA9EA99F3F8}" srcId="{7689421A-CF1A-4CCF-B3E7-53813C6196A3}" destId="{4D4669EF-0BA1-4986-88E0-D8A5463665A8}" srcOrd="4" destOrd="0" parTransId="{E1342A00-9D4E-4D16-88B8-7E4C7F07BB95}" sibTransId="{40328090-9752-493F-B707-7A02592DAC14}"/>
    <dgm:cxn modelId="{69A298DC-D4B5-49B4-B77A-87C4230CD0F3}" type="presOf" srcId="{A1314167-F592-4549-AFE3-C04489043D0B}" destId="{59F0BA15-5940-4F98-B9DE-CC462344F2E1}" srcOrd="0" destOrd="0" presId="urn:microsoft.com/office/officeart/2005/8/layout/process4"/>
    <dgm:cxn modelId="{0846C3DD-0940-46A8-B78C-5784100D6D09}" srcId="{F1BB8038-E449-4F4C-9758-508B456AFE61}" destId="{D46EEED2-D7A7-4E40-948B-E027D8BA00D4}" srcOrd="1" destOrd="0" parTransId="{A5B13C78-0F98-4514-BB67-93DCEC45317B}" sibTransId="{8630A647-CB81-475A-A4E3-D23B5E336F4D}"/>
    <dgm:cxn modelId="{E858ECCB-C243-4D07-8598-637D8F390FC5}" type="presParOf" srcId="{684F9B08-A009-4A69-8F15-0E1293F41B3E}" destId="{77066BCE-DCAC-4543-A6D3-5555F134C4FC}" srcOrd="0" destOrd="0" presId="urn:microsoft.com/office/officeart/2005/8/layout/process4"/>
    <dgm:cxn modelId="{52A38F43-B8B6-4D11-B4C5-697E9CA93F9A}" type="presParOf" srcId="{77066BCE-DCAC-4543-A6D3-5555F134C4FC}" destId="{E2308557-BAAA-44ED-A730-5290F1297B47}" srcOrd="0" destOrd="0" presId="urn:microsoft.com/office/officeart/2005/8/layout/process4"/>
    <dgm:cxn modelId="{375A3A00-35E6-4870-92AF-AE03590D05DB}" type="presParOf" srcId="{684F9B08-A009-4A69-8F15-0E1293F41B3E}" destId="{F49AF3E5-4E79-4075-A927-A31E74857352}" srcOrd="1" destOrd="0" presId="urn:microsoft.com/office/officeart/2005/8/layout/process4"/>
    <dgm:cxn modelId="{AE3D2CD1-B8D3-436F-A542-396A49499F6B}" type="presParOf" srcId="{684F9B08-A009-4A69-8F15-0E1293F41B3E}" destId="{B1C7E516-346C-4673-8435-251821E68D64}" srcOrd="2" destOrd="0" presId="urn:microsoft.com/office/officeart/2005/8/layout/process4"/>
    <dgm:cxn modelId="{531D3A2C-CB4F-45E3-9832-6A690F49A67D}" type="presParOf" srcId="{B1C7E516-346C-4673-8435-251821E68D64}" destId="{425600B0-4D8C-4E9C-AB5D-5135289F914D}" srcOrd="0" destOrd="0" presId="urn:microsoft.com/office/officeart/2005/8/layout/process4"/>
    <dgm:cxn modelId="{7A1DD313-D151-484D-ABDB-84A85C4610A8}" type="presParOf" srcId="{B1C7E516-346C-4673-8435-251821E68D64}" destId="{15693DC2-6D2D-4794-A786-6657D0D21063}" srcOrd="1" destOrd="0" presId="urn:microsoft.com/office/officeart/2005/8/layout/process4"/>
    <dgm:cxn modelId="{263DC6BD-8764-4A9E-9C9C-BAE018482D61}" type="presParOf" srcId="{B1C7E516-346C-4673-8435-251821E68D64}" destId="{E6CEC91A-75E5-41C4-848B-EB1BD05BF3E0}" srcOrd="2" destOrd="0" presId="urn:microsoft.com/office/officeart/2005/8/layout/process4"/>
    <dgm:cxn modelId="{683E3839-D8C1-4260-925B-AC94799B2041}" type="presParOf" srcId="{E6CEC91A-75E5-41C4-848B-EB1BD05BF3E0}" destId="{D597AFBF-BEC0-477C-85CE-698232C68F62}" srcOrd="0" destOrd="0" presId="urn:microsoft.com/office/officeart/2005/8/layout/process4"/>
    <dgm:cxn modelId="{A8CF04E3-C751-4ED8-BC76-A0DB783E37E3}" type="presParOf" srcId="{E6CEC91A-75E5-41C4-848B-EB1BD05BF3E0}" destId="{59F0BA15-5940-4F98-B9DE-CC462344F2E1}" srcOrd="1" destOrd="0" presId="urn:microsoft.com/office/officeart/2005/8/layout/process4"/>
    <dgm:cxn modelId="{C42B854A-DA50-4616-9976-7DAA05B4C35D}" type="presParOf" srcId="{E6CEC91A-75E5-41C4-848B-EB1BD05BF3E0}" destId="{B553E543-1265-4621-8067-B417FB1E560C}" srcOrd="2" destOrd="0" presId="urn:microsoft.com/office/officeart/2005/8/layout/process4"/>
    <dgm:cxn modelId="{56414471-007A-4EB3-8BB2-10A0EFF35853}" type="presParOf" srcId="{E6CEC91A-75E5-41C4-848B-EB1BD05BF3E0}" destId="{FE722624-DAA3-42FE-8A3D-63B2BD29F78D}" srcOrd="3" destOrd="0" presId="urn:microsoft.com/office/officeart/2005/8/layout/process4"/>
    <dgm:cxn modelId="{DE0ACDD8-152D-4B72-92C7-6D91838B29E6}" type="presParOf" srcId="{E6CEC91A-75E5-41C4-848B-EB1BD05BF3E0}" destId="{921FAC3F-ABB3-4BA1-96F9-89C60A07E8E5}" srcOrd="4" destOrd="0" presId="urn:microsoft.com/office/officeart/2005/8/layout/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DE7C1B-4788-4580-A33C-7CDB1FCABE75}" type="doc">
      <dgm:prSet loTypeId="urn:microsoft.com/office/officeart/2018/5/layout/IconLeaf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5CD4D44C-B83B-42A9-8ECF-D75E86B625FE}">
      <dgm:prSet/>
      <dgm:spPr/>
      <dgm:t>
        <a:bodyPr/>
        <a:lstStyle/>
        <a:p>
          <a:pPr>
            <a:defRPr cap="all"/>
          </a:pPr>
          <a:r>
            <a:rPr lang="en-US" b="1" i="0" baseline="0"/>
            <a:t>LSTM Model Development:</a:t>
          </a:r>
          <a:r>
            <a:rPr lang="en-US" b="0" i="0" baseline="0"/>
            <a:t> Built an LSTM-based forecasting model to predict household power consumption using multivariate time series data.</a:t>
          </a:r>
          <a:endParaRPr lang="en-US"/>
        </a:p>
      </dgm:t>
    </dgm:pt>
    <dgm:pt modelId="{34EFE40A-DA1C-4AED-8AE9-03F204EF8FD3}" type="parTrans" cxnId="{2E3E431A-D2B4-4621-A7FE-4DCAE175F9DF}">
      <dgm:prSet/>
      <dgm:spPr/>
      <dgm:t>
        <a:bodyPr/>
        <a:lstStyle/>
        <a:p>
          <a:endParaRPr lang="en-US"/>
        </a:p>
      </dgm:t>
    </dgm:pt>
    <dgm:pt modelId="{F57E2152-D12A-461A-BE6B-C66257495493}" type="sibTrans" cxnId="{2E3E431A-D2B4-4621-A7FE-4DCAE175F9DF}">
      <dgm:prSet/>
      <dgm:spPr/>
      <dgm:t>
        <a:bodyPr/>
        <a:lstStyle/>
        <a:p>
          <a:endParaRPr lang="en-US"/>
        </a:p>
      </dgm:t>
    </dgm:pt>
    <dgm:pt modelId="{B37CC65A-F081-4F17-A90C-EF94255262E1}">
      <dgm:prSet/>
      <dgm:spPr/>
      <dgm:t>
        <a:bodyPr/>
        <a:lstStyle/>
        <a:p>
          <a:pPr>
            <a:defRPr cap="all"/>
          </a:pPr>
          <a:r>
            <a:rPr lang="en-US" b="1" i="0" baseline="0"/>
            <a:t>Hyperparameter Experimentation:</a:t>
          </a:r>
          <a:r>
            <a:rPr lang="en-US" b="0" i="0" baseline="0"/>
            <a:t> Conducted multiple experiments with Weights &amp; Biases, testing various configurations to optimize performance.</a:t>
          </a:r>
          <a:endParaRPr lang="en-US"/>
        </a:p>
      </dgm:t>
    </dgm:pt>
    <dgm:pt modelId="{5070A8D0-CBC9-4481-8282-8FF9456C9FE6}" type="parTrans" cxnId="{93F5AFC1-D163-4CD1-8FE3-1B0B2BC94DD0}">
      <dgm:prSet/>
      <dgm:spPr/>
      <dgm:t>
        <a:bodyPr/>
        <a:lstStyle/>
        <a:p>
          <a:endParaRPr lang="en-US"/>
        </a:p>
      </dgm:t>
    </dgm:pt>
    <dgm:pt modelId="{84334742-3CED-4B31-9A9D-08257BCB572D}" type="sibTrans" cxnId="{93F5AFC1-D163-4CD1-8FE3-1B0B2BC94DD0}">
      <dgm:prSet/>
      <dgm:spPr/>
      <dgm:t>
        <a:bodyPr/>
        <a:lstStyle/>
        <a:p>
          <a:endParaRPr lang="en-US"/>
        </a:p>
      </dgm:t>
    </dgm:pt>
    <dgm:pt modelId="{FE65F25B-143B-40C6-A273-597357616BE6}">
      <dgm:prSet/>
      <dgm:spPr/>
      <dgm:t>
        <a:bodyPr/>
        <a:lstStyle/>
        <a:p>
          <a:pPr>
            <a:defRPr cap="all"/>
          </a:pPr>
          <a:r>
            <a:rPr lang="en-US" b="1" i="0" baseline="0"/>
            <a:t>Strong Model Performance:</a:t>
          </a:r>
          <a:r>
            <a:rPr lang="en-US" b="0" i="0" baseline="0"/>
            <a:t> Best model achieved an MSE of 0.00096 and R² score of 0.878, indicating high predictive accuracy.</a:t>
          </a:r>
          <a:endParaRPr lang="en-US"/>
        </a:p>
      </dgm:t>
    </dgm:pt>
    <dgm:pt modelId="{5A0080BA-3722-4C5B-9AAD-963E851CE65C}" type="parTrans" cxnId="{10323838-34AB-40A4-87ED-968260446ABC}">
      <dgm:prSet/>
      <dgm:spPr/>
      <dgm:t>
        <a:bodyPr/>
        <a:lstStyle/>
        <a:p>
          <a:endParaRPr lang="en-US"/>
        </a:p>
      </dgm:t>
    </dgm:pt>
    <dgm:pt modelId="{EDC63AFA-1CB8-453D-9EA1-66A2B045B3D4}" type="sibTrans" cxnId="{10323838-34AB-40A4-87ED-968260446ABC}">
      <dgm:prSet/>
      <dgm:spPr/>
      <dgm:t>
        <a:bodyPr/>
        <a:lstStyle/>
        <a:p>
          <a:endParaRPr lang="en-US"/>
        </a:p>
      </dgm:t>
    </dgm:pt>
    <dgm:pt modelId="{21656497-D037-41D2-85DD-7116A5543212}">
      <dgm:prSet/>
      <dgm:spPr/>
      <dgm:t>
        <a:bodyPr/>
        <a:lstStyle/>
        <a:p>
          <a:pPr>
            <a:defRPr cap="all"/>
          </a:pPr>
          <a:r>
            <a:rPr lang="en-US" b="1" i="0" baseline="0"/>
            <a:t>Effective Trend Capture:</a:t>
          </a:r>
          <a:r>
            <a:rPr lang="en-US" b="0" i="0" baseline="0"/>
            <a:t> Visual evaluations confirmed the model effectively captured consumption patterns and trends.</a:t>
          </a:r>
          <a:endParaRPr lang="en-US"/>
        </a:p>
      </dgm:t>
    </dgm:pt>
    <dgm:pt modelId="{89FD58F9-1EAE-4FF7-91B9-7A4F7E0B20E8}" type="parTrans" cxnId="{BD11E4F3-03DF-43F4-BA1C-40171FDDFB1F}">
      <dgm:prSet/>
      <dgm:spPr/>
      <dgm:t>
        <a:bodyPr/>
        <a:lstStyle/>
        <a:p>
          <a:endParaRPr lang="en-US"/>
        </a:p>
      </dgm:t>
    </dgm:pt>
    <dgm:pt modelId="{8D4A2317-7009-4590-998E-B5EBE5EAA0A5}" type="sibTrans" cxnId="{BD11E4F3-03DF-43F4-BA1C-40171FDDFB1F}">
      <dgm:prSet/>
      <dgm:spPr/>
      <dgm:t>
        <a:bodyPr/>
        <a:lstStyle/>
        <a:p>
          <a:endParaRPr lang="en-US"/>
        </a:p>
      </dgm:t>
    </dgm:pt>
    <dgm:pt modelId="{38964DB7-C28C-4F0E-9B80-1F796CA700C4}">
      <dgm:prSet/>
      <dgm:spPr/>
      <dgm:t>
        <a:bodyPr/>
        <a:lstStyle/>
        <a:p>
          <a:pPr>
            <a:defRPr cap="all"/>
          </a:pPr>
          <a:r>
            <a:rPr lang="en-US" b="1" i="0" baseline="0"/>
            <a:t>Key Takeaway:</a:t>
          </a:r>
          <a:r>
            <a:rPr lang="en-US" b="0" i="0" baseline="0"/>
            <a:t> Emphasized the importance of thorough preprocessing, systematic experimentation, and robust evaluation for reliable time series forecasting.</a:t>
          </a:r>
          <a:endParaRPr lang="en-US"/>
        </a:p>
      </dgm:t>
    </dgm:pt>
    <dgm:pt modelId="{1F3B0EC7-0B64-45B8-9093-3C182D2A94A2}" type="parTrans" cxnId="{3A1541D9-10CA-40A2-BCB8-AA042CA6CE72}">
      <dgm:prSet/>
      <dgm:spPr/>
      <dgm:t>
        <a:bodyPr/>
        <a:lstStyle/>
        <a:p>
          <a:endParaRPr lang="en-US"/>
        </a:p>
      </dgm:t>
    </dgm:pt>
    <dgm:pt modelId="{680A134D-4860-47F3-9F85-0D2ACD8B6C9A}" type="sibTrans" cxnId="{3A1541D9-10CA-40A2-BCB8-AA042CA6CE72}">
      <dgm:prSet/>
      <dgm:spPr/>
      <dgm:t>
        <a:bodyPr/>
        <a:lstStyle/>
        <a:p>
          <a:endParaRPr lang="en-US"/>
        </a:p>
      </dgm:t>
    </dgm:pt>
    <dgm:pt modelId="{A111A079-A6D7-46B4-A580-2C247E81BCDD}" type="pres">
      <dgm:prSet presAssocID="{B5DE7C1B-4788-4580-A33C-7CDB1FCABE75}" presName="root" presStyleCnt="0">
        <dgm:presLayoutVars>
          <dgm:dir/>
          <dgm:resizeHandles val="exact"/>
        </dgm:presLayoutVars>
      </dgm:prSet>
      <dgm:spPr/>
    </dgm:pt>
    <dgm:pt modelId="{053EB0D1-DBBA-45BF-9C50-2AED685DEC18}" type="pres">
      <dgm:prSet presAssocID="{5CD4D44C-B83B-42A9-8ECF-D75E86B625FE}" presName="compNode" presStyleCnt="0"/>
      <dgm:spPr/>
    </dgm:pt>
    <dgm:pt modelId="{8309472E-1A8B-4B44-BF11-9BA5E1F385B7}" type="pres">
      <dgm:prSet presAssocID="{5CD4D44C-B83B-42A9-8ECF-D75E86B625FE}" presName="iconBgRect" presStyleLbl="bgShp" presStyleIdx="0" presStyleCnt="5"/>
      <dgm:spPr>
        <a:prstGeom prst="round2DiagRect">
          <a:avLst>
            <a:gd name="adj1" fmla="val 29727"/>
            <a:gd name="adj2" fmla="val 0"/>
          </a:avLst>
        </a:prstGeom>
      </dgm:spPr>
    </dgm:pt>
    <dgm:pt modelId="{ABBD55EC-BF97-45D7-ABC2-00115F8A515F}" type="pres">
      <dgm:prSet presAssocID="{5CD4D44C-B83B-42A9-8ECF-D75E86B625F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64E7992-FA6E-4CA6-8C78-8FB87356F249}" type="pres">
      <dgm:prSet presAssocID="{5CD4D44C-B83B-42A9-8ECF-D75E86B625FE}" presName="spaceRect" presStyleCnt="0"/>
      <dgm:spPr/>
    </dgm:pt>
    <dgm:pt modelId="{9F4AB586-F776-481E-89D2-11DA11D72DC8}" type="pres">
      <dgm:prSet presAssocID="{5CD4D44C-B83B-42A9-8ECF-D75E86B625FE}" presName="textRect" presStyleLbl="revTx" presStyleIdx="0" presStyleCnt="5">
        <dgm:presLayoutVars>
          <dgm:chMax val="1"/>
          <dgm:chPref val="1"/>
        </dgm:presLayoutVars>
      </dgm:prSet>
      <dgm:spPr/>
    </dgm:pt>
    <dgm:pt modelId="{7A2812A1-20FE-4396-AA6B-224902BC9F6E}" type="pres">
      <dgm:prSet presAssocID="{F57E2152-D12A-461A-BE6B-C66257495493}" presName="sibTrans" presStyleCnt="0"/>
      <dgm:spPr/>
    </dgm:pt>
    <dgm:pt modelId="{20EC0476-4B84-41C7-AFD4-DE7F61F4ABFF}" type="pres">
      <dgm:prSet presAssocID="{B37CC65A-F081-4F17-A90C-EF94255262E1}" presName="compNode" presStyleCnt="0"/>
      <dgm:spPr/>
    </dgm:pt>
    <dgm:pt modelId="{5071FE6A-6AC6-47E4-93F7-9EEF54ABE72D}" type="pres">
      <dgm:prSet presAssocID="{B37CC65A-F081-4F17-A90C-EF94255262E1}" presName="iconBgRect" presStyleLbl="bgShp" presStyleIdx="1" presStyleCnt="5"/>
      <dgm:spPr>
        <a:prstGeom prst="round2DiagRect">
          <a:avLst>
            <a:gd name="adj1" fmla="val 29727"/>
            <a:gd name="adj2" fmla="val 0"/>
          </a:avLst>
        </a:prstGeom>
      </dgm:spPr>
    </dgm:pt>
    <dgm:pt modelId="{BAE9C7E6-20FD-4679-8F8D-0580C025C5E7}" type="pres">
      <dgm:prSet presAssocID="{B37CC65A-F081-4F17-A90C-EF94255262E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cientist"/>
        </a:ext>
      </dgm:extLst>
    </dgm:pt>
    <dgm:pt modelId="{07243750-BAF7-4F23-8456-383CA2CDF3C0}" type="pres">
      <dgm:prSet presAssocID="{B37CC65A-F081-4F17-A90C-EF94255262E1}" presName="spaceRect" presStyleCnt="0"/>
      <dgm:spPr/>
    </dgm:pt>
    <dgm:pt modelId="{AFFB847B-02BA-45BF-8018-5901E1DA8AD3}" type="pres">
      <dgm:prSet presAssocID="{B37CC65A-F081-4F17-A90C-EF94255262E1}" presName="textRect" presStyleLbl="revTx" presStyleIdx="1" presStyleCnt="5">
        <dgm:presLayoutVars>
          <dgm:chMax val="1"/>
          <dgm:chPref val="1"/>
        </dgm:presLayoutVars>
      </dgm:prSet>
      <dgm:spPr/>
    </dgm:pt>
    <dgm:pt modelId="{80D2E5A2-D161-4D0C-B98A-046B8F756694}" type="pres">
      <dgm:prSet presAssocID="{84334742-3CED-4B31-9A9D-08257BCB572D}" presName="sibTrans" presStyleCnt="0"/>
      <dgm:spPr/>
    </dgm:pt>
    <dgm:pt modelId="{0A8F8EF6-8C78-4AC9-B15B-DF10BE11E11F}" type="pres">
      <dgm:prSet presAssocID="{FE65F25B-143B-40C6-A273-597357616BE6}" presName="compNode" presStyleCnt="0"/>
      <dgm:spPr/>
    </dgm:pt>
    <dgm:pt modelId="{AC5BE08C-C1BD-4809-AD27-1486D1103757}" type="pres">
      <dgm:prSet presAssocID="{FE65F25B-143B-40C6-A273-597357616BE6}" presName="iconBgRect" presStyleLbl="bgShp" presStyleIdx="2" presStyleCnt="5"/>
      <dgm:spPr>
        <a:prstGeom prst="round2DiagRect">
          <a:avLst>
            <a:gd name="adj1" fmla="val 29727"/>
            <a:gd name="adj2" fmla="val 0"/>
          </a:avLst>
        </a:prstGeom>
      </dgm:spPr>
    </dgm:pt>
    <dgm:pt modelId="{3B9373A0-8E9E-47B3-ACD7-B80E49BE4ACF}" type="pres">
      <dgm:prSet presAssocID="{FE65F25B-143B-40C6-A273-597357616BE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ext>
      </dgm:extLst>
    </dgm:pt>
    <dgm:pt modelId="{564DB496-A40D-4451-8EDB-6C352CAB5B91}" type="pres">
      <dgm:prSet presAssocID="{FE65F25B-143B-40C6-A273-597357616BE6}" presName="spaceRect" presStyleCnt="0"/>
      <dgm:spPr/>
    </dgm:pt>
    <dgm:pt modelId="{EB0B32C8-6E6F-421E-8E67-58A51F8DAB08}" type="pres">
      <dgm:prSet presAssocID="{FE65F25B-143B-40C6-A273-597357616BE6}" presName="textRect" presStyleLbl="revTx" presStyleIdx="2" presStyleCnt="5">
        <dgm:presLayoutVars>
          <dgm:chMax val="1"/>
          <dgm:chPref val="1"/>
        </dgm:presLayoutVars>
      </dgm:prSet>
      <dgm:spPr/>
    </dgm:pt>
    <dgm:pt modelId="{01A858BA-886D-4059-AF1F-D8003733EDBB}" type="pres">
      <dgm:prSet presAssocID="{EDC63AFA-1CB8-453D-9EA1-66A2B045B3D4}" presName="sibTrans" presStyleCnt="0"/>
      <dgm:spPr/>
    </dgm:pt>
    <dgm:pt modelId="{158AAE74-A2EC-40BB-8723-5AAE39D6B33A}" type="pres">
      <dgm:prSet presAssocID="{21656497-D037-41D2-85DD-7116A5543212}" presName="compNode" presStyleCnt="0"/>
      <dgm:spPr/>
    </dgm:pt>
    <dgm:pt modelId="{7B0E714B-CFC1-4278-A9E3-62ACA913B774}" type="pres">
      <dgm:prSet presAssocID="{21656497-D037-41D2-85DD-7116A5543212}" presName="iconBgRect" presStyleLbl="bgShp" presStyleIdx="3" presStyleCnt="5"/>
      <dgm:spPr>
        <a:prstGeom prst="round2DiagRect">
          <a:avLst>
            <a:gd name="adj1" fmla="val 29727"/>
            <a:gd name="adj2" fmla="val 0"/>
          </a:avLst>
        </a:prstGeom>
      </dgm:spPr>
    </dgm:pt>
    <dgm:pt modelId="{28E226F0-BCFF-4660-8B8E-C6629FF19BC1}" type="pres">
      <dgm:prSet presAssocID="{21656497-D037-41D2-85DD-7116A5543212}"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tatistics"/>
        </a:ext>
      </dgm:extLst>
    </dgm:pt>
    <dgm:pt modelId="{9BD2F5B3-F515-4799-8BCC-084DCE0A5E99}" type="pres">
      <dgm:prSet presAssocID="{21656497-D037-41D2-85DD-7116A5543212}" presName="spaceRect" presStyleCnt="0"/>
      <dgm:spPr/>
    </dgm:pt>
    <dgm:pt modelId="{5FD29F6D-9A24-4AB2-BA6C-5052C4684035}" type="pres">
      <dgm:prSet presAssocID="{21656497-D037-41D2-85DD-7116A5543212}" presName="textRect" presStyleLbl="revTx" presStyleIdx="3" presStyleCnt="5">
        <dgm:presLayoutVars>
          <dgm:chMax val="1"/>
          <dgm:chPref val="1"/>
        </dgm:presLayoutVars>
      </dgm:prSet>
      <dgm:spPr/>
    </dgm:pt>
    <dgm:pt modelId="{34B2BBB9-6A36-4F97-A164-DAC2E308C15E}" type="pres">
      <dgm:prSet presAssocID="{8D4A2317-7009-4590-998E-B5EBE5EAA0A5}" presName="sibTrans" presStyleCnt="0"/>
      <dgm:spPr/>
    </dgm:pt>
    <dgm:pt modelId="{E3F71F3A-6746-409B-AD04-D421A3C06348}" type="pres">
      <dgm:prSet presAssocID="{38964DB7-C28C-4F0E-9B80-1F796CA700C4}" presName="compNode" presStyleCnt="0"/>
      <dgm:spPr/>
    </dgm:pt>
    <dgm:pt modelId="{A1F08259-6C09-4BCD-AFEC-0D42E7EB5B21}" type="pres">
      <dgm:prSet presAssocID="{38964DB7-C28C-4F0E-9B80-1F796CA700C4}" presName="iconBgRect" presStyleLbl="bgShp" presStyleIdx="4" presStyleCnt="5"/>
      <dgm:spPr>
        <a:prstGeom prst="round2DiagRect">
          <a:avLst>
            <a:gd name="adj1" fmla="val 29727"/>
            <a:gd name="adj2" fmla="val 0"/>
          </a:avLst>
        </a:prstGeom>
      </dgm:spPr>
    </dgm:pt>
    <dgm:pt modelId="{A6257096-5540-4CF4-B23C-AA172D1D1C5C}" type="pres">
      <dgm:prSet presAssocID="{38964DB7-C28C-4F0E-9B80-1F796CA700C4}"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Questions"/>
        </a:ext>
      </dgm:extLst>
    </dgm:pt>
    <dgm:pt modelId="{98D67937-A07A-4FAE-BA9A-0D7D34C1F88B}" type="pres">
      <dgm:prSet presAssocID="{38964DB7-C28C-4F0E-9B80-1F796CA700C4}" presName="spaceRect" presStyleCnt="0"/>
      <dgm:spPr/>
    </dgm:pt>
    <dgm:pt modelId="{E9D4D23A-38E6-4F39-B71D-0CEC02D404CD}" type="pres">
      <dgm:prSet presAssocID="{38964DB7-C28C-4F0E-9B80-1F796CA700C4}" presName="textRect" presStyleLbl="revTx" presStyleIdx="4" presStyleCnt="5">
        <dgm:presLayoutVars>
          <dgm:chMax val="1"/>
          <dgm:chPref val="1"/>
        </dgm:presLayoutVars>
      </dgm:prSet>
      <dgm:spPr/>
    </dgm:pt>
  </dgm:ptLst>
  <dgm:cxnLst>
    <dgm:cxn modelId="{2E3E431A-D2B4-4621-A7FE-4DCAE175F9DF}" srcId="{B5DE7C1B-4788-4580-A33C-7CDB1FCABE75}" destId="{5CD4D44C-B83B-42A9-8ECF-D75E86B625FE}" srcOrd="0" destOrd="0" parTransId="{34EFE40A-DA1C-4AED-8AE9-03F204EF8FD3}" sibTransId="{F57E2152-D12A-461A-BE6B-C66257495493}"/>
    <dgm:cxn modelId="{4C8F1835-5345-4872-B18B-C9084DA1FA64}" type="presOf" srcId="{21656497-D037-41D2-85DD-7116A5543212}" destId="{5FD29F6D-9A24-4AB2-BA6C-5052C4684035}" srcOrd="0" destOrd="0" presId="urn:microsoft.com/office/officeart/2018/5/layout/IconLeafLabelList"/>
    <dgm:cxn modelId="{E5DAC635-0FF8-4C29-B5DF-B8D358DFD6DF}" type="presOf" srcId="{B5DE7C1B-4788-4580-A33C-7CDB1FCABE75}" destId="{A111A079-A6D7-46B4-A580-2C247E81BCDD}" srcOrd="0" destOrd="0" presId="urn:microsoft.com/office/officeart/2018/5/layout/IconLeafLabelList"/>
    <dgm:cxn modelId="{C25EA936-A713-4130-B60D-EFA86A5CB1FE}" type="presOf" srcId="{FE65F25B-143B-40C6-A273-597357616BE6}" destId="{EB0B32C8-6E6F-421E-8E67-58A51F8DAB08}" srcOrd="0" destOrd="0" presId="urn:microsoft.com/office/officeart/2018/5/layout/IconLeafLabelList"/>
    <dgm:cxn modelId="{10323838-34AB-40A4-87ED-968260446ABC}" srcId="{B5DE7C1B-4788-4580-A33C-7CDB1FCABE75}" destId="{FE65F25B-143B-40C6-A273-597357616BE6}" srcOrd="2" destOrd="0" parTransId="{5A0080BA-3722-4C5B-9AAD-963E851CE65C}" sibTransId="{EDC63AFA-1CB8-453D-9EA1-66A2B045B3D4}"/>
    <dgm:cxn modelId="{6D54EBB7-6BC1-4391-836D-B7B87889395F}" type="presOf" srcId="{38964DB7-C28C-4F0E-9B80-1F796CA700C4}" destId="{E9D4D23A-38E6-4F39-B71D-0CEC02D404CD}" srcOrd="0" destOrd="0" presId="urn:microsoft.com/office/officeart/2018/5/layout/IconLeafLabelList"/>
    <dgm:cxn modelId="{93F5AFC1-D163-4CD1-8FE3-1B0B2BC94DD0}" srcId="{B5DE7C1B-4788-4580-A33C-7CDB1FCABE75}" destId="{B37CC65A-F081-4F17-A90C-EF94255262E1}" srcOrd="1" destOrd="0" parTransId="{5070A8D0-CBC9-4481-8282-8FF9456C9FE6}" sibTransId="{84334742-3CED-4B31-9A9D-08257BCB572D}"/>
    <dgm:cxn modelId="{35A0E5C2-4F6E-47AB-8BF4-F0167C975520}" type="presOf" srcId="{5CD4D44C-B83B-42A9-8ECF-D75E86B625FE}" destId="{9F4AB586-F776-481E-89D2-11DA11D72DC8}" srcOrd="0" destOrd="0" presId="urn:microsoft.com/office/officeart/2018/5/layout/IconLeafLabelList"/>
    <dgm:cxn modelId="{2146A0D6-52A4-47BA-A8E4-95FF0540F687}" type="presOf" srcId="{B37CC65A-F081-4F17-A90C-EF94255262E1}" destId="{AFFB847B-02BA-45BF-8018-5901E1DA8AD3}" srcOrd="0" destOrd="0" presId="urn:microsoft.com/office/officeart/2018/5/layout/IconLeafLabelList"/>
    <dgm:cxn modelId="{3A1541D9-10CA-40A2-BCB8-AA042CA6CE72}" srcId="{B5DE7C1B-4788-4580-A33C-7CDB1FCABE75}" destId="{38964DB7-C28C-4F0E-9B80-1F796CA700C4}" srcOrd="4" destOrd="0" parTransId="{1F3B0EC7-0B64-45B8-9093-3C182D2A94A2}" sibTransId="{680A134D-4860-47F3-9F85-0D2ACD8B6C9A}"/>
    <dgm:cxn modelId="{BD11E4F3-03DF-43F4-BA1C-40171FDDFB1F}" srcId="{B5DE7C1B-4788-4580-A33C-7CDB1FCABE75}" destId="{21656497-D037-41D2-85DD-7116A5543212}" srcOrd="3" destOrd="0" parTransId="{89FD58F9-1EAE-4FF7-91B9-7A4F7E0B20E8}" sibTransId="{8D4A2317-7009-4590-998E-B5EBE5EAA0A5}"/>
    <dgm:cxn modelId="{BFEBB29D-0415-4AF3-B66B-F7FCB8168984}" type="presParOf" srcId="{A111A079-A6D7-46B4-A580-2C247E81BCDD}" destId="{053EB0D1-DBBA-45BF-9C50-2AED685DEC18}" srcOrd="0" destOrd="0" presId="urn:microsoft.com/office/officeart/2018/5/layout/IconLeafLabelList"/>
    <dgm:cxn modelId="{039FB944-3F13-47D2-B348-8DE2E7CC8633}" type="presParOf" srcId="{053EB0D1-DBBA-45BF-9C50-2AED685DEC18}" destId="{8309472E-1A8B-4B44-BF11-9BA5E1F385B7}" srcOrd="0" destOrd="0" presId="urn:microsoft.com/office/officeart/2018/5/layout/IconLeafLabelList"/>
    <dgm:cxn modelId="{178F9077-5D0C-439B-BDDB-E752923C525F}" type="presParOf" srcId="{053EB0D1-DBBA-45BF-9C50-2AED685DEC18}" destId="{ABBD55EC-BF97-45D7-ABC2-00115F8A515F}" srcOrd="1" destOrd="0" presId="urn:microsoft.com/office/officeart/2018/5/layout/IconLeafLabelList"/>
    <dgm:cxn modelId="{BAE399C4-D68E-4041-B5AE-8B8858032558}" type="presParOf" srcId="{053EB0D1-DBBA-45BF-9C50-2AED685DEC18}" destId="{A64E7992-FA6E-4CA6-8C78-8FB87356F249}" srcOrd="2" destOrd="0" presId="urn:microsoft.com/office/officeart/2018/5/layout/IconLeafLabelList"/>
    <dgm:cxn modelId="{87E36AA3-60D0-4AE6-96C5-9268A6DDD5C0}" type="presParOf" srcId="{053EB0D1-DBBA-45BF-9C50-2AED685DEC18}" destId="{9F4AB586-F776-481E-89D2-11DA11D72DC8}" srcOrd="3" destOrd="0" presId="urn:microsoft.com/office/officeart/2018/5/layout/IconLeafLabelList"/>
    <dgm:cxn modelId="{6474BF8D-2DF5-47D0-9EAF-DFC14C5FA163}" type="presParOf" srcId="{A111A079-A6D7-46B4-A580-2C247E81BCDD}" destId="{7A2812A1-20FE-4396-AA6B-224902BC9F6E}" srcOrd="1" destOrd="0" presId="urn:microsoft.com/office/officeart/2018/5/layout/IconLeafLabelList"/>
    <dgm:cxn modelId="{733E2A38-6B7A-42CC-9792-06E5F3B920F8}" type="presParOf" srcId="{A111A079-A6D7-46B4-A580-2C247E81BCDD}" destId="{20EC0476-4B84-41C7-AFD4-DE7F61F4ABFF}" srcOrd="2" destOrd="0" presId="urn:microsoft.com/office/officeart/2018/5/layout/IconLeafLabelList"/>
    <dgm:cxn modelId="{4F65350D-FC1A-45D0-81A1-8FFB6183E1EA}" type="presParOf" srcId="{20EC0476-4B84-41C7-AFD4-DE7F61F4ABFF}" destId="{5071FE6A-6AC6-47E4-93F7-9EEF54ABE72D}" srcOrd="0" destOrd="0" presId="urn:microsoft.com/office/officeart/2018/5/layout/IconLeafLabelList"/>
    <dgm:cxn modelId="{B8FF22B2-43C9-46B6-A5CA-11ABE4A56F53}" type="presParOf" srcId="{20EC0476-4B84-41C7-AFD4-DE7F61F4ABFF}" destId="{BAE9C7E6-20FD-4679-8F8D-0580C025C5E7}" srcOrd="1" destOrd="0" presId="urn:microsoft.com/office/officeart/2018/5/layout/IconLeafLabelList"/>
    <dgm:cxn modelId="{5EB8131A-7DFE-4066-BB0C-328F34505411}" type="presParOf" srcId="{20EC0476-4B84-41C7-AFD4-DE7F61F4ABFF}" destId="{07243750-BAF7-4F23-8456-383CA2CDF3C0}" srcOrd="2" destOrd="0" presId="urn:microsoft.com/office/officeart/2018/5/layout/IconLeafLabelList"/>
    <dgm:cxn modelId="{F1B34FB5-CCC5-4E98-8D3A-1A0A3F670040}" type="presParOf" srcId="{20EC0476-4B84-41C7-AFD4-DE7F61F4ABFF}" destId="{AFFB847B-02BA-45BF-8018-5901E1DA8AD3}" srcOrd="3" destOrd="0" presId="urn:microsoft.com/office/officeart/2018/5/layout/IconLeafLabelList"/>
    <dgm:cxn modelId="{6CFCF905-FCDE-48D8-AF69-982B5FE22A09}" type="presParOf" srcId="{A111A079-A6D7-46B4-A580-2C247E81BCDD}" destId="{80D2E5A2-D161-4D0C-B98A-046B8F756694}" srcOrd="3" destOrd="0" presId="urn:microsoft.com/office/officeart/2018/5/layout/IconLeafLabelList"/>
    <dgm:cxn modelId="{E0E55D72-BBD5-4CCE-9297-3F07FC390F0C}" type="presParOf" srcId="{A111A079-A6D7-46B4-A580-2C247E81BCDD}" destId="{0A8F8EF6-8C78-4AC9-B15B-DF10BE11E11F}" srcOrd="4" destOrd="0" presId="urn:microsoft.com/office/officeart/2018/5/layout/IconLeafLabelList"/>
    <dgm:cxn modelId="{E1709AE2-D662-4BF0-931D-55AAB45EC78B}" type="presParOf" srcId="{0A8F8EF6-8C78-4AC9-B15B-DF10BE11E11F}" destId="{AC5BE08C-C1BD-4809-AD27-1486D1103757}" srcOrd="0" destOrd="0" presId="urn:microsoft.com/office/officeart/2018/5/layout/IconLeafLabelList"/>
    <dgm:cxn modelId="{589E1581-254B-421E-87A7-187ED1BB9C10}" type="presParOf" srcId="{0A8F8EF6-8C78-4AC9-B15B-DF10BE11E11F}" destId="{3B9373A0-8E9E-47B3-ACD7-B80E49BE4ACF}" srcOrd="1" destOrd="0" presId="urn:microsoft.com/office/officeart/2018/5/layout/IconLeafLabelList"/>
    <dgm:cxn modelId="{5D52FE46-3363-4758-8F47-7223463D0691}" type="presParOf" srcId="{0A8F8EF6-8C78-4AC9-B15B-DF10BE11E11F}" destId="{564DB496-A40D-4451-8EDB-6C352CAB5B91}" srcOrd="2" destOrd="0" presId="urn:microsoft.com/office/officeart/2018/5/layout/IconLeafLabelList"/>
    <dgm:cxn modelId="{0059A75D-D739-4CAC-87CC-F86826C2848A}" type="presParOf" srcId="{0A8F8EF6-8C78-4AC9-B15B-DF10BE11E11F}" destId="{EB0B32C8-6E6F-421E-8E67-58A51F8DAB08}" srcOrd="3" destOrd="0" presId="urn:microsoft.com/office/officeart/2018/5/layout/IconLeafLabelList"/>
    <dgm:cxn modelId="{8169CB2B-0577-4551-A749-DAF53D644B9F}" type="presParOf" srcId="{A111A079-A6D7-46B4-A580-2C247E81BCDD}" destId="{01A858BA-886D-4059-AF1F-D8003733EDBB}" srcOrd="5" destOrd="0" presId="urn:microsoft.com/office/officeart/2018/5/layout/IconLeafLabelList"/>
    <dgm:cxn modelId="{E7D1282C-7F90-42C2-8E85-BB27CB3DF30A}" type="presParOf" srcId="{A111A079-A6D7-46B4-A580-2C247E81BCDD}" destId="{158AAE74-A2EC-40BB-8723-5AAE39D6B33A}" srcOrd="6" destOrd="0" presId="urn:microsoft.com/office/officeart/2018/5/layout/IconLeafLabelList"/>
    <dgm:cxn modelId="{EAB3A817-4DE5-4500-AB0F-506E7ED036AA}" type="presParOf" srcId="{158AAE74-A2EC-40BB-8723-5AAE39D6B33A}" destId="{7B0E714B-CFC1-4278-A9E3-62ACA913B774}" srcOrd="0" destOrd="0" presId="urn:microsoft.com/office/officeart/2018/5/layout/IconLeafLabelList"/>
    <dgm:cxn modelId="{7833FBB1-2F32-469B-A229-728060E05FE3}" type="presParOf" srcId="{158AAE74-A2EC-40BB-8723-5AAE39D6B33A}" destId="{28E226F0-BCFF-4660-8B8E-C6629FF19BC1}" srcOrd="1" destOrd="0" presId="urn:microsoft.com/office/officeart/2018/5/layout/IconLeafLabelList"/>
    <dgm:cxn modelId="{16886A64-81D1-4956-8890-331F54220492}" type="presParOf" srcId="{158AAE74-A2EC-40BB-8723-5AAE39D6B33A}" destId="{9BD2F5B3-F515-4799-8BCC-084DCE0A5E99}" srcOrd="2" destOrd="0" presId="urn:microsoft.com/office/officeart/2018/5/layout/IconLeafLabelList"/>
    <dgm:cxn modelId="{2DD9ACFB-AC36-4568-8CBD-6D4692CCE013}" type="presParOf" srcId="{158AAE74-A2EC-40BB-8723-5AAE39D6B33A}" destId="{5FD29F6D-9A24-4AB2-BA6C-5052C4684035}" srcOrd="3" destOrd="0" presId="urn:microsoft.com/office/officeart/2018/5/layout/IconLeafLabelList"/>
    <dgm:cxn modelId="{D1816867-F003-4C4E-8661-7439ACEF7A02}" type="presParOf" srcId="{A111A079-A6D7-46B4-A580-2C247E81BCDD}" destId="{34B2BBB9-6A36-4F97-A164-DAC2E308C15E}" srcOrd="7" destOrd="0" presId="urn:microsoft.com/office/officeart/2018/5/layout/IconLeafLabelList"/>
    <dgm:cxn modelId="{CDAB028A-BE42-4101-B8B2-3E7A0908F98F}" type="presParOf" srcId="{A111A079-A6D7-46B4-A580-2C247E81BCDD}" destId="{E3F71F3A-6746-409B-AD04-D421A3C06348}" srcOrd="8" destOrd="0" presId="urn:microsoft.com/office/officeart/2018/5/layout/IconLeafLabelList"/>
    <dgm:cxn modelId="{241BBB15-026B-48A9-B9C8-9F2CD2BB71A8}" type="presParOf" srcId="{E3F71F3A-6746-409B-AD04-D421A3C06348}" destId="{A1F08259-6C09-4BCD-AFEC-0D42E7EB5B21}" srcOrd="0" destOrd="0" presId="urn:microsoft.com/office/officeart/2018/5/layout/IconLeafLabelList"/>
    <dgm:cxn modelId="{3F3AC713-608F-4DCA-80FF-72DE857F0272}" type="presParOf" srcId="{E3F71F3A-6746-409B-AD04-D421A3C06348}" destId="{A6257096-5540-4CF4-B23C-AA172D1D1C5C}" srcOrd="1" destOrd="0" presId="urn:microsoft.com/office/officeart/2018/5/layout/IconLeafLabelList"/>
    <dgm:cxn modelId="{3F59200E-8DE9-4842-B2DC-10617C50D030}" type="presParOf" srcId="{E3F71F3A-6746-409B-AD04-D421A3C06348}" destId="{98D67937-A07A-4FAE-BA9A-0D7D34C1F88B}" srcOrd="2" destOrd="0" presId="urn:microsoft.com/office/officeart/2018/5/layout/IconLeafLabelList"/>
    <dgm:cxn modelId="{E9104D84-00FE-4EBC-94E3-8CC8616DF7A4}" type="presParOf" srcId="{E3F71F3A-6746-409B-AD04-D421A3C06348}" destId="{E9D4D23A-38E6-4F39-B71D-0CEC02D404CD}" srcOrd="3" destOrd="0" presId="urn:microsoft.com/office/officeart/2018/5/layout/IconLeafLabel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3BA010-8CC0-488E-8CDE-0D8CB9409496}">
      <dsp:nvSpPr>
        <dsp:cNvPr id="0" name=""/>
        <dsp:cNvSpPr/>
      </dsp:nvSpPr>
      <dsp:spPr>
        <a:xfrm>
          <a:off x="0" y="2800"/>
          <a:ext cx="9905999" cy="59654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497982-507C-4DCE-806C-2E7EF4517AC3}">
      <dsp:nvSpPr>
        <dsp:cNvPr id="0" name=""/>
        <dsp:cNvSpPr/>
      </dsp:nvSpPr>
      <dsp:spPr>
        <a:xfrm>
          <a:off x="180453" y="137022"/>
          <a:ext cx="328097" cy="3280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6C3E648-7668-4A6A-B4C5-4460539F94E0}">
      <dsp:nvSpPr>
        <dsp:cNvPr id="0" name=""/>
        <dsp:cNvSpPr/>
      </dsp:nvSpPr>
      <dsp:spPr>
        <a:xfrm>
          <a:off x="689005" y="2800"/>
          <a:ext cx="9216993" cy="596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134" tIns="63134" rIns="63134" bIns="63134" numCol="1" spcCol="1270" anchor="ctr" anchorCtr="0">
          <a:noAutofit/>
        </a:bodyPr>
        <a:lstStyle/>
        <a:p>
          <a:pPr marL="0" lvl="0" indent="0" algn="l" defTabSz="800100">
            <a:lnSpc>
              <a:spcPct val="90000"/>
            </a:lnSpc>
            <a:spcBef>
              <a:spcPct val="0"/>
            </a:spcBef>
            <a:spcAft>
              <a:spcPct val="35000"/>
            </a:spcAft>
            <a:buNone/>
          </a:pPr>
          <a:r>
            <a:rPr lang="en-US" sz="1800" b="1" i="0" kern="1200" baseline="0"/>
            <a:t>Develop an LSTM-based forecasting model</a:t>
          </a:r>
          <a:r>
            <a:rPr lang="en-US" sz="1800" b="0" i="0" kern="1200" baseline="0"/>
            <a:t> to predict household power consumption at the next time step using historical multivariate time series data.</a:t>
          </a:r>
          <a:endParaRPr lang="en-US" sz="1800" kern="1200"/>
        </a:p>
      </dsp:txBody>
      <dsp:txXfrm>
        <a:off x="689005" y="2800"/>
        <a:ext cx="9216993" cy="596541"/>
      </dsp:txXfrm>
    </dsp:sp>
    <dsp:sp modelId="{3F240A4A-E4ED-48D2-BF4A-CBDBD0170B7F}">
      <dsp:nvSpPr>
        <dsp:cNvPr id="0" name=""/>
        <dsp:cNvSpPr/>
      </dsp:nvSpPr>
      <dsp:spPr>
        <a:xfrm>
          <a:off x="0" y="748477"/>
          <a:ext cx="9905999" cy="59654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8FC8C2-3D06-4038-AF7E-C50CF9C914CB}">
      <dsp:nvSpPr>
        <dsp:cNvPr id="0" name=""/>
        <dsp:cNvSpPr/>
      </dsp:nvSpPr>
      <dsp:spPr>
        <a:xfrm>
          <a:off x="180453" y="882699"/>
          <a:ext cx="328097" cy="3280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0ABFD6-63D7-4495-BBA1-E48257A26B55}">
      <dsp:nvSpPr>
        <dsp:cNvPr id="0" name=""/>
        <dsp:cNvSpPr/>
      </dsp:nvSpPr>
      <dsp:spPr>
        <a:xfrm>
          <a:off x="689005" y="748477"/>
          <a:ext cx="9216993" cy="596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134" tIns="63134" rIns="63134" bIns="63134" numCol="1" spcCol="1270" anchor="ctr" anchorCtr="0">
          <a:noAutofit/>
        </a:bodyPr>
        <a:lstStyle/>
        <a:p>
          <a:pPr marL="0" lvl="0" indent="0" algn="l" defTabSz="800100">
            <a:lnSpc>
              <a:spcPct val="90000"/>
            </a:lnSpc>
            <a:spcBef>
              <a:spcPct val="0"/>
            </a:spcBef>
            <a:spcAft>
              <a:spcPct val="35000"/>
            </a:spcAft>
            <a:buNone/>
          </a:pPr>
          <a:r>
            <a:rPr lang="en-US" sz="1800" b="1" i="0" kern="1200" baseline="0"/>
            <a:t>Leverage a real-world energy dataset</a:t>
          </a:r>
          <a:r>
            <a:rPr lang="en-US" sz="1800" b="0" i="0" kern="1200" baseline="0"/>
            <a:t> from the UCI Machine Learning Repository, containing minute-level electric power consumption measurements.</a:t>
          </a:r>
          <a:endParaRPr lang="en-US" sz="1800" kern="1200"/>
        </a:p>
      </dsp:txBody>
      <dsp:txXfrm>
        <a:off x="689005" y="748477"/>
        <a:ext cx="9216993" cy="596541"/>
      </dsp:txXfrm>
    </dsp:sp>
    <dsp:sp modelId="{0FC2FB6E-6C15-442B-950A-9FA4B114D6A8}">
      <dsp:nvSpPr>
        <dsp:cNvPr id="0" name=""/>
        <dsp:cNvSpPr/>
      </dsp:nvSpPr>
      <dsp:spPr>
        <a:xfrm>
          <a:off x="0" y="1494154"/>
          <a:ext cx="9905999" cy="596541"/>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954EAC-6504-4200-87F4-7BFE62CD02E2}">
      <dsp:nvSpPr>
        <dsp:cNvPr id="0" name=""/>
        <dsp:cNvSpPr/>
      </dsp:nvSpPr>
      <dsp:spPr>
        <a:xfrm>
          <a:off x="180453" y="1628376"/>
          <a:ext cx="328097" cy="3280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C21DAF-63D7-4C97-BB2D-50017388F7B0}">
      <dsp:nvSpPr>
        <dsp:cNvPr id="0" name=""/>
        <dsp:cNvSpPr/>
      </dsp:nvSpPr>
      <dsp:spPr>
        <a:xfrm>
          <a:off x="689005" y="1494154"/>
          <a:ext cx="9216993" cy="596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134" tIns="63134" rIns="63134" bIns="63134" numCol="1" spcCol="1270" anchor="ctr" anchorCtr="0">
          <a:noAutofit/>
        </a:bodyPr>
        <a:lstStyle/>
        <a:p>
          <a:pPr marL="0" lvl="0" indent="0" algn="l" defTabSz="800100">
            <a:lnSpc>
              <a:spcPct val="90000"/>
            </a:lnSpc>
            <a:spcBef>
              <a:spcPct val="0"/>
            </a:spcBef>
            <a:spcAft>
              <a:spcPct val="35000"/>
            </a:spcAft>
            <a:buNone/>
          </a:pPr>
          <a:r>
            <a:rPr lang="en-US" sz="1800" b="1" i="0" kern="1200" baseline="0"/>
            <a:t>Apply comprehensive preprocessing techniques</a:t>
          </a:r>
          <a:r>
            <a:rPr lang="en-US" sz="1800" b="0" i="0" kern="1200" baseline="0"/>
            <a:t> including resampling, normalization, and windowing to prepare the data for sequential modeling.</a:t>
          </a:r>
          <a:endParaRPr lang="en-US" sz="1800" kern="1200"/>
        </a:p>
      </dsp:txBody>
      <dsp:txXfrm>
        <a:off x="689005" y="1494154"/>
        <a:ext cx="9216993" cy="596541"/>
      </dsp:txXfrm>
    </dsp:sp>
    <dsp:sp modelId="{BD0067DB-ED31-4162-9659-E4C731D9EA1D}">
      <dsp:nvSpPr>
        <dsp:cNvPr id="0" name=""/>
        <dsp:cNvSpPr/>
      </dsp:nvSpPr>
      <dsp:spPr>
        <a:xfrm>
          <a:off x="0" y="2239831"/>
          <a:ext cx="9905999" cy="596541"/>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9E3DC0-11D7-4C02-A692-0BBC20F41CE8}">
      <dsp:nvSpPr>
        <dsp:cNvPr id="0" name=""/>
        <dsp:cNvSpPr/>
      </dsp:nvSpPr>
      <dsp:spPr>
        <a:xfrm>
          <a:off x="180453" y="2374052"/>
          <a:ext cx="328097" cy="3280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7A5830-01FC-47C3-BA38-5286D551B051}">
      <dsp:nvSpPr>
        <dsp:cNvPr id="0" name=""/>
        <dsp:cNvSpPr/>
      </dsp:nvSpPr>
      <dsp:spPr>
        <a:xfrm>
          <a:off x="689005" y="2239831"/>
          <a:ext cx="9216993" cy="596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134" tIns="63134" rIns="63134" bIns="63134" numCol="1" spcCol="1270" anchor="ctr" anchorCtr="0">
          <a:noAutofit/>
        </a:bodyPr>
        <a:lstStyle/>
        <a:p>
          <a:pPr marL="0" lvl="0" indent="0" algn="l" defTabSz="800100">
            <a:lnSpc>
              <a:spcPct val="90000"/>
            </a:lnSpc>
            <a:spcBef>
              <a:spcPct val="0"/>
            </a:spcBef>
            <a:spcAft>
              <a:spcPct val="35000"/>
            </a:spcAft>
            <a:buNone/>
          </a:pPr>
          <a:r>
            <a:rPr lang="en-US" sz="1800" b="1" i="0" kern="1200" baseline="0"/>
            <a:t>Optimize model performance</a:t>
          </a:r>
          <a:r>
            <a:rPr lang="en-US" sz="1800" b="0" i="0" kern="1200" baseline="0"/>
            <a:t> through hyperparameter tuning using Weights &amp; Biases (W&amp;B) sweeps and Bayesian Optimization.</a:t>
          </a:r>
          <a:endParaRPr lang="en-US" sz="1800" kern="1200"/>
        </a:p>
      </dsp:txBody>
      <dsp:txXfrm>
        <a:off x="689005" y="2239831"/>
        <a:ext cx="9216993" cy="596541"/>
      </dsp:txXfrm>
    </dsp:sp>
    <dsp:sp modelId="{03390F3B-ECDC-4179-AB0C-40D3FF5C3482}">
      <dsp:nvSpPr>
        <dsp:cNvPr id="0" name=""/>
        <dsp:cNvSpPr/>
      </dsp:nvSpPr>
      <dsp:spPr>
        <a:xfrm>
          <a:off x="0" y="2985507"/>
          <a:ext cx="9905999" cy="596541"/>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0B8E617-208B-43D0-9F0C-B476DA011E07}">
      <dsp:nvSpPr>
        <dsp:cNvPr id="0" name=""/>
        <dsp:cNvSpPr/>
      </dsp:nvSpPr>
      <dsp:spPr>
        <a:xfrm>
          <a:off x="180453" y="3119729"/>
          <a:ext cx="328097" cy="3280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6020A6-58EB-46D7-A5D8-F2B319BAFE07}">
      <dsp:nvSpPr>
        <dsp:cNvPr id="0" name=""/>
        <dsp:cNvSpPr/>
      </dsp:nvSpPr>
      <dsp:spPr>
        <a:xfrm>
          <a:off x="689005" y="2985507"/>
          <a:ext cx="9216993" cy="5965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134" tIns="63134" rIns="63134" bIns="63134" numCol="1" spcCol="1270" anchor="ctr" anchorCtr="0">
          <a:noAutofit/>
        </a:bodyPr>
        <a:lstStyle/>
        <a:p>
          <a:pPr marL="0" lvl="0" indent="0" algn="l" defTabSz="800100">
            <a:lnSpc>
              <a:spcPct val="90000"/>
            </a:lnSpc>
            <a:spcBef>
              <a:spcPct val="0"/>
            </a:spcBef>
            <a:spcAft>
              <a:spcPct val="35000"/>
            </a:spcAft>
            <a:buNone/>
          </a:pPr>
          <a:r>
            <a:rPr lang="en-US" sz="1800" b="1" i="0" kern="1200" baseline="0"/>
            <a:t>Evaluate model accuracy and reliability</a:t>
          </a:r>
          <a:r>
            <a:rPr lang="en-US" sz="1800" b="0" i="0" kern="1200" baseline="0"/>
            <a:t> using metrics such as Mean Squared Error (MSE), Mean Absolute Error (MAE), and R² score.</a:t>
          </a:r>
          <a:endParaRPr lang="en-US" sz="1800" kern="1200"/>
        </a:p>
      </dsp:txBody>
      <dsp:txXfrm>
        <a:off x="689005" y="2985507"/>
        <a:ext cx="9216993" cy="5965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85E3F-BAF7-447B-9E07-8503908DA3F5}">
      <dsp:nvSpPr>
        <dsp:cNvPr id="0" name=""/>
        <dsp:cNvSpPr/>
      </dsp:nvSpPr>
      <dsp:spPr>
        <a:xfrm>
          <a:off x="48" y="171328"/>
          <a:ext cx="4628926" cy="432000"/>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0" i="0" kern="1200" baseline="0"/>
            <a:t>Dataset:</a:t>
          </a:r>
          <a:endParaRPr lang="en-US" sz="1500" kern="1200"/>
        </a:p>
      </dsp:txBody>
      <dsp:txXfrm>
        <a:off x="48" y="171328"/>
        <a:ext cx="4628926" cy="432000"/>
      </dsp:txXfrm>
    </dsp:sp>
    <dsp:sp modelId="{7D6EAB36-A54D-4C49-9E39-332E3D6AED47}">
      <dsp:nvSpPr>
        <dsp:cNvPr id="0" name=""/>
        <dsp:cNvSpPr/>
      </dsp:nvSpPr>
      <dsp:spPr>
        <a:xfrm>
          <a:off x="48" y="603328"/>
          <a:ext cx="4628926" cy="2810193"/>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0" i="0" kern="1200" baseline="0" dirty="0"/>
            <a:t>Individual Household Electric Power Consumption Dataset from the UCI Machine Learning Repository, containing over four years of minute-level measurements. Key features include </a:t>
          </a:r>
          <a:r>
            <a:rPr lang="en-US" sz="1500" b="0" i="0" kern="1200" baseline="0" dirty="0" err="1"/>
            <a:t>Global_active_power</a:t>
          </a:r>
          <a:r>
            <a:rPr lang="en-US" sz="1500" b="0" i="0" kern="1200" baseline="0" dirty="0"/>
            <a:t>, Voltage, </a:t>
          </a:r>
          <a:r>
            <a:rPr lang="en-US" sz="1500" b="0" i="0" kern="1200" baseline="0" dirty="0" err="1"/>
            <a:t>Global_intensity</a:t>
          </a:r>
          <a:r>
            <a:rPr lang="en-US" sz="1500" b="0" i="0" kern="1200" baseline="0" dirty="0"/>
            <a:t>, and multiple </a:t>
          </a:r>
          <a:r>
            <a:rPr lang="en-US" sz="1500" b="0" i="0" kern="1200" baseline="0" dirty="0" err="1"/>
            <a:t>Sub_metering</a:t>
          </a:r>
          <a:r>
            <a:rPr lang="en-US" sz="1500" b="0" i="0" kern="1200" baseline="0" dirty="0"/>
            <a:t> values.</a:t>
          </a:r>
          <a:endParaRPr lang="en-US" sz="1500" kern="1200" dirty="0"/>
        </a:p>
      </dsp:txBody>
      <dsp:txXfrm>
        <a:off x="48" y="603328"/>
        <a:ext cx="4628926" cy="2810193"/>
      </dsp:txXfrm>
    </dsp:sp>
    <dsp:sp modelId="{ED683E1C-193A-42AA-805C-B7AF6F59EF87}">
      <dsp:nvSpPr>
        <dsp:cNvPr id="0" name=""/>
        <dsp:cNvSpPr/>
      </dsp:nvSpPr>
      <dsp:spPr>
        <a:xfrm>
          <a:off x="5277024" y="171328"/>
          <a:ext cx="4628926" cy="432000"/>
        </a:xfrm>
        <a:prstGeom prst="rect">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w="9525" cap="flat" cmpd="sng" algn="ctr">
          <a:solidFill>
            <a:schemeClr val="accent2">
              <a:hueOff val="4788082"/>
              <a:satOff val="-14551"/>
              <a:lumOff val="-196"/>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06680" tIns="60960" rIns="106680" bIns="60960" numCol="1" spcCol="1270" anchor="ctr" anchorCtr="0">
          <a:noAutofit/>
        </a:bodyPr>
        <a:lstStyle/>
        <a:p>
          <a:pPr marL="0" lvl="0" indent="0" algn="ctr" defTabSz="666750">
            <a:lnSpc>
              <a:spcPct val="90000"/>
            </a:lnSpc>
            <a:spcBef>
              <a:spcPct val="0"/>
            </a:spcBef>
            <a:spcAft>
              <a:spcPct val="35000"/>
            </a:spcAft>
            <a:buNone/>
          </a:pPr>
          <a:r>
            <a:rPr lang="en-US" sz="1500" b="0" i="0" kern="1200" baseline="0"/>
            <a:t>Preprocessing Steps:</a:t>
          </a:r>
          <a:endParaRPr lang="en-US" sz="1500" kern="1200"/>
        </a:p>
      </dsp:txBody>
      <dsp:txXfrm>
        <a:off x="5277024" y="171328"/>
        <a:ext cx="4628926" cy="432000"/>
      </dsp:txXfrm>
    </dsp:sp>
    <dsp:sp modelId="{A7EED70B-2744-4E50-9094-57A2DDF4A1A9}">
      <dsp:nvSpPr>
        <dsp:cNvPr id="0" name=""/>
        <dsp:cNvSpPr/>
      </dsp:nvSpPr>
      <dsp:spPr>
        <a:xfrm>
          <a:off x="5277024" y="603328"/>
          <a:ext cx="4628926" cy="2810193"/>
        </a:xfrm>
        <a:prstGeom prst="rect">
          <a:avLst/>
        </a:prstGeom>
        <a:solidFill>
          <a:schemeClr val="accent2">
            <a:tint val="40000"/>
            <a:alpha val="90000"/>
            <a:hueOff val="4141915"/>
            <a:satOff val="-14661"/>
            <a:lumOff val="-638"/>
            <a:alphaOff val="0"/>
          </a:schemeClr>
        </a:solidFill>
        <a:ln w="9525" cap="flat" cmpd="sng" algn="ctr">
          <a:solidFill>
            <a:schemeClr val="accent2">
              <a:tint val="40000"/>
              <a:alpha val="90000"/>
              <a:hueOff val="4141915"/>
              <a:satOff val="-14661"/>
              <a:lumOff val="-63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n-US" sz="1500" b="1" i="0" kern="1200" baseline="0" dirty="0"/>
            <a:t>Missing Values</a:t>
          </a:r>
          <a:r>
            <a:rPr lang="en-US" sz="1500" b="0" i="0" kern="1200" baseline="0" dirty="0"/>
            <a:t>: Handled with forward-fill and back-fill techniques to maintain continuity.</a:t>
          </a:r>
          <a:endParaRPr lang="en-US" sz="1500" kern="1200" dirty="0"/>
        </a:p>
        <a:p>
          <a:pPr marL="114300" lvl="1" indent="-114300" algn="l" defTabSz="666750">
            <a:lnSpc>
              <a:spcPct val="90000"/>
            </a:lnSpc>
            <a:spcBef>
              <a:spcPct val="0"/>
            </a:spcBef>
            <a:spcAft>
              <a:spcPct val="15000"/>
            </a:spcAft>
            <a:buChar char="•"/>
          </a:pPr>
          <a:r>
            <a:rPr lang="en-US" sz="1500" b="1" i="0" kern="1200" baseline="0" dirty="0"/>
            <a:t>Resampling</a:t>
          </a:r>
          <a:r>
            <a:rPr lang="en-US" sz="1500" b="0" i="0" kern="1200" baseline="0" dirty="0"/>
            <a:t>: Data resampled from 1-minute to 5-minute intervals to reduce noise and computational complexity.</a:t>
          </a:r>
          <a:endParaRPr lang="en-US" sz="1500" kern="1200" dirty="0"/>
        </a:p>
        <a:p>
          <a:pPr marL="114300" lvl="1" indent="-114300" algn="l" defTabSz="666750">
            <a:lnSpc>
              <a:spcPct val="90000"/>
            </a:lnSpc>
            <a:spcBef>
              <a:spcPct val="0"/>
            </a:spcBef>
            <a:spcAft>
              <a:spcPct val="15000"/>
            </a:spcAft>
            <a:buChar char="•"/>
          </a:pPr>
          <a:r>
            <a:rPr lang="en-US" sz="1500" b="1" i="0" kern="1200" baseline="0" dirty="0"/>
            <a:t>Feature Scaling</a:t>
          </a:r>
          <a:r>
            <a:rPr lang="en-US" sz="1500" b="0" i="0" kern="1200" baseline="0" dirty="0"/>
            <a:t>: Features normalized using Min-Max scaling to the range [0, 1] for better network performance.</a:t>
          </a:r>
          <a:endParaRPr lang="en-US" sz="1500" kern="1200" dirty="0"/>
        </a:p>
        <a:p>
          <a:pPr marL="114300" lvl="1" indent="-114300" algn="l" defTabSz="666750">
            <a:lnSpc>
              <a:spcPct val="90000"/>
            </a:lnSpc>
            <a:spcBef>
              <a:spcPct val="0"/>
            </a:spcBef>
            <a:spcAft>
              <a:spcPct val="15000"/>
            </a:spcAft>
            <a:buChar char="•"/>
          </a:pPr>
          <a:r>
            <a:rPr lang="en-US" sz="1500" b="1" i="0" kern="1200" baseline="0" dirty="0"/>
            <a:t>Sequence Windowing</a:t>
          </a:r>
          <a:r>
            <a:rPr lang="en-US" sz="1500" b="0" i="0" kern="1200" baseline="0" dirty="0"/>
            <a:t>: Employed a sliding window approach to create input-output pairs using 12 past time steps for modeling.</a:t>
          </a:r>
          <a:endParaRPr lang="en-US" sz="1500" kern="1200" dirty="0"/>
        </a:p>
        <a:p>
          <a:pPr marL="114300" lvl="1" indent="-114300" algn="l" defTabSz="666750">
            <a:lnSpc>
              <a:spcPct val="90000"/>
            </a:lnSpc>
            <a:spcBef>
              <a:spcPct val="0"/>
            </a:spcBef>
            <a:spcAft>
              <a:spcPct val="15000"/>
            </a:spcAft>
            <a:buChar char="•"/>
          </a:pPr>
          <a:r>
            <a:rPr lang="en-US" sz="1500" b="1" i="0" kern="1200" baseline="0" dirty="0"/>
            <a:t>Train-Test Split</a:t>
          </a:r>
          <a:r>
            <a:rPr lang="en-US" sz="1500" b="0" i="0" kern="1200" baseline="0" dirty="0"/>
            <a:t>: The dataset was split chronologically into 80% training and 20% testing subsets to ensure model evaluation on unseen data.</a:t>
          </a:r>
          <a:endParaRPr lang="en-US" sz="1500" kern="1200" dirty="0"/>
        </a:p>
      </dsp:txBody>
      <dsp:txXfrm>
        <a:off x="5277024" y="603328"/>
        <a:ext cx="4628926" cy="28101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E901F2-FC26-42C6-9039-9AB268F84A39}">
      <dsp:nvSpPr>
        <dsp:cNvPr id="0" name=""/>
        <dsp:cNvSpPr/>
      </dsp:nvSpPr>
      <dsp:spPr>
        <a:xfrm>
          <a:off x="0" y="0"/>
          <a:ext cx="7924799" cy="788667"/>
        </a:xfrm>
        <a:prstGeom prst="roundRect">
          <a:avLst>
            <a:gd name="adj" fmla="val 10000"/>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baseline="0" dirty="0"/>
            <a:t>Learning rate of 0.005, which provided a sweet spot between convergence speed and stability.</a:t>
          </a:r>
          <a:endParaRPr lang="en-US" sz="1900" kern="1200" dirty="0"/>
        </a:p>
      </dsp:txBody>
      <dsp:txXfrm>
        <a:off x="23099" y="23099"/>
        <a:ext cx="7007124" cy="742469"/>
      </dsp:txXfrm>
    </dsp:sp>
    <dsp:sp modelId="{6AB05B5B-18A3-4CF8-8D71-E4FD51D868C0}">
      <dsp:nvSpPr>
        <dsp:cNvPr id="0" name=""/>
        <dsp:cNvSpPr/>
      </dsp:nvSpPr>
      <dsp:spPr>
        <a:xfrm>
          <a:off x="663701" y="932061"/>
          <a:ext cx="7924799" cy="788667"/>
        </a:xfrm>
        <a:prstGeom prst="roundRect">
          <a:avLst>
            <a:gd name="adj" fmla="val 10000"/>
          </a:avLst>
        </a:prstGeom>
        <a:gradFill rotWithShape="0">
          <a:gsLst>
            <a:gs pos="0">
              <a:schemeClr val="accent2">
                <a:hueOff val="1596027"/>
                <a:satOff val="-4850"/>
                <a:lumOff val="-65"/>
                <a:alphaOff val="0"/>
                <a:tint val="94000"/>
                <a:satMod val="105000"/>
                <a:lumMod val="102000"/>
              </a:schemeClr>
            </a:gs>
            <a:gs pos="100000">
              <a:schemeClr val="accent2">
                <a:hueOff val="1596027"/>
                <a:satOff val="-4850"/>
                <a:lumOff val="-65"/>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baseline="0"/>
            <a:t>Batch size of 64, offering a good balance between gradient stability and training efficiency.</a:t>
          </a:r>
          <a:endParaRPr lang="en-US" sz="1900" kern="1200"/>
        </a:p>
      </dsp:txBody>
      <dsp:txXfrm>
        <a:off x="686800" y="955160"/>
        <a:ext cx="6702265" cy="742469"/>
      </dsp:txXfrm>
    </dsp:sp>
    <dsp:sp modelId="{6FA355A9-A7FE-4E1C-B17F-1AE34348BF13}">
      <dsp:nvSpPr>
        <dsp:cNvPr id="0" name=""/>
        <dsp:cNvSpPr/>
      </dsp:nvSpPr>
      <dsp:spPr>
        <a:xfrm>
          <a:off x="1317497" y="1864122"/>
          <a:ext cx="7924799" cy="788667"/>
        </a:xfrm>
        <a:prstGeom prst="roundRect">
          <a:avLst>
            <a:gd name="adj" fmla="val 10000"/>
          </a:avLst>
        </a:prstGeom>
        <a:gradFill rotWithShape="0">
          <a:gsLst>
            <a:gs pos="0">
              <a:schemeClr val="accent2">
                <a:hueOff val="3192055"/>
                <a:satOff val="-9701"/>
                <a:lumOff val="-131"/>
                <a:alphaOff val="0"/>
                <a:tint val="94000"/>
                <a:satMod val="105000"/>
                <a:lumMod val="102000"/>
              </a:schemeClr>
            </a:gs>
            <a:gs pos="100000">
              <a:schemeClr val="accent2">
                <a:hueOff val="3192055"/>
                <a:satOff val="-9701"/>
                <a:lumOff val="-131"/>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baseline="0"/>
            <a:t>2 to 3 LSTM layers, allowing models to learn hierarchical temporal dependencies.</a:t>
          </a:r>
          <a:endParaRPr lang="en-US" sz="1900" kern="1200"/>
        </a:p>
      </dsp:txBody>
      <dsp:txXfrm>
        <a:off x="1340596" y="1887221"/>
        <a:ext cx="6712171" cy="742468"/>
      </dsp:txXfrm>
    </dsp:sp>
    <dsp:sp modelId="{AA197C71-0F61-48C7-A33A-67B1D0DD6155}">
      <dsp:nvSpPr>
        <dsp:cNvPr id="0" name=""/>
        <dsp:cNvSpPr/>
      </dsp:nvSpPr>
      <dsp:spPr>
        <a:xfrm>
          <a:off x="1981199" y="2796183"/>
          <a:ext cx="7924799" cy="788667"/>
        </a:xfrm>
        <a:prstGeom prst="roundRect">
          <a:avLst>
            <a:gd name="adj" fmla="val 10000"/>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0" i="0" kern="1200" baseline="0"/>
            <a:t>Dropout values varied: 0.2 for Member 2 and 0.5 for Members 1 &amp; 3, both effective in preventing overfitting in their respective setups.</a:t>
          </a:r>
          <a:endParaRPr lang="en-US" sz="1900" kern="1200"/>
        </a:p>
      </dsp:txBody>
      <dsp:txXfrm>
        <a:off x="2004298" y="2819282"/>
        <a:ext cx="6702265" cy="742468"/>
      </dsp:txXfrm>
    </dsp:sp>
    <dsp:sp modelId="{9F491FB5-E248-404D-888E-7E176C95F70D}">
      <dsp:nvSpPr>
        <dsp:cNvPr id="0" name=""/>
        <dsp:cNvSpPr/>
      </dsp:nvSpPr>
      <dsp:spPr>
        <a:xfrm>
          <a:off x="7412165" y="604047"/>
          <a:ext cx="512633" cy="512633"/>
        </a:xfrm>
        <a:prstGeom prst="downArrow">
          <a:avLst>
            <a:gd name="adj1" fmla="val 55000"/>
            <a:gd name="adj2" fmla="val 45000"/>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7527507" y="604047"/>
        <a:ext cx="281949" cy="385756"/>
      </dsp:txXfrm>
    </dsp:sp>
    <dsp:sp modelId="{412118E8-E5CC-4FDE-AD28-FC892CEBD80C}">
      <dsp:nvSpPr>
        <dsp:cNvPr id="0" name=""/>
        <dsp:cNvSpPr/>
      </dsp:nvSpPr>
      <dsp:spPr>
        <a:xfrm>
          <a:off x="8075867" y="1536108"/>
          <a:ext cx="512633" cy="512633"/>
        </a:xfrm>
        <a:prstGeom prst="downArrow">
          <a:avLst>
            <a:gd name="adj1" fmla="val 55000"/>
            <a:gd name="adj2" fmla="val 45000"/>
          </a:avLst>
        </a:prstGeom>
        <a:solidFill>
          <a:schemeClr val="accent2">
            <a:tint val="40000"/>
            <a:alpha val="90000"/>
            <a:hueOff val="2070958"/>
            <a:satOff val="-7331"/>
            <a:lumOff val="-319"/>
            <a:alphaOff val="0"/>
          </a:schemeClr>
        </a:solidFill>
        <a:ln w="9525" cap="flat" cmpd="sng" algn="ctr">
          <a:solidFill>
            <a:schemeClr val="accent2">
              <a:tint val="40000"/>
              <a:alpha val="90000"/>
              <a:hueOff val="2070958"/>
              <a:satOff val="-7331"/>
              <a:lumOff val="-31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191209" y="1536108"/>
        <a:ext cx="281949" cy="385756"/>
      </dsp:txXfrm>
    </dsp:sp>
    <dsp:sp modelId="{B1B40EE5-A8F6-4BBB-BBD1-34F2131304CB}">
      <dsp:nvSpPr>
        <dsp:cNvPr id="0" name=""/>
        <dsp:cNvSpPr/>
      </dsp:nvSpPr>
      <dsp:spPr>
        <a:xfrm>
          <a:off x="8729663" y="2468169"/>
          <a:ext cx="512633" cy="512633"/>
        </a:xfrm>
        <a:prstGeom prst="downArrow">
          <a:avLst>
            <a:gd name="adj1" fmla="val 55000"/>
            <a:gd name="adj2" fmla="val 45000"/>
          </a:avLst>
        </a:prstGeom>
        <a:solidFill>
          <a:schemeClr val="accent2">
            <a:tint val="40000"/>
            <a:alpha val="90000"/>
            <a:hueOff val="4141915"/>
            <a:satOff val="-14661"/>
            <a:lumOff val="-638"/>
            <a:alphaOff val="0"/>
          </a:schemeClr>
        </a:solidFill>
        <a:ln w="9525" cap="flat" cmpd="sng" algn="ctr">
          <a:solidFill>
            <a:schemeClr val="accent2">
              <a:tint val="40000"/>
              <a:alpha val="90000"/>
              <a:hueOff val="4141915"/>
              <a:satOff val="-14661"/>
              <a:lumOff val="-63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n-US" sz="2500" kern="1200"/>
        </a:p>
      </dsp:txBody>
      <dsp:txXfrm>
        <a:off x="8845005" y="2468169"/>
        <a:ext cx="281949" cy="38575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2308557-BAAA-44ED-A730-5290F1297B47}">
      <dsp:nvSpPr>
        <dsp:cNvPr id="0" name=""/>
        <dsp:cNvSpPr/>
      </dsp:nvSpPr>
      <dsp:spPr>
        <a:xfrm>
          <a:off x="0" y="2163646"/>
          <a:ext cx="9905999" cy="1419586"/>
        </a:xfrm>
        <a:prstGeom prst="rect">
          <a:avLst/>
        </a:prstGeom>
        <a:gradFill rotWithShape="0">
          <a:gsLst>
            <a:gs pos="0">
              <a:schemeClr val="accent2">
                <a:hueOff val="0"/>
                <a:satOff val="0"/>
                <a:lumOff val="0"/>
                <a:alphaOff val="0"/>
                <a:tint val="94000"/>
                <a:satMod val="105000"/>
                <a:lumMod val="102000"/>
              </a:schemeClr>
            </a:gs>
            <a:gs pos="100000">
              <a:schemeClr val="accent2">
                <a:hueOff val="0"/>
                <a:satOff val="0"/>
                <a:lumOff val="0"/>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baseline="0"/>
            <a:t>This configuration yielded the lowest test MSE of 0.00096, a MAE of 0.01698, and a strong R² score of 0.87831, indicating high predictive accuracy and generalization capability.</a:t>
          </a:r>
          <a:endParaRPr lang="en-US" sz="1800" kern="1200"/>
        </a:p>
      </dsp:txBody>
      <dsp:txXfrm>
        <a:off x="0" y="2163646"/>
        <a:ext cx="9905999" cy="1419586"/>
      </dsp:txXfrm>
    </dsp:sp>
    <dsp:sp modelId="{15693DC2-6D2D-4794-A786-6657D0D21063}">
      <dsp:nvSpPr>
        <dsp:cNvPr id="0" name=""/>
        <dsp:cNvSpPr/>
      </dsp:nvSpPr>
      <dsp:spPr>
        <a:xfrm rot="10800000">
          <a:off x="0" y="1616"/>
          <a:ext cx="9905999" cy="2183324"/>
        </a:xfrm>
        <a:prstGeom prst="upArrowCallout">
          <a:avLst/>
        </a:prstGeom>
        <a:gradFill rotWithShape="0">
          <a:gsLst>
            <a:gs pos="0">
              <a:schemeClr val="accent2">
                <a:hueOff val="4788082"/>
                <a:satOff val="-14551"/>
                <a:lumOff val="-196"/>
                <a:alphaOff val="0"/>
                <a:tint val="94000"/>
                <a:satMod val="105000"/>
                <a:lumMod val="102000"/>
              </a:schemeClr>
            </a:gs>
            <a:gs pos="100000">
              <a:schemeClr val="accent2">
                <a:hueOff val="4788082"/>
                <a:satOff val="-14551"/>
                <a:lumOff val="-196"/>
                <a:alphaOff val="0"/>
                <a:shade val="74000"/>
                <a:satMod val="128000"/>
                <a:lumMod val="100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b="0" i="0" kern="1200" baseline="0"/>
            <a:t>After conducting extensive W&amp;B sweeps across multiple configurations, the best-performing model was selected based on its validation performance. The chosen model had the following configuration:</a:t>
          </a:r>
          <a:endParaRPr lang="en-US" sz="1800" kern="1200"/>
        </a:p>
      </dsp:txBody>
      <dsp:txXfrm rot="-10800000">
        <a:off x="0" y="1616"/>
        <a:ext cx="9905999" cy="766346"/>
      </dsp:txXfrm>
    </dsp:sp>
    <dsp:sp modelId="{D597AFBF-BEC0-477C-85CE-698232C68F62}">
      <dsp:nvSpPr>
        <dsp:cNvPr id="0" name=""/>
        <dsp:cNvSpPr/>
      </dsp:nvSpPr>
      <dsp:spPr>
        <a:xfrm>
          <a:off x="1209" y="767963"/>
          <a:ext cx="1980716" cy="652813"/>
        </a:xfrm>
        <a:prstGeom prst="rect">
          <a:avLst/>
        </a:prstGeom>
        <a:solidFill>
          <a:schemeClr val="accent2">
            <a:tint val="40000"/>
            <a:alpha val="90000"/>
            <a:hueOff val="0"/>
            <a:satOff val="0"/>
            <a:lumOff val="0"/>
            <a:alphaOff val="0"/>
          </a:schemeClr>
        </a:solidFill>
        <a:ln w="9525" cap="flat"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b="0" i="0" kern="1200" baseline="0"/>
            <a:t>Hidden Size: 32</a:t>
          </a:r>
          <a:endParaRPr lang="en-US" sz="2300" kern="1200"/>
        </a:p>
      </dsp:txBody>
      <dsp:txXfrm>
        <a:off x="1209" y="767963"/>
        <a:ext cx="1980716" cy="652813"/>
      </dsp:txXfrm>
    </dsp:sp>
    <dsp:sp modelId="{59F0BA15-5940-4F98-B9DE-CC462344F2E1}">
      <dsp:nvSpPr>
        <dsp:cNvPr id="0" name=""/>
        <dsp:cNvSpPr/>
      </dsp:nvSpPr>
      <dsp:spPr>
        <a:xfrm>
          <a:off x="1981925" y="767963"/>
          <a:ext cx="1980716" cy="652813"/>
        </a:xfrm>
        <a:prstGeom prst="rect">
          <a:avLst/>
        </a:prstGeom>
        <a:solidFill>
          <a:schemeClr val="accent2">
            <a:tint val="40000"/>
            <a:alpha val="90000"/>
            <a:hueOff val="1035479"/>
            <a:satOff val="-3665"/>
            <a:lumOff val="-160"/>
            <a:alphaOff val="0"/>
          </a:schemeClr>
        </a:solidFill>
        <a:ln w="9525" cap="flat" cmpd="sng" algn="ctr">
          <a:solidFill>
            <a:schemeClr val="accent2">
              <a:tint val="40000"/>
              <a:alpha val="90000"/>
              <a:hueOff val="1035479"/>
              <a:satOff val="-3665"/>
              <a:lumOff val="-16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b="0" i="0" kern="1200" baseline="0"/>
            <a:t>Dropout: 0.2</a:t>
          </a:r>
          <a:endParaRPr lang="en-US" sz="2300" kern="1200"/>
        </a:p>
      </dsp:txBody>
      <dsp:txXfrm>
        <a:off x="1981925" y="767963"/>
        <a:ext cx="1980716" cy="652813"/>
      </dsp:txXfrm>
    </dsp:sp>
    <dsp:sp modelId="{B553E543-1265-4621-8067-B417FB1E560C}">
      <dsp:nvSpPr>
        <dsp:cNvPr id="0" name=""/>
        <dsp:cNvSpPr/>
      </dsp:nvSpPr>
      <dsp:spPr>
        <a:xfrm>
          <a:off x="3962641" y="767963"/>
          <a:ext cx="1980716" cy="652813"/>
        </a:xfrm>
        <a:prstGeom prst="rect">
          <a:avLst/>
        </a:prstGeom>
        <a:solidFill>
          <a:schemeClr val="accent2">
            <a:tint val="40000"/>
            <a:alpha val="90000"/>
            <a:hueOff val="2070958"/>
            <a:satOff val="-7331"/>
            <a:lumOff val="-319"/>
            <a:alphaOff val="0"/>
          </a:schemeClr>
        </a:solidFill>
        <a:ln w="9525" cap="flat" cmpd="sng" algn="ctr">
          <a:solidFill>
            <a:schemeClr val="accent2">
              <a:tint val="40000"/>
              <a:alpha val="90000"/>
              <a:hueOff val="2070958"/>
              <a:satOff val="-7331"/>
              <a:lumOff val="-31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b="0" i="0" kern="1200" baseline="0"/>
            <a:t>Learning Rate: 0.005</a:t>
          </a:r>
          <a:endParaRPr lang="en-US" sz="2300" kern="1200"/>
        </a:p>
      </dsp:txBody>
      <dsp:txXfrm>
        <a:off x="3962641" y="767963"/>
        <a:ext cx="1980716" cy="652813"/>
      </dsp:txXfrm>
    </dsp:sp>
    <dsp:sp modelId="{FE722624-DAA3-42FE-8A3D-63B2BD29F78D}">
      <dsp:nvSpPr>
        <dsp:cNvPr id="0" name=""/>
        <dsp:cNvSpPr/>
      </dsp:nvSpPr>
      <dsp:spPr>
        <a:xfrm>
          <a:off x="5943357" y="767963"/>
          <a:ext cx="1980716" cy="652813"/>
        </a:xfrm>
        <a:prstGeom prst="rect">
          <a:avLst/>
        </a:prstGeom>
        <a:solidFill>
          <a:schemeClr val="accent2">
            <a:tint val="40000"/>
            <a:alpha val="90000"/>
            <a:hueOff val="3106436"/>
            <a:satOff val="-10996"/>
            <a:lumOff val="-479"/>
            <a:alphaOff val="0"/>
          </a:schemeClr>
        </a:solidFill>
        <a:ln w="9525" cap="flat" cmpd="sng" algn="ctr">
          <a:solidFill>
            <a:schemeClr val="accent2">
              <a:tint val="40000"/>
              <a:alpha val="90000"/>
              <a:hueOff val="3106436"/>
              <a:satOff val="-10996"/>
              <a:lumOff val="-479"/>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b="0" i="0" kern="1200" baseline="0"/>
            <a:t>Batch Size: 64</a:t>
          </a:r>
          <a:endParaRPr lang="en-US" sz="2300" kern="1200"/>
        </a:p>
      </dsp:txBody>
      <dsp:txXfrm>
        <a:off x="5943357" y="767963"/>
        <a:ext cx="1980716" cy="652813"/>
      </dsp:txXfrm>
    </dsp:sp>
    <dsp:sp modelId="{921FAC3F-ABB3-4BA1-96F9-89C60A07E8E5}">
      <dsp:nvSpPr>
        <dsp:cNvPr id="0" name=""/>
        <dsp:cNvSpPr/>
      </dsp:nvSpPr>
      <dsp:spPr>
        <a:xfrm>
          <a:off x="7924073" y="767963"/>
          <a:ext cx="1980716" cy="652813"/>
        </a:xfrm>
        <a:prstGeom prst="rect">
          <a:avLst/>
        </a:prstGeom>
        <a:solidFill>
          <a:schemeClr val="accent2">
            <a:tint val="40000"/>
            <a:alpha val="90000"/>
            <a:hueOff val="4141915"/>
            <a:satOff val="-14661"/>
            <a:lumOff val="-638"/>
            <a:alphaOff val="0"/>
          </a:schemeClr>
        </a:solidFill>
        <a:ln w="9525" cap="flat" cmpd="sng" algn="ctr">
          <a:solidFill>
            <a:schemeClr val="accent2">
              <a:tint val="40000"/>
              <a:alpha val="90000"/>
              <a:hueOff val="4141915"/>
              <a:satOff val="-14661"/>
              <a:lumOff val="-638"/>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b="0" i="0" kern="1200" baseline="0"/>
            <a:t>Number of Layers: 2</a:t>
          </a:r>
          <a:endParaRPr lang="en-US" sz="2300" kern="1200"/>
        </a:p>
      </dsp:txBody>
      <dsp:txXfrm>
        <a:off x="7924073" y="767963"/>
        <a:ext cx="1980716" cy="65281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09472E-1A8B-4B44-BF11-9BA5E1F385B7}">
      <dsp:nvSpPr>
        <dsp:cNvPr id="0" name=""/>
        <dsp:cNvSpPr/>
      </dsp:nvSpPr>
      <dsp:spPr>
        <a:xfrm>
          <a:off x="342011" y="337001"/>
          <a:ext cx="1059398" cy="105939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BD55EC-BF97-45D7-ABC2-00115F8A515F}">
      <dsp:nvSpPr>
        <dsp:cNvPr id="0" name=""/>
        <dsp:cNvSpPr/>
      </dsp:nvSpPr>
      <dsp:spPr>
        <a:xfrm>
          <a:off x="567785" y="562774"/>
          <a:ext cx="607851" cy="60785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4AB586-F776-481E-89D2-11DA11D72DC8}">
      <dsp:nvSpPr>
        <dsp:cNvPr id="0" name=""/>
        <dsp:cNvSpPr/>
      </dsp:nvSpPr>
      <dsp:spPr>
        <a:xfrm>
          <a:off x="3351" y="1726376"/>
          <a:ext cx="1736718" cy="107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baseline="0"/>
            <a:t>LSTM Model Development:</a:t>
          </a:r>
          <a:r>
            <a:rPr lang="en-US" sz="1100" b="0" i="0" kern="1200" baseline="0"/>
            <a:t> Built an LSTM-based forecasting model to predict household power consumption using multivariate time series data.</a:t>
          </a:r>
          <a:endParaRPr lang="en-US" sz="1100" kern="1200"/>
        </a:p>
      </dsp:txBody>
      <dsp:txXfrm>
        <a:off x="3351" y="1726376"/>
        <a:ext cx="1736718" cy="1079343"/>
      </dsp:txXfrm>
    </dsp:sp>
    <dsp:sp modelId="{5071FE6A-6AC6-47E4-93F7-9EEF54ABE72D}">
      <dsp:nvSpPr>
        <dsp:cNvPr id="0" name=""/>
        <dsp:cNvSpPr/>
      </dsp:nvSpPr>
      <dsp:spPr>
        <a:xfrm>
          <a:off x="2382656" y="337001"/>
          <a:ext cx="1059398" cy="105939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AE9C7E6-20FD-4679-8F8D-0580C025C5E7}">
      <dsp:nvSpPr>
        <dsp:cNvPr id="0" name=""/>
        <dsp:cNvSpPr/>
      </dsp:nvSpPr>
      <dsp:spPr>
        <a:xfrm>
          <a:off x="2608429" y="562774"/>
          <a:ext cx="607851" cy="60785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FFB847B-02BA-45BF-8018-5901E1DA8AD3}">
      <dsp:nvSpPr>
        <dsp:cNvPr id="0" name=""/>
        <dsp:cNvSpPr/>
      </dsp:nvSpPr>
      <dsp:spPr>
        <a:xfrm>
          <a:off x="2043996" y="1726376"/>
          <a:ext cx="1736718" cy="107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baseline="0"/>
            <a:t>Hyperparameter Experimentation:</a:t>
          </a:r>
          <a:r>
            <a:rPr lang="en-US" sz="1100" b="0" i="0" kern="1200" baseline="0"/>
            <a:t> Conducted multiple experiments with Weights &amp; Biases, testing various configurations to optimize performance.</a:t>
          </a:r>
          <a:endParaRPr lang="en-US" sz="1100" kern="1200"/>
        </a:p>
      </dsp:txBody>
      <dsp:txXfrm>
        <a:off x="2043996" y="1726376"/>
        <a:ext cx="1736718" cy="1079343"/>
      </dsp:txXfrm>
    </dsp:sp>
    <dsp:sp modelId="{AC5BE08C-C1BD-4809-AD27-1486D1103757}">
      <dsp:nvSpPr>
        <dsp:cNvPr id="0" name=""/>
        <dsp:cNvSpPr/>
      </dsp:nvSpPr>
      <dsp:spPr>
        <a:xfrm>
          <a:off x="4423300" y="337001"/>
          <a:ext cx="1059398" cy="105939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B9373A0-8E9E-47B3-ACD7-B80E49BE4ACF}">
      <dsp:nvSpPr>
        <dsp:cNvPr id="0" name=""/>
        <dsp:cNvSpPr/>
      </dsp:nvSpPr>
      <dsp:spPr>
        <a:xfrm>
          <a:off x="4649074" y="562774"/>
          <a:ext cx="607851" cy="60785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B0B32C8-6E6F-421E-8E67-58A51F8DAB08}">
      <dsp:nvSpPr>
        <dsp:cNvPr id="0" name=""/>
        <dsp:cNvSpPr/>
      </dsp:nvSpPr>
      <dsp:spPr>
        <a:xfrm>
          <a:off x="4084640" y="1726376"/>
          <a:ext cx="1736718" cy="107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baseline="0"/>
            <a:t>Strong Model Performance:</a:t>
          </a:r>
          <a:r>
            <a:rPr lang="en-US" sz="1100" b="0" i="0" kern="1200" baseline="0"/>
            <a:t> Best model achieved an MSE of 0.00096 and R² score of 0.878, indicating high predictive accuracy.</a:t>
          </a:r>
          <a:endParaRPr lang="en-US" sz="1100" kern="1200"/>
        </a:p>
      </dsp:txBody>
      <dsp:txXfrm>
        <a:off x="4084640" y="1726376"/>
        <a:ext cx="1736718" cy="1079343"/>
      </dsp:txXfrm>
    </dsp:sp>
    <dsp:sp modelId="{7B0E714B-CFC1-4278-A9E3-62ACA913B774}">
      <dsp:nvSpPr>
        <dsp:cNvPr id="0" name=""/>
        <dsp:cNvSpPr/>
      </dsp:nvSpPr>
      <dsp:spPr>
        <a:xfrm>
          <a:off x="6463945" y="337001"/>
          <a:ext cx="1059398" cy="105939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E226F0-BCFF-4660-8B8E-C6629FF19BC1}">
      <dsp:nvSpPr>
        <dsp:cNvPr id="0" name=""/>
        <dsp:cNvSpPr/>
      </dsp:nvSpPr>
      <dsp:spPr>
        <a:xfrm>
          <a:off x="6689718" y="562774"/>
          <a:ext cx="607851" cy="60785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FD29F6D-9A24-4AB2-BA6C-5052C4684035}">
      <dsp:nvSpPr>
        <dsp:cNvPr id="0" name=""/>
        <dsp:cNvSpPr/>
      </dsp:nvSpPr>
      <dsp:spPr>
        <a:xfrm>
          <a:off x="6125285" y="1726376"/>
          <a:ext cx="1736718" cy="107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baseline="0"/>
            <a:t>Effective Trend Capture:</a:t>
          </a:r>
          <a:r>
            <a:rPr lang="en-US" sz="1100" b="0" i="0" kern="1200" baseline="0"/>
            <a:t> Visual evaluations confirmed the model effectively captured consumption patterns and trends.</a:t>
          </a:r>
          <a:endParaRPr lang="en-US" sz="1100" kern="1200"/>
        </a:p>
      </dsp:txBody>
      <dsp:txXfrm>
        <a:off x="6125285" y="1726376"/>
        <a:ext cx="1736718" cy="1079343"/>
      </dsp:txXfrm>
    </dsp:sp>
    <dsp:sp modelId="{A1F08259-6C09-4BCD-AFEC-0D42E7EB5B21}">
      <dsp:nvSpPr>
        <dsp:cNvPr id="0" name=""/>
        <dsp:cNvSpPr/>
      </dsp:nvSpPr>
      <dsp:spPr>
        <a:xfrm>
          <a:off x="8504589" y="337001"/>
          <a:ext cx="1059398" cy="1059398"/>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257096-5540-4CF4-B23C-AA172D1D1C5C}">
      <dsp:nvSpPr>
        <dsp:cNvPr id="0" name=""/>
        <dsp:cNvSpPr/>
      </dsp:nvSpPr>
      <dsp:spPr>
        <a:xfrm>
          <a:off x="8730363" y="562774"/>
          <a:ext cx="607851" cy="60785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9D4D23A-38E6-4F39-B71D-0CEC02D404CD}">
      <dsp:nvSpPr>
        <dsp:cNvPr id="0" name=""/>
        <dsp:cNvSpPr/>
      </dsp:nvSpPr>
      <dsp:spPr>
        <a:xfrm>
          <a:off x="8165929" y="1726376"/>
          <a:ext cx="1736718" cy="107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b="1" i="0" kern="1200" baseline="0"/>
            <a:t>Key Takeaway:</a:t>
          </a:r>
          <a:r>
            <a:rPr lang="en-US" sz="1100" b="0" i="0" kern="1200" baseline="0"/>
            <a:t> Emphasized the importance of thorough preprocessing, systematic experimentation, and robust evaluation for reliable time series forecasting.</a:t>
          </a:r>
          <a:endParaRPr lang="en-US" sz="1100" kern="1200"/>
        </a:p>
      </dsp:txBody>
      <dsp:txXfrm>
        <a:off x="8165929" y="1726376"/>
        <a:ext cx="1736718" cy="107934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32A2767-FEC0-45D8-A250-3A0CECEC10E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3D87BEA-720A-4B01-983C-6493C00177B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5438802-F28A-42D1-9BCA-40E34B52D6F0}" type="datetimeFigureOut">
              <a:rPr lang="en-US" smtClean="0"/>
              <a:t>3/31/2025</a:t>
            </a:fld>
            <a:endParaRPr lang="en-US" dirty="0"/>
          </a:p>
        </p:txBody>
      </p:sp>
      <p:sp>
        <p:nvSpPr>
          <p:cNvPr id="4" name="Footer Placeholder 3">
            <a:extLst>
              <a:ext uri="{FF2B5EF4-FFF2-40B4-BE49-F238E27FC236}">
                <a16:creationId xmlns:a16="http://schemas.microsoft.com/office/drawing/2014/main" id="{8D7F7142-7B6D-4E82-A762-17951F1395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47AA5D6A-4E5C-4EA7-A13B-15A02BB533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88A98BC-2DB8-47A3-A77F-B9E32C266238}" type="slidenum">
              <a:rPr lang="en-US" smtClean="0"/>
              <a:t>‹#›</a:t>
            </a:fld>
            <a:endParaRPr lang="en-US" dirty="0"/>
          </a:p>
        </p:txBody>
      </p:sp>
    </p:spTree>
    <p:extLst>
      <p:ext uri="{BB962C8B-B14F-4D97-AF65-F5344CB8AC3E}">
        <p14:creationId xmlns:p14="http://schemas.microsoft.com/office/powerpoint/2010/main" val="28456843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65794D-BDB5-4811-AA4A-B25E4EF28521}" type="datetimeFigureOut">
              <a:rPr lang="en-US" smtClean="0"/>
              <a:t>3/31/2025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BB1A04-13E8-48CD-97F9-AC2568E1A8D4}" type="slidenum">
              <a:rPr lang="en-US" smtClean="0"/>
              <a:t>‹#›</a:t>
            </a:fld>
            <a:endParaRPr lang="en-US" dirty="0"/>
          </a:p>
        </p:txBody>
      </p:sp>
    </p:spTree>
    <p:extLst>
      <p:ext uri="{BB962C8B-B14F-4D97-AF65-F5344CB8AC3E}">
        <p14:creationId xmlns:p14="http://schemas.microsoft.com/office/powerpoint/2010/main" val="257699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a:t>
            </a:fld>
            <a:endParaRPr lang="en-US" dirty="0"/>
          </a:p>
        </p:txBody>
      </p:sp>
    </p:spTree>
    <p:extLst>
      <p:ext uri="{BB962C8B-B14F-4D97-AF65-F5344CB8AC3E}">
        <p14:creationId xmlns:p14="http://schemas.microsoft.com/office/powerpoint/2010/main" val="3264305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line plot compares actual and predicted power consumption over the first 200 time steps. The predicted values closely follow the true values, particularly during sharp changes and peak consumption periods. This indicates that the model effectively captures both short-term variations and broader temporal trends.</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10</a:t>
            </a:fld>
            <a:endParaRPr lang="en-US" dirty="0"/>
          </a:p>
        </p:txBody>
      </p:sp>
    </p:spTree>
    <p:extLst>
      <p:ext uri="{BB962C8B-B14F-4D97-AF65-F5344CB8AC3E}">
        <p14:creationId xmlns:p14="http://schemas.microsoft.com/office/powerpoint/2010/main" val="26055755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residuals (i.e., prediction errors) are tightly centered around zero with a narrow spread. This symmetric, bell-shaped distribution suggests that the model’s predictions are unbiased and consistent across time, with most errors being small.</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11</a:t>
            </a:fld>
            <a:endParaRPr lang="en-US" dirty="0"/>
          </a:p>
        </p:txBody>
      </p:sp>
    </p:spTree>
    <p:extLst>
      <p:ext uri="{BB962C8B-B14F-4D97-AF65-F5344CB8AC3E}">
        <p14:creationId xmlns:p14="http://schemas.microsoft.com/office/powerpoint/2010/main" val="37205316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plot visualizes the correlation between predicted and actual values. The dense clustering along the diagonal red line (representing perfect predictions) confirms the strong alignment between model output and ground truth. Some dispersion exists for higher values, but the model generally performs well across the range.</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12</a:t>
            </a:fld>
            <a:endParaRPr lang="en-US" dirty="0"/>
          </a:p>
        </p:txBody>
      </p:sp>
    </p:spTree>
    <p:extLst>
      <p:ext uri="{BB962C8B-B14F-4D97-AF65-F5344CB8AC3E}">
        <p14:creationId xmlns:p14="http://schemas.microsoft.com/office/powerpoint/2010/main" val="38397634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Script:</a:t>
            </a:r>
          </a:p>
          <a:p>
            <a:pPr>
              <a:buNone/>
            </a:pPr>
            <a:r>
              <a:rPr lang="en-US" i="1" dirty="0"/>
              <a:t>In this project, we successfully developed and implemented a </a:t>
            </a:r>
            <a:r>
              <a:rPr lang="en-US" b="1" i="1" dirty="0"/>
              <a:t>multivariate time series forecasting model</a:t>
            </a:r>
            <a:r>
              <a:rPr lang="en-US" i="1" dirty="0"/>
              <a:t> using LSTM to predict household power consumption.</a:t>
            </a:r>
          </a:p>
          <a:p>
            <a:pPr>
              <a:buNone/>
            </a:pPr>
            <a:endParaRPr lang="en-US" dirty="0"/>
          </a:p>
          <a:p>
            <a:pPr>
              <a:buNone/>
            </a:pPr>
            <a:r>
              <a:rPr lang="en-US" b="1" dirty="0"/>
              <a:t>Key Takeaways:</a:t>
            </a:r>
          </a:p>
          <a:p>
            <a:pPr>
              <a:buFont typeface="+mj-lt"/>
              <a:buAutoNum type="arabicPeriod"/>
            </a:pPr>
            <a:r>
              <a:rPr lang="en-US" b="1" dirty="0"/>
              <a:t> Objective:</a:t>
            </a:r>
            <a:endParaRPr lang="en-US" dirty="0"/>
          </a:p>
          <a:p>
            <a:pPr marL="457200" lvl="1" indent="0">
              <a:buFont typeface="+mj-lt"/>
              <a:buNone/>
            </a:pPr>
            <a:r>
              <a:rPr lang="en-US" i="1" dirty="0"/>
              <a:t>Our primary goal was to build an </a:t>
            </a:r>
            <a:r>
              <a:rPr lang="en-US" b="1" i="1" dirty="0"/>
              <a:t>LSTM-based model</a:t>
            </a:r>
            <a:r>
              <a:rPr lang="en-US" i="1" dirty="0"/>
              <a:t> capable of accurately forecasting future power consumption using historical multivariate time series data.</a:t>
            </a:r>
            <a:endParaRPr lang="en-US" dirty="0"/>
          </a:p>
          <a:p>
            <a:pPr>
              <a:buFont typeface="+mj-lt"/>
              <a:buAutoNum type="arabicPeriod"/>
            </a:pPr>
            <a:r>
              <a:rPr lang="en-US" b="1" dirty="0"/>
              <a:t> Data Preparation:</a:t>
            </a:r>
            <a:endParaRPr lang="en-US" dirty="0"/>
          </a:p>
          <a:p>
            <a:pPr marL="457200" lvl="1" indent="0">
              <a:buFont typeface="+mj-lt"/>
              <a:buNone/>
            </a:pPr>
            <a:r>
              <a:rPr lang="en-US" i="1" dirty="0"/>
              <a:t>We applied thorough </a:t>
            </a:r>
            <a:r>
              <a:rPr lang="en-US" b="1" i="1" dirty="0"/>
              <a:t>preprocessing techniques</a:t>
            </a:r>
            <a:r>
              <a:rPr lang="en-US" i="1" dirty="0"/>
              <a:t> to transform the raw dataset into suitable sequential input-output pairs, ensuring the model received clean and properly formatted data.</a:t>
            </a:r>
            <a:endParaRPr lang="en-US" dirty="0"/>
          </a:p>
          <a:p>
            <a:pPr>
              <a:buFont typeface="+mj-lt"/>
              <a:buAutoNum type="arabicPeriod"/>
            </a:pPr>
            <a:r>
              <a:rPr lang="en-US" b="1" dirty="0"/>
              <a:t> Hyperparameter Exploration:</a:t>
            </a:r>
            <a:endParaRPr lang="en-US" dirty="0"/>
          </a:p>
          <a:p>
            <a:pPr marL="457200" lvl="1" indent="0">
              <a:buFont typeface="+mj-lt"/>
              <a:buNone/>
            </a:pPr>
            <a:r>
              <a:rPr lang="en-US" i="1" dirty="0"/>
              <a:t>Through extensive </a:t>
            </a:r>
            <a:r>
              <a:rPr lang="en-US" b="1" i="1" dirty="0"/>
              <a:t>hyperparameter tuning</a:t>
            </a:r>
            <a:r>
              <a:rPr lang="en-US" i="1" dirty="0"/>
              <a:t> with </a:t>
            </a:r>
            <a:r>
              <a:rPr lang="en-US" b="1" i="1" dirty="0"/>
              <a:t>Weights &amp; Biases</a:t>
            </a:r>
            <a:r>
              <a:rPr lang="en-US" i="1" dirty="0"/>
              <a:t>, we identified the best-performing model configuration, significantly enhancing the model’s accuracy and generalization.</a:t>
            </a:r>
            <a:endParaRPr lang="en-US" dirty="0"/>
          </a:p>
          <a:p>
            <a:pPr>
              <a:buFont typeface="+mj-lt"/>
              <a:buAutoNum type="arabicPeriod"/>
            </a:pPr>
            <a:r>
              <a:rPr lang="en-US" b="1" dirty="0"/>
              <a:t> Performance Metrics:</a:t>
            </a:r>
            <a:endParaRPr lang="en-US" dirty="0"/>
          </a:p>
          <a:p>
            <a:pPr marL="457200" lvl="1" indent="0">
              <a:buFont typeface="+mj-lt"/>
              <a:buNone/>
            </a:pPr>
            <a:r>
              <a:rPr lang="en-US" i="1" dirty="0"/>
              <a:t>Our final model achieved an </a:t>
            </a:r>
            <a:r>
              <a:rPr lang="en-US" b="1" i="1" dirty="0"/>
              <a:t>MSE of 0.00096</a:t>
            </a:r>
            <a:r>
              <a:rPr lang="en-US" i="1" dirty="0"/>
              <a:t> and an </a:t>
            </a:r>
            <a:r>
              <a:rPr lang="en-US" b="1" i="1" dirty="0"/>
              <a:t>R² score of 0.878</a:t>
            </a:r>
            <a:r>
              <a:rPr lang="en-US" i="1" dirty="0"/>
              <a:t>, demonstrating </a:t>
            </a:r>
            <a:r>
              <a:rPr lang="en-US" b="1" i="1" dirty="0"/>
              <a:t>strong forecasting accuracy</a:t>
            </a:r>
            <a:r>
              <a:rPr lang="en-US" i="1" dirty="0"/>
              <a:t> and reliable generalization.</a:t>
            </a:r>
            <a:endParaRPr lang="en-US" dirty="0"/>
          </a:p>
          <a:p>
            <a:pPr>
              <a:buFont typeface="+mj-lt"/>
              <a:buAutoNum type="arabicPeriod"/>
            </a:pPr>
            <a:r>
              <a:rPr lang="en-US" b="1" dirty="0"/>
              <a:t> Model Evaluation:</a:t>
            </a:r>
            <a:endParaRPr lang="en-US" dirty="0"/>
          </a:p>
          <a:p>
            <a:pPr marL="457200" lvl="1" indent="0">
              <a:buFont typeface="+mj-lt"/>
              <a:buNone/>
            </a:pPr>
            <a:r>
              <a:rPr lang="en-US" i="1" dirty="0"/>
              <a:t>Visual assessments, including </a:t>
            </a:r>
            <a:r>
              <a:rPr lang="en-US" b="1" i="1" dirty="0"/>
              <a:t>line plots, residual histograms, and scatter plots</a:t>
            </a:r>
            <a:r>
              <a:rPr lang="en-US" i="1" dirty="0"/>
              <a:t>, confirmed the model's ability to </a:t>
            </a:r>
            <a:r>
              <a:rPr lang="en-US" b="1" i="1" dirty="0"/>
              <a:t>capture and predict consumption patterns effectively</a:t>
            </a:r>
            <a:r>
              <a:rPr lang="en-US" i="1" dirty="0"/>
              <a:t>.</a:t>
            </a:r>
            <a:endParaRPr lang="en-US" dirty="0"/>
          </a:p>
          <a:p>
            <a:pPr>
              <a:buFont typeface="+mj-lt"/>
              <a:buAutoNum type="arabicPeriod"/>
            </a:pPr>
            <a:r>
              <a:rPr lang="en-US" b="1" dirty="0"/>
              <a:t> Key Insights:</a:t>
            </a:r>
            <a:endParaRPr lang="en-US" dirty="0"/>
          </a:p>
          <a:p>
            <a:pPr marL="457200" lvl="1" indent="0">
              <a:buFont typeface="+mj-lt"/>
              <a:buNone/>
            </a:pPr>
            <a:r>
              <a:rPr lang="en-US" i="1" dirty="0"/>
              <a:t>The project highlighted the importance of </a:t>
            </a:r>
            <a:r>
              <a:rPr lang="en-US" b="1" i="1" dirty="0"/>
              <a:t>data preprocessing, systematic experimentation, and robust evaluation</a:t>
            </a:r>
            <a:r>
              <a:rPr lang="en-US" i="1" dirty="0"/>
              <a:t> in building accurate and reliable time series forecasting models.</a:t>
            </a:r>
          </a:p>
          <a:p>
            <a:pPr marL="457200" lvl="1" indent="0">
              <a:buFont typeface="+mj-lt"/>
              <a:buNone/>
            </a:pPr>
            <a:endParaRPr lang="en-US" dirty="0"/>
          </a:p>
          <a:p>
            <a:r>
              <a:rPr lang="en-US" i="1" dirty="0"/>
              <a:t>Overall, this project demonstrated how </a:t>
            </a:r>
            <a:r>
              <a:rPr lang="en-US" b="1" i="1" dirty="0"/>
              <a:t>deep learning techniques</a:t>
            </a:r>
            <a:r>
              <a:rPr lang="en-US" i="1" dirty="0"/>
              <a:t> combined with rigorous experimentation can effectively capture complex temporal dependencies, delivering high-accuracy forecasts for real-world applications.</a:t>
            </a:r>
            <a:endParaRPr lang="en-US" dirty="0"/>
          </a:p>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13</a:t>
            </a:fld>
            <a:endParaRPr lang="en-US" dirty="0"/>
          </a:p>
        </p:txBody>
      </p:sp>
    </p:spTree>
    <p:extLst>
      <p:ext uri="{BB962C8B-B14F-4D97-AF65-F5344CB8AC3E}">
        <p14:creationId xmlns:p14="http://schemas.microsoft.com/office/powerpoint/2010/main" val="2577331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14</a:t>
            </a:fld>
            <a:endParaRPr lang="en-US" dirty="0"/>
          </a:p>
        </p:txBody>
      </p:sp>
    </p:spTree>
    <p:extLst>
      <p:ext uri="{BB962C8B-B14F-4D97-AF65-F5344CB8AC3E}">
        <p14:creationId xmlns:p14="http://schemas.microsoft.com/office/powerpoint/2010/main" val="773247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Script: </a:t>
            </a:r>
          </a:p>
          <a:p>
            <a:endParaRPr lang="en-US" dirty="0"/>
          </a:p>
          <a:p>
            <a:pPr>
              <a:buNone/>
            </a:pPr>
            <a:r>
              <a:rPr lang="en-US" i="1" dirty="0"/>
              <a:t>In this project, our primary objective was to develop a multivariate time series forecasting model to predict household power consumption at the next time step. To achieve this, we focused on several key goals.</a:t>
            </a:r>
          </a:p>
          <a:p>
            <a:pPr>
              <a:buNone/>
            </a:pPr>
            <a:endParaRPr lang="en-US" dirty="0"/>
          </a:p>
          <a:p>
            <a:pPr>
              <a:buFont typeface="+mj-lt"/>
              <a:buAutoNum type="arabicPeriod"/>
            </a:pPr>
            <a:r>
              <a:rPr lang="en-US" b="1" dirty="0"/>
              <a:t>Model Development:</a:t>
            </a:r>
            <a:endParaRPr lang="en-US" dirty="0"/>
          </a:p>
          <a:p>
            <a:pPr marL="457200" lvl="1" indent="0">
              <a:buFont typeface="+mj-lt"/>
              <a:buNone/>
            </a:pPr>
            <a:r>
              <a:rPr lang="en-US" i="1" dirty="0"/>
              <a:t>We aimed to build and implement a Long Short-Term Memory (LSTM) model, known for its effectiveness in capturing temporal dependencies in sequential data.</a:t>
            </a:r>
            <a:endParaRPr lang="en-US" dirty="0"/>
          </a:p>
          <a:p>
            <a:pPr>
              <a:buFont typeface="+mj-lt"/>
              <a:buAutoNum type="arabicPeriod"/>
            </a:pPr>
            <a:r>
              <a:rPr lang="en-US" b="1" dirty="0"/>
              <a:t>Real-World Dataset:</a:t>
            </a:r>
            <a:endParaRPr lang="en-US" dirty="0"/>
          </a:p>
          <a:p>
            <a:pPr marL="457200" lvl="1" indent="0">
              <a:buFont typeface="+mj-lt"/>
              <a:buNone/>
            </a:pPr>
            <a:r>
              <a:rPr lang="en-US" i="1" dirty="0"/>
              <a:t>To ensure the model was applicable to real-world scenarios, we used the Individual Household Electric Power Consumption Dataset, which contains over four years of detailed minute-level energy measurements.</a:t>
            </a:r>
            <a:endParaRPr lang="en-US" dirty="0"/>
          </a:p>
          <a:p>
            <a:pPr>
              <a:buFont typeface="+mj-lt"/>
              <a:buAutoNum type="arabicPeriod"/>
            </a:pPr>
            <a:r>
              <a:rPr lang="en-US" b="1" dirty="0"/>
              <a:t>Data Preprocessing:</a:t>
            </a:r>
            <a:endParaRPr lang="en-US" dirty="0"/>
          </a:p>
          <a:p>
            <a:pPr marL="457200" lvl="1" indent="0">
              <a:buFont typeface="+mj-lt"/>
              <a:buNone/>
            </a:pPr>
            <a:r>
              <a:rPr lang="en-US" i="1" dirty="0"/>
              <a:t>We applied several preprocessing steps, including resampling, normalization, and windowing, to structure the data for time series forecasting.</a:t>
            </a:r>
            <a:endParaRPr lang="en-US" dirty="0"/>
          </a:p>
          <a:p>
            <a:pPr>
              <a:buFont typeface="+mj-lt"/>
              <a:buAutoNum type="arabicPeriod"/>
            </a:pPr>
            <a:r>
              <a:rPr lang="en-US" b="1" dirty="0"/>
              <a:t>Hyperparameter Optimization:</a:t>
            </a:r>
            <a:endParaRPr lang="en-US" dirty="0"/>
          </a:p>
          <a:p>
            <a:pPr marL="457200" lvl="1" indent="0">
              <a:buFont typeface="+mj-lt"/>
              <a:buNone/>
            </a:pPr>
            <a:r>
              <a:rPr lang="en-US" i="1" dirty="0"/>
              <a:t>We conducted extensive hyperparameter tuning using Weights &amp; Biases (W&amp;B) sweeps and Bayesian Optimization to identify the most effective model configurations.</a:t>
            </a:r>
            <a:endParaRPr lang="en-US" dirty="0"/>
          </a:p>
          <a:p>
            <a:pPr>
              <a:buFont typeface="+mj-lt"/>
              <a:buAutoNum type="arabicPeriod"/>
            </a:pPr>
            <a:r>
              <a:rPr lang="en-US" b="1" dirty="0"/>
              <a:t>Model Evaluation:</a:t>
            </a:r>
            <a:endParaRPr lang="en-US" dirty="0"/>
          </a:p>
          <a:p>
            <a:pPr marL="457200" lvl="1" indent="0">
              <a:buFont typeface="+mj-lt"/>
              <a:buNone/>
            </a:pPr>
            <a:r>
              <a:rPr lang="en-US" i="1" dirty="0"/>
              <a:t>Finally, we assessed the model's accuracy and reliability using key performance metrics such as Mean Squared Error (MSE), Mean Absolute Error (MAE), and R² score.</a:t>
            </a:r>
            <a:endParaRPr lang="en-US" dirty="0"/>
          </a:p>
          <a:p>
            <a:endParaRPr lang="en-US" i="1" dirty="0"/>
          </a:p>
          <a:p>
            <a:r>
              <a:rPr lang="en-US" i="1" dirty="0"/>
              <a:t>These objectives guided our approach in building a robust and accurate forecasting model capable of capturing complex energy consumption patterns.</a:t>
            </a:r>
            <a:endParaRPr lang="en-US" dirty="0"/>
          </a:p>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2</a:t>
            </a:fld>
            <a:endParaRPr lang="en-US" dirty="0"/>
          </a:p>
        </p:txBody>
      </p:sp>
    </p:spTree>
    <p:extLst>
      <p:ext uri="{BB962C8B-B14F-4D97-AF65-F5344CB8AC3E}">
        <p14:creationId xmlns:p14="http://schemas.microsoft.com/office/powerpoint/2010/main" val="3113402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i="0" dirty="0"/>
              <a:t>Script: </a:t>
            </a:r>
          </a:p>
          <a:p>
            <a:pPr>
              <a:buNone/>
            </a:pPr>
            <a:endParaRPr lang="en-US" i="1" dirty="0"/>
          </a:p>
          <a:p>
            <a:pPr>
              <a:buNone/>
            </a:pPr>
            <a:r>
              <a:rPr lang="en-US" i="1" dirty="0"/>
              <a:t>We used a real-world energy dataset and applied a systematic preprocessing pipeline to prepare it for time series forecasting.</a:t>
            </a:r>
          </a:p>
          <a:p>
            <a:pPr>
              <a:buNone/>
            </a:pPr>
            <a:endParaRPr lang="en-US" dirty="0"/>
          </a:p>
          <a:p>
            <a:pPr>
              <a:buNone/>
            </a:pPr>
            <a:r>
              <a:rPr lang="en-US" b="1" dirty="0"/>
              <a:t>Dataset:</a:t>
            </a:r>
          </a:p>
          <a:p>
            <a:pPr>
              <a:buFont typeface="Arial" panose="020B0604020202020204" pitchFamily="34" charset="0"/>
              <a:buChar char="•"/>
            </a:pPr>
            <a:r>
              <a:rPr lang="en-US" i="1" dirty="0"/>
              <a:t>We utilized the </a:t>
            </a:r>
            <a:r>
              <a:rPr lang="en-US" b="1" i="1" dirty="0"/>
              <a:t>Individual Household Electric Power Consumption Dataset</a:t>
            </a:r>
            <a:r>
              <a:rPr lang="en-US" i="1" dirty="0"/>
              <a:t> from the UCI Machine Learning Repository. This dataset contains over four years of minute-level energy measurements, making it ideal for time series modeling.</a:t>
            </a:r>
            <a:endParaRPr lang="en-US" dirty="0"/>
          </a:p>
          <a:p>
            <a:pPr>
              <a:buFont typeface="Arial" panose="020B0604020202020204" pitchFamily="34" charset="0"/>
              <a:buChar char="•"/>
            </a:pPr>
            <a:r>
              <a:rPr lang="en-US" i="1" dirty="0"/>
              <a:t>Key features include </a:t>
            </a:r>
            <a:r>
              <a:rPr lang="en-US" b="1" i="1" dirty="0" err="1"/>
              <a:t>Global_active_power</a:t>
            </a:r>
            <a:r>
              <a:rPr lang="en-US" i="1" dirty="0"/>
              <a:t>, which represents the total power consumption, </a:t>
            </a:r>
            <a:r>
              <a:rPr lang="en-US" b="1" i="1" dirty="0"/>
              <a:t>Voltage</a:t>
            </a:r>
            <a:r>
              <a:rPr lang="en-US" i="1" dirty="0"/>
              <a:t>, measuring the average supplied voltage, </a:t>
            </a:r>
            <a:r>
              <a:rPr lang="en-US" b="1" i="1" dirty="0" err="1"/>
              <a:t>Global_intensity</a:t>
            </a:r>
            <a:r>
              <a:rPr lang="en-US" i="1" dirty="0"/>
              <a:t>, indicating the current intensity, and multiple </a:t>
            </a:r>
            <a:r>
              <a:rPr lang="en-US" b="1" i="1" dirty="0" err="1"/>
              <a:t>Sub_metering</a:t>
            </a:r>
            <a:r>
              <a:rPr lang="en-US" i="1" dirty="0"/>
              <a:t> values representing energy usage in different household zones.</a:t>
            </a:r>
          </a:p>
          <a:p>
            <a:pPr>
              <a:buFont typeface="Arial" panose="020B0604020202020204" pitchFamily="34" charset="0"/>
              <a:buChar char="•"/>
            </a:pPr>
            <a:endParaRPr lang="en-US" dirty="0"/>
          </a:p>
          <a:p>
            <a:pPr>
              <a:buNone/>
            </a:pPr>
            <a:r>
              <a:rPr lang="en-US" b="1" dirty="0"/>
              <a:t>Preprocessing Steps:</a:t>
            </a:r>
          </a:p>
          <a:p>
            <a:pPr>
              <a:buFont typeface="+mj-lt"/>
              <a:buAutoNum type="arabicPeriod"/>
            </a:pPr>
            <a:r>
              <a:rPr lang="en-US" b="1" dirty="0"/>
              <a:t> Missing Values:</a:t>
            </a:r>
            <a:endParaRPr lang="en-US" dirty="0"/>
          </a:p>
          <a:p>
            <a:pPr marL="457200" lvl="1" indent="0">
              <a:buFont typeface="+mj-lt"/>
              <a:buNone/>
            </a:pPr>
            <a:r>
              <a:rPr lang="en-US" i="1" dirty="0"/>
              <a:t>To maintain temporal continuity, we handled missing values using a combination of </a:t>
            </a:r>
            <a:r>
              <a:rPr lang="en-US" b="1" i="1" dirty="0"/>
              <a:t>forward-fill</a:t>
            </a:r>
            <a:r>
              <a:rPr lang="en-US" i="1" dirty="0"/>
              <a:t> and </a:t>
            </a:r>
            <a:r>
              <a:rPr lang="en-US" b="1" i="1" dirty="0"/>
              <a:t>back-fill</a:t>
            </a:r>
            <a:r>
              <a:rPr lang="en-US" i="1" dirty="0"/>
              <a:t> techniques. This ensured that gaps were filled with the most recent or next available valid observation.</a:t>
            </a:r>
            <a:endParaRPr lang="en-US" dirty="0"/>
          </a:p>
          <a:p>
            <a:pPr>
              <a:buFont typeface="+mj-lt"/>
              <a:buAutoNum type="arabicPeriod"/>
            </a:pPr>
            <a:r>
              <a:rPr lang="en-US" b="1" dirty="0"/>
              <a:t> Resampling:</a:t>
            </a:r>
            <a:endParaRPr lang="en-US" dirty="0"/>
          </a:p>
          <a:p>
            <a:pPr marL="457200" lvl="1" indent="0">
              <a:buFont typeface="+mj-lt"/>
              <a:buNone/>
            </a:pPr>
            <a:r>
              <a:rPr lang="en-US" i="1" dirty="0"/>
              <a:t>We resampled the data from </a:t>
            </a:r>
            <a:r>
              <a:rPr lang="en-US" b="1" i="1" dirty="0"/>
              <a:t>1-minute</a:t>
            </a:r>
            <a:r>
              <a:rPr lang="en-US" i="1" dirty="0"/>
              <a:t> to </a:t>
            </a:r>
            <a:r>
              <a:rPr lang="en-US" b="1" i="1" dirty="0"/>
              <a:t>5-minute</a:t>
            </a:r>
            <a:r>
              <a:rPr lang="en-US" i="1" dirty="0"/>
              <a:t> intervals. This reduced noise, smoothed short-term fluctuations, and decreased computational complexity without sacrificing meaningful trends.</a:t>
            </a:r>
            <a:endParaRPr lang="en-US" dirty="0"/>
          </a:p>
          <a:p>
            <a:pPr>
              <a:buFont typeface="+mj-lt"/>
              <a:buAutoNum type="arabicPeriod"/>
            </a:pPr>
            <a:r>
              <a:rPr lang="en-US" b="1" dirty="0"/>
              <a:t> Feature Scaling:</a:t>
            </a:r>
            <a:endParaRPr lang="en-US" dirty="0"/>
          </a:p>
          <a:p>
            <a:pPr marL="457200" lvl="1" indent="0">
              <a:buFont typeface="+mj-lt"/>
              <a:buNone/>
            </a:pPr>
            <a:r>
              <a:rPr lang="en-US" i="1" dirty="0"/>
              <a:t>All features were normalized using </a:t>
            </a:r>
            <a:r>
              <a:rPr lang="en-US" b="1" i="1" dirty="0"/>
              <a:t>Min-Max scaling</a:t>
            </a:r>
            <a:r>
              <a:rPr lang="en-US" i="1" dirty="0"/>
              <a:t> to the range [0, 1]. This step improved model convergence and prevented features with larger ranges from dominating the learning process.</a:t>
            </a:r>
            <a:endParaRPr lang="en-US" dirty="0"/>
          </a:p>
          <a:p>
            <a:pPr>
              <a:buFont typeface="+mj-lt"/>
              <a:buAutoNum type="arabicPeriod"/>
            </a:pPr>
            <a:r>
              <a:rPr lang="en-US" b="1" dirty="0"/>
              <a:t> Sequence Windowing:</a:t>
            </a:r>
            <a:endParaRPr lang="en-US" dirty="0"/>
          </a:p>
          <a:p>
            <a:pPr marL="457200" lvl="1" indent="0">
              <a:buFont typeface="+mj-lt"/>
              <a:buNone/>
            </a:pPr>
            <a:r>
              <a:rPr lang="en-US" i="1" dirty="0"/>
              <a:t>To capture temporal dependencies, we applied a </a:t>
            </a:r>
            <a:r>
              <a:rPr lang="en-US" b="1" i="1" dirty="0"/>
              <a:t>sliding window</a:t>
            </a:r>
            <a:r>
              <a:rPr lang="en-US" i="1" dirty="0"/>
              <a:t> approach, creating input-output pairs using </a:t>
            </a:r>
            <a:r>
              <a:rPr lang="en-US" b="1" i="1" dirty="0"/>
              <a:t>12 past time steps</a:t>
            </a:r>
            <a:r>
              <a:rPr lang="en-US" i="1" dirty="0"/>
              <a:t>—equivalent to one hour of data—to predict the next time step’s power consumption.</a:t>
            </a:r>
            <a:endParaRPr lang="en-US" dirty="0"/>
          </a:p>
          <a:p>
            <a:pPr>
              <a:buFont typeface="+mj-lt"/>
              <a:buAutoNum type="arabicPeriod"/>
            </a:pPr>
            <a:r>
              <a:rPr lang="en-US" b="1" dirty="0"/>
              <a:t> Train-Test Split:</a:t>
            </a:r>
            <a:endParaRPr lang="en-US" dirty="0"/>
          </a:p>
          <a:p>
            <a:pPr marL="457200" lvl="1" indent="0">
              <a:buFont typeface="+mj-lt"/>
              <a:buNone/>
            </a:pPr>
            <a:r>
              <a:rPr lang="en-US" i="1" dirty="0"/>
              <a:t>Finally, we split the dataset chronologically into </a:t>
            </a:r>
            <a:r>
              <a:rPr lang="en-US" b="1" i="1" dirty="0"/>
              <a:t>80% for training</a:t>
            </a:r>
            <a:r>
              <a:rPr lang="en-US" i="1" dirty="0"/>
              <a:t> and </a:t>
            </a:r>
            <a:r>
              <a:rPr lang="en-US" b="1" i="1" dirty="0"/>
              <a:t>20% for testing</a:t>
            </a:r>
            <a:r>
              <a:rPr lang="en-US" i="1" dirty="0"/>
              <a:t>. This ensured the model was evaluated on unseen future data, preserving the sequential nature of the time series.</a:t>
            </a:r>
          </a:p>
          <a:p>
            <a:pPr marL="742950" lvl="1" indent="-285750">
              <a:buFont typeface="+mj-lt"/>
              <a:buAutoNum type="arabicPeriod"/>
            </a:pPr>
            <a:endParaRPr lang="en-US" dirty="0"/>
          </a:p>
          <a:p>
            <a:r>
              <a:rPr lang="en-US" i="1" dirty="0"/>
              <a:t>By applying this structured preprocessing pipeline, we ensured the data was clean, properly formatted, and optimized for effective time series forecasting.</a:t>
            </a:r>
            <a:endParaRPr lang="en-US" dirty="0"/>
          </a:p>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3</a:t>
            </a:fld>
            <a:endParaRPr lang="en-US" dirty="0"/>
          </a:p>
        </p:txBody>
      </p:sp>
    </p:spTree>
    <p:extLst>
      <p:ext uri="{BB962C8B-B14F-4D97-AF65-F5344CB8AC3E}">
        <p14:creationId xmlns:p14="http://schemas.microsoft.com/office/powerpoint/2010/main" val="3506702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Script:</a:t>
            </a:r>
          </a:p>
          <a:p>
            <a:pPr>
              <a:buNone/>
            </a:pPr>
            <a:endParaRPr lang="en-US" b="1" dirty="0"/>
          </a:p>
          <a:p>
            <a:pPr>
              <a:buNone/>
            </a:pPr>
            <a:r>
              <a:rPr lang="en-US" i="1" dirty="0"/>
              <a:t>To ensure systematic and reproducible experimentation, we used </a:t>
            </a:r>
            <a:r>
              <a:rPr lang="en-US" b="1" i="1" dirty="0"/>
              <a:t>Weights &amp; Biases (W&amp;B)</a:t>
            </a:r>
            <a:r>
              <a:rPr lang="en-US" i="1" dirty="0"/>
              <a:t> to track, monitor, and compare our model runs throughout the project.</a:t>
            </a:r>
          </a:p>
          <a:p>
            <a:pPr>
              <a:buNone/>
            </a:pPr>
            <a:endParaRPr lang="en-US" dirty="0"/>
          </a:p>
          <a:p>
            <a:pPr>
              <a:buNone/>
            </a:pPr>
            <a:r>
              <a:rPr lang="en-US" b="1" dirty="0"/>
              <a:t>Key Features Tracked:</a:t>
            </a:r>
          </a:p>
          <a:p>
            <a:pPr>
              <a:buFont typeface="+mj-lt"/>
              <a:buAutoNum type="arabicPeriod"/>
            </a:pPr>
            <a:r>
              <a:rPr lang="en-US" b="1" dirty="0"/>
              <a:t> Dataset Metadata:</a:t>
            </a:r>
            <a:endParaRPr lang="en-US" dirty="0"/>
          </a:p>
          <a:p>
            <a:pPr marL="457200" lvl="1" indent="0">
              <a:buFont typeface="+mj-lt"/>
              <a:buNone/>
            </a:pPr>
            <a:r>
              <a:rPr lang="en-US" i="1" dirty="0"/>
              <a:t>We documented essential details such as the </a:t>
            </a:r>
            <a:r>
              <a:rPr lang="en-US" b="1" i="1" dirty="0"/>
              <a:t>dataset name</a:t>
            </a:r>
            <a:r>
              <a:rPr lang="en-US" i="1" dirty="0"/>
              <a:t>, the </a:t>
            </a:r>
            <a:r>
              <a:rPr lang="en-US" b="1" i="1" dirty="0"/>
              <a:t>number of features</a:t>
            </a:r>
            <a:r>
              <a:rPr lang="en-US" i="1" dirty="0"/>
              <a:t>, and the sizes of the </a:t>
            </a:r>
            <a:r>
              <a:rPr lang="en-US" b="1" i="1" dirty="0"/>
              <a:t>train and test sets</a:t>
            </a:r>
            <a:r>
              <a:rPr lang="en-US" i="1" dirty="0"/>
              <a:t>. This provided clear reference points for each experiment.</a:t>
            </a:r>
            <a:endParaRPr lang="en-US" dirty="0"/>
          </a:p>
          <a:p>
            <a:pPr>
              <a:buFont typeface="+mj-lt"/>
              <a:buAutoNum type="arabicPeriod"/>
            </a:pPr>
            <a:r>
              <a:rPr lang="en-US" b="1" dirty="0"/>
              <a:t> Input Sequences:</a:t>
            </a:r>
            <a:endParaRPr lang="en-US" dirty="0"/>
          </a:p>
          <a:p>
            <a:pPr marL="457200" lvl="1" indent="0">
              <a:buFont typeface="+mj-lt"/>
              <a:buNone/>
            </a:pPr>
            <a:r>
              <a:rPr lang="en-US" i="1" dirty="0"/>
              <a:t>We logged </a:t>
            </a:r>
            <a:r>
              <a:rPr lang="en-US" b="1" i="1" dirty="0"/>
              <a:t>sample input sequences</a:t>
            </a:r>
            <a:r>
              <a:rPr lang="en-US" i="1" dirty="0"/>
              <a:t> and their corresponding target distributions, allowing us to visually inspect the data being fed into the model during training.</a:t>
            </a:r>
            <a:endParaRPr lang="en-US" dirty="0"/>
          </a:p>
          <a:p>
            <a:pPr>
              <a:buFont typeface="+mj-lt"/>
              <a:buAutoNum type="arabicPeriod"/>
            </a:pPr>
            <a:r>
              <a:rPr lang="en-US" b="1" dirty="0"/>
              <a:t> Hyperparameters:</a:t>
            </a:r>
            <a:endParaRPr lang="en-US" dirty="0"/>
          </a:p>
          <a:p>
            <a:pPr marL="457200" lvl="1" indent="0">
              <a:buFont typeface="+mj-lt"/>
              <a:buNone/>
            </a:pPr>
            <a:r>
              <a:rPr lang="en-US" i="1" dirty="0"/>
              <a:t>We recorded key hyperparameters, including </a:t>
            </a:r>
            <a:r>
              <a:rPr lang="en-US" b="1" i="1" dirty="0"/>
              <a:t>Learning Rate, Hidden Size, Dropout Rate, Batch Size</a:t>
            </a:r>
            <a:r>
              <a:rPr lang="en-US" i="1" dirty="0"/>
              <a:t>, and the </a:t>
            </a:r>
            <a:r>
              <a:rPr lang="en-US" b="1" i="1" dirty="0"/>
              <a:t>Number of LSTM Layers</a:t>
            </a:r>
            <a:r>
              <a:rPr lang="en-US" i="1" dirty="0"/>
              <a:t>. This enabled us to identify which configurations led to optimal performance.</a:t>
            </a:r>
            <a:endParaRPr lang="en-US" dirty="0"/>
          </a:p>
          <a:p>
            <a:pPr>
              <a:buFont typeface="+mj-lt"/>
              <a:buAutoNum type="arabicPeriod"/>
            </a:pPr>
            <a:r>
              <a:rPr lang="en-US" b="1" dirty="0"/>
              <a:t> Metrics:</a:t>
            </a:r>
            <a:endParaRPr lang="en-US" dirty="0"/>
          </a:p>
          <a:p>
            <a:pPr marL="457200" lvl="1" indent="0">
              <a:buFont typeface="+mj-lt"/>
              <a:buNone/>
            </a:pPr>
            <a:r>
              <a:rPr lang="en-US" i="1" dirty="0"/>
              <a:t>During each run, we monitored </a:t>
            </a:r>
            <a:r>
              <a:rPr lang="en-US" b="1" i="1" dirty="0"/>
              <a:t>per-epoch performance metrics</a:t>
            </a:r>
            <a:r>
              <a:rPr lang="en-US" i="1" dirty="0"/>
              <a:t>, such as </a:t>
            </a:r>
            <a:r>
              <a:rPr lang="en-US" b="1" i="1" dirty="0"/>
              <a:t>Validation MSE, MAE</a:t>
            </a:r>
            <a:r>
              <a:rPr lang="en-US" i="1" dirty="0"/>
              <a:t>, and </a:t>
            </a:r>
            <a:r>
              <a:rPr lang="en-US" b="1" i="1" dirty="0"/>
              <a:t>R² score</a:t>
            </a:r>
            <a:r>
              <a:rPr lang="en-US" i="1" dirty="0"/>
              <a:t>, along with </a:t>
            </a:r>
            <a:r>
              <a:rPr lang="en-US" b="1" i="1" dirty="0"/>
              <a:t>training loss</a:t>
            </a:r>
            <a:r>
              <a:rPr lang="en-US" i="1" dirty="0"/>
              <a:t>. This helped us track the model’s learning progress and detect overfitting or underfitting trends.</a:t>
            </a:r>
            <a:endParaRPr lang="en-US" dirty="0"/>
          </a:p>
          <a:p>
            <a:pPr>
              <a:buFont typeface="+mj-lt"/>
              <a:buAutoNum type="arabicPeriod"/>
            </a:pPr>
            <a:r>
              <a:rPr lang="en-US" b="1" dirty="0"/>
              <a:t> Final Evaluations:</a:t>
            </a:r>
            <a:endParaRPr lang="en-US" dirty="0"/>
          </a:p>
          <a:p>
            <a:pPr marL="457200" lvl="1" indent="0">
              <a:buFont typeface="+mj-lt"/>
              <a:buNone/>
            </a:pPr>
            <a:r>
              <a:rPr lang="en-US" i="1" dirty="0"/>
              <a:t>For each run, we saved the </a:t>
            </a:r>
            <a:r>
              <a:rPr lang="en-US" b="1" i="1" dirty="0"/>
              <a:t>final evaluation metrics</a:t>
            </a:r>
            <a:r>
              <a:rPr lang="en-US" i="1" dirty="0"/>
              <a:t> on the test set, making it easy to compare model performance across different configurations.</a:t>
            </a:r>
            <a:endParaRPr lang="en-US" dirty="0"/>
          </a:p>
          <a:p>
            <a:pPr>
              <a:buFont typeface="+mj-lt"/>
              <a:buAutoNum type="arabicPeriod"/>
            </a:pPr>
            <a:r>
              <a:rPr lang="en-US" b="1" dirty="0"/>
              <a:t> Model Artifacts:</a:t>
            </a:r>
            <a:endParaRPr lang="en-US" dirty="0"/>
          </a:p>
          <a:p>
            <a:pPr marL="457200" lvl="1" indent="0">
              <a:buFont typeface="+mj-lt"/>
              <a:buNone/>
            </a:pPr>
            <a:r>
              <a:rPr lang="en-US" i="1" dirty="0"/>
              <a:t>We saved the weights of the </a:t>
            </a:r>
            <a:r>
              <a:rPr lang="en-US" b="1" i="1" dirty="0"/>
              <a:t>best-performing model</a:t>
            </a:r>
            <a:r>
              <a:rPr lang="en-US" i="1" dirty="0"/>
              <a:t> as artifacts. This ensured we could reproduce the top model later and use it for further analysis or deployment.</a:t>
            </a:r>
          </a:p>
          <a:p>
            <a:pPr marL="457200" lvl="1" indent="0">
              <a:buFont typeface="+mj-lt"/>
              <a:buNone/>
            </a:pPr>
            <a:endParaRPr lang="en-US" dirty="0"/>
          </a:p>
          <a:p>
            <a:r>
              <a:rPr lang="en-US" i="1" dirty="0"/>
              <a:t>By leveraging </a:t>
            </a:r>
            <a:r>
              <a:rPr lang="en-US" b="1" i="1" dirty="0"/>
              <a:t>Weights &amp; Biases</a:t>
            </a:r>
            <a:r>
              <a:rPr lang="en-US" i="1" dirty="0"/>
              <a:t>, we maintained a detailed and organized record of our experiments, making it easy to identify the most effective model configurations and ensure reproducibility.</a:t>
            </a:r>
            <a:endParaRPr lang="en-US" dirty="0"/>
          </a:p>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4</a:t>
            </a:fld>
            <a:endParaRPr lang="en-US" dirty="0"/>
          </a:p>
        </p:txBody>
      </p:sp>
    </p:spTree>
    <p:extLst>
      <p:ext uri="{BB962C8B-B14F-4D97-AF65-F5344CB8AC3E}">
        <p14:creationId xmlns:p14="http://schemas.microsoft.com/office/powerpoint/2010/main" val="28999672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Script:</a:t>
            </a:r>
          </a:p>
          <a:p>
            <a:endParaRPr lang="en-US" b="1" dirty="0"/>
          </a:p>
          <a:p>
            <a:pPr>
              <a:buNone/>
            </a:pPr>
            <a:r>
              <a:rPr lang="en-US" b="1" dirty="0"/>
              <a:t>Modeling Approach:</a:t>
            </a:r>
          </a:p>
          <a:p>
            <a:pPr>
              <a:buFont typeface="+mj-lt"/>
              <a:buAutoNum type="arabicPeriod"/>
            </a:pPr>
            <a:r>
              <a:rPr lang="en-US" b="1" dirty="0"/>
              <a:t> Model Choice:</a:t>
            </a:r>
            <a:endParaRPr lang="en-US" dirty="0"/>
          </a:p>
          <a:p>
            <a:pPr marL="457200" lvl="1" indent="0">
              <a:buFont typeface="+mj-lt"/>
              <a:buNone/>
            </a:pPr>
            <a:r>
              <a:rPr lang="en-US" i="1" dirty="0"/>
              <a:t>We selected the </a:t>
            </a:r>
            <a:r>
              <a:rPr lang="en-US" b="1" i="1" dirty="0"/>
              <a:t>LSTM architecture</a:t>
            </a:r>
            <a:r>
              <a:rPr lang="en-US" i="1" dirty="0"/>
              <a:t> due to its ability to learn long-range dependencies and patterns, making it ideal for sequential forecasting tasks.</a:t>
            </a:r>
            <a:endParaRPr lang="en-US" dirty="0"/>
          </a:p>
          <a:p>
            <a:pPr>
              <a:buFont typeface="+mj-lt"/>
              <a:buAutoNum type="arabicPeriod"/>
            </a:pPr>
            <a:r>
              <a:rPr lang="en-US" b="1" dirty="0"/>
              <a:t> Input Structure:</a:t>
            </a:r>
            <a:endParaRPr lang="en-US" dirty="0"/>
          </a:p>
          <a:p>
            <a:pPr marL="457200" lvl="1" indent="0">
              <a:buFont typeface="+mj-lt"/>
              <a:buNone/>
            </a:pPr>
            <a:r>
              <a:rPr lang="en-US" i="1" dirty="0"/>
              <a:t>Each model input consisted of </a:t>
            </a:r>
            <a:r>
              <a:rPr lang="en-US" b="1" i="1" dirty="0"/>
              <a:t>12 time steps</a:t>
            </a:r>
            <a:r>
              <a:rPr lang="en-US" i="1" dirty="0"/>
              <a:t>—equivalent to </a:t>
            </a:r>
            <a:r>
              <a:rPr lang="en-US" b="1" i="1" dirty="0"/>
              <a:t>1 hour of past data</a:t>
            </a:r>
            <a:r>
              <a:rPr lang="en-US" i="1" dirty="0"/>
              <a:t>—which the model used to predict the next value of </a:t>
            </a:r>
            <a:r>
              <a:rPr lang="en-US" b="1" i="1" dirty="0"/>
              <a:t>Global Active Power</a:t>
            </a:r>
            <a:r>
              <a:rPr lang="en-US" i="1" dirty="0"/>
              <a:t>.</a:t>
            </a:r>
            <a:endParaRPr lang="en-US" dirty="0"/>
          </a:p>
          <a:p>
            <a:pPr>
              <a:buFont typeface="+mj-lt"/>
              <a:buAutoNum type="arabicPeriod"/>
            </a:pPr>
            <a:r>
              <a:rPr lang="en-US" b="1" dirty="0"/>
              <a:t> Implementation Framework:</a:t>
            </a:r>
            <a:endParaRPr lang="en-US" dirty="0"/>
          </a:p>
          <a:p>
            <a:pPr marL="457200" lvl="1" indent="0">
              <a:buFont typeface="+mj-lt"/>
              <a:buNone/>
            </a:pPr>
            <a:r>
              <a:rPr lang="en-US" i="1" dirty="0"/>
              <a:t>We developed the LSTM model using </a:t>
            </a:r>
            <a:r>
              <a:rPr lang="en-US" b="1" i="1" dirty="0" err="1"/>
              <a:t>PyTorch</a:t>
            </a:r>
            <a:r>
              <a:rPr lang="en-US" i="1" dirty="0"/>
              <a:t> and integrated </a:t>
            </a:r>
            <a:r>
              <a:rPr lang="en-US" b="1" i="1" dirty="0"/>
              <a:t>Weights &amp; Biases (W&amp;B)</a:t>
            </a:r>
            <a:r>
              <a:rPr lang="en-US" i="1" dirty="0"/>
              <a:t> for streamlined </a:t>
            </a:r>
            <a:r>
              <a:rPr lang="en-US" b="1" i="1" dirty="0"/>
              <a:t>hyperparameter optimization</a:t>
            </a:r>
            <a:r>
              <a:rPr lang="en-US" i="1" dirty="0"/>
              <a:t> and </a:t>
            </a:r>
            <a:r>
              <a:rPr lang="en-US" b="1" i="1" dirty="0"/>
              <a:t>performance tracking</a:t>
            </a:r>
            <a:r>
              <a:rPr lang="en-US" i="1" dirty="0"/>
              <a:t>.</a:t>
            </a:r>
          </a:p>
          <a:p>
            <a:pPr marL="457200" lvl="1" indent="0">
              <a:buFont typeface="+mj-lt"/>
              <a:buNone/>
            </a:pPr>
            <a:endParaRPr lang="en-US" dirty="0"/>
          </a:p>
          <a:p>
            <a:pPr>
              <a:buNone/>
            </a:pPr>
            <a:r>
              <a:rPr lang="en-US" b="1" dirty="0"/>
              <a:t>Experimental Setup:</a:t>
            </a:r>
          </a:p>
          <a:p>
            <a:pPr>
              <a:buFont typeface="+mj-lt"/>
              <a:buAutoNum type="arabicPeriod" startAt="4"/>
            </a:pPr>
            <a:r>
              <a:rPr lang="en-US" b="1" dirty="0"/>
              <a:t> Hyperparameter Tuning:</a:t>
            </a:r>
            <a:endParaRPr lang="en-US" dirty="0"/>
          </a:p>
          <a:p>
            <a:pPr marL="457200" lvl="1" indent="0">
              <a:buFont typeface="+mj-lt"/>
              <a:buNone/>
            </a:pPr>
            <a:r>
              <a:rPr lang="en-US" i="1" dirty="0"/>
              <a:t>We conducted sweeps on key hyperparameters, including </a:t>
            </a:r>
            <a:r>
              <a:rPr lang="en-US" b="1" i="1" dirty="0"/>
              <a:t>Learning Rate, Hidden Size, Dropout Rate, Batch Size</a:t>
            </a:r>
            <a:r>
              <a:rPr lang="en-US" i="1" dirty="0"/>
              <a:t>, and the </a:t>
            </a:r>
            <a:r>
              <a:rPr lang="en-US" b="1" i="1" dirty="0"/>
              <a:t>Number of LSTM Layers</a:t>
            </a:r>
            <a:r>
              <a:rPr lang="en-US" i="1" dirty="0"/>
              <a:t>. This allowed us to identify the best-performing configurations.</a:t>
            </a:r>
            <a:endParaRPr lang="en-US" dirty="0"/>
          </a:p>
          <a:p>
            <a:pPr>
              <a:buFont typeface="+mj-lt"/>
              <a:buAutoNum type="arabicPeriod" startAt="4"/>
            </a:pPr>
            <a:r>
              <a:rPr lang="en-US" b="1" dirty="0"/>
              <a:t> Training Strategy:</a:t>
            </a:r>
            <a:endParaRPr lang="en-US" dirty="0"/>
          </a:p>
          <a:p>
            <a:pPr marL="457200" lvl="1" indent="0">
              <a:buFont typeface="+mj-lt"/>
              <a:buNone/>
            </a:pPr>
            <a:r>
              <a:rPr lang="en-US" i="1" dirty="0"/>
              <a:t>Each model was trained for </a:t>
            </a:r>
            <a:r>
              <a:rPr lang="en-US" b="1" i="1" dirty="0"/>
              <a:t>10 epochs</a:t>
            </a:r>
            <a:r>
              <a:rPr lang="en-US" i="1" dirty="0"/>
              <a:t>, with </a:t>
            </a:r>
            <a:r>
              <a:rPr lang="en-US" b="1" i="1" dirty="0"/>
              <a:t>Bayesian Optimization</a:t>
            </a:r>
            <a:r>
              <a:rPr lang="en-US" i="1" dirty="0"/>
              <a:t> used to minimize the </a:t>
            </a:r>
            <a:r>
              <a:rPr lang="en-US" b="1" i="1" dirty="0"/>
              <a:t>Mean Squared Error (MSE)</a:t>
            </a:r>
            <a:r>
              <a:rPr lang="en-US" i="1" dirty="0"/>
              <a:t> on the validation set, ensuring efficient and effective tuning.</a:t>
            </a:r>
          </a:p>
          <a:p>
            <a:pPr marL="457200" lvl="1" indent="0">
              <a:buFont typeface="+mj-lt"/>
              <a:buNone/>
            </a:pPr>
            <a:endParaRPr lang="en-US" dirty="0"/>
          </a:p>
          <a:p>
            <a:r>
              <a:rPr lang="en-US" i="1" dirty="0"/>
              <a:t>By applying this modeling and experimental setup, we were able to systematically optimize our LSTM model and achieve high predictive accuracy for time series forecasting.</a:t>
            </a:r>
            <a:endParaRPr lang="en-US" dirty="0"/>
          </a:p>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5</a:t>
            </a:fld>
            <a:endParaRPr lang="en-US" dirty="0"/>
          </a:p>
        </p:txBody>
      </p:sp>
    </p:spTree>
    <p:extLst>
      <p:ext uri="{BB962C8B-B14F-4D97-AF65-F5344CB8AC3E}">
        <p14:creationId xmlns:p14="http://schemas.microsoft.com/office/powerpoint/2010/main" val="37623537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Script:</a:t>
            </a:r>
          </a:p>
          <a:p>
            <a:pPr>
              <a:buNone/>
            </a:pPr>
            <a:r>
              <a:rPr lang="en-US" i="1" dirty="0"/>
              <a:t>To optimize our LSTM model, we applied a structured </a:t>
            </a:r>
            <a:r>
              <a:rPr lang="en-US" b="1" i="1" dirty="0"/>
              <a:t>hyperparameter tuning strategy</a:t>
            </a:r>
            <a:r>
              <a:rPr lang="en-US" i="1" dirty="0"/>
              <a:t> using </a:t>
            </a:r>
            <a:r>
              <a:rPr lang="en-US" b="1" i="1" dirty="0"/>
              <a:t>Weights &amp; Biases (W&amp;B)</a:t>
            </a:r>
            <a:r>
              <a:rPr lang="en-US" i="1" dirty="0"/>
              <a:t> sweeps with </a:t>
            </a:r>
            <a:r>
              <a:rPr lang="en-US" b="1" i="1" dirty="0"/>
              <a:t>Bayesian Optimization</a:t>
            </a:r>
            <a:r>
              <a:rPr lang="en-US" i="1" dirty="0"/>
              <a:t>.</a:t>
            </a:r>
          </a:p>
          <a:p>
            <a:pPr>
              <a:buNone/>
            </a:pPr>
            <a:endParaRPr lang="en-US" dirty="0"/>
          </a:p>
          <a:p>
            <a:pPr>
              <a:buNone/>
            </a:pPr>
            <a:r>
              <a:rPr lang="en-US" b="1" dirty="0"/>
              <a:t>Tuning Strategy:</a:t>
            </a:r>
          </a:p>
          <a:p>
            <a:pPr>
              <a:buFont typeface="+mj-lt"/>
              <a:buAutoNum type="arabicPeriod"/>
            </a:pPr>
            <a:r>
              <a:rPr lang="en-US" b="1" dirty="0"/>
              <a:t> Consistency in Training:</a:t>
            </a:r>
            <a:endParaRPr lang="en-US" dirty="0"/>
          </a:p>
          <a:p>
            <a:pPr marL="742950" lvl="1" indent="-285750">
              <a:buFont typeface="+mj-lt"/>
              <a:buAutoNum type="arabicPeriod"/>
            </a:pPr>
            <a:r>
              <a:rPr lang="en-US" i="1" dirty="0"/>
              <a:t>We used </a:t>
            </a:r>
            <a:r>
              <a:rPr lang="en-US" b="1" i="1" dirty="0"/>
              <a:t>Bayesian Optimization</a:t>
            </a:r>
            <a:r>
              <a:rPr lang="en-US" i="1" dirty="0"/>
              <a:t> in our W&amp;B sweeps to minimize the </a:t>
            </a:r>
            <a:r>
              <a:rPr lang="en-US" b="1" i="1" dirty="0"/>
              <a:t>Mean Squared Error (MSE)</a:t>
            </a:r>
            <a:r>
              <a:rPr lang="en-US" i="1" dirty="0"/>
              <a:t> on the validation set, enabling efficient exploration of the hyperparameter space.</a:t>
            </a:r>
          </a:p>
          <a:p>
            <a:pPr marL="742950" lvl="1" indent="-285750">
              <a:buFont typeface="+mj-lt"/>
              <a:buAutoNum type="arabicPeriod"/>
            </a:pPr>
            <a:endParaRPr lang="en-US" dirty="0"/>
          </a:p>
          <a:p>
            <a:pPr>
              <a:buFont typeface="+mj-lt"/>
              <a:buAutoNum type="arabicPeriod"/>
            </a:pPr>
            <a:r>
              <a:rPr lang="en-US" b="1" dirty="0"/>
              <a:t> Hyperparameters and Ranges:</a:t>
            </a:r>
            <a:endParaRPr lang="en-US" dirty="0"/>
          </a:p>
          <a:p>
            <a:pPr marL="457200" lvl="1" indent="0">
              <a:buFont typeface="+mj-lt"/>
              <a:buNone/>
            </a:pPr>
            <a:r>
              <a:rPr lang="en-US" i="1" dirty="0"/>
              <a:t>We tuned the following key hyperparameters across three team members:</a:t>
            </a:r>
            <a:endParaRPr lang="en-US" dirty="0"/>
          </a:p>
          <a:p>
            <a:pPr marL="1143000" lvl="2" indent="-228600">
              <a:buFont typeface="+mj-lt"/>
              <a:buAutoNum type="arabicPeriod"/>
            </a:pPr>
            <a:r>
              <a:rPr lang="en-US" b="1" dirty="0"/>
              <a:t>Learning Rate:</a:t>
            </a:r>
            <a:r>
              <a:rPr lang="en-US" dirty="0"/>
              <a:t> Ranged from </a:t>
            </a:r>
            <a:r>
              <a:rPr lang="en-US" b="1" dirty="0"/>
              <a:t>0.0005</a:t>
            </a:r>
            <a:r>
              <a:rPr lang="en-US" dirty="0"/>
              <a:t> to </a:t>
            </a:r>
            <a:r>
              <a:rPr lang="en-US" b="1" dirty="0"/>
              <a:t>0.05</a:t>
            </a:r>
            <a:r>
              <a:rPr lang="en-US" dirty="0"/>
              <a:t>, covering both low and high values to balance convergence speed and stability.</a:t>
            </a:r>
          </a:p>
          <a:p>
            <a:pPr marL="1143000" lvl="2" indent="-228600">
              <a:buFont typeface="+mj-lt"/>
              <a:buAutoNum type="arabicPeriod"/>
            </a:pPr>
            <a:r>
              <a:rPr lang="en-US" b="1" dirty="0"/>
              <a:t>Hidden Size:</a:t>
            </a:r>
            <a:r>
              <a:rPr lang="en-US" dirty="0"/>
              <a:t> Explored values of </a:t>
            </a:r>
            <a:r>
              <a:rPr lang="en-US" b="1" dirty="0"/>
              <a:t>32, 64, and 128</a:t>
            </a:r>
            <a:r>
              <a:rPr lang="en-US" dirty="0"/>
              <a:t>, allowing us to test different model capacities.</a:t>
            </a:r>
          </a:p>
          <a:p>
            <a:pPr marL="1143000" lvl="2" indent="-228600">
              <a:buFont typeface="+mj-lt"/>
              <a:buAutoNum type="arabicPeriod"/>
            </a:pPr>
            <a:r>
              <a:rPr lang="en-US" b="1" dirty="0"/>
              <a:t>Dropout Rate:</a:t>
            </a:r>
            <a:r>
              <a:rPr lang="en-US" dirty="0"/>
              <a:t> Ranged from </a:t>
            </a:r>
            <a:r>
              <a:rPr lang="en-US" b="1" dirty="0"/>
              <a:t>0.1</a:t>
            </a:r>
            <a:r>
              <a:rPr lang="en-US" dirty="0"/>
              <a:t> to </a:t>
            </a:r>
            <a:r>
              <a:rPr lang="en-US" b="1" dirty="0"/>
              <a:t>0.6</a:t>
            </a:r>
            <a:r>
              <a:rPr lang="en-US" dirty="0"/>
              <a:t>, helping us evaluate the effect of regularization on model performance.</a:t>
            </a:r>
          </a:p>
          <a:p>
            <a:pPr marL="1143000" lvl="2" indent="-228600">
              <a:buFont typeface="+mj-lt"/>
              <a:buAutoNum type="arabicPeriod"/>
            </a:pPr>
            <a:r>
              <a:rPr lang="en-US" b="1" dirty="0"/>
              <a:t>Batch Size:</a:t>
            </a:r>
            <a:r>
              <a:rPr lang="en-US" dirty="0"/>
              <a:t> Tested sizes of </a:t>
            </a:r>
            <a:r>
              <a:rPr lang="en-US" b="1" dirty="0"/>
              <a:t>16, 32, and 64</a:t>
            </a:r>
            <a:r>
              <a:rPr lang="en-US" dirty="0"/>
              <a:t>, balancing between gradient stability and training efficiency.</a:t>
            </a:r>
          </a:p>
          <a:p>
            <a:pPr marL="1143000" lvl="2" indent="-228600">
              <a:buFont typeface="+mj-lt"/>
              <a:buAutoNum type="arabicPeriod"/>
            </a:pPr>
            <a:r>
              <a:rPr lang="en-US" b="1" dirty="0"/>
              <a:t>Number of Layers:</a:t>
            </a:r>
            <a:r>
              <a:rPr lang="en-US" dirty="0"/>
              <a:t> Explored </a:t>
            </a:r>
            <a:r>
              <a:rPr lang="en-US" b="1" dirty="0"/>
              <a:t>1, 2, and 3 LSTM layers</a:t>
            </a:r>
            <a:r>
              <a:rPr lang="en-US" dirty="0"/>
              <a:t>, capturing varying levels of complexity in the temporal patterns.</a:t>
            </a:r>
          </a:p>
          <a:p>
            <a:pPr marL="1143000" lvl="2" indent="-228600">
              <a:buFont typeface="+mj-lt"/>
              <a:buAutoNum type="arabicPeriod"/>
            </a:pPr>
            <a:endParaRPr lang="en-US" dirty="0"/>
          </a:p>
          <a:p>
            <a:pPr>
              <a:buFont typeface="+mj-lt"/>
              <a:buAutoNum type="arabicPeriod"/>
            </a:pPr>
            <a:r>
              <a:rPr lang="en-US" b="1" dirty="0"/>
              <a:t> Comparative Analysis:</a:t>
            </a:r>
            <a:endParaRPr lang="en-US" dirty="0"/>
          </a:p>
          <a:p>
            <a:pPr marL="457200" lvl="1" indent="0">
              <a:buFont typeface="+mj-lt"/>
              <a:buNone/>
            </a:pPr>
            <a:r>
              <a:rPr lang="en-US" i="1" dirty="0"/>
              <a:t>Each sweep run trained the model with a </a:t>
            </a:r>
            <a:r>
              <a:rPr lang="en-US" b="1" i="1" dirty="0"/>
              <a:t>unique combination of hyperparameters</a:t>
            </a:r>
            <a:r>
              <a:rPr lang="en-US" i="1" dirty="0"/>
              <a:t>, allowing us to compare the effects of different configurations on model accuracy and generalization.</a:t>
            </a:r>
          </a:p>
          <a:p>
            <a:pPr marL="457200" lvl="1" indent="0">
              <a:buFont typeface="+mj-lt"/>
              <a:buNone/>
            </a:pPr>
            <a:endParaRPr lang="en-US" dirty="0"/>
          </a:p>
          <a:p>
            <a:r>
              <a:rPr lang="en-US" i="1" dirty="0"/>
              <a:t>By systematically tuning these hyperparameters, we were able to identify the most effective configurations, significantly improving our model's predictive performance.</a:t>
            </a:r>
            <a:endParaRPr lang="en-US" dirty="0"/>
          </a:p>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6</a:t>
            </a:fld>
            <a:endParaRPr lang="en-US" dirty="0"/>
          </a:p>
        </p:txBody>
      </p:sp>
    </p:spTree>
    <p:extLst>
      <p:ext uri="{BB962C8B-B14F-4D97-AF65-F5344CB8AC3E}">
        <p14:creationId xmlns:p14="http://schemas.microsoft.com/office/powerpoint/2010/main" val="18925955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Script:</a:t>
            </a:r>
          </a:p>
          <a:p>
            <a:pPr>
              <a:buNone/>
            </a:pPr>
            <a:r>
              <a:rPr lang="en-US" i="1" dirty="0"/>
              <a:t>To evaluate our model’s performance, each team member ran </a:t>
            </a:r>
            <a:r>
              <a:rPr lang="en-US" b="1" i="1" dirty="0"/>
              <a:t>10 experiments</a:t>
            </a:r>
            <a:r>
              <a:rPr lang="en-US" i="1" dirty="0"/>
              <a:t> using the same LSTM architecture and dataset, but with different </a:t>
            </a:r>
            <a:r>
              <a:rPr lang="en-US" b="1" i="1" dirty="0"/>
              <a:t>hyperparameter configurations</a:t>
            </a:r>
            <a:r>
              <a:rPr lang="en-US" i="1" dirty="0"/>
              <a:t> through </a:t>
            </a:r>
            <a:r>
              <a:rPr lang="en-US" b="1" i="1" dirty="0"/>
              <a:t>W&amp;B sweeps</a:t>
            </a:r>
            <a:r>
              <a:rPr lang="en-US" i="1" dirty="0"/>
              <a:t>.</a:t>
            </a:r>
          </a:p>
          <a:p>
            <a:pPr>
              <a:buNone/>
            </a:pPr>
            <a:endParaRPr lang="en-US" dirty="0"/>
          </a:p>
          <a:p>
            <a:pPr>
              <a:buNone/>
            </a:pPr>
            <a:r>
              <a:rPr lang="en-US" b="1" dirty="0"/>
              <a:t>Team Performance Overview:</a:t>
            </a:r>
          </a:p>
          <a:p>
            <a:pPr>
              <a:buFont typeface="+mj-lt"/>
              <a:buAutoNum type="arabicPeriod"/>
            </a:pPr>
            <a:r>
              <a:rPr lang="en-US" b="1" dirty="0"/>
              <a:t> Prince's Results:</a:t>
            </a:r>
            <a:endParaRPr lang="en-US" dirty="0"/>
          </a:p>
          <a:p>
            <a:pPr marL="742950" lvl="1" indent="-285750">
              <a:buFont typeface="+mj-lt"/>
              <a:buAutoNum type="arabicPeriod"/>
            </a:pPr>
            <a:r>
              <a:rPr lang="en-US" i="1" dirty="0"/>
              <a:t>Prince achieved a </a:t>
            </a:r>
            <a:r>
              <a:rPr lang="en-US" b="1" i="1" dirty="0"/>
              <a:t>best MSE of 0.00103</a:t>
            </a:r>
            <a:r>
              <a:rPr lang="en-US" i="1" dirty="0"/>
              <a:t> and an </a:t>
            </a:r>
            <a:r>
              <a:rPr lang="en-US" b="1" i="1" dirty="0"/>
              <a:t>R² score of 0.8702</a:t>
            </a:r>
            <a:r>
              <a:rPr lang="en-US" i="1" dirty="0"/>
              <a:t>, indicating strong predictive accuracy.</a:t>
            </a:r>
            <a:endParaRPr lang="en-US" dirty="0"/>
          </a:p>
          <a:p>
            <a:pPr marL="742950" lvl="1" indent="-285750">
              <a:buFont typeface="+mj-lt"/>
              <a:buAutoNum type="arabicPeriod"/>
            </a:pPr>
            <a:r>
              <a:rPr lang="en-US" i="1" dirty="0"/>
              <a:t>The most effective configuration included a </a:t>
            </a:r>
            <a:r>
              <a:rPr lang="en-US" b="1" i="1" dirty="0"/>
              <a:t>hidden size of 64</a:t>
            </a:r>
            <a:r>
              <a:rPr lang="en-US" i="1" dirty="0"/>
              <a:t>, a </a:t>
            </a:r>
            <a:r>
              <a:rPr lang="en-US" b="1" i="1" dirty="0"/>
              <a:t>dropout rate of 0.5</a:t>
            </a:r>
            <a:r>
              <a:rPr lang="en-US" i="1" dirty="0"/>
              <a:t>, and a </a:t>
            </a:r>
            <a:r>
              <a:rPr lang="en-US" b="1" i="1" dirty="0"/>
              <a:t>learning rate of 0.005</a:t>
            </a:r>
            <a:r>
              <a:rPr lang="en-US" i="1" dirty="0"/>
              <a:t>.</a:t>
            </a:r>
            <a:endParaRPr lang="en-US" dirty="0"/>
          </a:p>
          <a:p>
            <a:pPr>
              <a:buFont typeface="+mj-lt"/>
              <a:buAutoNum type="arabicPeriod"/>
            </a:pPr>
            <a:r>
              <a:rPr lang="en-US" b="1" dirty="0"/>
              <a:t> Debjani's Results:</a:t>
            </a:r>
            <a:endParaRPr lang="en-US" dirty="0"/>
          </a:p>
          <a:p>
            <a:pPr marL="742950" lvl="1" indent="-285750">
              <a:buFont typeface="+mj-lt"/>
              <a:buAutoNum type="arabicPeriod"/>
            </a:pPr>
            <a:r>
              <a:rPr lang="en-US" i="1" dirty="0"/>
              <a:t>Debjani obtained the </a:t>
            </a:r>
            <a:r>
              <a:rPr lang="en-US" b="1" i="1" dirty="0"/>
              <a:t>lowest MSE of 0.0009579</a:t>
            </a:r>
            <a:r>
              <a:rPr lang="en-US" i="1" dirty="0"/>
              <a:t> and the highest </a:t>
            </a:r>
            <a:r>
              <a:rPr lang="en-US" b="1" i="1" dirty="0"/>
              <a:t>R² score of 0.8788</a:t>
            </a:r>
            <a:r>
              <a:rPr lang="en-US" i="1" dirty="0"/>
              <a:t>, making it the most accurate model.</a:t>
            </a:r>
            <a:endParaRPr lang="en-US" dirty="0"/>
          </a:p>
          <a:p>
            <a:pPr marL="742950" lvl="1" indent="-285750">
              <a:buFont typeface="+mj-lt"/>
              <a:buAutoNum type="arabicPeriod"/>
            </a:pPr>
            <a:r>
              <a:rPr lang="en-US" i="1" dirty="0"/>
              <a:t>The common traits of the best runs featured </a:t>
            </a:r>
            <a:r>
              <a:rPr lang="en-US" b="1" i="1" dirty="0"/>
              <a:t>hidden sizes between 16 and 32</a:t>
            </a:r>
            <a:r>
              <a:rPr lang="en-US" i="1" dirty="0"/>
              <a:t>, a </a:t>
            </a:r>
            <a:r>
              <a:rPr lang="en-US" b="1" i="1" dirty="0"/>
              <a:t>dropout rate of 0.2</a:t>
            </a:r>
            <a:r>
              <a:rPr lang="en-US" i="1" dirty="0"/>
              <a:t>, and a </a:t>
            </a:r>
            <a:r>
              <a:rPr lang="en-US" b="1" i="1" dirty="0"/>
              <a:t>learning rate of 0.005</a:t>
            </a:r>
            <a:r>
              <a:rPr lang="en-US" i="1" dirty="0"/>
              <a:t>.</a:t>
            </a:r>
            <a:endParaRPr lang="en-US" dirty="0"/>
          </a:p>
          <a:p>
            <a:pPr>
              <a:buFont typeface="+mj-lt"/>
              <a:buAutoNum type="arabicPeriod"/>
            </a:pPr>
            <a:r>
              <a:rPr lang="en-US" b="1" dirty="0"/>
              <a:t> Kathryn's Results:</a:t>
            </a:r>
            <a:endParaRPr lang="en-US" dirty="0"/>
          </a:p>
          <a:p>
            <a:pPr marL="742950" lvl="1" indent="-285750">
              <a:buFont typeface="+mj-lt"/>
              <a:buAutoNum type="arabicPeriod"/>
            </a:pPr>
            <a:r>
              <a:rPr lang="en-US" i="1" dirty="0"/>
              <a:t>Kathryn’s model had a </a:t>
            </a:r>
            <a:r>
              <a:rPr lang="en-US" b="1" i="1" dirty="0"/>
              <a:t>best MSE of 0.00139</a:t>
            </a:r>
            <a:r>
              <a:rPr lang="en-US" i="1" dirty="0"/>
              <a:t> and an </a:t>
            </a:r>
            <a:r>
              <a:rPr lang="en-US" b="1" i="1" dirty="0"/>
              <a:t>R² score of 0.8235</a:t>
            </a:r>
            <a:r>
              <a:rPr lang="en-US" i="1" dirty="0"/>
              <a:t>, still demonstrating strong performance but slightly lower accuracy.</a:t>
            </a:r>
            <a:endParaRPr lang="en-US" dirty="0"/>
          </a:p>
          <a:p>
            <a:pPr marL="742950" lvl="1" indent="-285750">
              <a:buFont typeface="+mj-lt"/>
              <a:buAutoNum type="arabicPeriod"/>
            </a:pPr>
            <a:r>
              <a:rPr lang="en-US" i="1" dirty="0"/>
              <a:t>Kathryn applied an </a:t>
            </a:r>
            <a:r>
              <a:rPr lang="en-US" b="1" i="1" dirty="0"/>
              <a:t>improved LSTM configuration</a:t>
            </a:r>
            <a:r>
              <a:rPr lang="en-US" i="1" dirty="0"/>
              <a:t> with </a:t>
            </a:r>
            <a:r>
              <a:rPr lang="en-US" b="1" i="1" dirty="0"/>
              <a:t>Xavier initialization</a:t>
            </a:r>
            <a:r>
              <a:rPr lang="en-US" i="1" dirty="0"/>
              <a:t>, </a:t>
            </a:r>
            <a:r>
              <a:rPr lang="en-US" b="1" i="1" dirty="0"/>
              <a:t>gradient clipping</a:t>
            </a:r>
            <a:r>
              <a:rPr lang="en-US" i="1" dirty="0"/>
              <a:t>, </a:t>
            </a:r>
            <a:r>
              <a:rPr lang="en-US" b="1" i="1" dirty="0"/>
              <a:t>L2 regularization</a:t>
            </a:r>
            <a:r>
              <a:rPr lang="en-US" i="1" dirty="0"/>
              <a:t>, and extended the training to </a:t>
            </a:r>
            <a:r>
              <a:rPr lang="en-US" b="1" i="1" dirty="0"/>
              <a:t>15 epochs</a:t>
            </a:r>
            <a:r>
              <a:rPr lang="en-US" i="1" dirty="0"/>
              <a:t>, enhancing stability and generalization.</a:t>
            </a:r>
          </a:p>
          <a:p>
            <a:pPr marL="742950" lvl="1" indent="-285750">
              <a:buFont typeface="+mj-lt"/>
              <a:buAutoNum type="arabicPeriod"/>
            </a:pPr>
            <a:endParaRPr lang="en-US" dirty="0"/>
          </a:p>
          <a:p>
            <a:pPr>
              <a:buNone/>
            </a:pPr>
            <a:r>
              <a:rPr lang="en-US" b="1" dirty="0"/>
              <a:t>Key Takeaway:</a:t>
            </a:r>
          </a:p>
          <a:p>
            <a:r>
              <a:rPr lang="en-US" i="1" dirty="0"/>
              <a:t>Overall, </a:t>
            </a:r>
            <a:r>
              <a:rPr lang="en-US" b="1" i="1" dirty="0"/>
              <a:t>Debjani's model</a:t>
            </a:r>
            <a:r>
              <a:rPr lang="en-US" i="1" dirty="0"/>
              <a:t> achieved the highest accuracy, while </a:t>
            </a:r>
            <a:r>
              <a:rPr lang="en-US" b="1" i="1" dirty="0"/>
              <a:t>Prince's configuration</a:t>
            </a:r>
            <a:r>
              <a:rPr lang="en-US" i="1" dirty="0"/>
              <a:t> also performed well with strong R² values. </a:t>
            </a:r>
            <a:r>
              <a:rPr lang="en-US" b="1" i="1" dirty="0"/>
              <a:t>Kathryn's enhanced model</a:t>
            </a:r>
            <a:r>
              <a:rPr lang="en-US" i="1" dirty="0"/>
              <a:t> incorporated advanced techniques, showing improved robustness and stability despite a slightly higher MSE.</a:t>
            </a:r>
            <a:endParaRPr lang="en-US" dirty="0"/>
          </a:p>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7</a:t>
            </a:fld>
            <a:endParaRPr lang="en-US" dirty="0"/>
          </a:p>
        </p:txBody>
      </p:sp>
    </p:spTree>
    <p:extLst>
      <p:ext uri="{BB962C8B-B14F-4D97-AF65-F5344CB8AC3E}">
        <p14:creationId xmlns:p14="http://schemas.microsoft.com/office/powerpoint/2010/main" val="3519533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t>Script:</a:t>
            </a:r>
            <a:br>
              <a:rPr lang="en-US" dirty="0"/>
            </a:br>
            <a:br>
              <a:rPr lang="en-US" dirty="0"/>
            </a:br>
            <a:r>
              <a:rPr lang="en-US" i="1" dirty="0"/>
              <a:t>Despite experimenting with different hyperparameter configurations, the </a:t>
            </a:r>
            <a:r>
              <a:rPr lang="en-US" b="1" i="1" dirty="0"/>
              <a:t>top-performing models</a:t>
            </a:r>
            <a:r>
              <a:rPr lang="en-US" i="1" dirty="0"/>
              <a:t> shared several key characteristics that contributed to their accuracy and stability.</a:t>
            </a:r>
          </a:p>
          <a:p>
            <a:pPr>
              <a:buNone/>
            </a:pPr>
            <a:endParaRPr lang="en-US" dirty="0"/>
          </a:p>
          <a:p>
            <a:pPr>
              <a:buNone/>
            </a:pPr>
            <a:r>
              <a:rPr lang="en-US" b="1" dirty="0"/>
              <a:t>Key Characteristics:</a:t>
            </a:r>
          </a:p>
          <a:p>
            <a:pPr>
              <a:buFont typeface="+mj-lt"/>
              <a:buAutoNum type="arabicPeriod"/>
            </a:pPr>
            <a:r>
              <a:rPr lang="en-US" b="1" dirty="0"/>
              <a:t>Optimal Learning Rate:</a:t>
            </a:r>
            <a:endParaRPr lang="en-US" dirty="0"/>
          </a:p>
          <a:p>
            <a:pPr marL="457200" lvl="1" indent="0">
              <a:buFont typeface="+mj-lt"/>
              <a:buNone/>
            </a:pPr>
            <a:r>
              <a:rPr lang="en-US" i="1" dirty="0"/>
              <a:t>All the best models used a </a:t>
            </a:r>
            <a:r>
              <a:rPr lang="en-US" b="1" i="1" dirty="0"/>
              <a:t>learning rate of 0.005</a:t>
            </a:r>
            <a:r>
              <a:rPr lang="en-US" i="1" dirty="0"/>
              <a:t>, striking a balance between </a:t>
            </a:r>
            <a:r>
              <a:rPr lang="en-US" b="1" i="1" dirty="0"/>
              <a:t>convergence speed</a:t>
            </a:r>
            <a:r>
              <a:rPr lang="en-US" i="1" dirty="0"/>
              <a:t> and </a:t>
            </a:r>
            <a:r>
              <a:rPr lang="en-US" b="1" i="1" dirty="0"/>
              <a:t>model stability</a:t>
            </a:r>
            <a:r>
              <a:rPr lang="en-US" i="1" dirty="0"/>
              <a:t>. This rate allowed the models to learn efficiently without overshooting the optimal solution.</a:t>
            </a:r>
            <a:endParaRPr lang="en-US" dirty="0"/>
          </a:p>
          <a:p>
            <a:pPr>
              <a:buFont typeface="+mj-lt"/>
              <a:buAutoNum type="arabicPeriod"/>
            </a:pPr>
            <a:r>
              <a:rPr lang="en-US" b="1" dirty="0"/>
              <a:t>Batch Size of 64:</a:t>
            </a:r>
            <a:endParaRPr lang="en-US" dirty="0"/>
          </a:p>
          <a:p>
            <a:pPr marL="457200" lvl="1" indent="0">
              <a:buFont typeface="+mj-lt"/>
              <a:buNone/>
            </a:pPr>
            <a:r>
              <a:rPr lang="en-US" i="1" dirty="0"/>
              <a:t>The top models consistently used a </a:t>
            </a:r>
            <a:r>
              <a:rPr lang="en-US" b="1" i="1" dirty="0"/>
              <a:t>batch size of 64</a:t>
            </a:r>
            <a:r>
              <a:rPr lang="en-US" i="1" dirty="0"/>
              <a:t>, which offered a </a:t>
            </a:r>
            <a:r>
              <a:rPr lang="en-US" b="1" i="1" dirty="0"/>
              <a:t>good balance</a:t>
            </a:r>
            <a:r>
              <a:rPr lang="en-US" i="1" dirty="0"/>
              <a:t> between </a:t>
            </a:r>
            <a:r>
              <a:rPr lang="en-US" b="1" i="1" dirty="0"/>
              <a:t>gradient stability</a:t>
            </a:r>
            <a:r>
              <a:rPr lang="en-US" i="1" dirty="0"/>
              <a:t> and </a:t>
            </a:r>
            <a:r>
              <a:rPr lang="en-US" b="1" i="1" dirty="0"/>
              <a:t>training efficiency</a:t>
            </a:r>
            <a:r>
              <a:rPr lang="en-US" i="1" dirty="0"/>
              <a:t>, leading to smoother and more reliable updates.</a:t>
            </a:r>
            <a:endParaRPr lang="en-US" dirty="0"/>
          </a:p>
          <a:p>
            <a:pPr>
              <a:buFont typeface="+mj-lt"/>
              <a:buAutoNum type="arabicPeriod"/>
            </a:pPr>
            <a:r>
              <a:rPr lang="en-US" b="1" dirty="0"/>
              <a:t>2 to 3 LSTM Layers:</a:t>
            </a:r>
            <a:endParaRPr lang="en-US" dirty="0"/>
          </a:p>
          <a:p>
            <a:pPr marL="457200" lvl="1" indent="0">
              <a:buFont typeface="+mj-lt"/>
              <a:buNone/>
            </a:pPr>
            <a:r>
              <a:rPr lang="en-US" i="1" dirty="0"/>
              <a:t>The best-performing models incorporated </a:t>
            </a:r>
            <a:r>
              <a:rPr lang="en-US" b="1" i="1" dirty="0"/>
              <a:t>2 to 3 LSTM layers</a:t>
            </a:r>
            <a:r>
              <a:rPr lang="en-US" i="1" dirty="0"/>
              <a:t>, enabling them to learn </a:t>
            </a:r>
            <a:r>
              <a:rPr lang="en-US" b="1" i="1" dirty="0"/>
              <a:t>hierarchical temporal dependencies</a:t>
            </a:r>
            <a:r>
              <a:rPr lang="en-US" i="1" dirty="0"/>
              <a:t>, effectively capturing complex patterns in the multivariate time series data.</a:t>
            </a:r>
            <a:endParaRPr lang="en-US" dirty="0"/>
          </a:p>
          <a:p>
            <a:pPr>
              <a:buFont typeface="+mj-lt"/>
              <a:buAutoNum type="arabicPeriod"/>
            </a:pPr>
            <a:r>
              <a:rPr lang="en-US" b="1" dirty="0"/>
              <a:t>Effective Dropout Rates:</a:t>
            </a:r>
            <a:endParaRPr lang="en-US" dirty="0"/>
          </a:p>
          <a:p>
            <a:pPr marL="457200" lvl="1" indent="0">
              <a:buFont typeface="+mj-lt"/>
              <a:buNone/>
            </a:pPr>
            <a:r>
              <a:rPr lang="en-US" dirty="0"/>
              <a:t>Dropout values varied slightly but were effective in preventing overfitting:</a:t>
            </a:r>
          </a:p>
          <a:p>
            <a:pPr marL="1143000" lvl="2" indent="-228600">
              <a:buFont typeface="+mj-lt"/>
              <a:buAutoNum type="arabicPeriod"/>
            </a:pPr>
            <a:r>
              <a:rPr lang="en-US" b="1" dirty="0"/>
              <a:t>Member 2</a:t>
            </a:r>
            <a:r>
              <a:rPr lang="en-US" dirty="0"/>
              <a:t> used a </a:t>
            </a:r>
            <a:r>
              <a:rPr lang="en-US" b="1" dirty="0"/>
              <a:t>0.2 dropout rate</a:t>
            </a:r>
            <a:r>
              <a:rPr lang="en-US" dirty="0"/>
              <a:t>, which worked well in their setup.</a:t>
            </a:r>
          </a:p>
          <a:p>
            <a:pPr marL="1143000" lvl="2" indent="-228600">
              <a:buFont typeface="+mj-lt"/>
              <a:buAutoNum type="arabicPeriod"/>
            </a:pPr>
            <a:r>
              <a:rPr lang="en-US" b="1" dirty="0"/>
              <a:t>Members 1 and 3</a:t>
            </a:r>
            <a:r>
              <a:rPr lang="en-US" dirty="0"/>
              <a:t> applied a </a:t>
            </a:r>
            <a:r>
              <a:rPr lang="en-US" b="1" dirty="0"/>
              <a:t>0.5 dropout rate</a:t>
            </a:r>
            <a:r>
              <a:rPr lang="en-US" dirty="0"/>
              <a:t>, providing stronger regularization and improving generalization.</a:t>
            </a:r>
          </a:p>
          <a:p>
            <a:pPr marL="1143000" lvl="2" indent="-228600">
              <a:buFont typeface="+mj-lt"/>
              <a:buAutoNum type="arabicPeriod"/>
            </a:pPr>
            <a:endParaRPr lang="en-US" dirty="0"/>
          </a:p>
          <a:p>
            <a:r>
              <a:rPr lang="en-US" i="1" dirty="0"/>
              <a:t>These shared characteristics highlight the importance of </a:t>
            </a:r>
            <a:r>
              <a:rPr lang="en-US" b="1" i="1" dirty="0"/>
              <a:t>learning rate selection, batch size consistency, and appropriate dropout regularization</a:t>
            </a:r>
            <a:r>
              <a:rPr lang="en-US" i="1" dirty="0"/>
              <a:t> in achieving high-performing time series forecasting models.</a:t>
            </a:r>
            <a:endParaRPr lang="en-US" dirty="0"/>
          </a:p>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8</a:t>
            </a:fld>
            <a:endParaRPr lang="en-US" dirty="0"/>
          </a:p>
        </p:txBody>
      </p:sp>
    </p:spTree>
    <p:extLst>
      <p:ext uri="{BB962C8B-B14F-4D97-AF65-F5344CB8AC3E}">
        <p14:creationId xmlns:p14="http://schemas.microsoft.com/office/powerpoint/2010/main" val="3200908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Script:</a:t>
            </a:r>
          </a:p>
          <a:p>
            <a:pPr>
              <a:buNone/>
            </a:pPr>
            <a:endParaRPr lang="en-US" b="1" dirty="0"/>
          </a:p>
          <a:p>
            <a:pPr>
              <a:buNone/>
            </a:pPr>
            <a:r>
              <a:rPr lang="en-US" i="1" dirty="0"/>
              <a:t>After conducting extensive </a:t>
            </a:r>
            <a:r>
              <a:rPr lang="en-US" b="1" i="1" dirty="0"/>
              <a:t>Weights &amp; Biases sweeps</a:t>
            </a:r>
            <a:r>
              <a:rPr lang="en-US" i="1" dirty="0"/>
              <a:t> across multiple configurations, we identified the </a:t>
            </a:r>
            <a:r>
              <a:rPr lang="en-US" b="1" i="1" dirty="0"/>
              <a:t>best-performing model</a:t>
            </a:r>
            <a:r>
              <a:rPr lang="en-US" i="1" dirty="0"/>
              <a:t> based on its validation performance and overall accuracy.</a:t>
            </a:r>
          </a:p>
          <a:p>
            <a:pPr>
              <a:buNone/>
            </a:pPr>
            <a:endParaRPr lang="en-US" dirty="0"/>
          </a:p>
          <a:p>
            <a:pPr>
              <a:buNone/>
            </a:pPr>
            <a:r>
              <a:rPr lang="en-US" b="1" dirty="0"/>
              <a:t>Best Model Configuration:</a:t>
            </a:r>
          </a:p>
          <a:p>
            <a:pPr>
              <a:buFont typeface="+mj-lt"/>
              <a:buAutoNum type="arabicPeriod"/>
            </a:pPr>
            <a:r>
              <a:rPr lang="en-US" b="1" dirty="0"/>
              <a:t> Hidden Size:</a:t>
            </a:r>
            <a:endParaRPr lang="en-US" dirty="0"/>
          </a:p>
          <a:p>
            <a:pPr marL="457200" lvl="1" indent="0">
              <a:buFont typeface="+mj-lt"/>
              <a:buNone/>
            </a:pPr>
            <a:r>
              <a:rPr lang="en-US" i="1" dirty="0"/>
              <a:t>The optimal model used a </a:t>
            </a:r>
            <a:r>
              <a:rPr lang="en-US" b="1" i="1" dirty="0"/>
              <a:t>hidden size of 32</a:t>
            </a:r>
            <a:r>
              <a:rPr lang="en-US" i="1" dirty="0"/>
              <a:t>, providing sufficient capacity to capture temporal dependencies without overfitting.</a:t>
            </a:r>
            <a:endParaRPr lang="en-US" dirty="0"/>
          </a:p>
          <a:p>
            <a:pPr>
              <a:buFont typeface="+mj-lt"/>
              <a:buAutoNum type="arabicPeriod"/>
            </a:pPr>
            <a:r>
              <a:rPr lang="en-US" b="1" dirty="0"/>
              <a:t> Dropout Rate:</a:t>
            </a:r>
            <a:endParaRPr lang="en-US" dirty="0"/>
          </a:p>
          <a:p>
            <a:pPr marL="457200" lvl="1" indent="0">
              <a:buFont typeface="+mj-lt"/>
              <a:buNone/>
            </a:pPr>
            <a:r>
              <a:rPr lang="en-US" i="1" dirty="0"/>
              <a:t>A </a:t>
            </a:r>
            <a:r>
              <a:rPr lang="en-US" b="1" i="1" dirty="0"/>
              <a:t>dropout rate of 0.2</a:t>
            </a:r>
            <a:r>
              <a:rPr lang="en-US" i="1" dirty="0"/>
              <a:t> was applied, effectively preventing overfitting while maintaining model stability.</a:t>
            </a:r>
            <a:endParaRPr lang="en-US" dirty="0"/>
          </a:p>
          <a:p>
            <a:pPr>
              <a:buFont typeface="+mj-lt"/>
              <a:buAutoNum type="arabicPeriod"/>
            </a:pPr>
            <a:r>
              <a:rPr lang="en-US" b="1" dirty="0"/>
              <a:t> Learning Rate:</a:t>
            </a:r>
            <a:endParaRPr lang="en-US" dirty="0"/>
          </a:p>
          <a:p>
            <a:pPr marL="457200" lvl="1" indent="0">
              <a:buFont typeface="+mj-lt"/>
              <a:buNone/>
            </a:pPr>
            <a:r>
              <a:rPr lang="en-US" i="1" dirty="0"/>
              <a:t>The model achieved optimal convergence with a </a:t>
            </a:r>
            <a:r>
              <a:rPr lang="en-US" b="1" i="1" dirty="0"/>
              <a:t>learning rate of 0.005</a:t>
            </a:r>
            <a:r>
              <a:rPr lang="en-US" i="1" dirty="0"/>
              <a:t>, balancing fast learning with stability.</a:t>
            </a:r>
            <a:endParaRPr lang="en-US" dirty="0"/>
          </a:p>
          <a:p>
            <a:pPr>
              <a:buFont typeface="+mj-lt"/>
              <a:buAutoNum type="arabicPeriod"/>
            </a:pPr>
            <a:r>
              <a:rPr lang="en-US" b="1" dirty="0"/>
              <a:t> Batch Size:</a:t>
            </a:r>
            <a:endParaRPr lang="en-US" dirty="0"/>
          </a:p>
          <a:p>
            <a:pPr marL="457200" lvl="1" indent="0">
              <a:buFont typeface="+mj-lt"/>
              <a:buNone/>
            </a:pPr>
            <a:r>
              <a:rPr lang="en-US" i="1" dirty="0"/>
              <a:t>A </a:t>
            </a:r>
            <a:r>
              <a:rPr lang="en-US" b="1" i="1" dirty="0"/>
              <a:t>batch size of 64</a:t>
            </a:r>
            <a:r>
              <a:rPr lang="en-US" i="1" dirty="0"/>
              <a:t> offered a good balance between </a:t>
            </a:r>
            <a:r>
              <a:rPr lang="en-US" b="1" i="1" dirty="0"/>
              <a:t>gradient stability</a:t>
            </a:r>
            <a:r>
              <a:rPr lang="en-US" i="1" dirty="0"/>
              <a:t> and </a:t>
            </a:r>
            <a:r>
              <a:rPr lang="en-US" b="1" i="1" dirty="0"/>
              <a:t>training efficiency</a:t>
            </a:r>
            <a:r>
              <a:rPr lang="en-US" i="1" dirty="0"/>
              <a:t>.</a:t>
            </a:r>
            <a:endParaRPr lang="en-US" dirty="0"/>
          </a:p>
          <a:p>
            <a:pPr>
              <a:buFont typeface="+mj-lt"/>
              <a:buAutoNum type="arabicPeriod"/>
            </a:pPr>
            <a:r>
              <a:rPr lang="en-US" b="1" dirty="0"/>
              <a:t> Number of Layers:</a:t>
            </a:r>
            <a:endParaRPr lang="en-US" dirty="0"/>
          </a:p>
          <a:p>
            <a:pPr marL="457200" lvl="1" indent="0">
              <a:buFont typeface="+mj-lt"/>
              <a:buNone/>
            </a:pPr>
            <a:r>
              <a:rPr lang="en-US" i="1" dirty="0"/>
              <a:t>The model featured </a:t>
            </a:r>
            <a:r>
              <a:rPr lang="en-US" b="1" i="1" dirty="0"/>
              <a:t>2 LSTM layers</a:t>
            </a:r>
            <a:r>
              <a:rPr lang="en-US" i="1" dirty="0"/>
              <a:t>, enabling it to learn </a:t>
            </a:r>
            <a:r>
              <a:rPr lang="en-US" b="1" i="1" dirty="0"/>
              <a:t>hierarchical temporal dependencies</a:t>
            </a:r>
            <a:r>
              <a:rPr lang="en-US" i="1" dirty="0"/>
              <a:t>, improving its forecasting accuracy.</a:t>
            </a:r>
            <a:endParaRPr lang="en-US" dirty="0"/>
          </a:p>
          <a:p>
            <a:pPr>
              <a:buNone/>
            </a:pPr>
            <a:r>
              <a:rPr lang="en-US" b="1" dirty="0"/>
              <a:t>Model Performance:</a:t>
            </a:r>
          </a:p>
          <a:p>
            <a:pPr>
              <a:buFont typeface="Arial" panose="020B0604020202020204" pitchFamily="34" charset="0"/>
              <a:buChar char="•"/>
            </a:pPr>
            <a:r>
              <a:rPr lang="en-US" i="1" dirty="0"/>
              <a:t>This configuration yielded the </a:t>
            </a:r>
            <a:r>
              <a:rPr lang="en-US" b="1" i="1" dirty="0"/>
              <a:t>lowest test MSE of 0.00096</a:t>
            </a:r>
            <a:r>
              <a:rPr lang="en-US" i="1" dirty="0"/>
              <a:t>, indicating minimal prediction error.</a:t>
            </a:r>
            <a:endParaRPr lang="en-US" dirty="0"/>
          </a:p>
          <a:p>
            <a:pPr>
              <a:buFont typeface="Arial" panose="020B0604020202020204" pitchFamily="34" charset="0"/>
              <a:buChar char="•"/>
            </a:pPr>
            <a:r>
              <a:rPr lang="en-US" i="1" dirty="0"/>
              <a:t>It achieved a </a:t>
            </a:r>
            <a:r>
              <a:rPr lang="en-US" b="1" i="1" dirty="0"/>
              <a:t>Mean Absolute Error (MAE) of 0.01698</a:t>
            </a:r>
            <a:r>
              <a:rPr lang="en-US" i="1" dirty="0"/>
              <a:t>, highlighting precise predictions.</a:t>
            </a:r>
            <a:endParaRPr lang="en-US" dirty="0"/>
          </a:p>
          <a:p>
            <a:pPr>
              <a:buFont typeface="Arial" panose="020B0604020202020204" pitchFamily="34" charset="0"/>
              <a:buChar char="•"/>
            </a:pPr>
            <a:r>
              <a:rPr lang="en-US" i="1" dirty="0"/>
              <a:t>The </a:t>
            </a:r>
            <a:r>
              <a:rPr lang="en-US" b="1" i="1" dirty="0"/>
              <a:t>R² score of 0.87831</a:t>
            </a:r>
            <a:r>
              <a:rPr lang="en-US" i="1" dirty="0"/>
              <a:t> demonstrated strong generalization capability and accurate representation of the data’s variability.</a:t>
            </a:r>
            <a:endParaRPr lang="en-US" dirty="0"/>
          </a:p>
          <a:p>
            <a:r>
              <a:rPr lang="en-US" i="1" dirty="0"/>
              <a:t>“Overall, this </a:t>
            </a:r>
            <a:r>
              <a:rPr lang="en-US" b="1" i="1" dirty="0"/>
              <a:t>best-performing model</a:t>
            </a:r>
            <a:r>
              <a:rPr lang="en-US" i="1" dirty="0"/>
              <a:t> exhibited high predictive accuracy, effectively capturing complex temporal patterns in the multivariate time series data.”</a:t>
            </a:r>
            <a:endParaRPr lang="en-US" dirty="0"/>
          </a:p>
          <a:p>
            <a:endParaRPr lang="en-US" dirty="0"/>
          </a:p>
        </p:txBody>
      </p:sp>
      <p:sp>
        <p:nvSpPr>
          <p:cNvPr id="4" name="Slide Number Placeholder 3"/>
          <p:cNvSpPr>
            <a:spLocks noGrp="1"/>
          </p:cNvSpPr>
          <p:nvPr>
            <p:ph type="sldNum" sz="quarter" idx="5"/>
          </p:nvPr>
        </p:nvSpPr>
        <p:spPr/>
        <p:txBody>
          <a:bodyPr/>
          <a:lstStyle/>
          <a:p>
            <a:fld id="{69BB1A04-13E8-48CD-97F9-AC2568E1A8D4}" type="slidenum">
              <a:rPr lang="en-US" smtClean="0"/>
              <a:t>9</a:t>
            </a:fld>
            <a:endParaRPr lang="en-US" dirty="0"/>
          </a:p>
        </p:txBody>
      </p:sp>
    </p:spTree>
    <p:extLst>
      <p:ext uri="{BB962C8B-B14F-4D97-AF65-F5344CB8AC3E}">
        <p14:creationId xmlns:p14="http://schemas.microsoft.com/office/powerpoint/2010/main" val="17885359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3/31/2025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58416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2919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7256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022410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47389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02244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3/31/2025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45445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90616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604743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22EF8-94D1-72E4-41A2-25006BD87DEE}"/>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6F7EABE-6971-67E1-9499-FD72B166AB9D}"/>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C4EE56-B8EC-A9BA-FE7C-AF0997E9509D}"/>
              </a:ext>
            </a:extLst>
          </p:cNvPr>
          <p:cNvSpPr>
            <a:spLocks noGrp="1"/>
          </p:cNvSpPr>
          <p:nvPr>
            <p:ph type="dt" sz="half" idx="10"/>
          </p:nvPr>
        </p:nvSpPr>
        <p:spPr/>
        <p:txBody>
          <a:bodyPr/>
          <a:lstStyle/>
          <a:p>
            <a:fld id="{E0C81015-D918-439E-B3A1-EE73BD1AECD4}" type="datetimeFigureOut">
              <a:rPr lang="en-US" smtClean="0"/>
              <a:t>3/31/2025</a:t>
            </a:fld>
            <a:endParaRPr lang="en-US"/>
          </a:p>
        </p:txBody>
      </p:sp>
      <p:sp>
        <p:nvSpPr>
          <p:cNvPr id="5" name="Footer Placeholder 4">
            <a:extLst>
              <a:ext uri="{FF2B5EF4-FFF2-40B4-BE49-F238E27FC236}">
                <a16:creationId xmlns:a16="http://schemas.microsoft.com/office/drawing/2014/main" id="{AD71E0A4-E441-9E43-C483-037052E4BE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25A3F-08EA-4786-AA66-1F7B2BF0FECF}"/>
              </a:ext>
            </a:extLst>
          </p:cNvPr>
          <p:cNvSpPr>
            <a:spLocks noGrp="1"/>
          </p:cNvSpPr>
          <p:nvPr>
            <p:ph type="sldNum" sz="quarter" idx="12"/>
          </p:nvPr>
        </p:nvSpPr>
        <p:spPr/>
        <p:txBody>
          <a:bodyPr/>
          <a:lstStyle/>
          <a:p>
            <a:fld id="{4868F868-A400-48C1-ABA7-473BB857A7FC}" type="slidenum">
              <a:rPr lang="en-US" smtClean="0"/>
              <a:t>‹#›</a:t>
            </a:fld>
            <a:endParaRPr lang="en-US"/>
          </a:p>
        </p:txBody>
      </p:sp>
    </p:spTree>
    <p:extLst>
      <p:ext uri="{BB962C8B-B14F-4D97-AF65-F5344CB8AC3E}">
        <p14:creationId xmlns:p14="http://schemas.microsoft.com/office/powerpoint/2010/main" val="285579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3/31/2025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973606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3/31/2025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22801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3/31/2025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214335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3/31/2025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65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3/31/2025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76122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3/31/2025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6950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1360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3/31/2025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098663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0" cstate="email">
            <a:alphaModFix amt="30000"/>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3/31/2025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9185221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8.xml"/><Relationship Id="rId5" Type="http://schemas.openxmlformats.org/officeDocument/2006/relationships/image" Target="../media/image16.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1.jpeg"/><Relationship Id="rId7" Type="http://schemas.openxmlformats.org/officeDocument/2006/relationships/diagramQuickStyle" Target="../diagrams/quickStyle5.xml"/><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png"/><Relationship Id="rId9" Type="http://schemas.microsoft.com/office/2007/relationships/diagramDrawing" Target="../diagrams/drawing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18.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8.xml"/><Relationship Id="rId5" Type="http://schemas.openxmlformats.org/officeDocument/2006/relationships/image" Target="../media/image15.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2.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18.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18" name="Group 117">
            <a:extLst>
              <a:ext uri="{FF2B5EF4-FFF2-40B4-BE49-F238E27FC236}">
                <a16:creationId xmlns:a16="http://schemas.microsoft.com/office/drawing/2014/main" id="{096A8A5D-137F-4A8A-9811-F7A867F02E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19" name="Rectangle 118">
              <a:extLst>
                <a:ext uri="{FF2B5EF4-FFF2-40B4-BE49-F238E27FC236}">
                  <a16:creationId xmlns:a16="http://schemas.microsoft.com/office/drawing/2014/main" id="{6EA64E00-438F-4B4F-9366-7A7230A9A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Picture 2">
              <a:extLst>
                <a:ext uri="{FF2B5EF4-FFF2-40B4-BE49-F238E27FC236}">
                  <a16:creationId xmlns:a16="http://schemas.microsoft.com/office/drawing/2014/main" id="{59E6386A-8042-4EC7-A981-EFAC2ACB89D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4D687081-16D7-4BC5-A7DB-E70117439F85}"/>
              </a:ext>
            </a:extLst>
          </p:cNvPr>
          <p:cNvSpPr>
            <a:spLocks noGrp="1"/>
          </p:cNvSpPr>
          <p:nvPr>
            <p:ph type="ctrTitle"/>
          </p:nvPr>
        </p:nvSpPr>
        <p:spPr>
          <a:xfrm>
            <a:off x="7914894" y="1122363"/>
            <a:ext cx="3156229" cy="2387600"/>
          </a:xfrm>
        </p:spPr>
        <p:txBody>
          <a:bodyPr>
            <a:normAutofit/>
          </a:bodyPr>
          <a:lstStyle/>
          <a:p>
            <a:r>
              <a:rPr lang="en-US" sz="3400"/>
              <a:t>Assignment 6: Multivariate Time series forecasting </a:t>
            </a:r>
          </a:p>
        </p:txBody>
      </p:sp>
      <p:sp>
        <p:nvSpPr>
          <p:cNvPr id="3" name="Subtitle 2">
            <a:extLst>
              <a:ext uri="{FF2B5EF4-FFF2-40B4-BE49-F238E27FC236}">
                <a16:creationId xmlns:a16="http://schemas.microsoft.com/office/drawing/2014/main" id="{1841851F-203A-4F8E-AA75-478526ABA894}"/>
              </a:ext>
            </a:extLst>
          </p:cNvPr>
          <p:cNvSpPr>
            <a:spLocks noGrp="1"/>
          </p:cNvSpPr>
          <p:nvPr>
            <p:ph type="subTitle" idx="1"/>
          </p:nvPr>
        </p:nvSpPr>
        <p:spPr>
          <a:xfrm>
            <a:off x="7886319" y="3602038"/>
            <a:ext cx="3184804" cy="1655762"/>
          </a:xfrm>
        </p:spPr>
        <p:txBody>
          <a:bodyPr>
            <a:normAutofit/>
          </a:bodyPr>
          <a:lstStyle/>
          <a:p>
            <a:r>
              <a:rPr lang="en-US" dirty="0"/>
              <a:t>ISM6561 Deep Learning</a:t>
            </a:r>
          </a:p>
          <a:p>
            <a:r>
              <a:rPr lang="en-US" dirty="0"/>
              <a:t>Team: Guardians of the galaxy</a:t>
            </a:r>
          </a:p>
        </p:txBody>
      </p:sp>
      <p:pic>
        <p:nvPicPr>
          <p:cNvPr id="5" name="Picture 4" descr="Lightbulb">
            <a:extLst>
              <a:ext uri="{FF2B5EF4-FFF2-40B4-BE49-F238E27FC236}">
                <a16:creationId xmlns:a16="http://schemas.microsoft.com/office/drawing/2014/main" id="{AC06F95D-BA5D-4DEE-93EF-3FE3173D13FF}"/>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l="38004"/>
          <a:stretch/>
        </p:blipFill>
        <p:spPr>
          <a:xfrm>
            <a:off x="-5597" y="10"/>
            <a:ext cx="7558541" cy="6857990"/>
          </a:xfrm>
          <a:prstGeom prst="rect">
            <a:avLst/>
          </a:prstGeom>
        </p:spPr>
      </p:pic>
      <p:grpSp>
        <p:nvGrpSpPr>
          <p:cNvPr id="122" name="Group 121">
            <a:extLst>
              <a:ext uri="{FF2B5EF4-FFF2-40B4-BE49-F238E27FC236}">
                <a16:creationId xmlns:a16="http://schemas.microsoft.com/office/drawing/2014/main" id="{0FA686C7-6B08-416F-AEF3-C204079363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23" name="Rectangle 5">
              <a:extLst>
                <a:ext uri="{FF2B5EF4-FFF2-40B4-BE49-F238E27FC236}">
                  <a16:creationId xmlns:a16="http://schemas.microsoft.com/office/drawing/2014/main" id="{2BBDDDB2-3938-4066-91BA-4907AF88266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24" name="Freeform 6">
              <a:extLst>
                <a:ext uri="{FF2B5EF4-FFF2-40B4-BE49-F238E27FC236}">
                  <a16:creationId xmlns:a16="http://schemas.microsoft.com/office/drawing/2014/main" id="{D2125FCC-F305-4C4C-9CB1-14B83ADD73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5" name="Freeform 7">
              <a:extLst>
                <a:ext uri="{FF2B5EF4-FFF2-40B4-BE49-F238E27FC236}">
                  <a16:creationId xmlns:a16="http://schemas.microsoft.com/office/drawing/2014/main" id="{96643530-0EE0-4AC8-8241-ED8E26ED83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6" name="Rectangle 8">
              <a:extLst>
                <a:ext uri="{FF2B5EF4-FFF2-40B4-BE49-F238E27FC236}">
                  <a16:creationId xmlns:a16="http://schemas.microsoft.com/office/drawing/2014/main" id="{A784F0C8-95D3-4D7D-8FA9-326D3DEA266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27" name="Freeform 9">
              <a:extLst>
                <a:ext uri="{FF2B5EF4-FFF2-40B4-BE49-F238E27FC236}">
                  <a16:creationId xmlns:a16="http://schemas.microsoft.com/office/drawing/2014/main" id="{4D49008E-3A2F-4C2C-85EB-1D228F38E6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8" name="Freeform 10">
              <a:extLst>
                <a:ext uri="{FF2B5EF4-FFF2-40B4-BE49-F238E27FC236}">
                  <a16:creationId xmlns:a16="http://schemas.microsoft.com/office/drawing/2014/main" id="{B09CB0F8-91EE-4A04-91CD-9B9D390ED6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9" name="Freeform 11">
              <a:extLst>
                <a:ext uri="{FF2B5EF4-FFF2-40B4-BE49-F238E27FC236}">
                  <a16:creationId xmlns:a16="http://schemas.microsoft.com/office/drawing/2014/main" id="{954CB039-9A52-4C07-BDB1-747876D86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0" name="Freeform 12">
              <a:extLst>
                <a:ext uri="{FF2B5EF4-FFF2-40B4-BE49-F238E27FC236}">
                  <a16:creationId xmlns:a16="http://schemas.microsoft.com/office/drawing/2014/main" id="{AD9FE313-C425-42A8-92A9-82E74C4096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1" name="Freeform 13">
              <a:extLst>
                <a:ext uri="{FF2B5EF4-FFF2-40B4-BE49-F238E27FC236}">
                  <a16:creationId xmlns:a16="http://schemas.microsoft.com/office/drawing/2014/main" id="{CD506FC5-3A23-48B7-9771-7B77E6DA0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2" name="Freeform 14">
              <a:extLst>
                <a:ext uri="{FF2B5EF4-FFF2-40B4-BE49-F238E27FC236}">
                  <a16:creationId xmlns:a16="http://schemas.microsoft.com/office/drawing/2014/main" id="{6FF54CDF-21B0-46AE-B402-234E62F9D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3" name="Freeform 15">
              <a:extLst>
                <a:ext uri="{FF2B5EF4-FFF2-40B4-BE49-F238E27FC236}">
                  <a16:creationId xmlns:a16="http://schemas.microsoft.com/office/drawing/2014/main" id="{EE88784D-C24D-4FBD-AF34-85BA74966F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4" name="Freeform 16">
              <a:extLst>
                <a:ext uri="{FF2B5EF4-FFF2-40B4-BE49-F238E27FC236}">
                  <a16:creationId xmlns:a16="http://schemas.microsoft.com/office/drawing/2014/main" id="{F524C128-9723-4A4D-BFB5-7EBD5B24FB9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5" name="Freeform 17">
              <a:extLst>
                <a:ext uri="{FF2B5EF4-FFF2-40B4-BE49-F238E27FC236}">
                  <a16:creationId xmlns:a16="http://schemas.microsoft.com/office/drawing/2014/main" id="{9C742EF7-4F82-4B4A-9693-4F794B6A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6" name="Freeform 18">
              <a:extLst>
                <a:ext uri="{FF2B5EF4-FFF2-40B4-BE49-F238E27FC236}">
                  <a16:creationId xmlns:a16="http://schemas.microsoft.com/office/drawing/2014/main" id="{0265747A-2114-4F0F-81B6-618FD389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7" name="Freeform 19">
              <a:extLst>
                <a:ext uri="{FF2B5EF4-FFF2-40B4-BE49-F238E27FC236}">
                  <a16:creationId xmlns:a16="http://schemas.microsoft.com/office/drawing/2014/main" id="{99E488E3-470E-4FC6-A3B0-141DF162D8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8" name="Freeform 20">
              <a:extLst>
                <a:ext uri="{FF2B5EF4-FFF2-40B4-BE49-F238E27FC236}">
                  <a16:creationId xmlns:a16="http://schemas.microsoft.com/office/drawing/2014/main" id="{612B7DC5-03F3-4B7B-9520-D66144F168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9" name="Freeform 21">
              <a:extLst>
                <a:ext uri="{FF2B5EF4-FFF2-40B4-BE49-F238E27FC236}">
                  <a16:creationId xmlns:a16="http://schemas.microsoft.com/office/drawing/2014/main" id="{B2355AA2-DB69-485A-B600-E3DF02F2D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0" name="Freeform 22">
              <a:extLst>
                <a:ext uri="{FF2B5EF4-FFF2-40B4-BE49-F238E27FC236}">
                  <a16:creationId xmlns:a16="http://schemas.microsoft.com/office/drawing/2014/main" id="{4DC3AC80-2B15-428E-8B1E-53312C666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1" name="Freeform 23">
              <a:extLst>
                <a:ext uri="{FF2B5EF4-FFF2-40B4-BE49-F238E27FC236}">
                  <a16:creationId xmlns:a16="http://schemas.microsoft.com/office/drawing/2014/main" id="{C48F81D6-640C-4483-9773-8C7BFF461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2" name="Freeform 24">
              <a:extLst>
                <a:ext uri="{FF2B5EF4-FFF2-40B4-BE49-F238E27FC236}">
                  <a16:creationId xmlns:a16="http://schemas.microsoft.com/office/drawing/2014/main" id="{C7AA2EE3-7411-4DCB-B79E-0C5C95D7C7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3" name="Freeform 25">
              <a:extLst>
                <a:ext uri="{FF2B5EF4-FFF2-40B4-BE49-F238E27FC236}">
                  <a16:creationId xmlns:a16="http://schemas.microsoft.com/office/drawing/2014/main" id="{8B84BFA3-B122-4CA5-8C28-79134C9752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4" name="Freeform 26">
              <a:extLst>
                <a:ext uri="{FF2B5EF4-FFF2-40B4-BE49-F238E27FC236}">
                  <a16:creationId xmlns:a16="http://schemas.microsoft.com/office/drawing/2014/main" id="{A7C22B06-B32B-46EB-9428-B7CA7DA1F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5" name="Freeform 27">
              <a:extLst>
                <a:ext uri="{FF2B5EF4-FFF2-40B4-BE49-F238E27FC236}">
                  <a16:creationId xmlns:a16="http://schemas.microsoft.com/office/drawing/2014/main" id="{1AE1D740-5AF4-4B8F-B533-C8CD4E56E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6" name="Freeform 28">
              <a:extLst>
                <a:ext uri="{FF2B5EF4-FFF2-40B4-BE49-F238E27FC236}">
                  <a16:creationId xmlns:a16="http://schemas.microsoft.com/office/drawing/2014/main" id="{555B0792-99B8-4014-AC84-7B39D21294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7" name="Freeform 29">
              <a:extLst>
                <a:ext uri="{FF2B5EF4-FFF2-40B4-BE49-F238E27FC236}">
                  <a16:creationId xmlns:a16="http://schemas.microsoft.com/office/drawing/2014/main" id="{395B90B6-A4DE-4EEF-B53E-395E8D4AF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8" name="Freeform 30">
              <a:extLst>
                <a:ext uri="{FF2B5EF4-FFF2-40B4-BE49-F238E27FC236}">
                  <a16:creationId xmlns:a16="http://schemas.microsoft.com/office/drawing/2014/main" id="{A0117576-A27F-4175-BD9D-EE15C96D98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49" name="Freeform 31">
              <a:extLst>
                <a:ext uri="{FF2B5EF4-FFF2-40B4-BE49-F238E27FC236}">
                  <a16:creationId xmlns:a16="http://schemas.microsoft.com/office/drawing/2014/main" id="{93C8332E-93D3-4919-A977-06EC765564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0" name="Freeform 32">
              <a:extLst>
                <a:ext uri="{FF2B5EF4-FFF2-40B4-BE49-F238E27FC236}">
                  <a16:creationId xmlns:a16="http://schemas.microsoft.com/office/drawing/2014/main" id="{B086AC0E-8130-47AC-A510-5285FAE6596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1" name="Rectangle 33">
              <a:extLst>
                <a:ext uri="{FF2B5EF4-FFF2-40B4-BE49-F238E27FC236}">
                  <a16:creationId xmlns:a16="http://schemas.microsoft.com/office/drawing/2014/main" id="{DF1BC1DF-8089-49D8-9535-EAB0D7C9A4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52" name="Freeform 34">
              <a:extLst>
                <a:ext uri="{FF2B5EF4-FFF2-40B4-BE49-F238E27FC236}">
                  <a16:creationId xmlns:a16="http://schemas.microsoft.com/office/drawing/2014/main" id="{97388BAE-DCB9-4B88-9CDE-6FA3304D3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3" name="Freeform 35">
              <a:extLst>
                <a:ext uri="{FF2B5EF4-FFF2-40B4-BE49-F238E27FC236}">
                  <a16:creationId xmlns:a16="http://schemas.microsoft.com/office/drawing/2014/main" id="{7E059A96-E5FE-4EE1-9C6D-3AB208BF67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4" name="Freeform 36">
              <a:extLst>
                <a:ext uri="{FF2B5EF4-FFF2-40B4-BE49-F238E27FC236}">
                  <a16:creationId xmlns:a16="http://schemas.microsoft.com/office/drawing/2014/main" id="{CD6A3DCE-FBEE-41E7-A0EC-CA23A1DF3C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5" name="Freeform 37">
              <a:extLst>
                <a:ext uri="{FF2B5EF4-FFF2-40B4-BE49-F238E27FC236}">
                  <a16:creationId xmlns:a16="http://schemas.microsoft.com/office/drawing/2014/main" id="{52966C83-B07E-463F-B982-F3E074D9D1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6" name="Freeform 38">
              <a:extLst>
                <a:ext uri="{FF2B5EF4-FFF2-40B4-BE49-F238E27FC236}">
                  <a16:creationId xmlns:a16="http://schemas.microsoft.com/office/drawing/2014/main" id="{0F475B53-6578-4C68-AC7C-3BE28EA6AD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7" name="Freeform 39">
              <a:extLst>
                <a:ext uri="{FF2B5EF4-FFF2-40B4-BE49-F238E27FC236}">
                  <a16:creationId xmlns:a16="http://schemas.microsoft.com/office/drawing/2014/main" id="{8475C02B-D024-4E20-9EF3-2A7E96740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8" name="Freeform 40">
              <a:extLst>
                <a:ext uri="{FF2B5EF4-FFF2-40B4-BE49-F238E27FC236}">
                  <a16:creationId xmlns:a16="http://schemas.microsoft.com/office/drawing/2014/main" id="{1F5EF5DC-7372-4549-B0A6-800F19406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9" name="Freeform 41">
              <a:extLst>
                <a:ext uri="{FF2B5EF4-FFF2-40B4-BE49-F238E27FC236}">
                  <a16:creationId xmlns:a16="http://schemas.microsoft.com/office/drawing/2014/main" id="{8B908D96-CCB2-426B-862C-2BDB2AF717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0" name="Freeform 42">
              <a:extLst>
                <a:ext uri="{FF2B5EF4-FFF2-40B4-BE49-F238E27FC236}">
                  <a16:creationId xmlns:a16="http://schemas.microsoft.com/office/drawing/2014/main" id="{26752E6D-E46B-4DA2-B280-5C696EF4FD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1" name="Freeform 43">
              <a:extLst>
                <a:ext uri="{FF2B5EF4-FFF2-40B4-BE49-F238E27FC236}">
                  <a16:creationId xmlns:a16="http://schemas.microsoft.com/office/drawing/2014/main" id="{011E7A27-73CF-4E1E-8AE2-B88B96F3B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2" name="Freeform 44">
              <a:extLst>
                <a:ext uri="{FF2B5EF4-FFF2-40B4-BE49-F238E27FC236}">
                  <a16:creationId xmlns:a16="http://schemas.microsoft.com/office/drawing/2014/main" id="{1DBE1EE2-4667-4A45-80F7-217D3B6FA7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3" name="Rectangle 45">
              <a:extLst>
                <a:ext uri="{FF2B5EF4-FFF2-40B4-BE49-F238E27FC236}">
                  <a16:creationId xmlns:a16="http://schemas.microsoft.com/office/drawing/2014/main" id="{A48239BC-3712-4110-AE92-4AC892603DE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64" name="Freeform 46">
              <a:extLst>
                <a:ext uri="{FF2B5EF4-FFF2-40B4-BE49-F238E27FC236}">
                  <a16:creationId xmlns:a16="http://schemas.microsoft.com/office/drawing/2014/main" id="{14B6D739-1C93-4350-BC14-ED88C6341B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5" name="Freeform 47">
              <a:extLst>
                <a:ext uri="{FF2B5EF4-FFF2-40B4-BE49-F238E27FC236}">
                  <a16:creationId xmlns:a16="http://schemas.microsoft.com/office/drawing/2014/main" id="{2F73DF89-CB95-4798-90CA-B7A1DF2D36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6" name="Freeform 48">
              <a:extLst>
                <a:ext uri="{FF2B5EF4-FFF2-40B4-BE49-F238E27FC236}">
                  <a16:creationId xmlns:a16="http://schemas.microsoft.com/office/drawing/2014/main" id="{1DA7D977-8D60-47B5-8071-30A6FA0C9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7" name="Freeform 49">
              <a:extLst>
                <a:ext uri="{FF2B5EF4-FFF2-40B4-BE49-F238E27FC236}">
                  <a16:creationId xmlns:a16="http://schemas.microsoft.com/office/drawing/2014/main" id="{4A241594-4FC5-4570-94B2-724F248A6B1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8" name="Freeform 50">
              <a:extLst>
                <a:ext uri="{FF2B5EF4-FFF2-40B4-BE49-F238E27FC236}">
                  <a16:creationId xmlns:a16="http://schemas.microsoft.com/office/drawing/2014/main" id="{9D31F634-1A34-473E-A0FA-D06EB57D97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9" name="Freeform 51">
              <a:extLst>
                <a:ext uri="{FF2B5EF4-FFF2-40B4-BE49-F238E27FC236}">
                  <a16:creationId xmlns:a16="http://schemas.microsoft.com/office/drawing/2014/main" id="{CE20C679-7385-48FF-BBE5-5BA7C0E700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0" name="Freeform 52">
              <a:extLst>
                <a:ext uri="{FF2B5EF4-FFF2-40B4-BE49-F238E27FC236}">
                  <a16:creationId xmlns:a16="http://schemas.microsoft.com/office/drawing/2014/main" id="{ADF9CA3B-265F-4927-BA79-0A676AF3F5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1" name="Freeform 53">
              <a:extLst>
                <a:ext uri="{FF2B5EF4-FFF2-40B4-BE49-F238E27FC236}">
                  <a16:creationId xmlns:a16="http://schemas.microsoft.com/office/drawing/2014/main" id="{B138D01D-340C-4DB0-A0E1-D54B9319D5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2" name="Freeform 54">
              <a:extLst>
                <a:ext uri="{FF2B5EF4-FFF2-40B4-BE49-F238E27FC236}">
                  <a16:creationId xmlns:a16="http://schemas.microsoft.com/office/drawing/2014/main" id="{B56918B0-069B-4C98-995E-4D6B0B176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3" name="Freeform 55">
              <a:extLst>
                <a:ext uri="{FF2B5EF4-FFF2-40B4-BE49-F238E27FC236}">
                  <a16:creationId xmlns:a16="http://schemas.microsoft.com/office/drawing/2014/main" id="{2BD45940-09B7-4CD3-90E7-0EA2CF6A03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4" name="Freeform 56">
              <a:extLst>
                <a:ext uri="{FF2B5EF4-FFF2-40B4-BE49-F238E27FC236}">
                  <a16:creationId xmlns:a16="http://schemas.microsoft.com/office/drawing/2014/main" id="{347A8664-7179-419E-A26E-8250762910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5" name="Freeform 57">
              <a:extLst>
                <a:ext uri="{FF2B5EF4-FFF2-40B4-BE49-F238E27FC236}">
                  <a16:creationId xmlns:a16="http://schemas.microsoft.com/office/drawing/2014/main" id="{B7350394-4D50-4E2E-8AF2-F4A52E734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6" name="Freeform 58">
              <a:extLst>
                <a:ext uri="{FF2B5EF4-FFF2-40B4-BE49-F238E27FC236}">
                  <a16:creationId xmlns:a16="http://schemas.microsoft.com/office/drawing/2014/main" id="{6B464294-4049-4542-A83E-22B8CC63316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78" name="Group 177">
            <a:extLst>
              <a:ext uri="{FF2B5EF4-FFF2-40B4-BE49-F238E27FC236}">
                <a16:creationId xmlns:a16="http://schemas.microsoft.com/office/drawing/2014/main" id="{4C78E281-F596-4ECB-979A-89D89452AA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79" name="Freeform 32">
              <a:extLst>
                <a:ext uri="{FF2B5EF4-FFF2-40B4-BE49-F238E27FC236}">
                  <a16:creationId xmlns:a16="http://schemas.microsoft.com/office/drawing/2014/main" id="{C20E68C0-5C9E-4DA6-83AD-0EC3179BB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0" name="Freeform 33">
              <a:extLst>
                <a:ext uri="{FF2B5EF4-FFF2-40B4-BE49-F238E27FC236}">
                  <a16:creationId xmlns:a16="http://schemas.microsoft.com/office/drawing/2014/main" id="{80C08ED9-C9F6-4168-816A-F5C5F3AF5AA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1" name="Freeform 34">
              <a:extLst>
                <a:ext uri="{FF2B5EF4-FFF2-40B4-BE49-F238E27FC236}">
                  <a16:creationId xmlns:a16="http://schemas.microsoft.com/office/drawing/2014/main" id="{0A83E4BF-890D-4E0A-A720-48088D42241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2" name="Freeform 35">
              <a:extLst>
                <a:ext uri="{FF2B5EF4-FFF2-40B4-BE49-F238E27FC236}">
                  <a16:creationId xmlns:a16="http://schemas.microsoft.com/office/drawing/2014/main" id="{996F9B33-C769-451E-9044-EA85C625CA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3" name="Freeform 36">
              <a:extLst>
                <a:ext uri="{FF2B5EF4-FFF2-40B4-BE49-F238E27FC236}">
                  <a16:creationId xmlns:a16="http://schemas.microsoft.com/office/drawing/2014/main" id="{F91D6EA2-C024-4E53-A81E-A50907517B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4" name="Freeform 37">
              <a:extLst>
                <a:ext uri="{FF2B5EF4-FFF2-40B4-BE49-F238E27FC236}">
                  <a16:creationId xmlns:a16="http://schemas.microsoft.com/office/drawing/2014/main" id="{233F8C4E-A946-462B-9703-971ABD45DC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5" name="Freeform 38">
              <a:extLst>
                <a:ext uri="{FF2B5EF4-FFF2-40B4-BE49-F238E27FC236}">
                  <a16:creationId xmlns:a16="http://schemas.microsoft.com/office/drawing/2014/main" id="{06059614-A557-45C6-B625-488D41C394A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6" name="Freeform 39">
              <a:extLst>
                <a:ext uri="{FF2B5EF4-FFF2-40B4-BE49-F238E27FC236}">
                  <a16:creationId xmlns:a16="http://schemas.microsoft.com/office/drawing/2014/main" id="{26BCD22B-880F-40F8-88AC-CD92853487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7" name="Freeform 40">
              <a:extLst>
                <a:ext uri="{FF2B5EF4-FFF2-40B4-BE49-F238E27FC236}">
                  <a16:creationId xmlns:a16="http://schemas.microsoft.com/office/drawing/2014/main" id="{52324B00-0190-4453-9F81-F0E913800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8" name="Rectangle 41">
              <a:extLst>
                <a:ext uri="{FF2B5EF4-FFF2-40B4-BE49-F238E27FC236}">
                  <a16:creationId xmlns:a16="http://schemas.microsoft.com/office/drawing/2014/main" id="{33BE57C0-F93F-4C88-B489-0BFA90D01B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spTree>
    <p:extLst>
      <p:ext uri="{BB962C8B-B14F-4D97-AF65-F5344CB8AC3E}">
        <p14:creationId xmlns:p14="http://schemas.microsoft.com/office/powerpoint/2010/main" val="2185875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11"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 name="Group 12">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9"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0"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9"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2"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4"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6"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4"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5"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7"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8"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9"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0"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1"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2"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3"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4"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5"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6"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97"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8"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9"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0"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1"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2"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3"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8"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09"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0"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1"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2"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3"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4"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5"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6"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7"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8"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1"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4416A8A1-D4E6-F18D-BE2F-0A3626E7E015}"/>
              </a:ext>
            </a:extLst>
          </p:cNvPr>
          <p:cNvSpPr>
            <a:spLocks noGrp="1"/>
          </p:cNvSpPr>
          <p:nvPr>
            <p:ph type="title"/>
          </p:nvPr>
        </p:nvSpPr>
        <p:spPr>
          <a:xfrm>
            <a:off x="1876424" y="4141693"/>
            <a:ext cx="8791575" cy="1301673"/>
          </a:xfrm>
        </p:spPr>
        <p:txBody>
          <a:bodyPr vert="horz" lIns="91440" tIns="45720" rIns="91440" bIns="45720" rtlCol="0" anchor="b">
            <a:normAutofit/>
          </a:bodyPr>
          <a:lstStyle/>
          <a:p>
            <a:pPr marR="0"/>
            <a:r>
              <a:rPr lang="en-US" dirty="0"/>
              <a:t>True vs. Predicted Line Plot (First 200 Time Steps)</a:t>
            </a:r>
          </a:p>
        </p:txBody>
      </p:sp>
      <p:pic>
        <p:nvPicPr>
          <p:cNvPr id="6" name="Picture 5" descr="A graph showing a line graph&#10;&#10;AI-generated content may be incorrect.">
            <a:extLst>
              <a:ext uri="{FF2B5EF4-FFF2-40B4-BE49-F238E27FC236}">
                <a16:creationId xmlns:a16="http://schemas.microsoft.com/office/drawing/2014/main" id="{CD3D955F-75D7-4157-D51E-DAC3A35D748F}"/>
              </a:ext>
            </a:extLst>
          </p:cNvPr>
          <p:cNvPicPr>
            <a:picLocks noChangeAspect="1"/>
          </p:cNvPicPr>
          <p:nvPr/>
        </p:nvPicPr>
        <p:blipFill>
          <a:blip r:embed="rId5"/>
          <a:stretch>
            <a:fillRect/>
          </a:stretch>
        </p:blipFill>
        <p:spPr>
          <a:xfrm>
            <a:off x="2138199" y="1108038"/>
            <a:ext cx="8268024" cy="289380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495476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F4C20-CE94-607C-3DBA-428A64B168CF}"/>
              </a:ext>
            </a:extLst>
          </p:cNvPr>
          <p:cNvSpPr>
            <a:spLocks noGrp="1"/>
          </p:cNvSpPr>
          <p:nvPr>
            <p:ph type="title"/>
          </p:nvPr>
        </p:nvSpPr>
        <p:spPr/>
        <p:txBody>
          <a:bodyPr/>
          <a:lstStyle/>
          <a:p>
            <a:r>
              <a:rPr lang="en-US" dirty="0"/>
              <a:t>Residual Distribution Histogram</a:t>
            </a:r>
            <a:br>
              <a:rPr lang="en-US" dirty="0"/>
            </a:br>
            <a:endParaRPr lang="en-US" dirty="0"/>
          </a:p>
        </p:txBody>
      </p:sp>
      <p:pic>
        <p:nvPicPr>
          <p:cNvPr id="4" name="Picture 3" descr="A graph of a normal distribution&#10;&#10;AI-generated content may be incorrect.">
            <a:extLst>
              <a:ext uri="{FF2B5EF4-FFF2-40B4-BE49-F238E27FC236}">
                <a16:creationId xmlns:a16="http://schemas.microsoft.com/office/drawing/2014/main" id="{26CC66B7-AEBC-F769-53DF-08F97B544648}"/>
              </a:ext>
            </a:extLst>
          </p:cNvPr>
          <p:cNvPicPr>
            <a:picLocks noChangeAspect="1"/>
          </p:cNvPicPr>
          <p:nvPr/>
        </p:nvPicPr>
        <p:blipFill>
          <a:blip r:embed="rId3"/>
          <a:stretch>
            <a:fillRect/>
          </a:stretch>
        </p:blipFill>
        <p:spPr>
          <a:xfrm>
            <a:off x="2025517" y="1685845"/>
            <a:ext cx="8140966" cy="3927441"/>
          </a:xfrm>
          <a:prstGeom prst="rect">
            <a:avLst/>
          </a:prstGeom>
        </p:spPr>
      </p:pic>
    </p:spTree>
    <p:extLst>
      <p:ext uri="{BB962C8B-B14F-4D97-AF65-F5344CB8AC3E}">
        <p14:creationId xmlns:p14="http://schemas.microsoft.com/office/powerpoint/2010/main" val="4896525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3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4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4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5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5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6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67" name="Rectangle 66">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71" name="Group 70">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2"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3"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4"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6"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4"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5"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7"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8"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9"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0"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1"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2"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3"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4"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5"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6"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7"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8"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9"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0"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01"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2"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3"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8"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9"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0"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1"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2"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13"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4"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5"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6"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7"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8"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1"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2"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3"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4"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5"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0E2BF5E4-D362-BFC3-4B39-029DCA579DDF}"/>
              </a:ext>
            </a:extLst>
          </p:cNvPr>
          <p:cNvSpPr>
            <a:spLocks noGrp="1"/>
          </p:cNvSpPr>
          <p:nvPr>
            <p:ph type="title"/>
          </p:nvPr>
        </p:nvSpPr>
        <p:spPr>
          <a:xfrm>
            <a:off x="1876425" y="1113282"/>
            <a:ext cx="3734941" cy="2396681"/>
          </a:xfrm>
        </p:spPr>
        <p:txBody>
          <a:bodyPr vert="horz" lIns="91440" tIns="45720" rIns="91440" bIns="45720" rtlCol="0" anchor="b">
            <a:normAutofit/>
          </a:bodyPr>
          <a:lstStyle/>
          <a:p>
            <a:r>
              <a:rPr lang="en-US" sz="4400">
                <a:solidFill>
                  <a:srgbClr val="FFFFFF"/>
                </a:solidFill>
              </a:rPr>
              <a:t>Scatter Plot: Predicted vs. True Values</a:t>
            </a:r>
          </a:p>
        </p:txBody>
      </p:sp>
      <p:sp useBgFill="1">
        <p:nvSpPr>
          <p:cNvPr id="127"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blue dots and a red line&#10;&#10;AI-generated content may be incorrect.">
            <a:extLst>
              <a:ext uri="{FF2B5EF4-FFF2-40B4-BE49-F238E27FC236}">
                <a16:creationId xmlns:a16="http://schemas.microsoft.com/office/drawing/2014/main" id="{00810092-1F21-5AD6-008F-BF7A84035740}"/>
              </a:ext>
            </a:extLst>
          </p:cNvPr>
          <p:cNvPicPr>
            <a:picLocks noChangeAspect="1"/>
          </p:cNvPicPr>
          <p:nvPr/>
        </p:nvPicPr>
        <p:blipFill>
          <a:blip r:embed="rId4"/>
          <a:stretch>
            <a:fillRect/>
          </a:stretch>
        </p:blipFill>
        <p:spPr>
          <a:xfrm>
            <a:off x="6421396" y="1148853"/>
            <a:ext cx="4635583" cy="4552802"/>
          </a:xfrm>
          <a:prstGeom prst="rect">
            <a:avLst/>
          </a:prstGeom>
        </p:spPr>
      </p:pic>
    </p:spTree>
    <p:extLst>
      <p:ext uri="{BB962C8B-B14F-4D97-AF65-F5344CB8AC3E}">
        <p14:creationId xmlns:p14="http://schemas.microsoft.com/office/powerpoint/2010/main" val="18117707"/>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2" name="Group 11">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5"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6"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1"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3" name="Group 12">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sp>
        <p:nvSpPr>
          <p:cNvPr id="2" name="Title 1">
            <a:extLst>
              <a:ext uri="{FF2B5EF4-FFF2-40B4-BE49-F238E27FC236}">
                <a16:creationId xmlns:a16="http://schemas.microsoft.com/office/drawing/2014/main" id="{CA1EDCD9-8359-C7D3-D65C-87A869DB1AAB}"/>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marR="0"/>
            <a:r>
              <a:rPr lang="en-US" b="0" i="0" u="none" strike="noStrike"/>
              <a:t>Conclusion</a:t>
            </a:r>
          </a:p>
        </p:txBody>
      </p:sp>
      <p:graphicFrame>
        <p:nvGraphicFramePr>
          <p:cNvPr id="7" name="Text Placeholder 2">
            <a:extLst>
              <a:ext uri="{FF2B5EF4-FFF2-40B4-BE49-F238E27FC236}">
                <a16:creationId xmlns:a16="http://schemas.microsoft.com/office/drawing/2014/main" id="{AEADAE05-3229-D35C-5C00-34BC50E26DA2}"/>
              </a:ext>
            </a:extLst>
          </p:cNvPr>
          <p:cNvGraphicFramePr/>
          <p:nvPr>
            <p:extLst>
              <p:ext uri="{D42A27DB-BD31-4B8C-83A1-F6EECF244321}">
                <p14:modId xmlns:p14="http://schemas.microsoft.com/office/powerpoint/2010/main" val="3379997647"/>
              </p:ext>
            </p:extLst>
          </p:nvPr>
        </p:nvGraphicFramePr>
        <p:xfrm>
          <a:off x="1141413" y="2418820"/>
          <a:ext cx="9906000" cy="314272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43258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7"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9" name="Group 8">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0"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1"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2"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3"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4"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4"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5"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6"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39"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1"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1"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2"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3"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4"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5"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6"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7"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8"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1"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useBgFill="1">
        <p:nvSpPr>
          <p:cNvPr id="65" name="Rectangle 64">
            <a:extLst>
              <a:ext uri="{FF2B5EF4-FFF2-40B4-BE49-F238E27FC236}">
                <a16:creationId xmlns:a16="http://schemas.microsoft.com/office/drawing/2014/main" id="{B7D4B16D-600A-41A1-8B1B-3727C56C0C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7" name="Group 66">
            <a:extLst>
              <a:ext uri="{FF2B5EF4-FFF2-40B4-BE49-F238E27FC236}">
                <a16:creationId xmlns:a16="http://schemas.microsoft.com/office/drawing/2014/main" id="{DE7C35E0-BD19-4AFC-81BF-7A7507E9C94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60000"/>
            </a:schemeClr>
          </a:solidFill>
          <a:effectLst/>
        </p:grpSpPr>
        <p:sp>
          <p:nvSpPr>
            <p:cNvPr id="68" name="Rectangle 5">
              <a:extLst>
                <a:ext uri="{FF2B5EF4-FFF2-40B4-BE49-F238E27FC236}">
                  <a16:creationId xmlns:a16="http://schemas.microsoft.com/office/drawing/2014/main" id="{1E08D20A-3975-4596-85C6-D4679958628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69" name="Freeform 6">
              <a:extLst>
                <a:ext uri="{FF2B5EF4-FFF2-40B4-BE49-F238E27FC236}">
                  <a16:creationId xmlns:a16="http://schemas.microsoft.com/office/drawing/2014/main" id="{630A9349-BFE4-4720-A229-98DCD3B69F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0" name="Freeform 7">
              <a:extLst>
                <a:ext uri="{FF2B5EF4-FFF2-40B4-BE49-F238E27FC236}">
                  <a16:creationId xmlns:a16="http://schemas.microsoft.com/office/drawing/2014/main" id="{28487744-BBC9-4D40-85B3-0D45003C33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1" name="Rectangle 8">
              <a:extLst>
                <a:ext uri="{FF2B5EF4-FFF2-40B4-BE49-F238E27FC236}">
                  <a16:creationId xmlns:a16="http://schemas.microsoft.com/office/drawing/2014/main" id="{FAD6EF4D-97BD-46B4-9B5B-CD70971DD55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72" name="Freeform 9">
              <a:extLst>
                <a:ext uri="{FF2B5EF4-FFF2-40B4-BE49-F238E27FC236}">
                  <a16:creationId xmlns:a16="http://schemas.microsoft.com/office/drawing/2014/main" id="{210DCC42-11D2-4162-B47A-869B3F6694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3" name="Freeform 10">
              <a:extLst>
                <a:ext uri="{FF2B5EF4-FFF2-40B4-BE49-F238E27FC236}">
                  <a16:creationId xmlns:a16="http://schemas.microsoft.com/office/drawing/2014/main" id="{DE4880D6-6ECE-4F1B-B474-FE3940D04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4" name="Freeform 11">
              <a:extLst>
                <a:ext uri="{FF2B5EF4-FFF2-40B4-BE49-F238E27FC236}">
                  <a16:creationId xmlns:a16="http://schemas.microsoft.com/office/drawing/2014/main" id="{A1A39307-F675-49D2-9E45-28DA2AB5C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5" name="Freeform 12">
              <a:extLst>
                <a:ext uri="{FF2B5EF4-FFF2-40B4-BE49-F238E27FC236}">
                  <a16:creationId xmlns:a16="http://schemas.microsoft.com/office/drawing/2014/main" id="{AC5E23C5-C5D6-4BC3-9531-C0B2D7D29F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6" name="Freeform 13">
              <a:extLst>
                <a:ext uri="{FF2B5EF4-FFF2-40B4-BE49-F238E27FC236}">
                  <a16:creationId xmlns:a16="http://schemas.microsoft.com/office/drawing/2014/main" id="{4D3FC0A7-9672-4B19-8D54-71C3B39F7A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7" name="Freeform 14">
              <a:extLst>
                <a:ext uri="{FF2B5EF4-FFF2-40B4-BE49-F238E27FC236}">
                  <a16:creationId xmlns:a16="http://schemas.microsoft.com/office/drawing/2014/main" id="{9911D04C-3FFB-4D1E-8F59-5C02692E3E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8" name="Freeform 15">
              <a:extLst>
                <a:ext uri="{FF2B5EF4-FFF2-40B4-BE49-F238E27FC236}">
                  <a16:creationId xmlns:a16="http://schemas.microsoft.com/office/drawing/2014/main" id="{A0178C8F-EF32-4F3D-B022-60A7DE1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79" name="Freeform 16">
              <a:extLst>
                <a:ext uri="{FF2B5EF4-FFF2-40B4-BE49-F238E27FC236}">
                  <a16:creationId xmlns:a16="http://schemas.microsoft.com/office/drawing/2014/main" id="{EEB2DD25-DE0D-48CE-8218-E4EF12273A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0" name="Freeform 17">
              <a:extLst>
                <a:ext uri="{FF2B5EF4-FFF2-40B4-BE49-F238E27FC236}">
                  <a16:creationId xmlns:a16="http://schemas.microsoft.com/office/drawing/2014/main" id="{13C92E55-66CB-48F7-BF28-5D8ED146BB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1" name="Freeform 18">
              <a:extLst>
                <a:ext uri="{FF2B5EF4-FFF2-40B4-BE49-F238E27FC236}">
                  <a16:creationId xmlns:a16="http://schemas.microsoft.com/office/drawing/2014/main" id="{CB0B6C7B-4820-48AB-92AF-896559F009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2" name="Freeform 19">
              <a:extLst>
                <a:ext uri="{FF2B5EF4-FFF2-40B4-BE49-F238E27FC236}">
                  <a16:creationId xmlns:a16="http://schemas.microsoft.com/office/drawing/2014/main" id="{2018EECD-4518-458F-989E-6FCAE5AE0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3" name="Freeform 20">
              <a:extLst>
                <a:ext uri="{FF2B5EF4-FFF2-40B4-BE49-F238E27FC236}">
                  <a16:creationId xmlns:a16="http://schemas.microsoft.com/office/drawing/2014/main" id="{1FB0915F-3C52-468A-87E7-F3EE381DA3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4" name="Freeform 21">
              <a:extLst>
                <a:ext uri="{FF2B5EF4-FFF2-40B4-BE49-F238E27FC236}">
                  <a16:creationId xmlns:a16="http://schemas.microsoft.com/office/drawing/2014/main" id="{7B184771-5A8E-4ED5-9179-24B19F26C32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5" name="Freeform 22">
              <a:extLst>
                <a:ext uri="{FF2B5EF4-FFF2-40B4-BE49-F238E27FC236}">
                  <a16:creationId xmlns:a16="http://schemas.microsoft.com/office/drawing/2014/main" id="{BC5162D1-D64C-4FBA-BE86-11B27A7432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6" name="Freeform 23">
              <a:extLst>
                <a:ext uri="{FF2B5EF4-FFF2-40B4-BE49-F238E27FC236}">
                  <a16:creationId xmlns:a16="http://schemas.microsoft.com/office/drawing/2014/main" id="{9EFF345C-6A58-4123-B2D1-2ED9E36912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7" name="Freeform 24">
              <a:extLst>
                <a:ext uri="{FF2B5EF4-FFF2-40B4-BE49-F238E27FC236}">
                  <a16:creationId xmlns:a16="http://schemas.microsoft.com/office/drawing/2014/main" id="{03CE89F7-AE1C-4370-920E-EE04C4124F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8" name="Freeform 25">
              <a:extLst>
                <a:ext uri="{FF2B5EF4-FFF2-40B4-BE49-F238E27FC236}">
                  <a16:creationId xmlns:a16="http://schemas.microsoft.com/office/drawing/2014/main" id="{D6E298F6-F99D-49EF-B614-24D2179C23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89" name="Freeform 26">
              <a:extLst>
                <a:ext uri="{FF2B5EF4-FFF2-40B4-BE49-F238E27FC236}">
                  <a16:creationId xmlns:a16="http://schemas.microsoft.com/office/drawing/2014/main" id="{2424FD35-451D-468C-9EB2-8DA350C124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0" name="Freeform 27">
              <a:extLst>
                <a:ext uri="{FF2B5EF4-FFF2-40B4-BE49-F238E27FC236}">
                  <a16:creationId xmlns:a16="http://schemas.microsoft.com/office/drawing/2014/main" id="{45BC0C6F-B91F-42CC-9046-522FE8223C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1" name="Freeform 28">
              <a:extLst>
                <a:ext uri="{FF2B5EF4-FFF2-40B4-BE49-F238E27FC236}">
                  <a16:creationId xmlns:a16="http://schemas.microsoft.com/office/drawing/2014/main" id="{F88AFBEE-A8B5-4B18-B834-5269F6C13C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2" name="Freeform 29">
              <a:extLst>
                <a:ext uri="{FF2B5EF4-FFF2-40B4-BE49-F238E27FC236}">
                  <a16:creationId xmlns:a16="http://schemas.microsoft.com/office/drawing/2014/main" id="{64B0F493-EC69-4C85-87D4-287628231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3" name="Freeform 30">
              <a:extLst>
                <a:ext uri="{FF2B5EF4-FFF2-40B4-BE49-F238E27FC236}">
                  <a16:creationId xmlns:a16="http://schemas.microsoft.com/office/drawing/2014/main" id="{09920E7F-979C-40F6-8FB1-791325A4A44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4" name="Freeform 31">
              <a:extLst>
                <a:ext uri="{FF2B5EF4-FFF2-40B4-BE49-F238E27FC236}">
                  <a16:creationId xmlns:a16="http://schemas.microsoft.com/office/drawing/2014/main" id="{1387BCC3-D7BF-443E-B18C-87B696E644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5" name="Freeform 32">
              <a:extLst>
                <a:ext uri="{FF2B5EF4-FFF2-40B4-BE49-F238E27FC236}">
                  <a16:creationId xmlns:a16="http://schemas.microsoft.com/office/drawing/2014/main" id="{F1C0670D-9FA2-48D7-AFDB-4438ECC3EE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6" name="Rectangle 33">
              <a:extLst>
                <a:ext uri="{FF2B5EF4-FFF2-40B4-BE49-F238E27FC236}">
                  <a16:creationId xmlns:a16="http://schemas.microsoft.com/office/drawing/2014/main" id="{34088C0C-CAD1-4E66-A162-1D7020365B6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97" name="Freeform 34">
              <a:extLst>
                <a:ext uri="{FF2B5EF4-FFF2-40B4-BE49-F238E27FC236}">
                  <a16:creationId xmlns:a16="http://schemas.microsoft.com/office/drawing/2014/main" id="{B8C224A6-72B4-4763-B708-65A321D0D61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8" name="Freeform 35">
              <a:extLst>
                <a:ext uri="{FF2B5EF4-FFF2-40B4-BE49-F238E27FC236}">
                  <a16:creationId xmlns:a16="http://schemas.microsoft.com/office/drawing/2014/main" id="{2EE3A964-523C-470B-8B10-09053452C5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99" name="Freeform 36">
              <a:extLst>
                <a:ext uri="{FF2B5EF4-FFF2-40B4-BE49-F238E27FC236}">
                  <a16:creationId xmlns:a16="http://schemas.microsoft.com/office/drawing/2014/main" id="{1B87487E-C0EA-4E2A-8FC0-3D4C4F0177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0" name="Freeform 37">
              <a:extLst>
                <a:ext uri="{FF2B5EF4-FFF2-40B4-BE49-F238E27FC236}">
                  <a16:creationId xmlns:a16="http://schemas.microsoft.com/office/drawing/2014/main" id="{D8B57E7E-D885-4A0B-BBA0-E3BC3A68CD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1" name="Freeform 38">
              <a:extLst>
                <a:ext uri="{FF2B5EF4-FFF2-40B4-BE49-F238E27FC236}">
                  <a16:creationId xmlns:a16="http://schemas.microsoft.com/office/drawing/2014/main" id="{6FB84573-B84B-4571-A6E5-91CD308E7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2" name="Freeform 39">
              <a:extLst>
                <a:ext uri="{FF2B5EF4-FFF2-40B4-BE49-F238E27FC236}">
                  <a16:creationId xmlns:a16="http://schemas.microsoft.com/office/drawing/2014/main" id="{7EE5EE00-E139-4AB9-ACFC-5E39CFA95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3" name="Freeform 40">
              <a:extLst>
                <a:ext uri="{FF2B5EF4-FFF2-40B4-BE49-F238E27FC236}">
                  <a16:creationId xmlns:a16="http://schemas.microsoft.com/office/drawing/2014/main" id="{5A38A6AA-6753-4EFE-94BB-96DF739758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4" name="Freeform 41">
              <a:extLst>
                <a:ext uri="{FF2B5EF4-FFF2-40B4-BE49-F238E27FC236}">
                  <a16:creationId xmlns:a16="http://schemas.microsoft.com/office/drawing/2014/main" id="{506AB599-570B-4547-97F4-F2C6723014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5" name="Freeform 42">
              <a:extLst>
                <a:ext uri="{FF2B5EF4-FFF2-40B4-BE49-F238E27FC236}">
                  <a16:creationId xmlns:a16="http://schemas.microsoft.com/office/drawing/2014/main" id="{9AFDEA1E-DBAB-4507-8D36-786F19A85B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6" name="Freeform 43">
              <a:extLst>
                <a:ext uri="{FF2B5EF4-FFF2-40B4-BE49-F238E27FC236}">
                  <a16:creationId xmlns:a16="http://schemas.microsoft.com/office/drawing/2014/main" id="{C824D6F7-0BDF-4C8C-869D-BDDEB0764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7" name="Freeform 44">
              <a:extLst>
                <a:ext uri="{FF2B5EF4-FFF2-40B4-BE49-F238E27FC236}">
                  <a16:creationId xmlns:a16="http://schemas.microsoft.com/office/drawing/2014/main" id="{6953C491-AE0F-4D2B-9474-18D5E8B5DC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08" name="Rectangle 45">
              <a:extLst>
                <a:ext uri="{FF2B5EF4-FFF2-40B4-BE49-F238E27FC236}">
                  <a16:creationId xmlns:a16="http://schemas.microsoft.com/office/drawing/2014/main" id="{5B956350-9BDD-4090-B2B6-12C13D1CE27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09" name="Freeform 46">
              <a:extLst>
                <a:ext uri="{FF2B5EF4-FFF2-40B4-BE49-F238E27FC236}">
                  <a16:creationId xmlns:a16="http://schemas.microsoft.com/office/drawing/2014/main" id="{ECE31E80-E354-44C3-81E0-4E3E41DDF6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0" name="Freeform 47">
              <a:extLst>
                <a:ext uri="{FF2B5EF4-FFF2-40B4-BE49-F238E27FC236}">
                  <a16:creationId xmlns:a16="http://schemas.microsoft.com/office/drawing/2014/main" id="{9DFA35DB-5360-405A-A7EB-064E51FBC0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1" name="Freeform 48">
              <a:extLst>
                <a:ext uri="{FF2B5EF4-FFF2-40B4-BE49-F238E27FC236}">
                  <a16:creationId xmlns:a16="http://schemas.microsoft.com/office/drawing/2014/main" id="{2DA499BD-4313-4AD1-BE87-4BEF50FEC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2" name="Freeform 49">
              <a:extLst>
                <a:ext uri="{FF2B5EF4-FFF2-40B4-BE49-F238E27FC236}">
                  <a16:creationId xmlns:a16="http://schemas.microsoft.com/office/drawing/2014/main" id="{680E4C6D-12D1-417A-A709-EC416D98FA0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3" name="Freeform 50">
              <a:extLst>
                <a:ext uri="{FF2B5EF4-FFF2-40B4-BE49-F238E27FC236}">
                  <a16:creationId xmlns:a16="http://schemas.microsoft.com/office/drawing/2014/main" id="{C93537B4-09B6-4CC6-92DE-3D3BDAC7A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4" name="Freeform 51">
              <a:extLst>
                <a:ext uri="{FF2B5EF4-FFF2-40B4-BE49-F238E27FC236}">
                  <a16:creationId xmlns:a16="http://schemas.microsoft.com/office/drawing/2014/main" id="{5D100FC5-9EA8-4DA7-AFA4-BC60831FD8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5" name="Freeform 52">
              <a:extLst>
                <a:ext uri="{FF2B5EF4-FFF2-40B4-BE49-F238E27FC236}">
                  <a16:creationId xmlns:a16="http://schemas.microsoft.com/office/drawing/2014/main" id="{3F10D757-6A3B-4314-9755-419B3738E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6" name="Freeform 53">
              <a:extLst>
                <a:ext uri="{FF2B5EF4-FFF2-40B4-BE49-F238E27FC236}">
                  <a16:creationId xmlns:a16="http://schemas.microsoft.com/office/drawing/2014/main" id="{28A4D881-D08B-4AAF-866D-7C31601126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7" name="Freeform 54">
              <a:extLst>
                <a:ext uri="{FF2B5EF4-FFF2-40B4-BE49-F238E27FC236}">
                  <a16:creationId xmlns:a16="http://schemas.microsoft.com/office/drawing/2014/main" id="{A666F3F8-571E-483F-9B9F-31EDB91A9C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8" name="Freeform 55">
              <a:extLst>
                <a:ext uri="{FF2B5EF4-FFF2-40B4-BE49-F238E27FC236}">
                  <a16:creationId xmlns:a16="http://schemas.microsoft.com/office/drawing/2014/main" id="{18305C0F-0A00-450D-92A1-313C724398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19" name="Freeform 56">
              <a:extLst>
                <a:ext uri="{FF2B5EF4-FFF2-40B4-BE49-F238E27FC236}">
                  <a16:creationId xmlns:a16="http://schemas.microsoft.com/office/drawing/2014/main" id="{9A5635D8-CCB7-4D16-BB87-B1BC1AC97DC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0" name="Freeform 57">
              <a:extLst>
                <a:ext uri="{FF2B5EF4-FFF2-40B4-BE49-F238E27FC236}">
                  <a16:creationId xmlns:a16="http://schemas.microsoft.com/office/drawing/2014/main" id="{7C10A784-B5EE-4486-96E7-3CC72B93A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21" name="Freeform 58">
              <a:extLst>
                <a:ext uri="{FF2B5EF4-FFF2-40B4-BE49-F238E27FC236}">
                  <a16:creationId xmlns:a16="http://schemas.microsoft.com/office/drawing/2014/main" id="{AE5FA7CA-916C-4A34-A727-E0289D891AB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pic>
        <p:nvPicPr>
          <p:cNvPr id="123" name="Picture 2">
            <a:extLst>
              <a:ext uri="{FF2B5EF4-FFF2-40B4-BE49-F238E27FC236}">
                <a16:creationId xmlns:a16="http://schemas.microsoft.com/office/drawing/2014/main" id="{51039561-92F9-40EE-900B-6AA0F58042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3" y="9525"/>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08C7CF19-484A-AD00-3ADD-E204000DE2C8}"/>
              </a:ext>
            </a:extLst>
          </p:cNvPr>
          <p:cNvSpPr>
            <a:spLocks noGrp="1"/>
          </p:cNvSpPr>
          <p:nvPr>
            <p:ph type="title"/>
          </p:nvPr>
        </p:nvSpPr>
        <p:spPr>
          <a:xfrm>
            <a:off x="2043113" y="1122363"/>
            <a:ext cx="4527929" cy="4287836"/>
          </a:xfrm>
        </p:spPr>
        <p:txBody>
          <a:bodyPr vert="horz" lIns="91440" tIns="45720" rIns="91440" bIns="45720" rtlCol="0" anchor="ctr">
            <a:normAutofit/>
          </a:bodyPr>
          <a:lstStyle/>
          <a:p>
            <a:pPr algn="r"/>
            <a:r>
              <a:rPr lang="en-US" sz="6000"/>
              <a:t>Thank you</a:t>
            </a:r>
          </a:p>
        </p:txBody>
      </p:sp>
      <p:cxnSp>
        <p:nvCxnSpPr>
          <p:cNvPr id="125" name="Straight Connector 124">
            <a:extLst>
              <a:ext uri="{FF2B5EF4-FFF2-40B4-BE49-F238E27FC236}">
                <a16:creationId xmlns:a16="http://schemas.microsoft.com/office/drawing/2014/main" id="{D902DA06-324A-48CE-8C20-94535480A6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1336"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590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2" name="Group 11">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5"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6"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1"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3" name="Group 12">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52" name="Rectangle 51">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E16EEC-2313-72F7-BD2F-09F426780038}"/>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marR="0"/>
            <a:r>
              <a:rPr lang="en-US" b="0" i="0" u="none" strike="noStrike"/>
              <a:t>Project Objectives</a:t>
            </a:r>
          </a:p>
        </p:txBody>
      </p:sp>
      <p:graphicFrame>
        <p:nvGraphicFramePr>
          <p:cNvPr id="5" name="Text Placeholder 2">
            <a:extLst>
              <a:ext uri="{FF2B5EF4-FFF2-40B4-BE49-F238E27FC236}">
                <a16:creationId xmlns:a16="http://schemas.microsoft.com/office/drawing/2014/main" id="{4F34067E-B8DB-0EB3-419B-E6A804F31081}"/>
              </a:ext>
            </a:extLst>
          </p:cNvPr>
          <p:cNvGraphicFramePr/>
          <p:nvPr>
            <p:extLst>
              <p:ext uri="{D42A27DB-BD31-4B8C-83A1-F6EECF244321}">
                <p14:modId xmlns:p14="http://schemas.microsoft.com/office/powerpoint/2010/main" val="1432390510"/>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11797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2" name="Group 11">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5"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6"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1"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3" name="Group 12">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52" name="Rectangle 51">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0B65445-B4E0-AC70-65CC-A102BC76B5D5}"/>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marR="0"/>
            <a:r>
              <a:rPr lang="en-US" b="0" i="0" u="none" strike="noStrike"/>
              <a:t>Dataset and Preprocessing Pipeline</a:t>
            </a:r>
          </a:p>
        </p:txBody>
      </p:sp>
      <p:graphicFrame>
        <p:nvGraphicFramePr>
          <p:cNvPr id="5" name="Text Placeholder 2">
            <a:extLst>
              <a:ext uri="{FF2B5EF4-FFF2-40B4-BE49-F238E27FC236}">
                <a16:creationId xmlns:a16="http://schemas.microsoft.com/office/drawing/2014/main" id="{CD338625-83AD-1CE0-842B-17D91D23C013}"/>
              </a:ext>
            </a:extLst>
          </p:cNvPr>
          <p:cNvGraphicFramePr/>
          <p:nvPr>
            <p:extLst>
              <p:ext uri="{D42A27DB-BD31-4B8C-83A1-F6EECF244321}">
                <p14:modId xmlns:p14="http://schemas.microsoft.com/office/powerpoint/2010/main" val="40843896"/>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491199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211"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212" name="Group 211">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5"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6"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1"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3" name="Group 12">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grpSp>
        <p:nvGrpSpPr>
          <p:cNvPr id="213" name="Group 212">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14" name="Rectangle 213">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CA5C163D-9152-2720-4686-2124AA7EB01E}"/>
              </a:ext>
            </a:extLst>
          </p:cNvPr>
          <p:cNvSpPr>
            <a:spLocks noGrp="1"/>
          </p:cNvSpPr>
          <p:nvPr>
            <p:ph type="title"/>
          </p:nvPr>
        </p:nvSpPr>
        <p:spPr>
          <a:xfrm>
            <a:off x="4996697" y="618518"/>
            <a:ext cx="6050713" cy="1478570"/>
          </a:xfrm>
        </p:spPr>
        <p:txBody>
          <a:bodyPr vert="horz" lIns="91440" tIns="45720" rIns="91440" bIns="45720" rtlCol="0" anchor="ctr">
            <a:normAutofit/>
          </a:bodyPr>
          <a:lstStyle/>
          <a:p>
            <a:pPr marR="0"/>
            <a:r>
              <a:rPr lang="en-US" b="0" i="0" u="none" strike="noStrike"/>
              <a:t>Experiment Tracking with Weights &amp; Biases</a:t>
            </a:r>
          </a:p>
        </p:txBody>
      </p:sp>
      <p:pic>
        <p:nvPicPr>
          <p:cNvPr id="215" name="Picture 214" descr="Zigzag indicator line">
            <a:extLst>
              <a:ext uri="{FF2B5EF4-FFF2-40B4-BE49-F238E27FC236}">
                <a16:creationId xmlns:a16="http://schemas.microsoft.com/office/drawing/2014/main" id="{EED782CC-FFC6-C1CF-281A-1AB13FE05D51}"/>
              </a:ext>
            </a:extLst>
          </p:cNvPr>
          <p:cNvPicPr>
            <a:picLocks noChangeAspect="1"/>
          </p:cNvPicPr>
          <p:nvPr/>
        </p:nvPicPr>
        <p:blipFill>
          <a:blip r:embed="rId5"/>
          <a:srcRect l="25017" r="29863" b="-1"/>
          <a:stretch/>
        </p:blipFill>
        <p:spPr>
          <a:xfrm>
            <a:off x="-5597" y="10"/>
            <a:ext cx="4635583" cy="6857990"/>
          </a:xfrm>
          <a:prstGeom prst="rect">
            <a:avLst/>
          </a:prstGeom>
        </p:spPr>
      </p:pic>
      <p:grpSp>
        <p:nvGrpSpPr>
          <p:cNvPr id="216" name="Group 215">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57" name="Rectangle 56">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8"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Rectangle 59">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61"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8"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9"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0"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1"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2"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3"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4"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5"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6"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7"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8"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9"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0"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1"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2"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3"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4"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5" name="Rectangle 84">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86"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7"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8"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9"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0"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1"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2"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3"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4"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5"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6"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7" name="Rectangle 96">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98"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9"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0"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1"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2"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3"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4"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5"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6"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7"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8"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9"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0"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Text Placeholder 2">
            <a:extLst>
              <a:ext uri="{FF2B5EF4-FFF2-40B4-BE49-F238E27FC236}">
                <a16:creationId xmlns:a16="http://schemas.microsoft.com/office/drawing/2014/main" id="{140566E2-F360-50B1-4CCE-BC9C66B8FF7D}"/>
              </a:ext>
            </a:extLst>
          </p:cNvPr>
          <p:cNvSpPr>
            <a:spLocks noGrp="1"/>
          </p:cNvSpPr>
          <p:nvPr>
            <p:ph type="body" idx="1"/>
          </p:nvPr>
        </p:nvSpPr>
        <p:spPr>
          <a:xfrm>
            <a:off x="4968958" y="2249487"/>
            <a:ext cx="6078453" cy="3541714"/>
          </a:xfrm>
        </p:spPr>
        <p:txBody>
          <a:bodyPr vert="horz" lIns="91440" tIns="45720" rIns="91440" bIns="45720" rtlCol="0">
            <a:normAutofit/>
          </a:bodyPr>
          <a:lstStyle/>
          <a:p>
            <a:pPr marR="0" lvl="0">
              <a:lnSpc>
                <a:spcPct val="110000"/>
              </a:lnSpc>
            </a:pPr>
            <a:r>
              <a:rPr lang="en-US" sz="1400" b="0" i="0" u="none" strike="noStrike" baseline="0" dirty="0"/>
              <a:t>Key Features Tracked:</a:t>
            </a:r>
          </a:p>
          <a:p>
            <a:pPr marR="0" lvl="1">
              <a:lnSpc>
                <a:spcPct val="110000"/>
              </a:lnSpc>
            </a:pPr>
            <a:r>
              <a:rPr lang="en-US" sz="1400" b="1" i="0" u="none" strike="noStrike" baseline="0" dirty="0"/>
              <a:t>Dataset Metadata</a:t>
            </a:r>
            <a:r>
              <a:rPr lang="en-US" sz="1400" b="0" i="0" u="none" strike="noStrike" baseline="0" dirty="0"/>
              <a:t>: Documented dataset name, number of features, and train/test sizes.</a:t>
            </a:r>
          </a:p>
          <a:p>
            <a:pPr marR="0" lvl="1">
              <a:lnSpc>
                <a:spcPct val="110000"/>
              </a:lnSpc>
            </a:pPr>
            <a:r>
              <a:rPr lang="en-US" sz="1400" b="1" i="0" u="none" strike="noStrike" baseline="0" dirty="0"/>
              <a:t>Input Sequences</a:t>
            </a:r>
            <a:r>
              <a:rPr lang="en-US" sz="1400" b="0" i="0" u="none" strike="noStrike" baseline="0" dirty="0"/>
              <a:t>: Logged sample input sequences and target distributions for reference.</a:t>
            </a:r>
          </a:p>
          <a:p>
            <a:pPr marR="0" lvl="1">
              <a:lnSpc>
                <a:spcPct val="110000"/>
              </a:lnSpc>
            </a:pPr>
            <a:r>
              <a:rPr lang="en-US" sz="1400" b="1" i="0" u="none" strike="noStrike" baseline="0" dirty="0"/>
              <a:t>Hyperparameters</a:t>
            </a:r>
            <a:r>
              <a:rPr lang="en-US" sz="1400" b="0" i="0" u="none" strike="noStrike" baseline="0" dirty="0"/>
              <a:t>: Recorded values including Learning Rate, Hidden Size, Dropout Rate, Batch Size, and Number of LSTM Layers.</a:t>
            </a:r>
          </a:p>
          <a:p>
            <a:pPr marR="0" lvl="1">
              <a:lnSpc>
                <a:spcPct val="110000"/>
              </a:lnSpc>
            </a:pPr>
            <a:r>
              <a:rPr lang="en-US" sz="1400" b="1" i="0" u="none" strike="noStrike" baseline="0" dirty="0"/>
              <a:t>Metrics</a:t>
            </a:r>
            <a:r>
              <a:rPr lang="en-US" sz="1400" b="0" i="0" u="none" strike="noStrike" baseline="0" dirty="0"/>
              <a:t>: Monitored per-epoch performance metrics such as Validation MSE, MAE, and R² score, along with training loss.</a:t>
            </a:r>
          </a:p>
          <a:p>
            <a:pPr marR="0" lvl="1">
              <a:lnSpc>
                <a:spcPct val="110000"/>
              </a:lnSpc>
            </a:pPr>
            <a:r>
              <a:rPr lang="en-US" sz="1400" b="1" i="0" u="none" strike="noStrike" baseline="0" dirty="0"/>
              <a:t>Final Evaluations</a:t>
            </a:r>
            <a:r>
              <a:rPr lang="en-US" sz="1400" b="0" i="0" u="none" strike="noStrike" baseline="0" dirty="0"/>
              <a:t>: Evaluated and saved metrics on the test set for comparative analysis.</a:t>
            </a:r>
          </a:p>
          <a:p>
            <a:pPr marR="0" lvl="1">
              <a:lnSpc>
                <a:spcPct val="110000"/>
              </a:lnSpc>
            </a:pPr>
            <a:r>
              <a:rPr lang="en-US" sz="1400" b="1" i="0" u="none" strike="noStrike" baseline="0" dirty="0"/>
              <a:t>Model Artifacts</a:t>
            </a:r>
            <a:r>
              <a:rPr lang="en-US" sz="1400" b="0" i="0" u="none" strike="noStrike" baseline="0" dirty="0"/>
              <a:t>: Saved the weights of the best-performing model for future analysis and reproducibility.</a:t>
            </a:r>
          </a:p>
        </p:txBody>
      </p:sp>
    </p:spTree>
    <p:extLst>
      <p:ext uri="{BB962C8B-B14F-4D97-AF65-F5344CB8AC3E}">
        <p14:creationId xmlns:p14="http://schemas.microsoft.com/office/powerpoint/2010/main" val="156863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59FACE42-44B0-4185-8ED4-9043A78C860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A838DBA2-246D-4087-AE0A-6EA2B4B65A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12" name="Group 11">
              <a:extLst>
                <a:ext uri="{FF2B5EF4-FFF2-40B4-BE49-F238E27FC236}">
                  <a16:creationId xmlns:a16="http://schemas.microsoft.com/office/drawing/2014/main" id="{B4406F95-9579-494D-BE1E-A012A7F4CB3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89" name="Rectangle 5">
                <a:extLst>
                  <a:ext uri="{FF2B5EF4-FFF2-40B4-BE49-F238E27FC236}">
                    <a16:creationId xmlns:a16="http://schemas.microsoft.com/office/drawing/2014/main" id="{4C8D671A-5C73-44CA-B6D0-7F3BC195BA6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190" name="Freeform 6">
                <a:extLst>
                  <a:ext uri="{FF2B5EF4-FFF2-40B4-BE49-F238E27FC236}">
                    <a16:creationId xmlns:a16="http://schemas.microsoft.com/office/drawing/2014/main" id="{F0DB3AC8-B5AD-4004-B0B9-74B58BECA0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1" name="Freeform 7">
                <a:extLst>
                  <a:ext uri="{FF2B5EF4-FFF2-40B4-BE49-F238E27FC236}">
                    <a16:creationId xmlns:a16="http://schemas.microsoft.com/office/drawing/2014/main" id="{F3B2C8F3-E236-45B2-B2E1-8460F8FD6D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2" name="Freeform 8">
                <a:extLst>
                  <a:ext uri="{FF2B5EF4-FFF2-40B4-BE49-F238E27FC236}">
                    <a16:creationId xmlns:a16="http://schemas.microsoft.com/office/drawing/2014/main" id="{761EE3AC-0BC2-4A29-AD58-5CB0EEFF96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3" name="Freeform 9">
                <a:extLst>
                  <a:ext uri="{FF2B5EF4-FFF2-40B4-BE49-F238E27FC236}">
                    <a16:creationId xmlns:a16="http://schemas.microsoft.com/office/drawing/2014/main" id="{38DC43BE-83DD-43F3-A21F-9B58B1074FF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4" name="Freeform 10">
                <a:extLst>
                  <a:ext uri="{FF2B5EF4-FFF2-40B4-BE49-F238E27FC236}">
                    <a16:creationId xmlns:a16="http://schemas.microsoft.com/office/drawing/2014/main" id="{112583CE-53E8-48F6-9F71-25A32BFD6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5" name="Freeform 11">
                <a:extLst>
                  <a:ext uri="{FF2B5EF4-FFF2-40B4-BE49-F238E27FC236}">
                    <a16:creationId xmlns:a16="http://schemas.microsoft.com/office/drawing/2014/main" id="{229A7966-2C4F-4334-8FB7-08521F984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6" name="Freeform 12">
                <a:extLst>
                  <a:ext uri="{FF2B5EF4-FFF2-40B4-BE49-F238E27FC236}">
                    <a16:creationId xmlns:a16="http://schemas.microsoft.com/office/drawing/2014/main" id="{656FCF6A-DF5B-42AA-83C4-22CD7B9947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7" name="Freeform 13">
                <a:extLst>
                  <a:ext uri="{FF2B5EF4-FFF2-40B4-BE49-F238E27FC236}">
                    <a16:creationId xmlns:a16="http://schemas.microsoft.com/office/drawing/2014/main" id="{E908B3EE-F31D-4E8D-BF3C-71F5B35F02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8" name="Freeform 14">
                <a:extLst>
                  <a:ext uri="{FF2B5EF4-FFF2-40B4-BE49-F238E27FC236}">
                    <a16:creationId xmlns:a16="http://schemas.microsoft.com/office/drawing/2014/main" id="{DA9F96D7-B42C-4F80-8F26-72388FE0C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9" name="Freeform 15">
                <a:extLst>
                  <a:ext uri="{FF2B5EF4-FFF2-40B4-BE49-F238E27FC236}">
                    <a16:creationId xmlns:a16="http://schemas.microsoft.com/office/drawing/2014/main" id="{5C9D5861-5A45-408A-A25E-61ED661AD7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0" name="Line 16">
                <a:extLst>
                  <a:ext uri="{FF2B5EF4-FFF2-40B4-BE49-F238E27FC236}">
                    <a16:creationId xmlns:a16="http://schemas.microsoft.com/office/drawing/2014/main" id="{DEEF5DD7-13B2-4CBB-A1AE-193A618B0F0A}"/>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01" name="Freeform 17">
                <a:extLst>
                  <a:ext uri="{FF2B5EF4-FFF2-40B4-BE49-F238E27FC236}">
                    <a16:creationId xmlns:a16="http://schemas.microsoft.com/office/drawing/2014/main" id="{3D896DDA-5AD2-4360-9E65-A79213105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2" name="Freeform 18">
                <a:extLst>
                  <a:ext uri="{FF2B5EF4-FFF2-40B4-BE49-F238E27FC236}">
                    <a16:creationId xmlns:a16="http://schemas.microsoft.com/office/drawing/2014/main" id="{C088F3B1-D893-4078-8EAE-6A3776F67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3" name="Freeform 19">
                <a:extLst>
                  <a:ext uri="{FF2B5EF4-FFF2-40B4-BE49-F238E27FC236}">
                    <a16:creationId xmlns:a16="http://schemas.microsoft.com/office/drawing/2014/main" id="{23CCB367-42E1-4DEF-BABD-7457EB9F2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4" name="Freeform 20">
                <a:extLst>
                  <a:ext uri="{FF2B5EF4-FFF2-40B4-BE49-F238E27FC236}">
                    <a16:creationId xmlns:a16="http://schemas.microsoft.com/office/drawing/2014/main" id="{BAFD46CE-CD21-4C8E-8ACE-B1A0B74A90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5" name="Rectangle 21">
                <a:extLst>
                  <a:ext uri="{FF2B5EF4-FFF2-40B4-BE49-F238E27FC236}">
                    <a16:creationId xmlns:a16="http://schemas.microsoft.com/office/drawing/2014/main" id="{23980A26-1FFF-4434-A77C-C5A1C96A54B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06" name="Freeform 22">
                <a:extLst>
                  <a:ext uri="{FF2B5EF4-FFF2-40B4-BE49-F238E27FC236}">
                    <a16:creationId xmlns:a16="http://schemas.microsoft.com/office/drawing/2014/main" id="{AE64C1E5-E917-4222-8080-3EF831FB46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7" name="Freeform 23">
                <a:extLst>
                  <a:ext uri="{FF2B5EF4-FFF2-40B4-BE49-F238E27FC236}">
                    <a16:creationId xmlns:a16="http://schemas.microsoft.com/office/drawing/2014/main" id="{D4D42DE6-99E5-4D28-834E-6601A7DD93A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8" name="Freeform 24">
                <a:extLst>
                  <a:ext uri="{FF2B5EF4-FFF2-40B4-BE49-F238E27FC236}">
                    <a16:creationId xmlns:a16="http://schemas.microsoft.com/office/drawing/2014/main" id="{194304B3-4C44-49E0-A677-19E2DA8CC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9" name="Freeform 25">
                <a:extLst>
                  <a:ext uri="{FF2B5EF4-FFF2-40B4-BE49-F238E27FC236}">
                    <a16:creationId xmlns:a16="http://schemas.microsoft.com/office/drawing/2014/main" id="{C726387F-F77D-4FB6-A177-1DC6115E8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0" name="Freeform 26">
                <a:extLst>
                  <a:ext uri="{FF2B5EF4-FFF2-40B4-BE49-F238E27FC236}">
                    <a16:creationId xmlns:a16="http://schemas.microsoft.com/office/drawing/2014/main" id="{2F09766D-0653-4646-BA37-8FC23294B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1" name="Freeform 27">
                <a:extLst>
                  <a:ext uri="{FF2B5EF4-FFF2-40B4-BE49-F238E27FC236}">
                    <a16:creationId xmlns:a16="http://schemas.microsoft.com/office/drawing/2014/main" id="{F50D9867-C9E0-462B-894F-B2F97E26AC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2" name="Freeform 28">
                <a:extLst>
                  <a:ext uri="{FF2B5EF4-FFF2-40B4-BE49-F238E27FC236}">
                    <a16:creationId xmlns:a16="http://schemas.microsoft.com/office/drawing/2014/main" id="{44179987-9B3B-4BC1-9BDA-EC9F30A3794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3" name="Freeform 29">
                <a:extLst>
                  <a:ext uri="{FF2B5EF4-FFF2-40B4-BE49-F238E27FC236}">
                    <a16:creationId xmlns:a16="http://schemas.microsoft.com/office/drawing/2014/main" id="{EF0E5480-8C2D-4FFE-9357-938DF0642B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4" name="Freeform 30">
                <a:extLst>
                  <a:ext uri="{FF2B5EF4-FFF2-40B4-BE49-F238E27FC236}">
                    <a16:creationId xmlns:a16="http://schemas.microsoft.com/office/drawing/2014/main" id="{FDAC2F76-95E6-4EE4-8A26-47CDAE5C6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31">
                <a:extLst>
                  <a:ext uri="{FF2B5EF4-FFF2-40B4-BE49-F238E27FC236}">
                    <a16:creationId xmlns:a16="http://schemas.microsoft.com/office/drawing/2014/main" id="{249EB4AA-5D5B-4A3A-9F2D-6E4EDF2046C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3" name="Group 12">
              <a:extLst>
                <a:ext uri="{FF2B5EF4-FFF2-40B4-BE49-F238E27FC236}">
                  <a16:creationId xmlns:a16="http://schemas.microsoft.com/office/drawing/2014/main" id="{375D3DC5-0B19-4EA9-A350-6218AC28CDA7}"/>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15" name="Freeform 32">
                <a:extLst>
                  <a:ext uri="{FF2B5EF4-FFF2-40B4-BE49-F238E27FC236}">
                    <a16:creationId xmlns:a16="http://schemas.microsoft.com/office/drawing/2014/main" id="{86B5A458-9418-4EDA-9B6F-E4754ABADF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6" name="Freeform 33">
                <a:extLst>
                  <a:ext uri="{FF2B5EF4-FFF2-40B4-BE49-F238E27FC236}">
                    <a16:creationId xmlns:a16="http://schemas.microsoft.com/office/drawing/2014/main" id="{6307D20D-BE6F-4BFD-8A35-230A01AD726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7" name="Freeform 34">
                <a:extLst>
                  <a:ext uri="{FF2B5EF4-FFF2-40B4-BE49-F238E27FC236}">
                    <a16:creationId xmlns:a16="http://schemas.microsoft.com/office/drawing/2014/main" id="{37A04039-8217-4B7F-8F43-4039DF087D8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8" name="Freeform 35">
                <a:extLst>
                  <a:ext uri="{FF2B5EF4-FFF2-40B4-BE49-F238E27FC236}">
                    <a16:creationId xmlns:a16="http://schemas.microsoft.com/office/drawing/2014/main" id="{CA6CE641-5DEB-4A06-B9C3-B726A334C2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9" name="Freeform 36">
                <a:extLst>
                  <a:ext uri="{FF2B5EF4-FFF2-40B4-BE49-F238E27FC236}">
                    <a16:creationId xmlns:a16="http://schemas.microsoft.com/office/drawing/2014/main" id="{D08C7C1C-DF39-4479-94BD-47E71DE4221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0" name="Freeform 37">
                <a:extLst>
                  <a:ext uri="{FF2B5EF4-FFF2-40B4-BE49-F238E27FC236}">
                    <a16:creationId xmlns:a16="http://schemas.microsoft.com/office/drawing/2014/main" id="{27C5EAA7-E449-48C0-9B14-E677E6ECF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1" name="Freeform 38">
                <a:extLst>
                  <a:ext uri="{FF2B5EF4-FFF2-40B4-BE49-F238E27FC236}">
                    <a16:creationId xmlns:a16="http://schemas.microsoft.com/office/drawing/2014/main" id="{AA6A8A39-39D4-41FE-9974-CB46106A73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2" name="Freeform 39">
                <a:extLst>
                  <a:ext uri="{FF2B5EF4-FFF2-40B4-BE49-F238E27FC236}">
                    <a16:creationId xmlns:a16="http://schemas.microsoft.com/office/drawing/2014/main" id="{433C6D82-AE91-4A0C-97C6-34399C9084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3" name="Freeform 40">
                <a:extLst>
                  <a:ext uri="{FF2B5EF4-FFF2-40B4-BE49-F238E27FC236}">
                    <a16:creationId xmlns:a16="http://schemas.microsoft.com/office/drawing/2014/main" id="{D4C06E36-D233-423A-BC95-5B4D5BE35C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4" name="Rectangle 41">
                <a:extLst>
                  <a:ext uri="{FF2B5EF4-FFF2-40B4-BE49-F238E27FC236}">
                    <a16:creationId xmlns:a16="http://schemas.microsoft.com/office/drawing/2014/main" id="{E1B0EEC1-CF7A-4761-B477-941DB41A83D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grpSp>
        <p:nvGrpSpPr>
          <p:cNvPr id="52" name="Group 51">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53" name="Rectangle 52">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sp>
        <p:nvSpPr>
          <p:cNvPr id="2" name="Title 1">
            <a:extLst>
              <a:ext uri="{FF2B5EF4-FFF2-40B4-BE49-F238E27FC236}">
                <a16:creationId xmlns:a16="http://schemas.microsoft.com/office/drawing/2014/main" id="{F0E0E191-6AB2-9616-156F-CCC79BAD1D37}"/>
              </a:ext>
            </a:extLst>
          </p:cNvPr>
          <p:cNvSpPr>
            <a:spLocks noGrp="1"/>
          </p:cNvSpPr>
          <p:nvPr>
            <p:ph type="title"/>
          </p:nvPr>
        </p:nvSpPr>
        <p:spPr>
          <a:xfrm>
            <a:off x="6448425" y="618518"/>
            <a:ext cx="4598985" cy="1478570"/>
          </a:xfrm>
        </p:spPr>
        <p:txBody>
          <a:bodyPr vert="horz" lIns="91440" tIns="45720" rIns="91440" bIns="45720" rtlCol="0" anchor="ctr">
            <a:normAutofit/>
          </a:bodyPr>
          <a:lstStyle/>
          <a:p>
            <a:pPr marR="0"/>
            <a:r>
              <a:rPr lang="en-US" sz="3300" b="0" i="0" u="none" strike="noStrike"/>
              <a:t>Modeling Approach and Experimental Setup</a:t>
            </a:r>
          </a:p>
        </p:txBody>
      </p:sp>
      <p:pic>
        <p:nvPicPr>
          <p:cNvPr id="225" name="Picture 224" descr="Blue blocks and networks technology background">
            <a:extLst>
              <a:ext uri="{FF2B5EF4-FFF2-40B4-BE49-F238E27FC236}">
                <a16:creationId xmlns:a16="http://schemas.microsoft.com/office/drawing/2014/main" id="{33FFB4EF-9CAD-DD6E-8E1A-F51BB186B625}"/>
              </a:ext>
            </a:extLst>
          </p:cNvPr>
          <p:cNvPicPr>
            <a:picLocks noChangeAspect="1"/>
          </p:cNvPicPr>
          <p:nvPr/>
        </p:nvPicPr>
        <p:blipFill>
          <a:blip r:embed="rId5"/>
          <a:srcRect l="9522" r="40433" b="-446"/>
          <a:stretch/>
        </p:blipFill>
        <p:spPr>
          <a:xfrm>
            <a:off x="-5597" y="10"/>
            <a:ext cx="6101597" cy="6857990"/>
          </a:xfrm>
          <a:prstGeom prst="rect">
            <a:avLst/>
          </a:prstGeom>
        </p:spPr>
      </p:pic>
      <p:grpSp>
        <p:nvGrpSpPr>
          <p:cNvPr id="56" name="Group 55">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57" name="Rectangle 56">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58"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9"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0" name="Rectangle 59">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61"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2"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3"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4"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5"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6"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7"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8"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69"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0"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1"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2"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3"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4"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5"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6"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7"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8"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79"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0"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1"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2"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3"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4"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5" name="Rectangle 84">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86"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7"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8"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89"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0"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1"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2"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6"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4"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7"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96"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8" name="Rectangle 227">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98"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9"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0"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1"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2"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3"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4"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5"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6"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7"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8"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09"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10"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sp>
        <p:nvSpPr>
          <p:cNvPr id="3" name="Text Placeholder 2">
            <a:extLst>
              <a:ext uri="{FF2B5EF4-FFF2-40B4-BE49-F238E27FC236}">
                <a16:creationId xmlns:a16="http://schemas.microsoft.com/office/drawing/2014/main" id="{5B5758F0-DCD4-CAC4-AC3C-6B51EE6ADCA2}"/>
              </a:ext>
            </a:extLst>
          </p:cNvPr>
          <p:cNvSpPr>
            <a:spLocks noGrp="1"/>
          </p:cNvSpPr>
          <p:nvPr>
            <p:ph type="body" idx="1"/>
          </p:nvPr>
        </p:nvSpPr>
        <p:spPr>
          <a:xfrm>
            <a:off x="6448425" y="2249487"/>
            <a:ext cx="4598986" cy="3541714"/>
          </a:xfrm>
        </p:spPr>
        <p:txBody>
          <a:bodyPr vert="horz" lIns="91440" tIns="45720" rIns="91440" bIns="45720" rtlCol="0">
            <a:noAutofit/>
          </a:bodyPr>
          <a:lstStyle/>
          <a:p>
            <a:pPr marR="0" lvl="0">
              <a:lnSpc>
                <a:spcPct val="110000"/>
              </a:lnSpc>
            </a:pPr>
            <a:r>
              <a:rPr lang="en-US" sz="1400" b="1" i="0" u="none" strike="noStrike" baseline="0" dirty="0"/>
              <a:t>Model Choice:</a:t>
            </a:r>
            <a:r>
              <a:rPr lang="en-US" sz="1400" b="0" i="0" u="none" strike="noStrike" baseline="0" dirty="0"/>
              <a:t> Utilized Long Short-Term Memory (LSTM) architecture to effectively capture temporal dependencies in the multivariate time series data.</a:t>
            </a:r>
          </a:p>
          <a:p>
            <a:pPr marR="0" lvl="0">
              <a:lnSpc>
                <a:spcPct val="110000"/>
              </a:lnSpc>
            </a:pPr>
            <a:r>
              <a:rPr lang="en-US" sz="1400" b="1" i="0" u="none" strike="noStrike" baseline="0" dirty="0"/>
              <a:t>Input Structure:</a:t>
            </a:r>
            <a:r>
              <a:rPr lang="en-US" sz="1400" b="0" i="0" u="none" strike="noStrike" baseline="0" dirty="0"/>
              <a:t> Each model input consisted of 12 time steps (1 hour of past data) to predict the next value of Global Active Power.</a:t>
            </a:r>
          </a:p>
          <a:p>
            <a:pPr marR="0" lvl="0">
              <a:lnSpc>
                <a:spcPct val="110000"/>
              </a:lnSpc>
            </a:pPr>
            <a:r>
              <a:rPr lang="en-US" sz="1400" b="1" i="0" u="none" strike="noStrike" baseline="0" dirty="0"/>
              <a:t>Implementation Framework:</a:t>
            </a:r>
            <a:r>
              <a:rPr lang="en-US" sz="1400" b="0" i="0" u="none" strike="noStrike" baseline="0" dirty="0"/>
              <a:t> Developed the LSTM model using </a:t>
            </a:r>
            <a:r>
              <a:rPr lang="en-US" sz="1400" b="0" i="0" u="none" strike="noStrike" baseline="0" dirty="0" err="1"/>
              <a:t>PyTorch</a:t>
            </a:r>
            <a:r>
              <a:rPr lang="en-US" sz="1400" b="0" i="0" u="none" strike="noStrike" baseline="0" dirty="0"/>
              <a:t>, leveraging Weights &amp; Biases (W&amp;B) for hyperparameter optimization and performance tracking.</a:t>
            </a:r>
          </a:p>
          <a:p>
            <a:pPr marR="0" lvl="0">
              <a:lnSpc>
                <a:spcPct val="110000"/>
              </a:lnSpc>
            </a:pPr>
            <a:r>
              <a:rPr lang="en-US" sz="1400" b="1" i="0" u="none" strike="noStrike" baseline="0" dirty="0"/>
              <a:t>Hyperparameter Tuning:</a:t>
            </a:r>
            <a:r>
              <a:rPr lang="en-US" sz="1400" b="0" i="0" u="none" strike="noStrike" baseline="0" dirty="0"/>
              <a:t> Conducted sweeps on critical hyperparameters including Learning Rate, Hidden Size, Dropout Rate, Batch Size, and Number of Layers.</a:t>
            </a:r>
          </a:p>
          <a:p>
            <a:pPr marR="0" lvl="0">
              <a:lnSpc>
                <a:spcPct val="110000"/>
              </a:lnSpc>
            </a:pPr>
            <a:r>
              <a:rPr lang="en-US" sz="1400" b="0" i="0" u="none" strike="noStrike" baseline="0" dirty="0"/>
              <a:t>Each model was trained for 10 epochs, with Bayesian Optimization used to minimize Mean Squared Error (MSE) on the validation set.</a:t>
            </a:r>
          </a:p>
        </p:txBody>
      </p:sp>
    </p:spTree>
    <p:extLst>
      <p:ext uri="{BB962C8B-B14F-4D97-AF65-F5344CB8AC3E}">
        <p14:creationId xmlns:p14="http://schemas.microsoft.com/office/powerpoint/2010/main" val="417725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0"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grpSp>
        <p:nvGrpSpPr>
          <p:cNvPr id="131" name="Group 130">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32"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33"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4"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5"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36"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7"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8"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39"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0"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1"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2"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3"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4"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5"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6"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7"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8"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49"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0"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1"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2"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3"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4"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5"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6"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7"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8"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59"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0"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61"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2"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3"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4"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5"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6"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7"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8"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69"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0"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1"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2"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73"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4"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5"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6"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7"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8"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79"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0"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1"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2"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3"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4"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5"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sp>
        <p:nvSpPr>
          <p:cNvPr id="186" name="Rectangle 185">
            <a:extLst>
              <a:ext uri="{FF2B5EF4-FFF2-40B4-BE49-F238E27FC236}">
                <a16:creationId xmlns:a16="http://schemas.microsoft.com/office/drawing/2014/main" id="{CD614432-46FD-4B63-8194-64F233F941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grpSp>
        <p:nvGrpSpPr>
          <p:cNvPr id="187" name="Group 186">
            <a:extLst>
              <a:ext uri="{FF2B5EF4-FFF2-40B4-BE49-F238E27FC236}">
                <a16:creationId xmlns:a16="http://schemas.microsoft.com/office/drawing/2014/main" id="{57D43E06-E0E9-45FB-9DD8-4513BF040A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71" name="Rectangle 5">
              <a:extLst>
                <a:ext uri="{FF2B5EF4-FFF2-40B4-BE49-F238E27FC236}">
                  <a16:creationId xmlns:a16="http://schemas.microsoft.com/office/drawing/2014/main" id="{BC31D834-B127-4A66-A0A9-2956DB0766D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88" name="Freeform 6">
              <a:extLst>
                <a:ext uri="{FF2B5EF4-FFF2-40B4-BE49-F238E27FC236}">
                  <a16:creationId xmlns:a16="http://schemas.microsoft.com/office/drawing/2014/main" id="{AEB45F0E-3639-41ED-99CC-CCA38D61D6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89" name="Freeform 7">
              <a:extLst>
                <a:ext uri="{FF2B5EF4-FFF2-40B4-BE49-F238E27FC236}">
                  <a16:creationId xmlns:a16="http://schemas.microsoft.com/office/drawing/2014/main" id="{5302B214-0D24-40CA-BFB4-CF38694B0DB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0" name="Rectangle 8">
              <a:extLst>
                <a:ext uri="{FF2B5EF4-FFF2-40B4-BE49-F238E27FC236}">
                  <a16:creationId xmlns:a16="http://schemas.microsoft.com/office/drawing/2014/main" id="{BB18DCBD-D74A-40C8-B325-B49FC52BA28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191" name="Freeform 9">
              <a:extLst>
                <a:ext uri="{FF2B5EF4-FFF2-40B4-BE49-F238E27FC236}">
                  <a16:creationId xmlns:a16="http://schemas.microsoft.com/office/drawing/2014/main" id="{02CFFDAE-C576-45A9-8D6F-3FF8F2EAF5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2" name="Freeform 10">
              <a:extLst>
                <a:ext uri="{FF2B5EF4-FFF2-40B4-BE49-F238E27FC236}">
                  <a16:creationId xmlns:a16="http://schemas.microsoft.com/office/drawing/2014/main" id="{382510FF-8736-4655-A749-972F90D8BA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3" name="Freeform 11">
              <a:extLst>
                <a:ext uri="{FF2B5EF4-FFF2-40B4-BE49-F238E27FC236}">
                  <a16:creationId xmlns:a16="http://schemas.microsoft.com/office/drawing/2014/main" id="{302B8B45-64D1-4E5D-BBCC-AB578EC646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4" name="Freeform 12">
              <a:extLst>
                <a:ext uri="{FF2B5EF4-FFF2-40B4-BE49-F238E27FC236}">
                  <a16:creationId xmlns:a16="http://schemas.microsoft.com/office/drawing/2014/main" id="{C63FCB23-1A4C-4B0E-991C-1E1AD04759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5" name="Freeform 13">
              <a:extLst>
                <a:ext uri="{FF2B5EF4-FFF2-40B4-BE49-F238E27FC236}">
                  <a16:creationId xmlns:a16="http://schemas.microsoft.com/office/drawing/2014/main" id="{49B472C6-502A-452F-857D-3007E7519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6" name="Freeform 14">
              <a:extLst>
                <a:ext uri="{FF2B5EF4-FFF2-40B4-BE49-F238E27FC236}">
                  <a16:creationId xmlns:a16="http://schemas.microsoft.com/office/drawing/2014/main" id="{1887487B-9617-48BB-BC6E-2E095DDB7A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7" name="Freeform 15">
              <a:extLst>
                <a:ext uri="{FF2B5EF4-FFF2-40B4-BE49-F238E27FC236}">
                  <a16:creationId xmlns:a16="http://schemas.microsoft.com/office/drawing/2014/main" id="{8CCC40D8-3574-4709-B597-0C9EB8AC97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8" name="Freeform 16">
              <a:extLst>
                <a:ext uri="{FF2B5EF4-FFF2-40B4-BE49-F238E27FC236}">
                  <a16:creationId xmlns:a16="http://schemas.microsoft.com/office/drawing/2014/main" id="{5C2DE696-C0F1-4470-AA20-1B185DFE05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199" name="Freeform 17">
              <a:extLst>
                <a:ext uri="{FF2B5EF4-FFF2-40B4-BE49-F238E27FC236}">
                  <a16:creationId xmlns:a16="http://schemas.microsoft.com/office/drawing/2014/main" id="{3044BF69-E88A-4FE6-A7C7-E6222C391B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0" name="Freeform 18">
              <a:extLst>
                <a:ext uri="{FF2B5EF4-FFF2-40B4-BE49-F238E27FC236}">
                  <a16:creationId xmlns:a16="http://schemas.microsoft.com/office/drawing/2014/main" id="{87F8C68F-552A-4831-87FC-D45485F782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1" name="Freeform 19">
              <a:extLst>
                <a:ext uri="{FF2B5EF4-FFF2-40B4-BE49-F238E27FC236}">
                  <a16:creationId xmlns:a16="http://schemas.microsoft.com/office/drawing/2014/main" id="{439F4E03-58CC-4C01-B28D-4B4B5A6CF5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2" name="Freeform 20">
              <a:extLst>
                <a:ext uri="{FF2B5EF4-FFF2-40B4-BE49-F238E27FC236}">
                  <a16:creationId xmlns:a16="http://schemas.microsoft.com/office/drawing/2014/main" id="{638B9EF8-62E2-409B-A243-493F3008A0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3" name="Freeform 21">
              <a:extLst>
                <a:ext uri="{FF2B5EF4-FFF2-40B4-BE49-F238E27FC236}">
                  <a16:creationId xmlns:a16="http://schemas.microsoft.com/office/drawing/2014/main" id="{BF251EFD-0032-41FD-A617-D4F06953E0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4" name="Freeform 22">
              <a:extLst>
                <a:ext uri="{FF2B5EF4-FFF2-40B4-BE49-F238E27FC236}">
                  <a16:creationId xmlns:a16="http://schemas.microsoft.com/office/drawing/2014/main" id="{3DF212F4-57CD-4E08-BC1F-CA81C516C4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5" name="Freeform 23">
              <a:extLst>
                <a:ext uri="{FF2B5EF4-FFF2-40B4-BE49-F238E27FC236}">
                  <a16:creationId xmlns:a16="http://schemas.microsoft.com/office/drawing/2014/main" id="{6C8506A9-98D5-4346-BA53-7BE67D7D03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6" name="Freeform 24">
              <a:extLst>
                <a:ext uri="{FF2B5EF4-FFF2-40B4-BE49-F238E27FC236}">
                  <a16:creationId xmlns:a16="http://schemas.microsoft.com/office/drawing/2014/main" id="{7D36D3DC-4B56-4591-B3CB-20F2A8E08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7" name="Freeform 25">
              <a:extLst>
                <a:ext uri="{FF2B5EF4-FFF2-40B4-BE49-F238E27FC236}">
                  <a16:creationId xmlns:a16="http://schemas.microsoft.com/office/drawing/2014/main" id="{19C17C52-3CF4-4CB1-93B0-D71E838B5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8" name="Freeform 26">
              <a:extLst>
                <a:ext uri="{FF2B5EF4-FFF2-40B4-BE49-F238E27FC236}">
                  <a16:creationId xmlns:a16="http://schemas.microsoft.com/office/drawing/2014/main" id="{F723AE18-264F-4AA7-88D7-83570E3268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09" name="Freeform 27">
              <a:extLst>
                <a:ext uri="{FF2B5EF4-FFF2-40B4-BE49-F238E27FC236}">
                  <a16:creationId xmlns:a16="http://schemas.microsoft.com/office/drawing/2014/main" id="{4CCF1D1F-3F13-4891-8139-ADA1CD8DD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0" name="Freeform 28">
              <a:extLst>
                <a:ext uri="{FF2B5EF4-FFF2-40B4-BE49-F238E27FC236}">
                  <a16:creationId xmlns:a16="http://schemas.microsoft.com/office/drawing/2014/main" id="{78BFA10C-74DF-41B4-8E08-50CC82B7A8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1" name="Freeform 29">
              <a:extLst>
                <a:ext uri="{FF2B5EF4-FFF2-40B4-BE49-F238E27FC236}">
                  <a16:creationId xmlns:a16="http://schemas.microsoft.com/office/drawing/2014/main" id="{DFCDD40B-D4BD-4091-9EE8-869FF64F0C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2" name="Freeform 30">
              <a:extLst>
                <a:ext uri="{FF2B5EF4-FFF2-40B4-BE49-F238E27FC236}">
                  <a16:creationId xmlns:a16="http://schemas.microsoft.com/office/drawing/2014/main" id="{C795EC66-071B-4C40-934A-C3AB55649B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3" name="Freeform 31">
              <a:extLst>
                <a:ext uri="{FF2B5EF4-FFF2-40B4-BE49-F238E27FC236}">
                  <a16:creationId xmlns:a16="http://schemas.microsoft.com/office/drawing/2014/main" id="{4DFDE558-A234-4BD5-A26C-99870882F6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4" name="Freeform 32">
              <a:extLst>
                <a:ext uri="{FF2B5EF4-FFF2-40B4-BE49-F238E27FC236}">
                  <a16:creationId xmlns:a16="http://schemas.microsoft.com/office/drawing/2014/main" id="{0A007A33-7683-48EB-9714-ADEDDC1DB36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5" name="Rectangle 33">
              <a:extLst>
                <a:ext uri="{FF2B5EF4-FFF2-40B4-BE49-F238E27FC236}">
                  <a16:creationId xmlns:a16="http://schemas.microsoft.com/office/drawing/2014/main" id="{EC290698-D471-4505-B43E-87EEFB3619E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16" name="Freeform 34">
              <a:extLst>
                <a:ext uri="{FF2B5EF4-FFF2-40B4-BE49-F238E27FC236}">
                  <a16:creationId xmlns:a16="http://schemas.microsoft.com/office/drawing/2014/main" id="{8B75059B-DDB3-4BDF-9AE6-D9A4A5ED43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7" name="Freeform 35">
              <a:extLst>
                <a:ext uri="{FF2B5EF4-FFF2-40B4-BE49-F238E27FC236}">
                  <a16:creationId xmlns:a16="http://schemas.microsoft.com/office/drawing/2014/main" id="{81B849DB-E967-4042-B061-AD30AB053F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8" name="Freeform 36">
              <a:extLst>
                <a:ext uri="{FF2B5EF4-FFF2-40B4-BE49-F238E27FC236}">
                  <a16:creationId xmlns:a16="http://schemas.microsoft.com/office/drawing/2014/main" id="{E8E1D58B-C2EE-4DAC-BC7D-ABC55F5C3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19" name="Freeform 37">
              <a:extLst>
                <a:ext uri="{FF2B5EF4-FFF2-40B4-BE49-F238E27FC236}">
                  <a16:creationId xmlns:a16="http://schemas.microsoft.com/office/drawing/2014/main" id="{7D867EE2-CC64-459F-B1FD-5770B0C85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0" name="Freeform 38">
              <a:extLst>
                <a:ext uri="{FF2B5EF4-FFF2-40B4-BE49-F238E27FC236}">
                  <a16:creationId xmlns:a16="http://schemas.microsoft.com/office/drawing/2014/main" id="{96DBF1BF-0F1A-4646-B493-2C210BF91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1" name="Freeform 39">
              <a:extLst>
                <a:ext uri="{FF2B5EF4-FFF2-40B4-BE49-F238E27FC236}">
                  <a16:creationId xmlns:a16="http://schemas.microsoft.com/office/drawing/2014/main" id="{C14EBC57-DC59-4BAB-BFEF-5E2A172024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2" name="Freeform 40">
              <a:extLst>
                <a:ext uri="{FF2B5EF4-FFF2-40B4-BE49-F238E27FC236}">
                  <a16:creationId xmlns:a16="http://schemas.microsoft.com/office/drawing/2014/main" id="{05A2794A-7B60-4B1F-B43C-C08F51C667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3" name="Freeform 41">
              <a:extLst>
                <a:ext uri="{FF2B5EF4-FFF2-40B4-BE49-F238E27FC236}">
                  <a16:creationId xmlns:a16="http://schemas.microsoft.com/office/drawing/2014/main" id="{3394CF13-32C3-4BE9-AA6D-DF8F82534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4" name="Freeform 42">
              <a:extLst>
                <a:ext uri="{FF2B5EF4-FFF2-40B4-BE49-F238E27FC236}">
                  <a16:creationId xmlns:a16="http://schemas.microsoft.com/office/drawing/2014/main" id="{2E4C0BA3-1B29-4D8C-9E6E-CDAFF7C957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5" name="Freeform 43">
              <a:extLst>
                <a:ext uri="{FF2B5EF4-FFF2-40B4-BE49-F238E27FC236}">
                  <a16:creationId xmlns:a16="http://schemas.microsoft.com/office/drawing/2014/main" id="{A8623A34-11DB-4490-AF5D-26513AD500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6" name="Freeform 44">
              <a:extLst>
                <a:ext uri="{FF2B5EF4-FFF2-40B4-BE49-F238E27FC236}">
                  <a16:creationId xmlns:a16="http://schemas.microsoft.com/office/drawing/2014/main" id="{AA01C5BF-55D0-406B-9447-9E6323AB463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7" name="Rectangle 45">
              <a:extLst>
                <a:ext uri="{FF2B5EF4-FFF2-40B4-BE49-F238E27FC236}">
                  <a16:creationId xmlns:a16="http://schemas.microsoft.com/office/drawing/2014/main" id="{592233FB-D11D-40BB-B825-D67497779CF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miter lim="800000"/>
                  <a:headEnd/>
                  <a:tailEnd/>
                </a14:hiddenLine>
              </a:ext>
            </a:extLst>
          </p:spPr>
          <p:txBody>
            <a:bodyPr/>
            <a:lstStyle/>
            <a:p>
              <a:endParaRPr lang="en-US"/>
            </a:p>
          </p:txBody>
        </p:sp>
        <p:sp>
          <p:nvSpPr>
            <p:cNvPr id="228" name="Freeform 46">
              <a:extLst>
                <a:ext uri="{FF2B5EF4-FFF2-40B4-BE49-F238E27FC236}">
                  <a16:creationId xmlns:a16="http://schemas.microsoft.com/office/drawing/2014/main" id="{3FD97EB1-F159-4021-B498-18ED5AD95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29" name="Freeform 47">
              <a:extLst>
                <a:ext uri="{FF2B5EF4-FFF2-40B4-BE49-F238E27FC236}">
                  <a16:creationId xmlns:a16="http://schemas.microsoft.com/office/drawing/2014/main" id="{663683DC-3029-493D-AC2E-B6475D4CAA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0" name="Freeform 48">
              <a:extLst>
                <a:ext uri="{FF2B5EF4-FFF2-40B4-BE49-F238E27FC236}">
                  <a16:creationId xmlns:a16="http://schemas.microsoft.com/office/drawing/2014/main" id="{B8D533F2-4DD0-47E4-B6F4-FE1DC5257F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1" name="Freeform 49">
              <a:extLst>
                <a:ext uri="{FF2B5EF4-FFF2-40B4-BE49-F238E27FC236}">
                  <a16:creationId xmlns:a16="http://schemas.microsoft.com/office/drawing/2014/main" id="{ECD96B65-7D14-4D80-A430-882ADD9B38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2" name="Freeform 50">
              <a:extLst>
                <a:ext uri="{FF2B5EF4-FFF2-40B4-BE49-F238E27FC236}">
                  <a16:creationId xmlns:a16="http://schemas.microsoft.com/office/drawing/2014/main" id="{7CF501C3-E940-4890-B417-54DB8EB62C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3" name="Freeform 51">
              <a:extLst>
                <a:ext uri="{FF2B5EF4-FFF2-40B4-BE49-F238E27FC236}">
                  <a16:creationId xmlns:a16="http://schemas.microsoft.com/office/drawing/2014/main" id="{DDDA19B3-D841-4B23-A0DA-8CDD36BFF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4" name="Freeform 52">
              <a:extLst>
                <a:ext uri="{FF2B5EF4-FFF2-40B4-BE49-F238E27FC236}">
                  <a16:creationId xmlns:a16="http://schemas.microsoft.com/office/drawing/2014/main" id="{1AE5B2C0-5A75-4732-9DC8-EC0562E33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5" name="Freeform 53">
              <a:extLst>
                <a:ext uri="{FF2B5EF4-FFF2-40B4-BE49-F238E27FC236}">
                  <a16:creationId xmlns:a16="http://schemas.microsoft.com/office/drawing/2014/main" id="{BBDD5730-79D7-4521-BC7B-26C613C92A6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6" name="Freeform 54">
              <a:extLst>
                <a:ext uri="{FF2B5EF4-FFF2-40B4-BE49-F238E27FC236}">
                  <a16:creationId xmlns:a16="http://schemas.microsoft.com/office/drawing/2014/main" id="{9A5C68A3-07A7-49FF-B29A-04E350105B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7" name="Freeform 55">
              <a:extLst>
                <a:ext uri="{FF2B5EF4-FFF2-40B4-BE49-F238E27FC236}">
                  <a16:creationId xmlns:a16="http://schemas.microsoft.com/office/drawing/2014/main" id="{E615EBAF-955F-4294-99EB-922C7A400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8" name="Freeform 56">
              <a:extLst>
                <a:ext uri="{FF2B5EF4-FFF2-40B4-BE49-F238E27FC236}">
                  <a16:creationId xmlns:a16="http://schemas.microsoft.com/office/drawing/2014/main" id="{B1592F83-EF32-4C0A-993A-2B6AC8186EC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39" name="Freeform 57">
              <a:extLst>
                <a:ext uri="{FF2B5EF4-FFF2-40B4-BE49-F238E27FC236}">
                  <a16:creationId xmlns:a16="http://schemas.microsoft.com/office/drawing/2014/main" id="{F1C4D2B1-55D6-4040-AE4D-F7C5D326F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sp>
          <p:nvSpPr>
            <p:cNvPr id="240" name="Freeform 58">
              <a:extLst>
                <a:ext uri="{FF2B5EF4-FFF2-40B4-BE49-F238E27FC236}">
                  <a16:creationId xmlns:a16="http://schemas.microsoft.com/office/drawing/2014/main" id="{DC7DBDFF-6BF3-41F0-A002-44B913CDC9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p14="http://schemas.microsoft.com/office/powerpoint/2010/main" xmlns:a16="http://schemas.microsoft.com/office/drawing/2014/main" xmlns="" w="9525">
                  <a:solidFill>
                    <a:srgbClr val="000000"/>
                  </a:solidFill>
                  <a:round/>
                  <a:headEnd/>
                  <a:tailEnd/>
                </a14:hiddenLine>
              </a:ext>
            </a:extLst>
          </p:spPr>
          <p:txBody>
            <a:bodyPr/>
            <a:lstStyle/>
            <a:p>
              <a:endParaRPr lang="en-US"/>
            </a:p>
          </p:txBody>
        </p:sp>
      </p:grpSp>
      <p:pic>
        <p:nvPicPr>
          <p:cNvPr id="241" name="Picture 2">
            <a:extLst>
              <a:ext uri="{FF2B5EF4-FFF2-40B4-BE49-F238E27FC236}">
                <a16:creationId xmlns:a16="http://schemas.microsoft.com/office/drawing/2014/main" id="{0B0BC616-AF73-491B-AACB-A8C3A548B63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a14="http://schemas.microsoft.com/office/drawing/2010/main" xmlns:p14="http://schemas.microsoft.com/office/powerpoint/2010/main" xmlns:a16="http://schemas.microsoft.com/office/drawing/2014/main" xmlns="">
                <a:solidFill>
                  <a:srgbClr val="FFFFFF"/>
                </a:solidFill>
              </a14:hiddenFill>
            </a:ext>
          </a:extLst>
        </p:spPr>
      </p:pic>
      <p:sp>
        <p:nvSpPr>
          <p:cNvPr id="2" name="Title 1">
            <a:extLst>
              <a:ext uri="{FF2B5EF4-FFF2-40B4-BE49-F238E27FC236}">
                <a16:creationId xmlns:a16="http://schemas.microsoft.com/office/drawing/2014/main" id="{032F52BA-A0EC-CDDC-9CD5-779CA2DD2135}"/>
              </a:ext>
            </a:extLst>
          </p:cNvPr>
          <p:cNvSpPr>
            <a:spLocks noGrp="1"/>
          </p:cNvSpPr>
          <p:nvPr>
            <p:ph type="title"/>
          </p:nvPr>
        </p:nvSpPr>
        <p:spPr>
          <a:xfrm>
            <a:off x="6580635" y="1113282"/>
            <a:ext cx="4966332" cy="2396681"/>
          </a:xfrm>
        </p:spPr>
        <p:txBody>
          <a:bodyPr vert="horz" lIns="91440" tIns="45720" rIns="91440" bIns="45720" rtlCol="0" anchor="b">
            <a:normAutofit/>
          </a:bodyPr>
          <a:lstStyle/>
          <a:p>
            <a:pPr marR="0"/>
            <a:r>
              <a:rPr lang="en-US" sz="4800" b="0" i="0" u="none" strike="noStrike" dirty="0">
                <a:solidFill>
                  <a:srgbClr val="FFFFFF"/>
                </a:solidFill>
              </a:rPr>
              <a:t>Hyperparameter Tuning </a:t>
            </a:r>
            <a:r>
              <a:rPr lang="en-US" sz="4800" dirty="0">
                <a:solidFill>
                  <a:srgbClr val="FFFFFF"/>
                </a:solidFill>
              </a:rPr>
              <a:t>Strategy</a:t>
            </a:r>
            <a:endParaRPr lang="en-US" sz="4800" b="0" i="0" u="none" strike="noStrike" dirty="0">
              <a:solidFill>
                <a:srgbClr val="FFFFFF"/>
              </a:solidFill>
            </a:endParaRPr>
          </a:p>
        </p:txBody>
      </p:sp>
      <p:sp useBgFill="1">
        <p:nvSpPr>
          <p:cNvPr id="242" name="Round Diagonal Corner Rectangle 6">
            <a:extLst>
              <a:ext uri="{FF2B5EF4-FFF2-40B4-BE49-F238E27FC236}">
                <a16:creationId xmlns:a16="http://schemas.microsoft.com/office/drawing/2014/main" id="{7C914900-562F-42A1-9E63-CD117E0CA0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148E6361-1E1E-3E90-666B-DA186AD6B559}"/>
              </a:ext>
            </a:extLst>
          </p:cNvPr>
          <p:cNvGraphicFramePr>
            <a:graphicFrameLocks noGrp="1"/>
          </p:cNvGraphicFramePr>
          <p:nvPr>
            <p:extLst>
              <p:ext uri="{D42A27DB-BD31-4B8C-83A1-F6EECF244321}">
                <p14:modId xmlns:p14="http://schemas.microsoft.com/office/powerpoint/2010/main" val="2709238101"/>
              </p:ext>
            </p:extLst>
          </p:nvPr>
        </p:nvGraphicFramePr>
        <p:xfrm>
          <a:off x="1124347" y="1704007"/>
          <a:ext cx="4635584" cy="3442498"/>
        </p:xfrm>
        <a:graphic>
          <a:graphicData uri="http://schemas.openxmlformats.org/drawingml/2006/table">
            <a:tbl>
              <a:tblPr firstRow="1" firstCol="1" bandRow="1">
                <a:tableStyleId>{5C22544A-7EE6-4342-B048-85BDC9FD1C3A}</a:tableStyleId>
              </a:tblPr>
              <a:tblGrid>
                <a:gridCol w="2055182">
                  <a:extLst>
                    <a:ext uri="{9D8B030D-6E8A-4147-A177-3AD203B41FA5}">
                      <a16:colId xmlns:a16="http://schemas.microsoft.com/office/drawing/2014/main" val="2206763596"/>
                    </a:ext>
                  </a:extLst>
                </a:gridCol>
                <a:gridCol w="2580402">
                  <a:extLst>
                    <a:ext uri="{9D8B030D-6E8A-4147-A177-3AD203B41FA5}">
                      <a16:colId xmlns:a16="http://schemas.microsoft.com/office/drawing/2014/main" val="3814281272"/>
                    </a:ext>
                  </a:extLst>
                </a:gridCol>
              </a:tblGrid>
              <a:tr h="680054">
                <a:tc>
                  <a:txBody>
                    <a:bodyPr/>
                    <a:lstStyle/>
                    <a:p>
                      <a:pPr marL="0" marR="0" algn="ctr">
                        <a:lnSpc>
                          <a:spcPct val="115000"/>
                        </a:lnSpc>
                        <a:spcAft>
                          <a:spcPts val="800"/>
                        </a:spcAft>
                        <a:buNone/>
                      </a:pPr>
                      <a:r>
                        <a:rPr lang="en-US" sz="1800" kern="100">
                          <a:effectLst/>
                        </a:rPr>
                        <a:t>Hyperparameter</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3447" marR="113447" marT="0" marB="0"/>
                </a:tc>
                <a:tc>
                  <a:txBody>
                    <a:bodyPr/>
                    <a:lstStyle/>
                    <a:p>
                      <a:pPr marL="0" marR="0" algn="ctr">
                        <a:lnSpc>
                          <a:spcPct val="115000"/>
                        </a:lnSpc>
                        <a:spcAft>
                          <a:spcPts val="800"/>
                        </a:spcAft>
                        <a:buNone/>
                      </a:pPr>
                      <a:r>
                        <a:rPr lang="en-US" sz="1800" kern="100">
                          <a:effectLst/>
                        </a:rPr>
                        <a:t>Range of values explored</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3447" marR="113447" marT="0" marB="0"/>
                </a:tc>
                <a:extLst>
                  <a:ext uri="{0D108BD9-81ED-4DB2-BD59-A6C34878D82A}">
                    <a16:rowId xmlns:a16="http://schemas.microsoft.com/office/drawing/2014/main" val="2421694563"/>
                  </a:ext>
                </a:extLst>
              </a:tr>
              <a:tr h="680054">
                <a:tc>
                  <a:txBody>
                    <a:bodyPr/>
                    <a:lstStyle/>
                    <a:p>
                      <a:pPr marL="0" marR="0">
                        <a:lnSpc>
                          <a:spcPct val="115000"/>
                        </a:lnSpc>
                        <a:spcAft>
                          <a:spcPts val="800"/>
                        </a:spcAft>
                        <a:buNone/>
                      </a:pPr>
                      <a:r>
                        <a:rPr lang="en-US" sz="1800" kern="100">
                          <a:effectLst/>
                        </a:rPr>
                        <a:t>Learning Rate</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3447" marR="113447" marT="0" marB="0"/>
                </a:tc>
                <a:tc>
                  <a:txBody>
                    <a:bodyPr/>
                    <a:lstStyle/>
                    <a:p>
                      <a:pPr marL="0" marR="0">
                        <a:lnSpc>
                          <a:spcPct val="115000"/>
                        </a:lnSpc>
                        <a:spcAft>
                          <a:spcPts val="800"/>
                        </a:spcAft>
                        <a:buNone/>
                      </a:pPr>
                      <a:r>
                        <a:rPr lang="en-US" sz="1800" kern="100">
                          <a:effectLst/>
                        </a:rPr>
                        <a:t>0.0005, 0.001, 0.005, 0.01, 0.05</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3447" marR="113447" marT="0" marB="0"/>
                </a:tc>
                <a:extLst>
                  <a:ext uri="{0D108BD9-81ED-4DB2-BD59-A6C34878D82A}">
                    <a16:rowId xmlns:a16="http://schemas.microsoft.com/office/drawing/2014/main" val="3059350894"/>
                  </a:ext>
                </a:extLst>
              </a:tr>
              <a:tr h="361141">
                <a:tc>
                  <a:txBody>
                    <a:bodyPr/>
                    <a:lstStyle/>
                    <a:p>
                      <a:pPr marL="0" marR="0">
                        <a:lnSpc>
                          <a:spcPct val="115000"/>
                        </a:lnSpc>
                        <a:spcAft>
                          <a:spcPts val="800"/>
                        </a:spcAft>
                        <a:buNone/>
                      </a:pPr>
                      <a:r>
                        <a:rPr lang="en-US" sz="1800" kern="100">
                          <a:effectLst/>
                        </a:rPr>
                        <a:t>Hidden Size</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3447" marR="113447" marT="0" marB="0"/>
                </a:tc>
                <a:tc>
                  <a:txBody>
                    <a:bodyPr/>
                    <a:lstStyle/>
                    <a:p>
                      <a:pPr marL="0" marR="0">
                        <a:lnSpc>
                          <a:spcPct val="115000"/>
                        </a:lnSpc>
                        <a:spcAft>
                          <a:spcPts val="800"/>
                        </a:spcAft>
                        <a:buNone/>
                      </a:pPr>
                      <a:r>
                        <a:rPr lang="en-US" sz="1800" kern="100">
                          <a:effectLst/>
                        </a:rPr>
                        <a:t>32, 64, 128</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3447" marR="113447" marT="0" marB="0"/>
                </a:tc>
                <a:extLst>
                  <a:ext uri="{0D108BD9-81ED-4DB2-BD59-A6C34878D82A}">
                    <a16:rowId xmlns:a16="http://schemas.microsoft.com/office/drawing/2014/main" val="1388932579"/>
                  </a:ext>
                </a:extLst>
              </a:tr>
              <a:tr h="680054">
                <a:tc>
                  <a:txBody>
                    <a:bodyPr/>
                    <a:lstStyle/>
                    <a:p>
                      <a:pPr marL="0" marR="0">
                        <a:lnSpc>
                          <a:spcPct val="115000"/>
                        </a:lnSpc>
                        <a:spcAft>
                          <a:spcPts val="800"/>
                        </a:spcAft>
                        <a:buNone/>
                      </a:pPr>
                      <a:r>
                        <a:rPr lang="en-US" sz="1800" kern="100">
                          <a:effectLst/>
                        </a:rPr>
                        <a:t>Dropout Rate</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3447" marR="113447" marT="0" marB="0"/>
                </a:tc>
                <a:tc>
                  <a:txBody>
                    <a:bodyPr/>
                    <a:lstStyle/>
                    <a:p>
                      <a:pPr marL="0" marR="0">
                        <a:lnSpc>
                          <a:spcPct val="115000"/>
                        </a:lnSpc>
                        <a:spcAft>
                          <a:spcPts val="800"/>
                        </a:spcAft>
                        <a:buNone/>
                      </a:pPr>
                      <a:r>
                        <a:rPr lang="en-US" sz="1800" kern="100">
                          <a:effectLst/>
                        </a:rPr>
                        <a:t>0.1, 0.2, 0.3, 0.4, 0.5, 0.6</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3447" marR="113447" marT="0" marB="0"/>
                </a:tc>
                <a:extLst>
                  <a:ext uri="{0D108BD9-81ED-4DB2-BD59-A6C34878D82A}">
                    <a16:rowId xmlns:a16="http://schemas.microsoft.com/office/drawing/2014/main" val="2775504494"/>
                  </a:ext>
                </a:extLst>
              </a:tr>
              <a:tr h="361141">
                <a:tc>
                  <a:txBody>
                    <a:bodyPr/>
                    <a:lstStyle/>
                    <a:p>
                      <a:pPr marL="0" marR="0">
                        <a:lnSpc>
                          <a:spcPct val="115000"/>
                        </a:lnSpc>
                        <a:spcAft>
                          <a:spcPts val="800"/>
                        </a:spcAft>
                        <a:buNone/>
                      </a:pPr>
                      <a:r>
                        <a:rPr lang="en-US" sz="1800" kern="100">
                          <a:effectLst/>
                        </a:rPr>
                        <a:t>Batch Size</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3447" marR="113447" marT="0" marB="0"/>
                </a:tc>
                <a:tc>
                  <a:txBody>
                    <a:bodyPr/>
                    <a:lstStyle/>
                    <a:p>
                      <a:pPr marL="0" marR="0">
                        <a:lnSpc>
                          <a:spcPct val="115000"/>
                        </a:lnSpc>
                        <a:spcAft>
                          <a:spcPts val="800"/>
                        </a:spcAft>
                        <a:buNone/>
                      </a:pPr>
                      <a:r>
                        <a:rPr lang="en-US" sz="1800" kern="100">
                          <a:effectLst/>
                        </a:rPr>
                        <a:t>16, 32, 64</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3447" marR="113447" marT="0" marB="0"/>
                </a:tc>
                <a:extLst>
                  <a:ext uri="{0D108BD9-81ED-4DB2-BD59-A6C34878D82A}">
                    <a16:rowId xmlns:a16="http://schemas.microsoft.com/office/drawing/2014/main" val="3476017637"/>
                  </a:ext>
                </a:extLst>
              </a:tr>
              <a:tr h="680054">
                <a:tc>
                  <a:txBody>
                    <a:bodyPr/>
                    <a:lstStyle/>
                    <a:p>
                      <a:pPr marL="0" marR="0">
                        <a:lnSpc>
                          <a:spcPct val="115000"/>
                        </a:lnSpc>
                        <a:spcAft>
                          <a:spcPts val="800"/>
                        </a:spcAft>
                        <a:buNone/>
                      </a:pPr>
                      <a:r>
                        <a:rPr lang="en-US" sz="1800" kern="100">
                          <a:effectLst/>
                        </a:rPr>
                        <a:t>Number Of Layers</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3447" marR="113447" marT="0" marB="0"/>
                </a:tc>
                <a:tc>
                  <a:txBody>
                    <a:bodyPr/>
                    <a:lstStyle/>
                    <a:p>
                      <a:pPr marL="0" marR="0">
                        <a:lnSpc>
                          <a:spcPct val="115000"/>
                        </a:lnSpc>
                        <a:spcAft>
                          <a:spcPts val="800"/>
                        </a:spcAft>
                        <a:buNone/>
                      </a:pPr>
                      <a:r>
                        <a:rPr lang="en-US" sz="1800" kern="100">
                          <a:effectLst/>
                        </a:rPr>
                        <a:t>1, 2, 3</a:t>
                      </a:r>
                      <a:endParaRPr lang="en-US" sz="2000" kern="100">
                        <a:effectLst/>
                        <a:latin typeface="Aptos" panose="020B0004020202020204" pitchFamily="34" charset="0"/>
                        <a:ea typeface="Aptos" panose="020B0004020202020204" pitchFamily="34" charset="0"/>
                        <a:cs typeface="Times New Roman" panose="02020603050405020304" pitchFamily="18" charset="0"/>
                      </a:endParaRPr>
                    </a:p>
                  </a:txBody>
                  <a:tcPr marL="113447" marR="113447" marT="0" marB="0"/>
                </a:tc>
                <a:extLst>
                  <a:ext uri="{0D108BD9-81ED-4DB2-BD59-A6C34878D82A}">
                    <a16:rowId xmlns:a16="http://schemas.microsoft.com/office/drawing/2014/main" val="259400529"/>
                  </a:ext>
                </a:extLst>
              </a:tr>
            </a:tbl>
          </a:graphicData>
        </a:graphic>
      </p:graphicFrame>
    </p:spTree>
    <p:extLst>
      <p:ext uri="{BB962C8B-B14F-4D97-AF65-F5344CB8AC3E}">
        <p14:creationId xmlns:p14="http://schemas.microsoft.com/office/powerpoint/2010/main" val="412305421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6" name="Picture 2">
            <a:extLst>
              <a:ext uri="{FF2B5EF4-FFF2-40B4-BE49-F238E27FC236}">
                <a16:creationId xmlns:a16="http://schemas.microsoft.com/office/drawing/2014/main" id="{678E285C-BE9E-45B7-A3EE-B9792DAE99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48" name="Group 247">
            <a:extLst>
              <a:ext uri="{FF2B5EF4-FFF2-40B4-BE49-F238E27FC236}">
                <a16:creationId xmlns:a16="http://schemas.microsoft.com/office/drawing/2014/main" id="{AB86F577-8905-4B21-8AF3-C1BB3433775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249" name="Rectangle 5">
              <a:extLst>
                <a:ext uri="{FF2B5EF4-FFF2-40B4-BE49-F238E27FC236}">
                  <a16:creationId xmlns:a16="http://schemas.microsoft.com/office/drawing/2014/main" id="{D2F1CFF3-A579-4D24-B5F9-1C71BA6FE5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50" name="Freeform 6">
              <a:extLst>
                <a:ext uri="{FF2B5EF4-FFF2-40B4-BE49-F238E27FC236}">
                  <a16:creationId xmlns:a16="http://schemas.microsoft.com/office/drawing/2014/main" id="{57601B50-7EB1-43FA-8360-4297BCD763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1" name="Freeform 7">
              <a:extLst>
                <a:ext uri="{FF2B5EF4-FFF2-40B4-BE49-F238E27FC236}">
                  <a16:creationId xmlns:a16="http://schemas.microsoft.com/office/drawing/2014/main" id="{60BD8B7A-CD01-4638-A2C9-299AC68B9B9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2" name="Rectangle 8">
              <a:extLst>
                <a:ext uri="{FF2B5EF4-FFF2-40B4-BE49-F238E27FC236}">
                  <a16:creationId xmlns:a16="http://schemas.microsoft.com/office/drawing/2014/main" id="{095B58F9-6C29-48BE-9DA6-38550805212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53" name="Freeform 9">
              <a:extLst>
                <a:ext uri="{FF2B5EF4-FFF2-40B4-BE49-F238E27FC236}">
                  <a16:creationId xmlns:a16="http://schemas.microsoft.com/office/drawing/2014/main" id="{0C84674F-2E8A-4B70-B801-00722CDD58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4" name="Freeform 10">
              <a:extLst>
                <a:ext uri="{FF2B5EF4-FFF2-40B4-BE49-F238E27FC236}">
                  <a16:creationId xmlns:a16="http://schemas.microsoft.com/office/drawing/2014/main" id="{34F320BB-D6A9-45FE-8556-498B763B1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5" name="Freeform 11">
              <a:extLst>
                <a:ext uri="{FF2B5EF4-FFF2-40B4-BE49-F238E27FC236}">
                  <a16:creationId xmlns:a16="http://schemas.microsoft.com/office/drawing/2014/main" id="{5493D54A-532A-46ED-AF63-A0A54818EF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6" name="Freeform 12">
              <a:extLst>
                <a:ext uri="{FF2B5EF4-FFF2-40B4-BE49-F238E27FC236}">
                  <a16:creationId xmlns:a16="http://schemas.microsoft.com/office/drawing/2014/main" id="{EAF2EDFA-9C0B-44E2-B4BB-312B58BCA8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7" name="Freeform 13">
              <a:extLst>
                <a:ext uri="{FF2B5EF4-FFF2-40B4-BE49-F238E27FC236}">
                  <a16:creationId xmlns:a16="http://schemas.microsoft.com/office/drawing/2014/main" id="{A3641113-CE35-42A4-B605-41BC06BF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8" name="Freeform 14">
              <a:extLst>
                <a:ext uri="{FF2B5EF4-FFF2-40B4-BE49-F238E27FC236}">
                  <a16:creationId xmlns:a16="http://schemas.microsoft.com/office/drawing/2014/main" id="{DA2E5B2C-BAC4-4440-9B7E-F3878319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9" name="Freeform 15">
              <a:extLst>
                <a:ext uri="{FF2B5EF4-FFF2-40B4-BE49-F238E27FC236}">
                  <a16:creationId xmlns:a16="http://schemas.microsoft.com/office/drawing/2014/main" id="{D8A506DF-2E53-42C9-94BE-B98E32E0578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0" name="Freeform 16">
              <a:extLst>
                <a:ext uri="{FF2B5EF4-FFF2-40B4-BE49-F238E27FC236}">
                  <a16:creationId xmlns:a16="http://schemas.microsoft.com/office/drawing/2014/main" id="{12934FF8-5F70-40BF-BBB6-5EB941FB9BD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1" name="Freeform 17">
              <a:extLst>
                <a:ext uri="{FF2B5EF4-FFF2-40B4-BE49-F238E27FC236}">
                  <a16:creationId xmlns:a16="http://schemas.microsoft.com/office/drawing/2014/main" id="{8EB3FB08-D01D-4E24-BE40-C16269DF6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2" name="Freeform 18">
              <a:extLst>
                <a:ext uri="{FF2B5EF4-FFF2-40B4-BE49-F238E27FC236}">
                  <a16:creationId xmlns:a16="http://schemas.microsoft.com/office/drawing/2014/main" id="{D24E50D7-2753-4169-AD51-C106DA1B7A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3" name="Freeform 19">
              <a:extLst>
                <a:ext uri="{FF2B5EF4-FFF2-40B4-BE49-F238E27FC236}">
                  <a16:creationId xmlns:a16="http://schemas.microsoft.com/office/drawing/2014/main" id="{DF94B7E0-D9B6-4096-94D0-18D3AC0EF6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4" name="Freeform 20">
              <a:extLst>
                <a:ext uri="{FF2B5EF4-FFF2-40B4-BE49-F238E27FC236}">
                  <a16:creationId xmlns:a16="http://schemas.microsoft.com/office/drawing/2014/main" id="{EBC05ADE-BBA2-4387-B005-3196E2E1982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5" name="Freeform 21">
              <a:extLst>
                <a:ext uri="{FF2B5EF4-FFF2-40B4-BE49-F238E27FC236}">
                  <a16:creationId xmlns:a16="http://schemas.microsoft.com/office/drawing/2014/main" id="{BBED1CEE-14D2-442F-AB08-401ABE3EFB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6" name="Freeform 22">
              <a:extLst>
                <a:ext uri="{FF2B5EF4-FFF2-40B4-BE49-F238E27FC236}">
                  <a16:creationId xmlns:a16="http://schemas.microsoft.com/office/drawing/2014/main" id="{4F6574C0-78E8-49EA-84BC-EE9D55707F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7" name="Freeform 23">
              <a:extLst>
                <a:ext uri="{FF2B5EF4-FFF2-40B4-BE49-F238E27FC236}">
                  <a16:creationId xmlns:a16="http://schemas.microsoft.com/office/drawing/2014/main" id="{65BCDB0B-615E-4CA1-AFD5-6B121CB7CE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8" name="Freeform 24">
              <a:extLst>
                <a:ext uri="{FF2B5EF4-FFF2-40B4-BE49-F238E27FC236}">
                  <a16:creationId xmlns:a16="http://schemas.microsoft.com/office/drawing/2014/main" id="{40627863-B7FC-44D1-9E53-E728FFF675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9" name="Freeform 25">
              <a:extLst>
                <a:ext uri="{FF2B5EF4-FFF2-40B4-BE49-F238E27FC236}">
                  <a16:creationId xmlns:a16="http://schemas.microsoft.com/office/drawing/2014/main" id="{52FD6F8C-3AF1-487E-91F4-6E55146F1F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0" name="Freeform 26">
              <a:extLst>
                <a:ext uri="{FF2B5EF4-FFF2-40B4-BE49-F238E27FC236}">
                  <a16:creationId xmlns:a16="http://schemas.microsoft.com/office/drawing/2014/main" id="{50323CF3-93CB-4E03-95C0-B180BB87A86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1" name="Freeform 27">
              <a:extLst>
                <a:ext uri="{FF2B5EF4-FFF2-40B4-BE49-F238E27FC236}">
                  <a16:creationId xmlns:a16="http://schemas.microsoft.com/office/drawing/2014/main" id="{EB47D82F-CF1B-47E6-9FA2-F3A9C5F94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2" name="Freeform 28">
              <a:extLst>
                <a:ext uri="{FF2B5EF4-FFF2-40B4-BE49-F238E27FC236}">
                  <a16:creationId xmlns:a16="http://schemas.microsoft.com/office/drawing/2014/main" id="{0606708F-F2D4-4678-8ED2-39041BC64D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3" name="Freeform 29">
              <a:extLst>
                <a:ext uri="{FF2B5EF4-FFF2-40B4-BE49-F238E27FC236}">
                  <a16:creationId xmlns:a16="http://schemas.microsoft.com/office/drawing/2014/main" id="{D7EB95B4-15E4-433D-B36F-21FF341AD9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4" name="Freeform 30">
              <a:extLst>
                <a:ext uri="{FF2B5EF4-FFF2-40B4-BE49-F238E27FC236}">
                  <a16:creationId xmlns:a16="http://schemas.microsoft.com/office/drawing/2014/main" id="{500A541B-4C75-497C-A489-097ED29964F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5" name="Freeform 31">
              <a:extLst>
                <a:ext uri="{FF2B5EF4-FFF2-40B4-BE49-F238E27FC236}">
                  <a16:creationId xmlns:a16="http://schemas.microsoft.com/office/drawing/2014/main" id="{5789326F-12A4-48B8-B0ED-A6A2AE0C27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6" name="Freeform 32">
              <a:extLst>
                <a:ext uri="{FF2B5EF4-FFF2-40B4-BE49-F238E27FC236}">
                  <a16:creationId xmlns:a16="http://schemas.microsoft.com/office/drawing/2014/main" id="{25FA672E-2B65-477F-AA75-6261CE652F2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7" name="Rectangle 33">
              <a:extLst>
                <a:ext uri="{FF2B5EF4-FFF2-40B4-BE49-F238E27FC236}">
                  <a16:creationId xmlns:a16="http://schemas.microsoft.com/office/drawing/2014/main" id="{BB09AF8D-E68B-499C-B9F5-2F365813D3C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78" name="Freeform 34">
              <a:extLst>
                <a:ext uri="{FF2B5EF4-FFF2-40B4-BE49-F238E27FC236}">
                  <a16:creationId xmlns:a16="http://schemas.microsoft.com/office/drawing/2014/main" id="{7991AEAD-B5F3-47BA-9F1B-86C16A84AD3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9" name="Freeform 35">
              <a:extLst>
                <a:ext uri="{FF2B5EF4-FFF2-40B4-BE49-F238E27FC236}">
                  <a16:creationId xmlns:a16="http://schemas.microsoft.com/office/drawing/2014/main" id="{19A85F58-4C3A-4388-B55C-2329EEAECF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0" name="Freeform 36">
              <a:extLst>
                <a:ext uri="{FF2B5EF4-FFF2-40B4-BE49-F238E27FC236}">
                  <a16:creationId xmlns:a16="http://schemas.microsoft.com/office/drawing/2014/main" id="{05652F38-94D9-41B7-A699-7E8F0C78D8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1" name="Freeform 37">
              <a:extLst>
                <a:ext uri="{FF2B5EF4-FFF2-40B4-BE49-F238E27FC236}">
                  <a16:creationId xmlns:a16="http://schemas.microsoft.com/office/drawing/2014/main" id="{3C043852-C250-4518-BB89-C91A349171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2" name="Freeform 38">
              <a:extLst>
                <a:ext uri="{FF2B5EF4-FFF2-40B4-BE49-F238E27FC236}">
                  <a16:creationId xmlns:a16="http://schemas.microsoft.com/office/drawing/2014/main" id="{0CAB9A07-ECF2-416C-8528-F75DACB138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3" name="Freeform 39">
              <a:extLst>
                <a:ext uri="{FF2B5EF4-FFF2-40B4-BE49-F238E27FC236}">
                  <a16:creationId xmlns:a16="http://schemas.microsoft.com/office/drawing/2014/main" id="{904A314C-A829-4AA6-92E2-529BCCF95C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4" name="Freeform 40">
              <a:extLst>
                <a:ext uri="{FF2B5EF4-FFF2-40B4-BE49-F238E27FC236}">
                  <a16:creationId xmlns:a16="http://schemas.microsoft.com/office/drawing/2014/main" id="{244EE6BA-4569-43ED-9E2E-1FB66201B7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5" name="Freeform 41">
              <a:extLst>
                <a:ext uri="{FF2B5EF4-FFF2-40B4-BE49-F238E27FC236}">
                  <a16:creationId xmlns:a16="http://schemas.microsoft.com/office/drawing/2014/main" id="{BEB8252E-FB2A-4BB5-BEC6-CA10FF6F7C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6" name="Freeform 42">
              <a:extLst>
                <a:ext uri="{FF2B5EF4-FFF2-40B4-BE49-F238E27FC236}">
                  <a16:creationId xmlns:a16="http://schemas.microsoft.com/office/drawing/2014/main" id="{91414711-C3A4-4E96-854A-DDDEB2F2E3E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7" name="Freeform 43">
              <a:extLst>
                <a:ext uri="{FF2B5EF4-FFF2-40B4-BE49-F238E27FC236}">
                  <a16:creationId xmlns:a16="http://schemas.microsoft.com/office/drawing/2014/main" id="{86815BA8-3055-4B42-98C3-4202FD92E0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8" name="Freeform 44">
              <a:extLst>
                <a:ext uri="{FF2B5EF4-FFF2-40B4-BE49-F238E27FC236}">
                  <a16:creationId xmlns:a16="http://schemas.microsoft.com/office/drawing/2014/main" id="{44457813-E991-44AE-9A83-B7488D1F36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9" name="Rectangle 45">
              <a:extLst>
                <a:ext uri="{FF2B5EF4-FFF2-40B4-BE49-F238E27FC236}">
                  <a16:creationId xmlns:a16="http://schemas.microsoft.com/office/drawing/2014/main" id="{8CE1CF47-A73F-4560-8835-AE1DC51E5C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90" name="Freeform 46">
              <a:extLst>
                <a:ext uri="{FF2B5EF4-FFF2-40B4-BE49-F238E27FC236}">
                  <a16:creationId xmlns:a16="http://schemas.microsoft.com/office/drawing/2014/main" id="{C2A935E4-AACC-4CB9-995E-D286178873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1" name="Freeform 47">
              <a:extLst>
                <a:ext uri="{FF2B5EF4-FFF2-40B4-BE49-F238E27FC236}">
                  <a16:creationId xmlns:a16="http://schemas.microsoft.com/office/drawing/2014/main" id="{93B5B778-8ACB-4004-932D-BD95997BAE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2" name="Freeform 48">
              <a:extLst>
                <a:ext uri="{FF2B5EF4-FFF2-40B4-BE49-F238E27FC236}">
                  <a16:creationId xmlns:a16="http://schemas.microsoft.com/office/drawing/2014/main" id="{1434AF34-0919-40AD-84B1-446D4FF2D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3" name="Freeform 49">
              <a:extLst>
                <a:ext uri="{FF2B5EF4-FFF2-40B4-BE49-F238E27FC236}">
                  <a16:creationId xmlns:a16="http://schemas.microsoft.com/office/drawing/2014/main" id="{29546CF3-6DDD-4073-AB7F-C6E722257A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4" name="Freeform 50">
              <a:extLst>
                <a:ext uri="{FF2B5EF4-FFF2-40B4-BE49-F238E27FC236}">
                  <a16:creationId xmlns:a16="http://schemas.microsoft.com/office/drawing/2014/main" id="{289D46AB-128A-477F-B6C9-F40F115D6C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5" name="Freeform 51">
              <a:extLst>
                <a:ext uri="{FF2B5EF4-FFF2-40B4-BE49-F238E27FC236}">
                  <a16:creationId xmlns:a16="http://schemas.microsoft.com/office/drawing/2014/main" id="{A7DA7E67-3368-44AD-AACD-EB64AE348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6" name="Freeform 52">
              <a:extLst>
                <a:ext uri="{FF2B5EF4-FFF2-40B4-BE49-F238E27FC236}">
                  <a16:creationId xmlns:a16="http://schemas.microsoft.com/office/drawing/2014/main" id="{78BB1152-AB85-4AD8-BBA1-07CEA1F508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7" name="Freeform 53">
              <a:extLst>
                <a:ext uri="{FF2B5EF4-FFF2-40B4-BE49-F238E27FC236}">
                  <a16:creationId xmlns:a16="http://schemas.microsoft.com/office/drawing/2014/main" id="{A982E7F2-DD68-4093-B9C5-3E42B475AB4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8" name="Freeform 54">
              <a:extLst>
                <a:ext uri="{FF2B5EF4-FFF2-40B4-BE49-F238E27FC236}">
                  <a16:creationId xmlns:a16="http://schemas.microsoft.com/office/drawing/2014/main" id="{A682E224-4CD6-420B-897A-B23D50B82E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9" name="Freeform 55">
              <a:extLst>
                <a:ext uri="{FF2B5EF4-FFF2-40B4-BE49-F238E27FC236}">
                  <a16:creationId xmlns:a16="http://schemas.microsoft.com/office/drawing/2014/main" id="{31B90F10-06CD-480E-8D35-6E0FFFB894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0" name="Freeform 56">
              <a:extLst>
                <a:ext uri="{FF2B5EF4-FFF2-40B4-BE49-F238E27FC236}">
                  <a16:creationId xmlns:a16="http://schemas.microsoft.com/office/drawing/2014/main" id="{7BC977DB-69B0-4D8D-B77C-E1127EC417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1" name="Freeform 57">
              <a:extLst>
                <a:ext uri="{FF2B5EF4-FFF2-40B4-BE49-F238E27FC236}">
                  <a16:creationId xmlns:a16="http://schemas.microsoft.com/office/drawing/2014/main" id="{24127454-3FCB-41D6-ACFB-81D7E05A79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2" name="Freeform 58">
              <a:extLst>
                <a:ext uri="{FF2B5EF4-FFF2-40B4-BE49-F238E27FC236}">
                  <a16:creationId xmlns:a16="http://schemas.microsoft.com/office/drawing/2014/main" id="{7AA80D42-B8A8-475B-ADBF-99719CE9FE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304" name="Rectangle 303">
            <a:extLst>
              <a:ext uri="{FF2B5EF4-FFF2-40B4-BE49-F238E27FC236}">
                <a16:creationId xmlns:a16="http://schemas.microsoft.com/office/drawing/2014/main" id="{34106153-7990-4956-BD26-A04A030064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306" name="Picture 2">
            <a:extLst>
              <a:ext uri="{FF2B5EF4-FFF2-40B4-BE49-F238E27FC236}">
                <a16:creationId xmlns:a16="http://schemas.microsoft.com/office/drawing/2014/main" id="{BDEA11A5-20BA-4650-A324-47C0465FF5A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3" y="-3747"/>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308" name="Group 307">
            <a:extLst>
              <a:ext uri="{FF2B5EF4-FFF2-40B4-BE49-F238E27FC236}">
                <a16:creationId xmlns:a16="http://schemas.microsoft.com/office/drawing/2014/main" id="{866FCB64-0A37-46EB-8A9B-EC0C4C000AA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bg2"/>
              </a:gs>
              <a:gs pos="100000">
                <a:schemeClr val="tx2">
                  <a:lumMod val="60000"/>
                  <a:lumOff val="40000"/>
                </a:schemeClr>
              </a:gs>
            </a:gsLst>
            <a:lin ang="5400000" scaled="0"/>
            <a:tileRect/>
          </a:gradFill>
        </p:grpSpPr>
        <p:sp>
          <p:nvSpPr>
            <p:cNvPr id="309" name="Rectangle 5">
              <a:extLst>
                <a:ext uri="{FF2B5EF4-FFF2-40B4-BE49-F238E27FC236}">
                  <a16:creationId xmlns:a16="http://schemas.microsoft.com/office/drawing/2014/main" id="{8A162E18-5BEB-4E42-9B10-A1FDF6A0B8E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10" name="Freeform 6">
              <a:extLst>
                <a:ext uri="{FF2B5EF4-FFF2-40B4-BE49-F238E27FC236}">
                  <a16:creationId xmlns:a16="http://schemas.microsoft.com/office/drawing/2014/main" id="{7BB781C9-EC32-45FE-ACE7-C24F128C4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1" name="Freeform 7">
              <a:extLst>
                <a:ext uri="{FF2B5EF4-FFF2-40B4-BE49-F238E27FC236}">
                  <a16:creationId xmlns:a16="http://schemas.microsoft.com/office/drawing/2014/main" id="{927C5647-36E8-4A20-86D4-47831D50CF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2" name="Rectangle 8">
              <a:extLst>
                <a:ext uri="{FF2B5EF4-FFF2-40B4-BE49-F238E27FC236}">
                  <a16:creationId xmlns:a16="http://schemas.microsoft.com/office/drawing/2014/main" id="{62F2AF20-CBBE-4249-B9E2-D6B30191CF8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13" name="Freeform 9">
              <a:extLst>
                <a:ext uri="{FF2B5EF4-FFF2-40B4-BE49-F238E27FC236}">
                  <a16:creationId xmlns:a16="http://schemas.microsoft.com/office/drawing/2014/main" id="{731C1229-F8A7-4B36-A52B-98A65EF869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4" name="Freeform 10">
              <a:extLst>
                <a:ext uri="{FF2B5EF4-FFF2-40B4-BE49-F238E27FC236}">
                  <a16:creationId xmlns:a16="http://schemas.microsoft.com/office/drawing/2014/main" id="{609AC686-2DBB-4D82-866C-9FF222BDDF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5" name="Freeform 11">
              <a:extLst>
                <a:ext uri="{FF2B5EF4-FFF2-40B4-BE49-F238E27FC236}">
                  <a16:creationId xmlns:a16="http://schemas.microsoft.com/office/drawing/2014/main" id="{F899E6EB-BCDD-45D2-BF4B-9CA3A27984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6" name="Freeform 12">
              <a:extLst>
                <a:ext uri="{FF2B5EF4-FFF2-40B4-BE49-F238E27FC236}">
                  <a16:creationId xmlns:a16="http://schemas.microsoft.com/office/drawing/2014/main" id="{BBD3AAC8-2330-4FAB-8E31-3D50AD954FE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7" name="Freeform 13">
              <a:extLst>
                <a:ext uri="{FF2B5EF4-FFF2-40B4-BE49-F238E27FC236}">
                  <a16:creationId xmlns:a16="http://schemas.microsoft.com/office/drawing/2014/main" id="{6B54F723-A70A-4865-A560-7850498A1B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8" name="Freeform 14">
              <a:extLst>
                <a:ext uri="{FF2B5EF4-FFF2-40B4-BE49-F238E27FC236}">
                  <a16:creationId xmlns:a16="http://schemas.microsoft.com/office/drawing/2014/main" id="{9B911CCD-C9A2-4DC8-A278-3C6FD76A7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9" name="Freeform 15">
              <a:extLst>
                <a:ext uri="{FF2B5EF4-FFF2-40B4-BE49-F238E27FC236}">
                  <a16:creationId xmlns:a16="http://schemas.microsoft.com/office/drawing/2014/main" id="{D559B729-03FB-435D-89BF-AF57A801B37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0" name="Freeform 16">
              <a:extLst>
                <a:ext uri="{FF2B5EF4-FFF2-40B4-BE49-F238E27FC236}">
                  <a16:creationId xmlns:a16="http://schemas.microsoft.com/office/drawing/2014/main" id="{D1C90213-0F60-4268-BE48-8221E61614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1" name="Freeform 17">
              <a:extLst>
                <a:ext uri="{FF2B5EF4-FFF2-40B4-BE49-F238E27FC236}">
                  <a16:creationId xmlns:a16="http://schemas.microsoft.com/office/drawing/2014/main" id="{A7A6A293-A06F-48B8-865A-3F65287B85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2" name="Freeform 18">
              <a:extLst>
                <a:ext uri="{FF2B5EF4-FFF2-40B4-BE49-F238E27FC236}">
                  <a16:creationId xmlns:a16="http://schemas.microsoft.com/office/drawing/2014/main" id="{8F6861B5-AAA4-4017-929E-1FD1CA106C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3" name="Freeform 19">
              <a:extLst>
                <a:ext uri="{FF2B5EF4-FFF2-40B4-BE49-F238E27FC236}">
                  <a16:creationId xmlns:a16="http://schemas.microsoft.com/office/drawing/2014/main" id="{D776D07C-2081-4DD3-A464-40F3CA41A3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4" name="Freeform 20">
              <a:extLst>
                <a:ext uri="{FF2B5EF4-FFF2-40B4-BE49-F238E27FC236}">
                  <a16:creationId xmlns:a16="http://schemas.microsoft.com/office/drawing/2014/main" id="{BBC236D6-77E5-4B3C-92D7-D708B237DB5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5" name="Freeform 21">
              <a:extLst>
                <a:ext uri="{FF2B5EF4-FFF2-40B4-BE49-F238E27FC236}">
                  <a16:creationId xmlns:a16="http://schemas.microsoft.com/office/drawing/2014/main" id="{8064714E-7ADE-4BD9-8981-34C135762C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6" name="Freeform 22">
              <a:extLst>
                <a:ext uri="{FF2B5EF4-FFF2-40B4-BE49-F238E27FC236}">
                  <a16:creationId xmlns:a16="http://schemas.microsoft.com/office/drawing/2014/main" id="{2FD1F23F-B1EE-46F5-B460-924E54A70D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7" name="Freeform 23">
              <a:extLst>
                <a:ext uri="{FF2B5EF4-FFF2-40B4-BE49-F238E27FC236}">
                  <a16:creationId xmlns:a16="http://schemas.microsoft.com/office/drawing/2014/main" id="{9699361A-3AFF-4826-B99C-0354EAB079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8" name="Freeform 24">
              <a:extLst>
                <a:ext uri="{FF2B5EF4-FFF2-40B4-BE49-F238E27FC236}">
                  <a16:creationId xmlns:a16="http://schemas.microsoft.com/office/drawing/2014/main" id="{B272F7B1-7BE2-4FC9-BB91-207EFD9E65F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9" name="Freeform 25">
              <a:extLst>
                <a:ext uri="{FF2B5EF4-FFF2-40B4-BE49-F238E27FC236}">
                  <a16:creationId xmlns:a16="http://schemas.microsoft.com/office/drawing/2014/main" id="{CDE59C1F-AFD9-4DD5-B04A-9EB2AAED52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0" name="Freeform 26">
              <a:extLst>
                <a:ext uri="{FF2B5EF4-FFF2-40B4-BE49-F238E27FC236}">
                  <a16:creationId xmlns:a16="http://schemas.microsoft.com/office/drawing/2014/main" id="{1551E418-6CD4-4320-8224-F084039C53E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1" name="Freeform 27">
              <a:extLst>
                <a:ext uri="{FF2B5EF4-FFF2-40B4-BE49-F238E27FC236}">
                  <a16:creationId xmlns:a16="http://schemas.microsoft.com/office/drawing/2014/main" id="{1F27D4B1-EBD4-4BC9-AC2E-3AD616C847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2" name="Freeform 28">
              <a:extLst>
                <a:ext uri="{FF2B5EF4-FFF2-40B4-BE49-F238E27FC236}">
                  <a16:creationId xmlns:a16="http://schemas.microsoft.com/office/drawing/2014/main" id="{C42B8D84-898A-4F76-A0F2-5699ED72BCE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3" name="Freeform 29">
              <a:extLst>
                <a:ext uri="{FF2B5EF4-FFF2-40B4-BE49-F238E27FC236}">
                  <a16:creationId xmlns:a16="http://schemas.microsoft.com/office/drawing/2014/main" id="{B440932E-7985-4BA6-9899-F22A644854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4" name="Freeform 30">
              <a:extLst>
                <a:ext uri="{FF2B5EF4-FFF2-40B4-BE49-F238E27FC236}">
                  <a16:creationId xmlns:a16="http://schemas.microsoft.com/office/drawing/2014/main" id="{4B8CE969-CA1A-48CB-8588-4146F41F339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5" name="Freeform 31">
              <a:extLst>
                <a:ext uri="{FF2B5EF4-FFF2-40B4-BE49-F238E27FC236}">
                  <a16:creationId xmlns:a16="http://schemas.microsoft.com/office/drawing/2014/main" id="{138A4875-4593-4894-89D5-DFCFF0EEDA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6" name="Freeform 32">
              <a:extLst>
                <a:ext uri="{FF2B5EF4-FFF2-40B4-BE49-F238E27FC236}">
                  <a16:creationId xmlns:a16="http://schemas.microsoft.com/office/drawing/2014/main" id="{F079F26B-58E4-494E-A8BA-3F054F1F3B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7" name="Rectangle 33">
              <a:extLst>
                <a:ext uri="{FF2B5EF4-FFF2-40B4-BE49-F238E27FC236}">
                  <a16:creationId xmlns:a16="http://schemas.microsoft.com/office/drawing/2014/main" id="{04C9ECC5-BB4A-4417-B874-B75953F84FC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38" name="Freeform 34">
              <a:extLst>
                <a:ext uri="{FF2B5EF4-FFF2-40B4-BE49-F238E27FC236}">
                  <a16:creationId xmlns:a16="http://schemas.microsoft.com/office/drawing/2014/main" id="{4CCCF285-B51D-4A2F-8384-830A391711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9" name="Freeform 35">
              <a:extLst>
                <a:ext uri="{FF2B5EF4-FFF2-40B4-BE49-F238E27FC236}">
                  <a16:creationId xmlns:a16="http://schemas.microsoft.com/office/drawing/2014/main" id="{BD6C6299-A09A-47DF-8A96-69D39FCA5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0" name="Freeform 36">
              <a:extLst>
                <a:ext uri="{FF2B5EF4-FFF2-40B4-BE49-F238E27FC236}">
                  <a16:creationId xmlns:a16="http://schemas.microsoft.com/office/drawing/2014/main" id="{EE60C4B9-C404-42CD-8E94-70D4DC16AB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1" name="Freeform 37">
              <a:extLst>
                <a:ext uri="{FF2B5EF4-FFF2-40B4-BE49-F238E27FC236}">
                  <a16:creationId xmlns:a16="http://schemas.microsoft.com/office/drawing/2014/main" id="{52BD4447-C1EB-4798-8764-AB93EA9303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2" name="Freeform 38">
              <a:extLst>
                <a:ext uri="{FF2B5EF4-FFF2-40B4-BE49-F238E27FC236}">
                  <a16:creationId xmlns:a16="http://schemas.microsoft.com/office/drawing/2014/main" id="{50411559-C414-4F7C-BC6C-69F87BC9C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3" name="Freeform 39">
              <a:extLst>
                <a:ext uri="{FF2B5EF4-FFF2-40B4-BE49-F238E27FC236}">
                  <a16:creationId xmlns:a16="http://schemas.microsoft.com/office/drawing/2014/main" id="{64737770-BB27-41C0-95CB-5290545086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4" name="Freeform 40">
              <a:extLst>
                <a:ext uri="{FF2B5EF4-FFF2-40B4-BE49-F238E27FC236}">
                  <a16:creationId xmlns:a16="http://schemas.microsoft.com/office/drawing/2014/main" id="{28929FDB-16CF-4165-B32A-EB673EFB7C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5" name="Freeform 41">
              <a:extLst>
                <a:ext uri="{FF2B5EF4-FFF2-40B4-BE49-F238E27FC236}">
                  <a16:creationId xmlns:a16="http://schemas.microsoft.com/office/drawing/2014/main" id="{D8C82883-237C-4209-9545-E832FEE3A8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6" name="Freeform 42">
              <a:extLst>
                <a:ext uri="{FF2B5EF4-FFF2-40B4-BE49-F238E27FC236}">
                  <a16:creationId xmlns:a16="http://schemas.microsoft.com/office/drawing/2014/main" id="{F1A52653-BD09-4D65-B05C-2AF4A6473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7" name="Freeform 43">
              <a:extLst>
                <a:ext uri="{FF2B5EF4-FFF2-40B4-BE49-F238E27FC236}">
                  <a16:creationId xmlns:a16="http://schemas.microsoft.com/office/drawing/2014/main" id="{30724E80-2FD3-4E4A-A3EA-18A4C88863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8" name="Freeform 44">
              <a:extLst>
                <a:ext uri="{FF2B5EF4-FFF2-40B4-BE49-F238E27FC236}">
                  <a16:creationId xmlns:a16="http://schemas.microsoft.com/office/drawing/2014/main" id="{F1B978C7-7BC5-4F73-8B02-66A3CF67CE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9" name="Rectangle 45">
              <a:extLst>
                <a:ext uri="{FF2B5EF4-FFF2-40B4-BE49-F238E27FC236}">
                  <a16:creationId xmlns:a16="http://schemas.microsoft.com/office/drawing/2014/main" id="{799F0CED-DF8F-4350-A036-1981FBE5968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50" name="Freeform 46">
              <a:extLst>
                <a:ext uri="{FF2B5EF4-FFF2-40B4-BE49-F238E27FC236}">
                  <a16:creationId xmlns:a16="http://schemas.microsoft.com/office/drawing/2014/main" id="{9F4DD366-0E86-4E99-9557-496E88B42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1" name="Freeform 47">
              <a:extLst>
                <a:ext uri="{FF2B5EF4-FFF2-40B4-BE49-F238E27FC236}">
                  <a16:creationId xmlns:a16="http://schemas.microsoft.com/office/drawing/2014/main" id="{78BB3321-D5DC-4951-AB38-0C54E3D01D3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2" name="Freeform 48">
              <a:extLst>
                <a:ext uri="{FF2B5EF4-FFF2-40B4-BE49-F238E27FC236}">
                  <a16:creationId xmlns:a16="http://schemas.microsoft.com/office/drawing/2014/main" id="{955E548C-7F86-45B2-A0D2-03EAC578D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3" name="Freeform 49">
              <a:extLst>
                <a:ext uri="{FF2B5EF4-FFF2-40B4-BE49-F238E27FC236}">
                  <a16:creationId xmlns:a16="http://schemas.microsoft.com/office/drawing/2014/main" id="{0013F508-5E69-4911-AD93-4ABE3E7C56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4" name="Freeform 50">
              <a:extLst>
                <a:ext uri="{FF2B5EF4-FFF2-40B4-BE49-F238E27FC236}">
                  <a16:creationId xmlns:a16="http://schemas.microsoft.com/office/drawing/2014/main" id="{A7F86768-93E0-4044-A62A-B11EB18FF2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5" name="Freeform 51">
              <a:extLst>
                <a:ext uri="{FF2B5EF4-FFF2-40B4-BE49-F238E27FC236}">
                  <a16:creationId xmlns:a16="http://schemas.microsoft.com/office/drawing/2014/main" id="{BA32A7B4-1DB2-4E4A-B86E-D8DB97B696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6" name="Freeform 52">
              <a:extLst>
                <a:ext uri="{FF2B5EF4-FFF2-40B4-BE49-F238E27FC236}">
                  <a16:creationId xmlns:a16="http://schemas.microsoft.com/office/drawing/2014/main" id="{AB250BD5-076C-4428-B6AF-E9EAE4F65E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7" name="Freeform 53">
              <a:extLst>
                <a:ext uri="{FF2B5EF4-FFF2-40B4-BE49-F238E27FC236}">
                  <a16:creationId xmlns:a16="http://schemas.microsoft.com/office/drawing/2014/main" id="{027DA06A-045F-4711-9307-0508B6ACFA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8" name="Freeform 54">
              <a:extLst>
                <a:ext uri="{FF2B5EF4-FFF2-40B4-BE49-F238E27FC236}">
                  <a16:creationId xmlns:a16="http://schemas.microsoft.com/office/drawing/2014/main" id="{3EB0EDA8-385A-4B2B-97F0-5194F23EB5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9" name="Freeform 55">
              <a:extLst>
                <a:ext uri="{FF2B5EF4-FFF2-40B4-BE49-F238E27FC236}">
                  <a16:creationId xmlns:a16="http://schemas.microsoft.com/office/drawing/2014/main" id="{D6FA258E-AF3F-47C9-9F4E-39ECFD7AC0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0" name="Freeform 56">
              <a:extLst>
                <a:ext uri="{FF2B5EF4-FFF2-40B4-BE49-F238E27FC236}">
                  <a16:creationId xmlns:a16="http://schemas.microsoft.com/office/drawing/2014/main" id="{6E471E73-A9C0-4C68-BD8F-360F2ED7BD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1" name="Freeform 57">
              <a:extLst>
                <a:ext uri="{FF2B5EF4-FFF2-40B4-BE49-F238E27FC236}">
                  <a16:creationId xmlns:a16="http://schemas.microsoft.com/office/drawing/2014/main" id="{C78C3110-8153-4163-B809-0B0C0C9E5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2" name="Freeform 58">
              <a:extLst>
                <a:ext uri="{FF2B5EF4-FFF2-40B4-BE49-F238E27FC236}">
                  <a16:creationId xmlns:a16="http://schemas.microsoft.com/office/drawing/2014/main" id="{DBC57B9F-0B9B-4EDE-B3B3-7C5D5DB399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a:extLst>
              <a:ext uri="{FF2B5EF4-FFF2-40B4-BE49-F238E27FC236}">
                <a16:creationId xmlns:a16="http://schemas.microsoft.com/office/drawing/2014/main" id="{8797DCD3-8962-7F27-6738-CB79F90C6F85}"/>
              </a:ext>
            </a:extLst>
          </p:cNvPr>
          <p:cNvSpPr>
            <a:spLocks noGrp="1"/>
          </p:cNvSpPr>
          <p:nvPr>
            <p:ph type="title"/>
          </p:nvPr>
        </p:nvSpPr>
        <p:spPr>
          <a:xfrm>
            <a:off x="1876425" y="1113282"/>
            <a:ext cx="3734941" cy="2396681"/>
          </a:xfrm>
        </p:spPr>
        <p:txBody>
          <a:bodyPr vert="horz" lIns="91440" tIns="45720" rIns="91440" bIns="45720" rtlCol="0" anchor="b">
            <a:normAutofit/>
          </a:bodyPr>
          <a:lstStyle/>
          <a:p>
            <a:pPr marR="0"/>
            <a:r>
              <a:rPr lang="en-US" sz="4800">
                <a:solidFill>
                  <a:srgbClr val="FFFFFF"/>
                </a:solidFill>
              </a:rPr>
              <a:t>Model</a:t>
            </a:r>
            <a:r>
              <a:rPr lang="en-US" sz="4800" b="0" i="0" u="none" strike="noStrike">
                <a:solidFill>
                  <a:srgbClr val="FFFFFF"/>
                </a:solidFill>
              </a:rPr>
              <a:t> Results</a:t>
            </a:r>
          </a:p>
        </p:txBody>
      </p:sp>
      <p:sp useBgFill="1">
        <p:nvSpPr>
          <p:cNvPr id="364" name="Round Diagonal Corner Rectangle 6">
            <a:extLst>
              <a:ext uri="{FF2B5EF4-FFF2-40B4-BE49-F238E27FC236}">
                <a16:creationId xmlns:a16="http://schemas.microsoft.com/office/drawing/2014/main" id="{62B94F88-FD5B-4053-B143-DFF55CE44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808057"/>
            <a:ext cx="5286376" cy="5234394"/>
          </a:xfrm>
          <a:prstGeom prst="round2DiagRect">
            <a:avLst>
              <a:gd name="adj1" fmla="val 6185"/>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able 4">
            <a:extLst>
              <a:ext uri="{FF2B5EF4-FFF2-40B4-BE49-F238E27FC236}">
                <a16:creationId xmlns:a16="http://schemas.microsoft.com/office/drawing/2014/main" id="{54A83AB0-4AF7-FD1B-8A72-D8F26347BB05}"/>
              </a:ext>
            </a:extLst>
          </p:cNvPr>
          <p:cNvGraphicFramePr>
            <a:graphicFrameLocks noGrp="1"/>
          </p:cNvGraphicFramePr>
          <p:nvPr>
            <p:extLst>
              <p:ext uri="{D42A27DB-BD31-4B8C-83A1-F6EECF244321}">
                <p14:modId xmlns:p14="http://schemas.microsoft.com/office/powerpoint/2010/main" val="4246756630"/>
              </p:ext>
            </p:extLst>
          </p:nvPr>
        </p:nvGraphicFramePr>
        <p:xfrm>
          <a:off x="6421396" y="1854464"/>
          <a:ext cx="4635585" cy="3141583"/>
        </p:xfrm>
        <a:graphic>
          <a:graphicData uri="http://schemas.openxmlformats.org/drawingml/2006/table">
            <a:tbl>
              <a:tblPr firstRow="1" firstCol="1" bandRow="1">
                <a:tableStyleId>{5C22544A-7EE6-4342-B048-85BDC9FD1C3A}</a:tableStyleId>
              </a:tblPr>
              <a:tblGrid>
                <a:gridCol w="897901">
                  <a:extLst>
                    <a:ext uri="{9D8B030D-6E8A-4147-A177-3AD203B41FA5}">
                      <a16:colId xmlns:a16="http://schemas.microsoft.com/office/drawing/2014/main" val="68587463"/>
                    </a:ext>
                  </a:extLst>
                </a:gridCol>
                <a:gridCol w="1077634">
                  <a:extLst>
                    <a:ext uri="{9D8B030D-6E8A-4147-A177-3AD203B41FA5}">
                      <a16:colId xmlns:a16="http://schemas.microsoft.com/office/drawing/2014/main" val="571821292"/>
                    </a:ext>
                  </a:extLst>
                </a:gridCol>
                <a:gridCol w="853923">
                  <a:extLst>
                    <a:ext uri="{9D8B030D-6E8A-4147-A177-3AD203B41FA5}">
                      <a16:colId xmlns:a16="http://schemas.microsoft.com/office/drawing/2014/main" val="2389786906"/>
                    </a:ext>
                  </a:extLst>
                </a:gridCol>
                <a:gridCol w="1806127">
                  <a:extLst>
                    <a:ext uri="{9D8B030D-6E8A-4147-A177-3AD203B41FA5}">
                      <a16:colId xmlns:a16="http://schemas.microsoft.com/office/drawing/2014/main" val="1162152612"/>
                    </a:ext>
                  </a:extLst>
                </a:gridCol>
              </a:tblGrid>
              <a:tr h="495146">
                <a:tc>
                  <a:txBody>
                    <a:bodyPr/>
                    <a:lstStyle/>
                    <a:p>
                      <a:pPr marL="0" marR="0" algn="ctr">
                        <a:lnSpc>
                          <a:spcPct val="115000"/>
                        </a:lnSpc>
                        <a:spcAft>
                          <a:spcPts val="800"/>
                        </a:spcAft>
                        <a:buNone/>
                      </a:pPr>
                      <a:r>
                        <a:rPr lang="en-US" sz="1300" kern="100">
                          <a:effectLst/>
                        </a:rPr>
                        <a:t>Team Member</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2601" marR="82601" marT="0" marB="0"/>
                </a:tc>
                <a:tc>
                  <a:txBody>
                    <a:bodyPr/>
                    <a:lstStyle/>
                    <a:p>
                      <a:pPr marL="0" marR="0" algn="ctr">
                        <a:lnSpc>
                          <a:spcPct val="115000"/>
                        </a:lnSpc>
                        <a:spcAft>
                          <a:spcPts val="800"/>
                        </a:spcAft>
                        <a:buNone/>
                      </a:pPr>
                      <a:r>
                        <a:rPr lang="en-US" sz="1300" kern="100">
                          <a:effectLst/>
                        </a:rPr>
                        <a:t>Best MSE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2601" marR="82601" marT="0" marB="0"/>
                </a:tc>
                <a:tc>
                  <a:txBody>
                    <a:bodyPr/>
                    <a:lstStyle/>
                    <a:p>
                      <a:pPr marL="0" marR="0" algn="ctr">
                        <a:lnSpc>
                          <a:spcPct val="115000"/>
                        </a:lnSpc>
                        <a:spcAft>
                          <a:spcPts val="800"/>
                        </a:spcAft>
                        <a:buNone/>
                      </a:pPr>
                      <a:r>
                        <a:rPr lang="en-US" sz="1300" kern="100">
                          <a:effectLst/>
                        </a:rPr>
                        <a:t>Best R² Score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2601" marR="82601" marT="0" marB="0"/>
                </a:tc>
                <a:tc>
                  <a:txBody>
                    <a:bodyPr/>
                    <a:lstStyle/>
                    <a:p>
                      <a:pPr marL="0" marR="0" algn="ctr">
                        <a:lnSpc>
                          <a:spcPct val="115000"/>
                        </a:lnSpc>
                        <a:spcAft>
                          <a:spcPts val="800"/>
                        </a:spcAft>
                        <a:buNone/>
                      </a:pPr>
                      <a:r>
                        <a:rPr lang="en-US" sz="1300" kern="100">
                          <a:effectLst/>
                        </a:rPr>
                        <a:t>Common Traits of Best Runs</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2601" marR="82601" marT="0" marB="0"/>
                </a:tc>
                <a:extLst>
                  <a:ext uri="{0D108BD9-81ED-4DB2-BD59-A6C34878D82A}">
                    <a16:rowId xmlns:a16="http://schemas.microsoft.com/office/drawing/2014/main" val="2930548745"/>
                  </a:ext>
                </a:extLst>
              </a:tr>
              <a:tr h="727346">
                <a:tc>
                  <a:txBody>
                    <a:bodyPr/>
                    <a:lstStyle/>
                    <a:p>
                      <a:pPr marL="0" marR="0">
                        <a:lnSpc>
                          <a:spcPct val="115000"/>
                        </a:lnSpc>
                        <a:spcAft>
                          <a:spcPts val="800"/>
                        </a:spcAft>
                        <a:buNone/>
                      </a:pPr>
                      <a:r>
                        <a:rPr lang="en-US" sz="1300" kern="100">
                          <a:effectLst/>
                        </a:rPr>
                        <a:t>Prince</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2601" marR="82601" marT="0" marB="0"/>
                </a:tc>
                <a:tc>
                  <a:txBody>
                    <a:bodyPr/>
                    <a:lstStyle/>
                    <a:p>
                      <a:pPr marL="0" marR="0">
                        <a:lnSpc>
                          <a:spcPct val="115000"/>
                        </a:lnSpc>
                        <a:spcAft>
                          <a:spcPts val="800"/>
                        </a:spcAft>
                        <a:buNone/>
                      </a:pPr>
                      <a:r>
                        <a:rPr lang="en-US" sz="1300" kern="100">
                          <a:effectLst/>
                        </a:rPr>
                        <a:t>0.00103</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2601" marR="82601" marT="0" marB="0"/>
                </a:tc>
                <a:tc>
                  <a:txBody>
                    <a:bodyPr/>
                    <a:lstStyle/>
                    <a:p>
                      <a:pPr marL="0" marR="0">
                        <a:lnSpc>
                          <a:spcPct val="115000"/>
                        </a:lnSpc>
                        <a:spcAft>
                          <a:spcPts val="800"/>
                        </a:spcAft>
                        <a:buNone/>
                      </a:pPr>
                      <a:r>
                        <a:rPr lang="en-US" sz="1300" kern="100">
                          <a:effectLst/>
                        </a:rPr>
                        <a:t>0.8702</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2601" marR="82601" marT="0" marB="0"/>
                </a:tc>
                <a:tc>
                  <a:txBody>
                    <a:bodyPr/>
                    <a:lstStyle/>
                    <a:p>
                      <a:pPr marL="0" marR="0">
                        <a:lnSpc>
                          <a:spcPct val="115000"/>
                        </a:lnSpc>
                        <a:spcAft>
                          <a:spcPts val="800"/>
                        </a:spcAft>
                        <a:buNone/>
                      </a:pPr>
                      <a:r>
                        <a:rPr lang="en-US" sz="1300" kern="100">
                          <a:effectLst/>
                        </a:rPr>
                        <a:t>hidden_size=64, dropout=0.5, learning_rate=0.005</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2601" marR="82601" marT="0" marB="0"/>
                </a:tc>
                <a:extLst>
                  <a:ext uri="{0D108BD9-81ED-4DB2-BD59-A6C34878D82A}">
                    <a16:rowId xmlns:a16="http://schemas.microsoft.com/office/drawing/2014/main" val="2754559565"/>
                  </a:ext>
                </a:extLst>
              </a:tr>
              <a:tr h="727346">
                <a:tc>
                  <a:txBody>
                    <a:bodyPr/>
                    <a:lstStyle/>
                    <a:p>
                      <a:pPr marL="0" marR="0">
                        <a:lnSpc>
                          <a:spcPct val="115000"/>
                        </a:lnSpc>
                        <a:spcAft>
                          <a:spcPts val="800"/>
                        </a:spcAft>
                        <a:buNone/>
                      </a:pPr>
                      <a:r>
                        <a:rPr lang="en-US" sz="1300" kern="100">
                          <a:effectLst/>
                        </a:rPr>
                        <a:t>Debjani</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2601" marR="82601" marT="0" marB="0"/>
                </a:tc>
                <a:tc>
                  <a:txBody>
                    <a:bodyPr/>
                    <a:lstStyle/>
                    <a:p>
                      <a:pPr marL="0" marR="0">
                        <a:lnSpc>
                          <a:spcPct val="115000"/>
                        </a:lnSpc>
                        <a:spcAft>
                          <a:spcPts val="800"/>
                        </a:spcAft>
                        <a:buNone/>
                      </a:pPr>
                      <a:r>
                        <a:rPr lang="en-US" sz="1300" kern="100">
                          <a:effectLst/>
                        </a:rPr>
                        <a:t>0.0009579</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2601" marR="82601" marT="0" marB="0"/>
                </a:tc>
                <a:tc>
                  <a:txBody>
                    <a:bodyPr/>
                    <a:lstStyle/>
                    <a:p>
                      <a:pPr marL="0" marR="0">
                        <a:lnSpc>
                          <a:spcPct val="115000"/>
                        </a:lnSpc>
                        <a:spcAft>
                          <a:spcPts val="800"/>
                        </a:spcAft>
                        <a:buNone/>
                      </a:pPr>
                      <a:r>
                        <a:rPr lang="en-US" sz="1300" kern="100">
                          <a:effectLst/>
                        </a:rPr>
                        <a:t>0.8788</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2601" marR="82601" marT="0" marB="0"/>
                </a:tc>
                <a:tc>
                  <a:txBody>
                    <a:bodyPr/>
                    <a:lstStyle/>
                    <a:p>
                      <a:pPr marL="0" marR="0">
                        <a:lnSpc>
                          <a:spcPct val="115000"/>
                        </a:lnSpc>
                        <a:spcAft>
                          <a:spcPts val="800"/>
                        </a:spcAft>
                        <a:buNone/>
                      </a:pPr>
                      <a:r>
                        <a:rPr lang="en-US" sz="1300" kern="100">
                          <a:effectLst/>
                        </a:rPr>
                        <a:t>hidden_size=16–32, dropout=0.2, learning_rate=0.005</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2601" marR="82601" marT="0" marB="0"/>
                </a:tc>
                <a:extLst>
                  <a:ext uri="{0D108BD9-81ED-4DB2-BD59-A6C34878D82A}">
                    <a16:rowId xmlns:a16="http://schemas.microsoft.com/office/drawing/2014/main" val="3311415077"/>
                  </a:ext>
                </a:extLst>
              </a:tr>
              <a:tr h="1191745">
                <a:tc>
                  <a:txBody>
                    <a:bodyPr/>
                    <a:lstStyle/>
                    <a:p>
                      <a:pPr marL="0" marR="0">
                        <a:lnSpc>
                          <a:spcPct val="115000"/>
                        </a:lnSpc>
                        <a:spcAft>
                          <a:spcPts val="800"/>
                        </a:spcAft>
                        <a:buNone/>
                      </a:pPr>
                      <a:r>
                        <a:rPr lang="en-US" sz="1300" kern="100">
                          <a:effectLst/>
                        </a:rPr>
                        <a:t>Kathryn</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2601" marR="82601" marT="0" marB="0"/>
                </a:tc>
                <a:tc>
                  <a:txBody>
                    <a:bodyPr/>
                    <a:lstStyle/>
                    <a:p>
                      <a:pPr marL="0" marR="0">
                        <a:lnSpc>
                          <a:spcPct val="115000"/>
                        </a:lnSpc>
                        <a:spcAft>
                          <a:spcPts val="800"/>
                        </a:spcAft>
                        <a:buNone/>
                      </a:pPr>
                      <a:r>
                        <a:rPr lang="en-US" sz="1300" kern="100">
                          <a:effectLst/>
                        </a:rPr>
                        <a:t>0.00139</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2601" marR="82601" marT="0" marB="0"/>
                </a:tc>
                <a:tc>
                  <a:txBody>
                    <a:bodyPr/>
                    <a:lstStyle/>
                    <a:p>
                      <a:pPr marL="0" marR="0">
                        <a:lnSpc>
                          <a:spcPct val="115000"/>
                        </a:lnSpc>
                        <a:spcAft>
                          <a:spcPts val="800"/>
                        </a:spcAft>
                        <a:buNone/>
                      </a:pPr>
                      <a:r>
                        <a:rPr lang="en-US" sz="1300" kern="100">
                          <a:effectLst/>
                        </a:rPr>
                        <a:t>0.8235</a:t>
                      </a:r>
                      <a:endParaRPr lang="en-US" sz="1400" kern="100">
                        <a:effectLst/>
                        <a:latin typeface="Aptos" panose="020B0004020202020204" pitchFamily="34" charset="0"/>
                        <a:ea typeface="Aptos" panose="020B0004020202020204" pitchFamily="34" charset="0"/>
                        <a:cs typeface="Times New Roman" panose="02020603050405020304" pitchFamily="18" charset="0"/>
                      </a:endParaRPr>
                    </a:p>
                  </a:txBody>
                  <a:tcPr marL="82601" marR="82601" marT="0" marB="0"/>
                </a:tc>
                <a:tc>
                  <a:txBody>
                    <a:bodyPr/>
                    <a:lstStyle/>
                    <a:p>
                      <a:pPr marL="0" marR="0">
                        <a:lnSpc>
                          <a:spcPct val="115000"/>
                        </a:lnSpc>
                        <a:spcAft>
                          <a:spcPts val="800"/>
                        </a:spcAft>
                        <a:buNone/>
                      </a:pPr>
                      <a:r>
                        <a:rPr lang="en-US" sz="1300" kern="100" dirty="0">
                          <a:effectLst/>
                        </a:rPr>
                        <a:t>Improved LSTM with Xavier initialization, gradient clipping, L2 regularization, and 15 epochs</a:t>
                      </a:r>
                      <a:endParaRPr lang="en-US" sz="1400" kern="100" dirty="0">
                        <a:effectLst/>
                        <a:latin typeface="Aptos" panose="020B0004020202020204" pitchFamily="34" charset="0"/>
                        <a:ea typeface="Aptos" panose="020B0004020202020204" pitchFamily="34" charset="0"/>
                        <a:cs typeface="Times New Roman" panose="02020603050405020304" pitchFamily="18" charset="0"/>
                      </a:endParaRPr>
                    </a:p>
                  </a:txBody>
                  <a:tcPr marL="82601" marR="82601" marT="0" marB="0"/>
                </a:tc>
                <a:extLst>
                  <a:ext uri="{0D108BD9-81ED-4DB2-BD59-A6C34878D82A}">
                    <a16:rowId xmlns:a16="http://schemas.microsoft.com/office/drawing/2014/main" val="2533692076"/>
                  </a:ext>
                </a:extLst>
              </a:tr>
            </a:tbl>
          </a:graphicData>
        </a:graphic>
      </p:graphicFrame>
    </p:spTree>
    <p:extLst>
      <p:ext uri="{BB962C8B-B14F-4D97-AF65-F5344CB8AC3E}">
        <p14:creationId xmlns:p14="http://schemas.microsoft.com/office/powerpoint/2010/main" val="91360111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2" name="Group 11">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5"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6"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1"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3" name="Group 12">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52" name="Rectangle 51">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36C703-CDC2-AC75-4029-CF17FD32DF7E}"/>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marR="0"/>
            <a:r>
              <a:rPr lang="en-US" b="0" i="0" u="none" strike="noStrike" dirty="0"/>
              <a:t>Common Characteristics of Top-Performing Models</a:t>
            </a:r>
          </a:p>
        </p:txBody>
      </p:sp>
      <p:graphicFrame>
        <p:nvGraphicFramePr>
          <p:cNvPr id="5" name="Text Placeholder 2">
            <a:extLst>
              <a:ext uri="{FF2B5EF4-FFF2-40B4-BE49-F238E27FC236}">
                <a16:creationId xmlns:a16="http://schemas.microsoft.com/office/drawing/2014/main" id="{A3BD4AB4-7B9F-F6CA-21AC-F3B9F70D29EE}"/>
              </a:ext>
            </a:extLst>
          </p:cNvPr>
          <p:cNvGraphicFramePr/>
          <p:nvPr>
            <p:extLst>
              <p:ext uri="{D42A27DB-BD31-4B8C-83A1-F6EECF244321}">
                <p14:modId xmlns:p14="http://schemas.microsoft.com/office/powerpoint/2010/main" val="4107991762"/>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090532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174E31E4-530B-4247-962C-F46F5F66DF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1591" y="0"/>
            <a:ext cx="12192003" cy="6858001"/>
          </a:xfrm>
          <a:prstGeom prst="rect">
            <a:avLst/>
          </a:prstGeom>
          <a:noFill/>
          <a:extLst>
            <a:ext uri="{909E8E84-426E-40dd-AFC4-6F175D3DCCD1}">
              <a14:hiddenFill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96FA2727-C33B-44D1-885B-76DC0424E5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053888" cy="6858001"/>
            <a:chOff x="-14288" y="0"/>
            <a:chExt cx="12053888" cy="6858001"/>
          </a:xfrm>
        </p:grpSpPr>
        <p:grpSp>
          <p:nvGrpSpPr>
            <p:cNvPr id="12" name="Group 11">
              <a:extLst>
                <a:ext uri="{FF2B5EF4-FFF2-40B4-BE49-F238E27FC236}">
                  <a16:creationId xmlns:a16="http://schemas.microsoft.com/office/drawing/2014/main" id="{4A64FD4C-29BA-46E7-AE31-AB38BB694295}"/>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4" name="Rectangle 5">
                <a:extLst>
                  <a:ext uri="{FF2B5EF4-FFF2-40B4-BE49-F238E27FC236}">
                    <a16:creationId xmlns:a16="http://schemas.microsoft.com/office/drawing/2014/main" id="{A28E5FB6-5905-4F5D-A6CE-E6222C405E5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25" name="Freeform 6">
                <a:extLst>
                  <a:ext uri="{FF2B5EF4-FFF2-40B4-BE49-F238E27FC236}">
                    <a16:creationId xmlns:a16="http://schemas.microsoft.com/office/drawing/2014/main" id="{F838FE17-378C-4BCE-80C0-FDD1CB074E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6" name="Freeform 7">
                <a:extLst>
                  <a:ext uri="{FF2B5EF4-FFF2-40B4-BE49-F238E27FC236}">
                    <a16:creationId xmlns:a16="http://schemas.microsoft.com/office/drawing/2014/main" id="{12A1474E-6A37-4F4D-A638-DD0EC0A5B5B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7" name="Freeform 8">
                <a:extLst>
                  <a:ext uri="{FF2B5EF4-FFF2-40B4-BE49-F238E27FC236}">
                    <a16:creationId xmlns:a16="http://schemas.microsoft.com/office/drawing/2014/main" id="{49EA8CC2-4D0F-4C86-9CA9-FC3792FED1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8" name="Freeform 9">
                <a:extLst>
                  <a:ext uri="{FF2B5EF4-FFF2-40B4-BE49-F238E27FC236}">
                    <a16:creationId xmlns:a16="http://schemas.microsoft.com/office/drawing/2014/main" id="{69548BD5-92E6-42BD-9719-16AA005C567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9" name="Freeform 10">
                <a:extLst>
                  <a:ext uri="{FF2B5EF4-FFF2-40B4-BE49-F238E27FC236}">
                    <a16:creationId xmlns:a16="http://schemas.microsoft.com/office/drawing/2014/main" id="{93005965-F240-4349-A563-515973BF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0" name="Freeform 11">
                <a:extLst>
                  <a:ext uri="{FF2B5EF4-FFF2-40B4-BE49-F238E27FC236}">
                    <a16:creationId xmlns:a16="http://schemas.microsoft.com/office/drawing/2014/main" id="{277A546F-05BB-4274-A6A6-9DACC27ABC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1" name="Freeform 12">
                <a:extLst>
                  <a:ext uri="{FF2B5EF4-FFF2-40B4-BE49-F238E27FC236}">
                    <a16:creationId xmlns:a16="http://schemas.microsoft.com/office/drawing/2014/main" id="{7BE7FF91-E18E-41AA-A952-07CB0C02C8B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2" name="Freeform 13">
                <a:extLst>
                  <a:ext uri="{FF2B5EF4-FFF2-40B4-BE49-F238E27FC236}">
                    <a16:creationId xmlns:a16="http://schemas.microsoft.com/office/drawing/2014/main" id="{3F6A31AA-E4FB-4DD0-9AB1-BDD994CFA5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3" name="Freeform 14">
                <a:extLst>
                  <a:ext uri="{FF2B5EF4-FFF2-40B4-BE49-F238E27FC236}">
                    <a16:creationId xmlns:a16="http://schemas.microsoft.com/office/drawing/2014/main" id="{F99B8398-08D8-4C1E-8D7F-BAFB4D393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4" name="Freeform 15">
                <a:extLst>
                  <a:ext uri="{FF2B5EF4-FFF2-40B4-BE49-F238E27FC236}">
                    <a16:creationId xmlns:a16="http://schemas.microsoft.com/office/drawing/2014/main" id="{CD3984BB-CCC2-49D9-A80B-9507BE5A916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5" name="Line 16">
                <a:extLst>
                  <a:ext uri="{FF2B5EF4-FFF2-40B4-BE49-F238E27FC236}">
                    <a16:creationId xmlns:a16="http://schemas.microsoft.com/office/drawing/2014/main" id="{78FF7C07-82F5-4A64-9D71-29CBE1B79007}"/>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6" name="Freeform 17">
                <a:extLst>
                  <a:ext uri="{FF2B5EF4-FFF2-40B4-BE49-F238E27FC236}">
                    <a16:creationId xmlns:a16="http://schemas.microsoft.com/office/drawing/2014/main" id="{7F1773CA-6AE7-4723-B072-CEC5F3829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7" name="Freeform 18">
                <a:extLst>
                  <a:ext uri="{FF2B5EF4-FFF2-40B4-BE49-F238E27FC236}">
                    <a16:creationId xmlns:a16="http://schemas.microsoft.com/office/drawing/2014/main" id="{D5EC23E0-B877-4A62-B084-5407401FB6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8" name="Freeform 19">
                <a:extLst>
                  <a:ext uri="{FF2B5EF4-FFF2-40B4-BE49-F238E27FC236}">
                    <a16:creationId xmlns:a16="http://schemas.microsoft.com/office/drawing/2014/main" id="{633C4B0E-E7C6-4A1A-9D3A-80C8E3C59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39" name="Freeform 20">
                <a:extLst>
                  <a:ext uri="{FF2B5EF4-FFF2-40B4-BE49-F238E27FC236}">
                    <a16:creationId xmlns:a16="http://schemas.microsoft.com/office/drawing/2014/main" id="{AB21372F-73AC-4C69-81F0-0D44D36F6EF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0" name="Rectangle 21">
                <a:extLst>
                  <a:ext uri="{FF2B5EF4-FFF2-40B4-BE49-F238E27FC236}">
                    <a16:creationId xmlns:a16="http://schemas.microsoft.com/office/drawing/2014/main" id="{B5619D97-D7A8-4DFF-8AB1-F4B393C1B40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sp>
            <p:nvSpPr>
              <p:cNvPr id="41" name="Freeform 22">
                <a:extLst>
                  <a:ext uri="{FF2B5EF4-FFF2-40B4-BE49-F238E27FC236}">
                    <a16:creationId xmlns:a16="http://schemas.microsoft.com/office/drawing/2014/main" id="{55E03CED-9618-41BB-898B-2FECEFD7B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2" name="Freeform 23">
                <a:extLst>
                  <a:ext uri="{FF2B5EF4-FFF2-40B4-BE49-F238E27FC236}">
                    <a16:creationId xmlns:a16="http://schemas.microsoft.com/office/drawing/2014/main" id="{78F0A5C5-589E-4053-A41A-FA77210C3D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3" name="Freeform 24">
                <a:extLst>
                  <a:ext uri="{FF2B5EF4-FFF2-40B4-BE49-F238E27FC236}">
                    <a16:creationId xmlns:a16="http://schemas.microsoft.com/office/drawing/2014/main" id="{AC2718F8-15C5-4DAB-B194-AAEE8A205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4" name="Freeform 25">
                <a:extLst>
                  <a:ext uri="{FF2B5EF4-FFF2-40B4-BE49-F238E27FC236}">
                    <a16:creationId xmlns:a16="http://schemas.microsoft.com/office/drawing/2014/main" id="{23C6608B-EA21-4579-B33F-55E52AC287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5" name="Freeform 26">
                <a:extLst>
                  <a:ext uri="{FF2B5EF4-FFF2-40B4-BE49-F238E27FC236}">
                    <a16:creationId xmlns:a16="http://schemas.microsoft.com/office/drawing/2014/main" id="{4A2FEFA2-D838-4CE1-90BA-B6C2EEB5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6" name="Freeform 27">
                <a:extLst>
                  <a:ext uri="{FF2B5EF4-FFF2-40B4-BE49-F238E27FC236}">
                    <a16:creationId xmlns:a16="http://schemas.microsoft.com/office/drawing/2014/main" id="{1A39CA24-DF18-4FCC-8265-36FC72ED58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7" name="Freeform 28">
                <a:extLst>
                  <a:ext uri="{FF2B5EF4-FFF2-40B4-BE49-F238E27FC236}">
                    <a16:creationId xmlns:a16="http://schemas.microsoft.com/office/drawing/2014/main" id="{50A32DBD-9B22-49C3-A628-A98533FBF4F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8" name="Freeform 29">
                <a:extLst>
                  <a:ext uri="{FF2B5EF4-FFF2-40B4-BE49-F238E27FC236}">
                    <a16:creationId xmlns:a16="http://schemas.microsoft.com/office/drawing/2014/main" id="{A3C0B30D-BB1A-4B3D-A162-3EBE6267F21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49" name="Freeform 30">
                <a:extLst>
                  <a:ext uri="{FF2B5EF4-FFF2-40B4-BE49-F238E27FC236}">
                    <a16:creationId xmlns:a16="http://schemas.microsoft.com/office/drawing/2014/main" id="{092B125A-1548-445E-8689-07BEEC815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50" name="Freeform 31">
                <a:extLst>
                  <a:ext uri="{FF2B5EF4-FFF2-40B4-BE49-F238E27FC236}">
                    <a16:creationId xmlns:a16="http://schemas.microsoft.com/office/drawing/2014/main" id="{D6A7D7B9-9A7E-4FD2-A1B4-1C5CFAE5498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grpSp>
        <p:grpSp>
          <p:nvGrpSpPr>
            <p:cNvPr id="13" name="Group 12">
              <a:extLst>
                <a:ext uri="{FF2B5EF4-FFF2-40B4-BE49-F238E27FC236}">
                  <a16:creationId xmlns:a16="http://schemas.microsoft.com/office/drawing/2014/main" id="{DB1B0C3F-D935-4306-B5B1-6AA63588112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4" name="Freeform 32">
                <a:extLst>
                  <a:ext uri="{FF2B5EF4-FFF2-40B4-BE49-F238E27FC236}">
                    <a16:creationId xmlns:a16="http://schemas.microsoft.com/office/drawing/2014/main" id="{75BC67F5-D485-467A-BCCB-D062EB6DD0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5" name="Freeform 33">
                <a:extLst>
                  <a:ext uri="{FF2B5EF4-FFF2-40B4-BE49-F238E27FC236}">
                    <a16:creationId xmlns:a16="http://schemas.microsoft.com/office/drawing/2014/main" id="{7FB0B620-AB12-4F0B-AD1C-A47A5FBC63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6" name="Freeform 34">
                <a:extLst>
                  <a:ext uri="{FF2B5EF4-FFF2-40B4-BE49-F238E27FC236}">
                    <a16:creationId xmlns:a16="http://schemas.microsoft.com/office/drawing/2014/main" id="{6AEFA891-E591-4F7F-9DBA-FC78E9B8F1B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7" name="Freeform 35">
                <a:extLst>
                  <a:ext uri="{FF2B5EF4-FFF2-40B4-BE49-F238E27FC236}">
                    <a16:creationId xmlns:a16="http://schemas.microsoft.com/office/drawing/2014/main" id="{78921FFF-4B57-4E33-BE94-5A8BFC95E0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8" name="Freeform 36">
                <a:extLst>
                  <a:ext uri="{FF2B5EF4-FFF2-40B4-BE49-F238E27FC236}">
                    <a16:creationId xmlns:a16="http://schemas.microsoft.com/office/drawing/2014/main" id="{0C4A1658-5AAE-4925-B106-BC0A17862E7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19" name="Freeform 37">
                <a:extLst>
                  <a:ext uri="{FF2B5EF4-FFF2-40B4-BE49-F238E27FC236}">
                    <a16:creationId xmlns:a16="http://schemas.microsoft.com/office/drawing/2014/main" id="{DE6DF3EB-099A-427A-A999-3BAF3BCA9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0" name="Freeform 38">
                <a:extLst>
                  <a:ext uri="{FF2B5EF4-FFF2-40B4-BE49-F238E27FC236}">
                    <a16:creationId xmlns:a16="http://schemas.microsoft.com/office/drawing/2014/main" id="{CC595EFE-4690-4B81-83B1-F863B951B0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1" name="Freeform 39">
                <a:extLst>
                  <a:ext uri="{FF2B5EF4-FFF2-40B4-BE49-F238E27FC236}">
                    <a16:creationId xmlns:a16="http://schemas.microsoft.com/office/drawing/2014/main" id="{400FAC39-AEAC-4B54-9694-29D537C203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2" name="Freeform 40">
                <a:extLst>
                  <a:ext uri="{FF2B5EF4-FFF2-40B4-BE49-F238E27FC236}">
                    <a16:creationId xmlns:a16="http://schemas.microsoft.com/office/drawing/2014/main" id="{C61298B0-056E-4D83-B168-1C054A17A0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a16="http://schemas.microsoft.com/office/drawing/2014/main" xmlns="" w="9525">
                    <a:solidFill>
                      <a:srgbClr val="000000"/>
                    </a:solidFill>
                    <a:round/>
                    <a:headEnd/>
                    <a:tailEnd/>
                  </a14:hiddenLine>
                </a:ext>
              </a:extLst>
            </p:spPr>
            <p:txBody>
              <a:bodyPr/>
              <a:lstStyle/>
              <a:p>
                <a:endParaRPr lang="en-US"/>
              </a:p>
            </p:txBody>
          </p:sp>
          <p:sp>
            <p:nvSpPr>
              <p:cNvPr id="23" name="Rectangle 41">
                <a:extLst>
                  <a:ext uri="{FF2B5EF4-FFF2-40B4-BE49-F238E27FC236}">
                    <a16:creationId xmlns:a16="http://schemas.microsoft.com/office/drawing/2014/main" id="{9F9E69A2-F9B0-40C2-BDC8-143835426BE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a14="http://schemas.microsoft.com/office/drawing/2010/main" xmlns:a16="http://schemas.microsoft.com/office/drawing/2014/main" xmlns="" w="9525">
                    <a:solidFill>
                      <a:srgbClr val="000000"/>
                    </a:solidFill>
                    <a:miter lim="800000"/>
                    <a:headEnd/>
                    <a:tailEnd/>
                  </a14:hiddenLine>
                </a:ext>
              </a:extLst>
            </p:spPr>
            <p:txBody>
              <a:bodyPr/>
              <a:lstStyle/>
              <a:p>
                <a:endParaRPr lang="en-US"/>
              </a:p>
            </p:txBody>
          </p:sp>
        </p:grpSp>
      </p:grpSp>
      <p:sp useBgFill="1">
        <p:nvSpPr>
          <p:cNvPr id="52" name="Rectangle 51">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B91E4C-6258-B1F1-6C82-E11D680AF82E}"/>
              </a:ext>
            </a:extLst>
          </p:cNvPr>
          <p:cNvSpPr>
            <a:spLocks noGrp="1"/>
          </p:cNvSpPr>
          <p:nvPr>
            <p:ph type="title"/>
          </p:nvPr>
        </p:nvSpPr>
        <p:spPr>
          <a:xfrm>
            <a:off x="1141413" y="618518"/>
            <a:ext cx="9905998" cy="1478570"/>
          </a:xfrm>
        </p:spPr>
        <p:txBody>
          <a:bodyPr vert="horz" lIns="91440" tIns="45720" rIns="91440" bIns="45720" rtlCol="0" anchor="ctr">
            <a:normAutofit/>
          </a:bodyPr>
          <a:lstStyle/>
          <a:p>
            <a:pPr marR="0"/>
            <a:r>
              <a:rPr lang="en-US" b="0" i="0" u="none" strike="noStrike" dirty="0"/>
              <a:t>Best Model Selection</a:t>
            </a:r>
          </a:p>
        </p:txBody>
      </p:sp>
      <p:graphicFrame>
        <p:nvGraphicFramePr>
          <p:cNvPr id="5" name="Text Placeholder 2">
            <a:extLst>
              <a:ext uri="{FF2B5EF4-FFF2-40B4-BE49-F238E27FC236}">
                <a16:creationId xmlns:a16="http://schemas.microsoft.com/office/drawing/2014/main" id="{B0BB0817-4F7D-D4A8-3D7D-26C9FFAB3BAD}"/>
              </a:ext>
            </a:extLst>
          </p:cNvPr>
          <p:cNvGraphicFramePr/>
          <p:nvPr>
            <p:extLst>
              <p:ext uri="{D42A27DB-BD31-4B8C-83A1-F6EECF244321}">
                <p14:modId xmlns:p14="http://schemas.microsoft.com/office/powerpoint/2010/main" val="232374695"/>
              </p:ext>
            </p:extLst>
          </p:nvPr>
        </p:nvGraphicFramePr>
        <p:xfrm>
          <a:off x="1141411" y="2440771"/>
          <a:ext cx="9905999" cy="35848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855765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3EF818-EDF6-480C-9B86-0A3B979BCCF0}">
  <ds:schemaRefs>
    <ds:schemaRef ds:uri="http://schemas.microsoft.com/sharepoint/v3/contenttype/forms"/>
  </ds:schemaRefs>
</ds:datastoreItem>
</file>

<file path=customXml/itemProps2.xml><?xml version="1.0" encoding="utf-8"?>
<ds:datastoreItem xmlns:ds="http://schemas.openxmlformats.org/officeDocument/2006/customXml" ds:itemID="{B518BD99-41E9-467C-9777-74587F831718}">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C8C32A8-E4D9-473C-833A-8950C6E7C0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design</Template>
  <TotalTime>71</TotalTime>
  <Words>3244</Words>
  <Application>Microsoft Office PowerPoint</Application>
  <PresentationFormat>Widescreen</PresentationFormat>
  <Paragraphs>263</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Calibri</vt:lpstr>
      <vt:lpstr>Times New Roman</vt:lpstr>
      <vt:lpstr>Tw Cen MT</vt:lpstr>
      <vt:lpstr>Circuit</vt:lpstr>
      <vt:lpstr>Assignment 6: Multivariate Time series forecasting </vt:lpstr>
      <vt:lpstr>Project Objectives</vt:lpstr>
      <vt:lpstr>Dataset and Preprocessing Pipeline</vt:lpstr>
      <vt:lpstr>Experiment Tracking with Weights &amp; Biases</vt:lpstr>
      <vt:lpstr>Modeling Approach and Experimental Setup</vt:lpstr>
      <vt:lpstr>Hyperparameter Tuning Strategy</vt:lpstr>
      <vt:lpstr>Model Results</vt:lpstr>
      <vt:lpstr>Common Characteristics of Top-Performing Models</vt:lpstr>
      <vt:lpstr>Best Model Selection</vt:lpstr>
      <vt:lpstr>True vs. Predicted Line Plot (First 200 Time Steps)</vt:lpstr>
      <vt:lpstr>Residual Distribution Histogram </vt:lpstr>
      <vt:lpstr>Scatter Plot: Predicted vs. True Values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Kathryn Burkhart</dc:creator>
  <cp:lastModifiedBy>Kathryn Burkhart</cp:lastModifiedBy>
  <cp:revision>1</cp:revision>
  <dcterms:created xsi:type="dcterms:W3CDTF">2025-03-30T21:32:52Z</dcterms:created>
  <dcterms:modified xsi:type="dcterms:W3CDTF">2025-03-31T18:00:02Z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