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IBM Plex Sans" charset="1" panose="020B0503050203000203"/>
      <p:regular r:id="rId41"/>
    </p:embeddedFont>
    <p:embeddedFont>
      <p:font typeface="IBM Plex Sans Bold Italics" charset="1" panose="020B0803050203000203"/>
      <p:regular r:id="rId42"/>
    </p:embeddedFont>
    <p:embeddedFont>
      <p:font typeface="IBM Plex Sans Bold" charset="1" panose="020B0803050203000203"/>
      <p:regular r:id="rId43"/>
    </p:embeddedFont>
    <p:embeddedFont>
      <p:font typeface="TT Commons Pro" charset="1" panose="020B0103030102020204"/>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4.xml" Type="http://schemas.openxmlformats.org/officeDocument/2006/relationships/slide"/><Relationship Id="rId4" Target="slide6.xml" Type="http://schemas.openxmlformats.org/officeDocument/2006/relationships/slide"/><Relationship Id="rId5" Target="slide8.xml" Type="http://schemas.openxmlformats.org/officeDocument/2006/relationships/slide"/><Relationship Id="rId6" Target="slide29.xml" Type="http://schemas.openxmlformats.org/officeDocument/2006/relationships/slide"/><Relationship Id="rId7" Target="slide32.xml" Type="http://schemas.openxmlformats.org/officeDocument/2006/relationships/slide"/><Relationship Id="rId8" Target="../media/image3.png" Type="http://schemas.openxmlformats.org/officeDocument/2006/relationships/image"/><Relationship Id="rId9"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http://www.reallygreatsite.com/" TargetMode="External" Type="http://schemas.openxmlformats.org/officeDocument/2006/relationships/hyperlink"/></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83557" y="3693911"/>
            <a:ext cx="11920887" cy="2899179"/>
            <a:chOff x="0" y="0"/>
            <a:chExt cx="15894516" cy="3865572"/>
          </a:xfrm>
        </p:grpSpPr>
        <p:sp>
          <p:nvSpPr>
            <p:cNvPr name="TextBox 3" id="3"/>
            <p:cNvSpPr txBox="true"/>
            <p:nvPr/>
          </p:nvSpPr>
          <p:spPr>
            <a:xfrm rot="0">
              <a:off x="0" y="3029065"/>
              <a:ext cx="15894516" cy="836507"/>
            </a:xfrm>
            <a:prstGeom prst="rect">
              <a:avLst/>
            </a:prstGeom>
          </p:spPr>
          <p:txBody>
            <a:bodyPr anchor="t" rtlCol="false" tIns="0" lIns="0" bIns="0" rIns="0">
              <a:spAutoFit/>
            </a:bodyPr>
            <a:lstStyle/>
            <a:p>
              <a:pPr algn="ctr">
                <a:lnSpc>
                  <a:spcPts val="5320"/>
                </a:lnSpc>
              </a:pPr>
            </a:p>
          </p:txBody>
        </p:sp>
        <p:sp>
          <p:nvSpPr>
            <p:cNvPr name="TextBox 4" id="4"/>
            <p:cNvSpPr txBox="true"/>
            <p:nvPr/>
          </p:nvSpPr>
          <p:spPr>
            <a:xfrm rot="0">
              <a:off x="0" y="238092"/>
              <a:ext cx="15894516" cy="2400163"/>
            </a:xfrm>
            <a:prstGeom prst="rect">
              <a:avLst/>
            </a:prstGeom>
          </p:spPr>
          <p:txBody>
            <a:bodyPr anchor="t" rtlCol="false" tIns="0" lIns="0" bIns="0" rIns="0">
              <a:spAutoFit/>
            </a:bodyPr>
            <a:lstStyle/>
            <a:p>
              <a:pPr algn="ctr">
                <a:lnSpc>
                  <a:spcPts val="13027"/>
                </a:lnSpc>
              </a:pPr>
              <a:r>
                <a:rPr lang="en-US" sz="13027">
                  <a:solidFill>
                    <a:srgbClr val="000000"/>
                  </a:solidFill>
                  <a:latin typeface="IBM Plex Sans"/>
                  <a:ea typeface="IBM Plex Sans"/>
                  <a:cs typeface="IBM Plex Sans"/>
                  <a:sym typeface="IBM Plex Sans"/>
                </a:rPr>
                <a:t>Investor Pitch</a:t>
              </a:r>
            </a:p>
          </p:txBody>
        </p:sp>
      </p:grpSp>
      <p:sp>
        <p:nvSpPr>
          <p:cNvPr name="Freeform 5" id="5"/>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557691" y="6929292"/>
            <a:ext cx="7730309" cy="3357708"/>
          </a:xfrm>
          <a:prstGeom prst="rect">
            <a:avLst/>
          </a:prstGeom>
        </p:spPr>
        <p:txBody>
          <a:bodyPr anchor="t" rtlCol="false" tIns="0" lIns="0" bIns="0" rIns="0">
            <a:spAutoFit/>
          </a:bodyPr>
          <a:lstStyle/>
          <a:p>
            <a:pPr algn="ctr">
              <a:lnSpc>
                <a:spcPts val="4784"/>
              </a:lnSpc>
            </a:pPr>
            <a:r>
              <a:rPr lang="en-US" sz="3417">
                <a:solidFill>
                  <a:srgbClr val="000000"/>
                </a:solidFill>
                <a:latin typeface="IBM Plex Sans Bold Italics"/>
                <a:ea typeface="IBM Plex Sans Bold Italics"/>
                <a:cs typeface="IBM Plex Sans Bold Italics"/>
                <a:sym typeface="IBM Plex Sans Bold Italics"/>
              </a:rPr>
              <a:t>By </a:t>
            </a:r>
          </a:p>
          <a:p>
            <a:pPr algn="ctr">
              <a:lnSpc>
                <a:spcPts val="4407"/>
              </a:lnSpc>
            </a:pPr>
            <a:r>
              <a:rPr lang="en-US" sz="3147">
                <a:solidFill>
                  <a:srgbClr val="000000"/>
                </a:solidFill>
                <a:latin typeface="IBM Plex Sans"/>
                <a:ea typeface="IBM Plex Sans"/>
                <a:cs typeface="IBM Plex Sans"/>
                <a:sym typeface="IBM Plex Sans"/>
              </a:rPr>
              <a:t>CHITRA PARSAILA</a:t>
            </a:r>
          </a:p>
          <a:p>
            <a:pPr algn="ctr">
              <a:lnSpc>
                <a:spcPts val="4407"/>
              </a:lnSpc>
            </a:pPr>
            <a:r>
              <a:rPr lang="en-US" sz="3147">
                <a:solidFill>
                  <a:srgbClr val="000000"/>
                </a:solidFill>
                <a:latin typeface="IBM Plex Sans"/>
                <a:ea typeface="IBM Plex Sans"/>
                <a:cs typeface="IBM Plex Sans"/>
                <a:sym typeface="IBM Plex Sans"/>
              </a:rPr>
              <a:t>PRABHJOT SINGH</a:t>
            </a:r>
          </a:p>
          <a:p>
            <a:pPr algn="ctr">
              <a:lnSpc>
                <a:spcPts val="4407"/>
              </a:lnSpc>
            </a:pPr>
            <a:r>
              <a:rPr lang="en-US" sz="3147">
                <a:solidFill>
                  <a:srgbClr val="000000"/>
                </a:solidFill>
                <a:latin typeface="IBM Plex Sans"/>
                <a:ea typeface="IBM Plex Sans"/>
                <a:cs typeface="IBM Plex Sans"/>
                <a:sym typeface="IBM Plex Sans"/>
              </a:rPr>
              <a:t>RITIK SHARMA</a:t>
            </a:r>
          </a:p>
          <a:p>
            <a:pPr algn="ctr">
              <a:lnSpc>
                <a:spcPts val="4407"/>
              </a:lnSpc>
            </a:pPr>
            <a:r>
              <a:rPr lang="en-US" sz="3147">
                <a:solidFill>
                  <a:srgbClr val="000000"/>
                </a:solidFill>
                <a:latin typeface="IBM Plex Sans"/>
                <a:ea typeface="IBM Plex Sans"/>
                <a:cs typeface="IBM Plex Sans"/>
                <a:sym typeface="IBM Plex Sans"/>
              </a:rPr>
              <a:t>SAKTHI JANANI</a:t>
            </a:r>
          </a:p>
          <a:p>
            <a:pPr algn="ctr">
              <a:lnSpc>
                <a:spcPts val="4407"/>
              </a:lnSpc>
            </a:pPr>
          </a:p>
        </p:txBody>
      </p:sp>
      <p:sp>
        <p:nvSpPr>
          <p:cNvPr name="Freeform 8" id="8"/>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28700" y="1127332"/>
            <a:ext cx="3516876" cy="431386"/>
            <a:chOff x="0" y="0"/>
            <a:chExt cx="4689168" cy="575182"/>
          </a:xfrm>
        </p:grpSpPr>
        <p:sp>
          <p:nvSpPr>
            <p:cNvPr name="Freeform 10" id="10"/>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2629976" y="2482033"/>
            <a:ext cx="13028049" cy="7257422"/>
          </a:xfrm>
          <a:custGeom>
            <a:avLst/>
            <a:gdLst/>
            <a:ahLst/>
            <a:cxnLst/>
            <a:rect r="r" b="b" t="t" l="l"/>
            <a:pathLst>
              <a:path h="7257422" w="13028049">
                <a:moveTo>
                  <a:pt x="0" y="0"/>
                </a:moveTo>
                <a:lnTo>
                  <a:pt x="13028048" y="0"/>
                </a:lnTo>
                <a:lnTo>
                  <a:pt x="13028048" y="7257423"/>
                </a:lnTo>
                <a:lnTo>
                  <a:pt x="0" y="7257423"/>
                </a:lnTo>
                <a:lnTo>
                  <a:pt x="0" y="0"/>
                </a:lnTo>
                <a:close/>
              </a:path>
            </a:pathLst>
          </a:custGeom>
          <a:blipFill>
            <a:blip r:embed="rId2"/>
            <a:stretch>
              <a:fillRect l="0" t="0" r="0" b="0"/>
            </a:stretch>
          </a:blipFill>
        </p:spPr>
      </p:sp>
      <p:sp>
        <p:nvSpPr>
          <p:cNvPr name="TextBox 4" id="4"/>
          <p:cNvSpPr txBox="true"/>
          <p:nvPr/>
        </p:nvSpPr>
        <p:spPr>
          <a:xfrm rot="0">
            <a:off x="2120556" y="385651"/>
            <a:ext cx="14046888" cy="1295400"/>
          </a:xfrm>
          <a:prstGeom prst="rect">
            <a:avLst/>
          </a:prstGeom>
        </p:spPr>
        <p:txBody>
          <a:bodyPr anchor="t" rtlCol="false" tIns="0" lIns="0" bIns="0" rIns="0">
            <a:spAutoFit/>
          </a:bodyPr>
          <a:lstStyle/>
          <a:p>
            <a:pPr algn="ctr" marL="0" indent="0" lvl="0">
              <a:lnSpc>
                <a:spcPts val="10200"/>
              </a:lnSpc>
              <a:spcBef>
                <a:spcPct val="0"/>
              </a:spcBef>
            </a:pPr>
            <a:r>
              <a:rPr lang="en-US" sz="8500">
                <a:solidFill>
                  <a:srgbClr val="000000"/>
                </a:solidFill>
                <a:latin typeface="IBM Plex Sans Bold"/>
                <a:ea typeface="IBM Plex Sans Bold"/>
                <a:cs typeface="IBM Plex Sans Bold"/>
                <a:sym typeface="IBM Plex Sans Bold"/>
              </a:rPr>
              <a:t>Specific Channels Growth</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TextBox 3" id="3"/>
          <p:cNvSpPr txBox="true"/>
          <p:nvPr/>
        </p:nvSpPr>
        <p:spPr>
          <a:xfrm rot="0">
            <a:off x="2120556" y="385651"/>
            <a:ext cx="14046888" cy="1295400"/>
          </a:xfrm>
          <a:prstGeom prst="rect">
            <a:avLst/>
          </a:prstGeom>
        </p:spPr>
        <p:txBody>
          <a:bodyPr anchor="t" rtlCol="false" tIns="0" lIns="0" bIns="0" rIns="0">
            <a:spAutoFit/>
          </a:bodyPr>
          <a:lstStyle/>
          <a:p>
            <a:pPr algn="ctr" marL="0" indent="0" lvl="0">
              <a:lnSpc>
                <a:spcPts val="10200"/>
              </a:lnSpc>
              <a:spcBef>
                <a:spcPct val="0"/>
              </a:spcBef>
            </a:pPr>
            <a:r>
              <a:rPr lang="en-US" sz="8500">
                <a:solidFill>
                  <a:srgbClr val="000000"/>
                </a:solidFill>
                <a:latin typeface="IBM Plex Sans Bold"/>
                <a:ea typeface="IBM Plex Sans Bold"/>
                <a:cs typeface="IBM Plex Sans Bold"/>
                <a:sym typeface="IBM Plex Sans Bold"/>
              </a:rPr>
              <a:t>Specific Channels Growth</a:t>
            </a:r>
          </a:p>
        </p:txBody>
      </p:sp>
      <p:sp>
        <p:nvSpPr>
          <p:cNvPr name="TextBox 4" id="4"/>
          <p:cNvSpPr txBox="true"/>
          <p:nvPr/>
        </p:nvSpPr>
        <p:spPr>
          <a:xfrm rot="0">
            <a:off x="560374" y="2047653"/>
            <a:ext cx="17167251" cy="8239125"/>
          </a:xfrm>
          <a:prstGeom prst="rect">
            <a:avLst/>
          </a:prstGeom>
        </p:spPr>
        <p:txBody>
          <a:bodyPr anchor="t" rtlCol="false" tIns="0" lIns="0" bIns="0" rIns="0">
            <a:spAutoFit/>
          </a:bodyPr>
          <a:lstStyle/>
          <a:p>
            <a:pPr algn="just">
              <a:lnSpc>
                <a:spcPts val="3899"/>
              </a:lnSpc>
            </a:pPr>
            <a:r>
              <a:rPr lang="en-US" sz="2999">
                <a:solidFill>
                  <a:srgbClr val="000000"/>
                </a:solidFill>
                <a:latin typeface="IBM Plex Sans Bold"/>
                <a:ea typeface="IBM Plex Sans Bold"/>
                <a:cs typeface="IBM Plex Sans Bold"/>
                <a:sym typeface="IBM Plex Sans Bold"/>
              </a:rPr>
              <a:t>INSIGHTS:</a:t>
            </a: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Overall Growth: </a:t>
            </a:r>
            <a:r>
              <a:rPr lang="en-US" sz="2999">
                <a:solidFill>
                  <a:srgbClr val="000000"/>
                </a:solidFill>
                <a:latin typeface="IBM Plex Sans"/>
                <a:ea typeface="IBM Plex Sans"/>
                <a:cs typeface="IBM Plex Sans"/>
                <a:sym typeface="IBM Plex Sans"/>
              </a:rPr>
              <a:t>There is a clear upward trend in the number of sessions from all channels over time.</a:t>
            </a:r>
          </a:p>
          <a:p>
            <a:pPr algn="just">
              <a:lnSpc>
                <a:spcPts val="3899"/>
              </a:lnSpc>
            </a:pP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G Search (Nonbrand):</a:t>
            </a:r>
            <a:r>
              <a:rPr lang="en-US" sz="2999">
                <a:solidFill>
                  <a:srgbClr val="000000"/>
                </a:solidFill>
                <a:latin typeface="IBM Plex Sans"/>
                <a:ea typeface="IBM Plex Sans"/>
                <a:cs typeface="IBM Plex Sans"/>
                <a:sym typeface="IBM Plex Sans"/>
              </a:rPr>
              <a:t> This channel has grown substantially over the quarters, from 60 sessions in Q1 2012 to 3,025 in Q1 2015. This suggests increasing effectiveness of Google non-branded search campaigns.</a:t>
            </a:r>
          </a:p>
          <a:p>
            <a:pPr algn="just">
              <a:lnSpc>
                <a:spcPts val="3899"/>
              </a:lnSpc>
            </a:pP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Brand Search:</a:t>
            </a:r>
            <a:r>
              <a:rPr lang="en-US" sz="2999">
                <a:solidFill>
                  <a:srgbClr val="000000"/>
                </a:solidFill>
                <a:latin typeface="IBM Plex Sans"/>
                <a:ea typeface="IBM Plex Sans"/>
                <a:cs typeface="IBM Plex Sans"/>
                <a:sym typeface="IBM Plex Sans"/>
              </a:rPr>
              <a:t> The number of sessions from brand searches has generally increased, indicating growing brand recognition and effectiveness of brand-related campaigns.</a:t>
            </a:r>
          </a:p>
          <a:p>
            <a:pPr algn="just">
              <a:lnSpc>
                <a:spcPts val="3899"/>
              </a:lnSpc>
            </a:pP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Organic Search: </a:t>
            </a:r>
            <a:r>
              <a:rPr lang="en-US" sz="2999">
                <a:solidFill>
                  <a:srgbClr val="000000"/>
                </a:solidFill>
                <a:latin typeface="IBM Plex Sans"/>
                <a:ea typeface="IBM Plex Sans"/>
                <a:cs typeface="IBM Plex Sans"/>
                <a:sym typeface="IBM Plex Sans"/>
              </a:rPr>
              <a:t>This channel has grown steadily, reflecting ongoing improvements in SEO and organic reach.</a:t>
            </a:r>
          </a:p>
          <a:p>
            <a:pPr algn="just">
              <a:lnSpc>
                <a:spcPts val="3899"/>
              </a:lnSpc>
            </a:pP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Direct Type-in:</a:t>
            </a:r>
            <a:r>
              <a:rPr lang="en-US" sz="2999">
                <a:solidFill>
                  <a:srgbClr val="000000"/>
                </a:solidFill>
                <a:latin typeface="IBM Plex Sans"/>
                <a:ea typeface="IBM Plex Sans"/>
                <a:cs typeface="IBM Plex Sans"/>
                <a:sym typeface="IBM Plex Sans"/>
              </a:rPr>
              <a:t> This channel shows consistent growth, indicating that users are directly typing in the website URL or have bookmarked the site(reflects increasing brand loyalty.</a:t>
            </a:r>
          </a:p>
          <a:p>
            <a:pPr algn="just">
              <a:lnSpc>
                <a:spcPts val="389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1966503" y="2525426"/>
            <a:ext cx="14354995" cy="6732874"/>
          </a:xfrm>
          <a:custGeom>
            <a:avLst/>
            <a:gdLst/>
            <a:ahLst/>
            <a:cxnLst/>
            <a:rect r="r" b="b" t="t" l="l"/>
            <a:pathLst>
              <a:path h="6732874" w="14354995">
                <a:moveTo>
                  <a:pt x="0" y="0"/>
                </a:moveTo>
                <a:lnTo>
                  <a:pt x="14354994" y="0"/>
                </a:lnTo>
                <a:lnTo>
                  <a:pt x="14354994" y="6732874"/>
                </a:lnTo>
                <a:lnTo>
                  <a:pt x="0" y="6732874"/>
                </a:lnTo>
                <a:lnTo>
                  <a:pt x="0" y="0"/>
                </a:lnTo>
                <a:close/>
              </a:path>
            </a:pathLst>
          </a:custGeom>
          <a:blipFill>
            <a:blip r:embed="rId2"/>
            <a:stretch>
              <a:fillRect l="0" t="0" r="0" b="0"/>
            </a:stretch>
          </a:blipFill>
        </p:spPr>
      </p:sp>
      <p:sp>
        <p:nvSpPr>
          <p:cNvPr name="TextBox 4" id="4"/>
          <p:cNvSpPr txBox="true"/>
          <p:nvPr/>
        </p:nvSpPr>
        <p:spPr>
          <a:xfrm rot="0">
            <a:off x="2120556" y="381000"/>
            <a:ext cx="14046888" cy="1295400"/>
          </a:xfrm>
          <a:prstGeom prst="rect">
            <a:avLst/>
          </a:prstGeom>
        </p:spPr>
        <p:txBody>
          <a:bodyPr anchor="t" rtlCol="false" tIns="0" lIns="0" bIns="0" rIns="0">
            <a:spAutoFit/>
          </a:bodyPr>
          <a:lstStyle/>
          <a:p>
            <a:pPr algn="ctr" marL="0" indent="0" lvl="0">
              <a:lnSpc>
                <a:spcPts val="10200"/>
              </a:lnSpc>
              <a:spcBef>
                <a:spcPct val="0"/>
              </a:spcBef>
            </a:pPr>
            <a:r>
              <a:rPr lang="en-US" sz="8500">
                <a:solidFill>
                  <a:srgbClr val="000000"/>
                </a:solidFill>
                <a:latin typeface="IBM Plex Sans Bold"/>
                <a:ea typeface="IBM Plex Sans Bold"/>
                <a:cs typeface="IBM Plex Sans Bold"/>
                <a:sym typeface="IBM Plex Sans Bold"/>
              </a:rPr>
              <a:t>Conversion Rate Trend</a:t>
            </a:r>
          </a:p>
        </p:txBody>
      </p:sp>
      <p:grpSp>
        <p:nvGrpSpPr>
          <p:cNvPr name="Group 5" id="5"/>
          <p:cNvGrpSpPr/>
          <p:nvPr/>
        </p:nvGrpSpPr>
        <p:grpSpPr>
          <a:xfrm rot="0">
            <a:off x="15153858" y="9803001"/>
            <a:ext cx="3134142" cy="483999"/>
            <a:chOff x="0" y="0"/>
            <a:chExt cx="4178856" cy="645332"/>
          </a:xfrm>
        </p:grpSpPr>
        <p:sp>
          <p:nvSpPr>
            <p:cNvPr name="AutoShape 6" id="6"/>
            <p:cNvSpPr/>
            <p:nvPr/>
          </p:nvSpPr>
          <p:spPr>
            <a:xfrm rot="0">
              <a:off x="0" y="0"/>
              <a:ext cx="4178856" cy="645332"/>
            </a:xfrm>
            <a:prstGeom prst="rect">
              <a:avLst/>
            </a:prstGeom>
            <a:solidFill>
              <a:srgbClr val="9600F2"/>
            </a:solidFill>
          </p:spPr>
        </p:sp>
        <p:sp>
          <p:nvSpPr>
            <p:cNvPr name="TextBox 7" id="7"/>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6561" y="2778279"/>
            <a:ext cx="16794878" cy="5700593"/>
          </a:xfrm>
          <a:custGeom>
            <a:avLst/>
            <a:gdLst/>
            <a:ahLst/>
            <a:cxnLst/>
            <a:rect r="r" b="b" t="t" l="l"/>
            <a:pathLst>
              <a:path h="5700593" w="16794878">
                <a:moveTo>
                  <a:pt x="0" y="0"/>
                </a:moveTo>
                <a:lnTo>
                  <a:pt x="16794878" y="0"/>
                </a:lnTo>
                <a:lnTo>
                  <a:pt x="16794878" y="5700593"/>
                </a:lnTo>
                <a:lnTo>
                  <a:pt x="0" y="5700593"/>
                </a:lnTo>
                <a:lnTo>
                  <a:pt x="0" y="0"/>
                </a:lnTo>
                <a:close/>
              </a:path>
            </a:pathLst>
          </a:custGeom>
          <a:blipFill>
            <a:blip r:embed="rId2"/>
            <a:stretch>
              <a:fillRect l="0" t="-5850" r="0" b="0"/>
            </a:stretch>
          </a:blipFill>
        </p:spPr>
      </p:sp>
      <p:sp>
        <p:nvSpPr>
          <p:cNvPr name="AutoShape 3" id="3"/>
          <p:cNvSpPr/>
          <p:nvPr/>
        </p:nvSpPr>
        <p:spPr>
          <a:xfrm rot="0">
            <a:off x="0" y="0"/>
            <a:ext cx="18288000" cy="2066703"/>
          </a:xfrm>
          <a:prstGeom prst="rect">
            <a:avLst/>
          </a:prstGeom>
          <a:solidFill>
            <a:srgbClr val="F4F4F4"/>
          </a:solidFill>
        </p:spPr>
      </p:sp>
      <p:sp>
        <p:nvSpPr>
          <p:cNvPr name="TextBox 4" id="4"/>
          <p:cNvSpPr txBox="true"/>
          <p:nvPr/>
        </p:nvSpPr>
        <p:spPr>
          <a:xfrm rot="0">
            <a:off x="1834464" y="155575"/>
            <a:ext cx="14742914" cy="1298575"/>
          </a:xfrm>
          <a:prstGeom prst="rect">
            <a:avLst/>
          </a:prstGeom>
        </p:spPr>
        <p:txBody>
          <a:bodyPr anchor="t" rtlCol="false" tIns="0" lIns="0" bIns="0" rIns="0">
            <a:spAutoFit/>
          </a:bodyPr>
          <a:lstStyle/>
          <a:p>
            <a:pPr algn="ctr">
              <a:lnSpc>
                <a:spcPts val="10400"/>
              </a:lnSpc>
              <a:spcBef>
                <a:spcPct val="0"/>
              </a:spcBef>
            </a:pPr>
            <a:r>
              <a:rPr lang="en-US" sz="8000">
                <a:solidFill>
                  <a:srgbClr val="000000"/>
                </a:solidFill>
                <a:latin typeface="IBM Plex Sans Bold"/>
                <a:ea typeface="IBM Plex Sans Bold"/>
                <a:cs typeface="IBM Plex Sans Bold"/>
                <a:sym typeface="IBM Plex Sans Bold"/>
              </a:rPr>
              <a:t>Product and Seasonal Strategy</a:t>
            </a:r>
          </a:p>
        </p:txBody>
      </p:sp>
      <p:sp>
        <p:nvSpPr>
          <p:cNvPr name="TextBox 5" id="5"/>
          <p:cNvSpPr txBox="true"/>
          <p:nvPr/>
        </p:nvSpPr>
        <p:spPr>
          <a:xfrm rot="0">
            <a:off x="18032849" y="-66675"/>
            <a:ext cx="255151"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5</a:t>
            </a:r>
          </a:p>
        </p:txBody>
      </p:sp>
      <p:grpSp>
        <p:nvGrpSpPr>
          <p:cNvPr name="Group 6" id="6"/>
          <p:cNvGrpSpPr/>
          <p:nvPr/>
        </p:nvGrpSpPr>
        <p:grpSpPr>
          <a:xfrm rot="0">
            <a:off x="15153858" y="9803001"/>
            <a:ext cx="3134142" cy="483999"/>
            <a:chOff x="0" y="0"/>
            <a:chExt cx="4178856" cy="645332"/>
          </a:xfrm>
        </p:grpSpPr>
        <p:sp>
          <p:nvSpPr>
            <p:cNvPr name="AutoShape 7" id="7"/>
            <p:cNvSpPr/>
            <p:nvPr/>
          </p:nvSpPr>
          <p:spPr>
            <a:xfrm rot="0">
              <a:off x="0" y="0"/>
              <a:ext cx="4178856" cy="645332"/>
            </a:xfrm>
            <a:prstGeom prst="rect">
              <a:avLst/>
            </a:prstGeom>
            <a:solidFill>
              <a:srgbClr val="9600F2"/>
            </a:solidFill>
          </p:spPr>
        </p:sp>
        <p:sp>
          <p:nvSpPr>
            <p:cNvPr name="TextBox 8" id="8"/>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925058" y="-66675"/>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5</a:t>
            </a:r>
          </a:p>
        </p:txBody>
      </p:sp>
      <p:sp>
        <p:nvSpPr>
          <p:cNvPr name="TextBox 3" id="3"/>
          <p:cNvSpPr txBox="true"/>
          <p:nvPr/>
        </p:nvSpPr>
        <p:spPr>
          <a:xfrm rot="0">
            <a:off x="507631" y="676275"/>
            <a:ext cx="17419381" cy="8410575"/>
          </a:xfrm>
          <a:prstGeom prst="rect">
            <a:avLst/>
          </a:prstGeom>
        </p:spPr>
        <p:txBody>
          <a:bodyPr anchor="t" rtlCol="false" tIns="0" lIns="0" bIns="0" rIns="0">
            <a:spAutoFit/>
          </a:bodyPr>
          <a:lstStyle/>
          <a:p>
            <a:pPr algn="l">
              <a:lnSpc>
                <a:spcPts val="3900"/>
              </a:lnSpc>
            </a:pP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Best-Selling Product:</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"The Original Mr. Fuzzy" leads in both sales and profitability, showing consistent growth across all months.</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Seasonal Trends:</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"The Forever Love Bear" peaks in February, popular for Valentine's Day.</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"The Birthday Sugar Panda" maintains steady sales year-round, with peaks during gift-giving months.</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"The Hudson River Mini Bear" sees increased sales during the holiday season.</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Margin Insights:</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All products show stable margins, with higher margins during peak sales months.</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"The Original Mr. Fuzzy" not only tops sales but also delivers the highest margins.</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Holiday Impact:</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Significant sales and revenue increases during November and December, aligning with holiday gift purchases.</a:t>
            </a:r>
          </a:p>
          <a:p>
            <a:pPr algn="l" marL="1295400" indent="-431800" lvl="2">
              <a:lnSpc>
                <a:spcPts val="3900"/>
              </a:lnSpc>
              <a:buFont typeface="Arial"/>
              <a:buChar char="⚬"/>
            </a:pPr>
            <a:r>
              <a:rPr lang="en-US" sz="3000">
                <a:solidFill>
                  <a:srgbClr val="000000"/>
                </a:solidFill>
                <a:latin typeface="IBM Plex Sans"/>
                <a:ea typeface="IBM Plex Sans"/>
                <a:cs typeface="IBM Plex Sans"/>
                <a:sym typeface="IBM Plex Sans"/>
              </a:rPr>
              <a:t>Our strategic product diversification and targeted marketing efforts have driven sustainable growth and strengthened our market position.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21697" y="2740149"/>
            <a:ext cx="15244606" cy="5709994"/>
          </a:xfrm>
          <a:custGeom>
            <a:avLst/>
            <a:gdLst/>
            <a:ahLst/>
            <a:cxnLst/>
            <a:rect r="r" b="b" t="t" l="l"/>
            <a:pathLst>
              <a:path h="5709994" w="15244606">
                <a:moveTo>
                  <a:pt x="0" y="0"/>
                </a:moveTo>
                <a:lnTo>
                  <a:pt x="15244606" y="0"/>
                </a:lnTo>
                <a:lnTo>
                  <a:pt x="15244606" y="5709994"/>
                </a:lnTo>
                <a:lnTo>
                  <a:pt x="0" y="5709994"/>
                </a:lnTo>
                <a:lnTo>
                  <a:pt x="0" y="0"/>
                </a:lnTo>
                <a:close/>
              </a:path>
            </a:pathLst>
          </a:custGeom>
          <a:blipFill>
            <a:blip r:embed="rId2"/>
            <a:stretch>
              <a:fillRect l="0" t="0" r="0" b="0"/>
            </a:stretch>
          </a:blipFill>
        </p:spPr>
      </p:sp>
      <p:sp>
        <p:nvSpPr>
          <p:cNvPr name="AutoShape 3" id="3"/>
          <p:cNvSpPr/>
          <p:nvPr/>
        </p:nvSpPr>
        <p:spPr>
          <a:xfrm rot="0">
            <a:off x="0" y="-4651"/>
            <a:ext cx="18288000" cy="2066703"/>
          </a:xfrm>
          <a:prstGeom prst="rect">
            <a:avLst/>
          </a:prstGeom>
          <a:solidFill>
            <a:srgbClr val="F4F4F4"/>
          </a:solidFill>
        </p:spPr>
      </p:sp>
      <p:sp>
        <p:nvSpPr>
          <p:cNvPr name="TextBox 4" id="4"/>
          <p:cNvSpPr txBox="true"/>
          <p:nvPr/>
        </p:nvSpPr>
        <p:spPr>
          <a:xfrm rot="0">
            <a:off x="18019643" y="-82233"/>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6</a:t>
            </a:r>
          </a:p>
        </p:txBody>
      </p:sp>
      <p:sp>
        <p:nvSpPr>
          <p:cNvPr name="TextBox 5" id="5"/>
          <p:cNvSpPr txBox="true"/>
          <p:nvPr/>
        </p:nvSpPr>
        <p:spPr>
          <a:xfrm rot="0">
            <a:off x="587930" y="79375"/>
            <a:ext cx="17112139"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IBM Plex Sans Bold"/>
                <a:ea typeface="IBM Plex Sans Bold"/>
                <a:cs typeface="IBM Plex Sans Bold"/>
                <a:sym typeface="IBM Plex Sans Bold"/>
              </a:rPr>
              <a:t>I</a:t>
            </a:r>
            <a:r>
              <a:rPr lang="en-US" sz="8000">
                <a:solidFill>
                  <a:srgbClr val="000000"/>
                </a:solidFill>
                <a:latin typeface="IBM Plex Sans Bold"/>
                <a:ea typeface="IBM Plex Sans Bold"/>
                <a:cs typeface="IBM Plex Sans Bold"/>
                <a:sym typeface="IBM Plex Sans Bold"/>
              </a:rPr>
              <a:t>mpact of introducing new products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925058" y="-66675"/>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6</a:t>
            </a:r>
          </a:p>
        </p:txBody>
      </p:sp>
      <p:sp>
        <p:nvSpPr>
          <p:cNvPr name="TextBox 3" id="3"/>
          <p:cNvSpPr txBox="true"/>
          <p:nvPr/>
        </p:nvSpPr>
        <p:spPr>
          <a:xfrm rot="0">
            <a:off x="698955" y="676275"/>
            <a:ext cx="16890091" cy="8410575"/>
          </a:xfrm>
          <a:prstGeom prst="rect">
            <a:avLst/>
          </a:prstGeom>
        </p:spPr>
        <p:txBody>
          <a:bodyPr anchor="t" rtlCol="false" tIns="0" lIns="0" bIns="0" rIns="0">
            <a:spAutoFit/>
          </a:bodyPr>
          <a:lstStyle/>
          <a:p>
            <a:pPr algn="l">
              <a:lnSpc>
                <a:spcPts val="3900"/>
              </a:lnSpc>
              <a:spcBef>
                <a:spcPct val="0"/>
              </a:spcBef>
            </a:pPr>
            <a:r>
              <a:rPr lang="en-US" sz="3000">
                <a:solidFill>
                  <a:srgbClr val="000000"/>
                </a:solidFill>
                <a:latin typeface="IBM Plex Sans"/>
                <a:ea typeface="IBM Plex Sans"/>
                <a:cs typeface="IBM Plex Sans"/>
                <a:sym typeface="IBM Plex Sans"/>
              </a:rPr>
              <a:t>Key highlights include:</a:t>
            </a:r>
          </a:p>
          <a:p>
            <a:pPr algn="l">
              <a:lnSpc>
                <a:spcPts val="3900"/>
              </a:lnSpc>
              <a:spcBef>
                <a:spcPct val="0"/>
              </a:spcBef>
            </a:pPr>
          </a:p>
          <a:p>
            <a:pPr algn="l">
              <a:lnSpc>
                <a:spcPts val="3900"/>
              </a:lnSpc>
              <a:spcBef>
                <a:spcPct val="0"/>
              </a:spcBef>
            </a:pPr>
            <a:r>
              <a:rPr lang="en-US" sz="3000">
                <a:solidFill>
                  <a:srgbClr val="000000"/>
                </a:solidFill>
                <a:latin typeface="IBM Plex Sans"/>
                <a:ea typeface="IBM Plex Sans"/>
                <a:cs typeface="IBM Plex Sans"/>
                <a:sym typeface="IBM Plex Sans"/>
              </a:rPr>
              <a:t>Monthly Trends: Consistent growth patterns in revenue and margins, reflecting strong market demand.</a:t>
            </a:r>
          </a:p>
          <a:p>
            <a:pPr algn="l">
              <a:lnSpc>
                <a:spcPts val="3900"/>
              </a:lnSpc>
              <a:spcBef>
                <a:spcPct val="0"/>
              </a:spcBef>
            </a:pPr>
            <a:r>
              <a:rPr lang="en-US" sz="3000">
                <a:solidFill>
                  <a:srgbClr val="000000"/>
                </a:solidFill>
                <a:latin typeface="IBM Plex Sans"/>
                <a:ea typeface="IBM Plex Sans"/>
                <a:cs typeface="IBM Plex Sans"/>
                <a:sym typeface="IBM Plex Sans"/>
              </a:rPr>
              <a:t>Seasonality Insights: Identified seasonal peaks and steady growth, aiding in effective inventory and marketing strategies.</a:t>
            </a:r>
          </a:p>
          <a:p>
            <a:pPr algn="l">
              <a:lnSpc>
                <a:spcPts val="3900"/>
              </a:lnSpc>
              <a:spcBef>
                <a:spcPct val="0"/>
              </a:spcBef>
            </a:pPr>
          </a:p>
          <a:p>
            <a:pPr algn="l">
              <a:lnSpc>
                <a:spcPts val="3900"/>
              </a:lnSpc>
              <a:spcBef>
                <a:spcPct val="0"/>
              </a:spcBef>
            </a:pPr>
            <a:r>
              <a:rPr lang="en-US" sz="3000">
                <a:solidFill>
                  <a:srgbClr val="000000"/>
                </a:solidFill>
                <a:latin typeface="IBM Plex Sans"/>
                <a:ea typeface="IBM Plex Sans"/>
                <a:cs typeface="IBM Plex Sans"/>
                <a:sym typeface="IBM Plex Sans"/>
              </a:rPr>
              <a:t>Our user engagement metrics have also improved significantly:</a:t>
            </a:r>
          </a:p>
          <a:p>
            <a:pPr algn="l">
              <a:lnSpc>
                <a:spcPts val="3900"/>
              </a:lnSpc>
              <a:spcBef>
                <a:spcPct val="0"/>
              </a:spcBef>
            </a:pPr>
            <a:r>
              <a:rPr lang="en-US" sz="3000">
                <a:solidFill>
                  <a:srgbClr val="000000"/>
                </a:solidFill>
                <a:latin typeface="IBM Plex Sans"/>
                <a:ea typeface="IBM Plex Sans"/>
                <a:cs typeface="IBM Plex Sans"/>
                <a:sym typeface="IBM Plex Sans"/>
              </a:rPr>
              <a:t>Click-Through Rate: Increased from 71% to 85%.</a:t>
            </a:r>
          </a:p>
          <a:p>
            <a:pPr algn="l">
              <a:lnSpc>
                <a:spcPts val="3900"/>
              </a:lnSpc>
              <a:spcBef>
                <a:spcPct val="0"/>
              </a:spcBef>
            </a:pPr>
            <a:r>
              <a:rPr lang="en-US" sz="3000">
                <a:solidFill>
                  <a:srgbClr val="000000"/>
                </a:solidFill>
                <a:latin typeface="IBM Plex Sans"/>
                <a:ea typeface="IBM Plex Sans"/>
                <a:cs typeface="IBM Plex Sans"/>
                <a:sym typeface="IBM Plex Sans"/>
              </a:rPr>
              <a:t>Conversion Rate: Doubled from 7% to 14%.</a:t>
            </a:r>
          </a:p>
          <a:p>
            <a:pPr algn="l">
              <a:lnSpc>
                <a:spcPts val="3900"/>
              </a:lnSpc>
              <a:spcBef>
                <a:spcPct val="0"/>
              </a:spcBef>
            </a:pPr>
            <a:r>
              <a:rPr lang="en-US" sz="3000">
                <a:solidFill>
                  <a:srgbClr val="000000"/>
                </a:solidFill>
                <a:latin typeface="IBM Plex Sans"/>
                <a:ea typeface="IBM Plex Sans"/>
                <a:cs typeface="IBM Plex Sans"/>
                <a:sym typeface="IBM Plex Sans"/>
              </a:rPr>
              <a:t>Strategic moves driving this growth:</a:t>
            </a:r>
          </a:p>
          <a:p>
            <a:pPr algn="l">
              <a:lnSpc>
                <a:spcPts val="3900"/>
              </a:lnSpc>
              <a:spcBef>
                <a:spcPct val="0"/>
              </a:spcBef>
            </a:pPr>
          </a:p>
          <a:p>
            <a:pPr algn="l">
              <a:lnSpc>
                <a:spcPts val="3900"/>
              </a:lnSpc>
              <a:spcBef>
                <a:spcPct val="0"/>
              </a:spcBef>
            </a:pPr>
            <a:r>
              <a:rPr lang="en-US" sz="3000">
                <a:solidFill>
                  <a:srgbClr val="000000"/>
                </a:solidFill>
                <a:latin typeface="IBM Plex Sans"/>
                <a:ea typeface="IBM Plex Sans"/>
                <a:cs typeface="IBM Plex Sans"/>
                <a:sym typeface="IBM Plex Sans"/>
              </a:rPr>
              <a:t>New Product Additions: Attracting a broader audience.</a:t>
            </a:r>
          </a:p>
          <a:p>
            <a:pPr algn="l">
              <a:lnSpc>
                <a:spcPts val="3900"/>
              </a:lnSpc>
              <a:spcBef>
                <a:spcPct val="0"/>
              </a:spcBef>
            </a:pPr>
            <a:r>
              <a:rPr lang="en-US" sz="3000">
                <a:solidFill>
                  <a:srgbClr val="000000"/>
                </a:solidFill>
                <a:latin typeface="IBM Plex Sans"/>
                <a:ea typeface="IBM Plex Sans"/>
                <a:cs typeface="IBM Plex Sans"/>
                <a:sym typeface="IBM Plex Sans"/>
              </a:rPr>
              <a:t>Competitive Pricing: Increasing customer base and loyalty.</a:t>
            </a:r>
          </a:p>
          <a:p>
            <a:pPr algn="l">
              <a:lnSpc>
                <a:spcPts val="3900"/>
              </a:lnSpc>
              <a:spcBef>
                <a:spcPct val="0"/>
              </a:spcBef>
            </a:pPr>
            <a:r>
              <a:rPr lang="en-US" sz="3000">
                <a:solidFill>
                  <a:srgbClr val="000000"/>
                </a:solidFill>
                <a:latin typeface="IBM Plex Sans"/>
                <a:ea typeface="IBM Plex Sans"/>
                <a:cs typeface="IBM Plex Sans"/>
                <a:sym typeface="IBM Plex Sans"/>
              </a:rPr>
              <a:t>These improvements highlight the robust health and sustainable growth of our business. Thank you for your continued support.</a:t>
            </a:r>
          </a:p>
          <a:p>
            <a:pPr algn="l">
              <a:lnSpc>
                <a:spcPts val="3900"/>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1563" y="2862541"/>
            <a:ext cx="17704874" cy="6011070"/>
          </a:xfrm>
          <a:custGeom>
            <a:avLst/>
            <a:gdLst/>
            <a:ahLst/>
            <a:cxnLst/>
            <a:rect r="r" b="b" t="t" l="l"/>
            <a:pathLst>
              <a:path h="6011070" w="17704874">
                <a:moveTo>
                  <a:pt x="0" y="0"/>
                </a:moveTo>
                <a:lnTo>
                  <a:pt x="17704874" y="0"/>
                </a:lnTo>
                <a:lnTo>
                  <a:pt x="17704874" y="6011070"/>
                </a:lnTo>
                <a:lnTo>
                  <a:pt x="0" y="6011070"/>
                </a:lnTo>
                <a:lnTo>
                  <a:pt x="0" y="0"/>
                </a:lnTo>
                <a:close/>
              </a:path>
            </a:pathLst>
          </a:custGeom>
          <a:blipFill>
            <a:blip r:embed="rId2"/>
            <a:stretch>
              <a:fillRect l="0" t="0" r="0" b="0"/>
            </a:stretch>
          </a:blipFill>
        </p:spPr>
      </p:sp>
      <p:sp>
        <p:nvSpPr>
          <p:cNvPr name="AutoShape 3" id="3"/>
          <p:cNvSpPr/>
          <p:nvPr/>
        </p:nvSpPr>
        <p:spPr>
          <a:xfrm rot="0">
            <a:off x="0" y="-4651"/>
            <a:ext cx="18288000" cy="2066703"/>
          </a:xfrm>
          <a:prstGeom prst="rect">
            <a:avLst/>
          </a:prstGeom>
          <a:solidFill>
            <a:srgbClr val="F4F4F4"/>
          </a:solidFill>
        </p:spPr>
      </p:sp>
      <p:sp>
        <p:nvSpPr>
          <p:cNvPr name="TextBox 4" id="4"/>
          <p:cNvSpPr txBox="true"/>
          <p:nvPr/>
        </p:nvSpPr>
        <p:spPr>
          <a:xfrm rot="0">
            <a:off x="1316642" y="89535"/>
            <a:ext cx="15051265" cy="1933575"/>
          </a:xfrm>
          <a:prstGeom prst="rect">
            <a:avLst/>
          </a:prstGeom>
        </p:spPr>
        <p:txBody>
          <a:bodyPr anchor="t" rtlCol="false" tIns="0" lIns="0" bIns="0" rIns="0">
            <a:spAutoFit/>
          </a:bodyPr>
          <a:lstStyle/>
          <a:p>
            <a:pPr algn="ctr">
              <a:lnSpc>
                <a:spcPts val="7799"/>
              </a:lnSpc>
              <a:spcBef>
                <a:spcPct val="0"/>
              </a:spcBef>
            </a:pPr>
            <a:r>
              <a:rPr lang="en-US" sz="5999">
                <a:solidFill>
                  <a:srgbClr val="000000"/>
                </a:solidFill>
                <a:latin typeface="IBM Plex Sans Bold"/>
                <a:ea typeface="IBM Plex Sans Bold"/>
                <a:cs typeface="IBM Plex Sans Bold"/>
                <a:sym typeface="IBM Plex Sans Bold"/>
              </a:rPr>
              <a:t>Maximizing Sales Through Strategic Cross-Selling</a:t>
            </a:r>
          </a:p>
        </p:txBody>
      </p:sp>
      <p:sp>
        <p:nvSpPr>
          <p:cNvPr name="TextBox 5" id="5"/>
          <p:cNvSpPr txBox="true"/>
          <p:nvPr/>
        </p:nvSpPr>
        <p:spPr>
          <a:xfrm rot="0">
            <a:off x="17838289" y="70485"/>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7</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5689" y="2281792"/>
            <a:ext cx="16896623" cy="7720039"/>
          </a:xfrm>
          <a:prstGeom prst="rect">
            <a:avLst/>
          </a:prstGeom>
        </p:spPr>
        <p:txBody>
          <a:bodyPr anchor="t" rtlCol="false" tIns="0" lIns="0" bIns="0" rIns="0">
            <a:spAutoFit/>
          </a:bodyPr>
          <a:lstStyle/>
          <a:p>
            <a:pPr algn="ctr">
              <a:lnSpc>
                <a:spcPts val="4384"/>
              </a:lnSpc>
            </a:pPr>
            <a:r>
              <a:rPr lang="en-US" sz="3372" spc="-10">
                <a:solidFill>
                  <a:srgbClr val="000000"/>
                </a:solidFill>
                <a:latin typeface="IBM Plex Sans"/>
                <a:ea typeface="IBM Plex Sans"/>
                <a:cs typeface="IBM Plex Sans"/>
                <a:sym typeface="IBM Plex Sans"/>
              </a:rPr>
              <a:t>Our strategic shift on December 5, 2014, to make our fourth pro</a:t>
            </a:r>
            <a:r>
              <a:rPr lang="en-US" sz="3372" spc="-10">
                <a:solidFill>
                  <a:srgbClr val="000000"/>
                </a:solidFill>
                <a:latin typeface="IBM Plex Sans"/>
                <a:ea typeface="IBM Plex Sans"/>
                <a:cs typeface="IBM Plex Sans"/>
                <a:sym typeface="IBM Plex Sans"/>
              </a:rPr>
              <a:t>duct a primary offering has shown promising results. Here are the key highlights:</a:t>
            </a:r>
          </a:p>
          <a:p>
            <a:pPr algn="l" marL="728214" indent="-364107" lvl="1">
              <a:lnSpc>
                <a:spcPts val="4384"/>
              </a:lnSpc>
              <a:buAutoNum type="arabicPeriod" startAt="1"/>
            </a:pPr>
            <a:r>
              <a:rPr lang="en-US" sz="3372" spc="-10">
                <a:solidFill>
                  <a:srgbClr val="000000"/>
                </a:solidFill>
                <a:latin typeface="IBM Plex Sans Bold"/>
                <a:ea typeface="IBM Plex Sans Bold"/>
                <a:cs typeface="IBM Plex Sans Bold"/>
                <a:sym typeface="IBM Plex Sans Bold"/>
              </a:rPr>
              <a:t>Top-Selling Products:</a:t>
            </a:r>
          </a:p>
          <a:p>
            <a:pPr algn="l" marL="1456428" indent="-485476" lvl="2">
              <a:lnSpc>
                <a:spcPts val="4384"/>
              </a:lnSpc>
              <a:buFont typeface="Arial"/>
              <a:buChar char="⚬"/>
            </a:pPr>
            <a:r>
              <a:rPr lang="en-US" sz="3372" spc="-10">
                <a:solidFill>
                  <a:srgbClr val="000000"/>
                </a:solidFill>
                <a:latin typeface="IBM Plex Sans"/>
                <a:ea typeface="IBM Plex Sans"/>
                <a:cs typeface="IBM Plex Sans"/>
                <a:sym typeface="IBM Plex Sans"/>
              </a:rPr>
              <a:t>Product 1 leads in sales, followed by products 2 and 3.</a:t>
            </a:r>
          </a:p>
          <a:p>
            <a:pPr algn="l" marL="1456428" indent="-485476" lvl="2">
              <a:lnSpc>
                <a:spcPts val="4384"/>
              </a:lnSpc>
              <a:buFont typeface="Arial"/>
              <a:buChar char="⚬"/>
            </a:pPr>
            <a:r>
              <a:rPr lang="en-US" sz="3372" spc="-10">
                <a:solidFill>
                  <a:srgbClr val="000000"/>
                </a:solidFill>
                <a:latin typeface="IBM Plex Sans"/>
                <a:ea typeface="IBM Plex Sans"/>
                <a:cs typeface="IBM Plex Sans"/>
                <a:sym typeface="IBM Plex Sans"/>
              </a:rPr>
              <a:t>Product 4, though less often a primary product, excels in cross-selling.</a:t>
            </a:r>
          </a:p>
          <a:p>
            <a:pPr algn="l" marL="728214" indent="-364107" lvl="1">
              <a:lnSpc>
                <a:spcPts val="4384"/>
              </a:lnSpc>
              <a:buAutoNum type="arabicPeriod" startAt="1"/>
            </a:pPr>
            <a:r>
              <a:rPr lang="en-US" sz="3372" spc="-10">
                <a:solidFill>
                  <a:srgbClr val="000000"/>
                </a:solidFill>
                <a:latin typeface="IBM Plex Sans Bold"/>
                <a:ea typeface="IBM Plex Sans Bold"/>
                <a:cs typeface="IBM Plex Sans Bold"/>
                <a:sym typeface="IBM Plex Sans Bold"/>
              </a:rPr>
              <a:t>Cross-Selling Success:</a:t>
            </a:r>
          </a:p>
          <a:p>
            <a:pPr algn="l" marL="1456428" indent="-485476" lvl="2">
              <a:lnSpc>
                <a:spcPts val="4384"/>
              </a:lnSpc>
              <a:buFont typeface="Arial"/>
              <a:buChar char="⚬"/>
            </a:pPr>
            <a:r>
              <a:rPr lang="en-US" sz="3372" spc="-10">
                <a:solidFill>
                  <a:srgbClr val="000000"/>
                </a:solidFill>
                <a:latin typeface="IBM Plex Sans"/>
                <a:ea typeface="IBM Plex Sans"/>
                <a:cs typeface="IBM Plex Sans"/>
                <a:sym typeface="IBM Plex Sans"/>
              </a:rPr>
              <a:t>Product 4 effectively cross-sells with products 1, 2, and 3, appearing in over 20% of their orders.</a:t>
            </a:r>
          </a:p>
          <a:p>
            <a:pPr algn="l" marL="1456428" indent="-485476" lvl="2">
              <a:lnSpc>
                <a:spcPts val="4384"/>
              </a:lnSpc>
              <a:buFont typeface="Arial"/>
              <a:buChar char="⚬"/>
            </a:pPr>
            <a:r>
              <a:rPr lang="en-US" sz="3372" spc="-10">
                <a:solidFill>
                  <a:srgbClr val="000000"/>
                </a:solidFill>
                <a:latin typeface="IBM Plex Sans"/>
                <a:ea typeface="IBM Plex Sans"/>
                <a:cs typeface="IBM Plex Sans"/>
                <a:sym typeface="IBM Plex Sans"/>
              </a:rPr>
              <a:t>Product 3 shows a notable cross-sell rate with Product 1.</a:t>
            </a:r>
          </a:p>
          <a:p>
            <a:pPr algn="ctr">
              <a:lnSpc>
                <a:spcPts val="4384"/>
              </a:lnSpc>
            </a:pPr>
          </a:p>
          <a:p>
            <a:pPr algn="ctr">
              <a:lnSpc>
                <a:spcPts val="4384"/>
              </a:lnSpc>
            </a:pPr>
          </a:p>
          <a:p>
            <a:pPr algn="ctr">
              <a:lnSpc>
                <a:spcPts val="4384"/>
              </a:lnSpc>
            </a:pPr>
            <a:r>
              <a:rPr lang="en-US" sz="3372" spc="-10">
                <a:solidFill>
                  <a:srgbClr val="000000"/>
                </a:solidFill>
                <a:latin typeface="IBM Plex Sans"/>
                <a:ea typeface="IBM Plex Sans"/>
                <a:cs typeface="IBM Plex Sans"/>
                <a:sym typeface="IBM Plex Sans"/>
              </a:rPr>
              <a:t>Our data-driven cross-selling strategy has significantly boosted revenue and customer satisfaction. We are excited about these insights and look forward to continued growth.</a:t>
            </a:r>
          </a:p>
          <a:p>
            <a:pPr algn="ctr">
              <a:lnSpc>
                <a:spcPts val="4384"/>
              </a:lnSpc>
            </a:pPr>
          </a:p>
        </p:txBody>
      </p:sp>
      <p:sp>
        <p:nvSpPr>
          <p:cNvPr name="TextBox 3" id="3"/>
          <p:cNvSpPr txBox="true"/>
          <p:nvPr/>
        </p:nvSpPr>
        <p:spPr>
          <a:xfrm rot="0">
            <a:off x="17925058" y="-66675"/>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7</a:t>
            </a:r>
          </a:p>
        </p:txBody>
      </p:sp>
      <p:sp>
        <p:nvSpPr>
          <p:cNvPr name="AutoShape 4" id="4"/>
          <p:cNvSpPr/>
          <p:nvPr/>
        </p:nvSpPr>
        <p:spPr>
          <a:xfrm rot="0">
            <a:off x="0" y="-4651"/>
            <a:ext cx="18288000" cy="2066703"/>
          </a:xfrm>
          <a:prstGeom prst="rect">
            <a:avLst/>
          </a:prstGeom>
          <a:solidFill>
            <a:srgbClr val="F4F4F4"/>
          </a:solidFill>
        </p:spPr>
      </p:sp>
      <p:sp>
        <p:nvSpPr>
          <p:cNvPr name="TextBox 5" id="5"/>
          <p:cNvSpPr txBox="true"/>
          <p:nvPr/>
        </p:nvSpPr>
        <p:spPr>
          <a:xfrm rot="0">
            <a:off x="1316642" y="89535"/>
            <a:ext cx="15051265" cy="1933575"/>
          </a:xfrm>
          <a:prstGeom prst="rect">
            <a:avLst/>
          </a:prstGeom>
        </p:spPr>
        <p:txBody>
          <a:bodyPr anchor="t" rtlCol="false" tIns="0" lIns="0" bIns="0" rIns="0">
            <a:spAutoFit/>
          </a:bodyPr>
          <a:lstStyle/>
          <a:p>
            <a:pPr algn="ctr">
              <a:lnSpc>
                <a:spcPts val="7799"/>
              </a:lnSpc>
              <a:spcBef>
                <a:spcPct val="0"/>
              </a:spcBef>
            </a:pPr>
            <a:r>
              <a:rPr lang="en-US" sz="5999">
                <a:solidFill>
                  <a:srgbClr val="000000"/>
                </a:solidFill>
                <a:latin typeface="IBM Plex Sans Bold"/>
                <a:ea typeface="IBM Plex Sans Bold"/>
                <a:cs typeface="IBM Plex Sans Bold"/>
                <a:sym typeface="IBM Plex Sans Bold"/>
              </a:rPr>
              <a:t>Maximizing Sales Through Strategic Cross-Selling</a:t>
            </a:r>
          </a:p>
        </p:txBody>
      </p:sp>
      <p:sp>
        <p:nvSpPr>
          <p:cNvPr name="TextBox 6" id="6"/>
          <p:cNvSpPr txBox="true"/>
          <p:nvPr/>
        </p:nvSpPr>
        <p:spPr>
          <a:xfrm rot="0">
            <a:off x="17838289" y="70485"/>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66675" y="38417"/>
            <a:ext cx="18288000" cy="2066703"/>
          </a:xfrm>
          <a:prstGeom prst="rect">
            <a:avLst/>
          </a:prstGeom>
          <a:solidFill>
            <a:srgbClr val="F4F4F4"/>
          </a:solidFill>
        </p:spPr>
      </p:sp>
      <p:sp>
        <p:nvSpPr>
          <p:cNvPr name="Freeform 3" id="3"/>
          <p:cNvSpPr/>
          <p:nvPr/>
        </p:nvSpPr>
        <p:spPr>
          <a:xfrm flipH="false" flipV="false" rot="0">
            <a:off x="207739" y="2105120"/>
            <a:ext cx="17874829" cy="5062723"/>
          </a:xfrm>
          <a:custGeom>
            <a:avLst/>
            <a:gdLst/>
            <a:ahLst/>
            <a:cxnLst/>
            <a:rect r="r" b="b" t="t" l="l"/>
            <a:pathLst>
              <a:path h="5062723" w="17874829">
                <a:moveTo>
                  <a:pt x="0" y="0"/>
                </a:moveTo>
                <a:lnTo>
                  <a:pt x="17874829" y="0"/>
                </a:lnTo>
                <a:lnTo>
                  <a:pt x="17874829" y="5062723"/>
                </a:lnTo>
                <a:lnTo>
                  <a:pt x="0" y="5062723"/>
                </a:lnTo>
                <a:lnTo>
                  <a:pt x="0" y="0"/>
                </a:lnTo>
                <a:close/>
              </a:path>
            </a:pathLst>
          </a:custGeom>
          <a:blipFill>
            <a:blip r:embed="rId2"/>
            <a:stretch>
              <a:fillRect l="0" t="0" r="0" b="0"/>
            </a:stretch>
          </a:blipFill>
        </p:spPr>
      </p:sp>
      <p:sp>
        <p:nvSpPr>
          <p:cNvPr name="TextBox 4" id="4"/>
          <p:cNvSpPr txBox="true"/>
          <p:nvPr/>
        </p:nvSpPr>
        <p:spPr>
          <a:xfrm rot="0">
            <a:off x="2773491" y="400050"/>
            <a:ext cx="12741018" cy="1276350"/>
          </a:xfrm>
          <a:prstGeom prst="rect">
            <a:avLst/>
          </a:prstGeom>
        </p:spPr>
        <p:txBody>
          <a:bodyPr anchor="t" rtlCol="false" tIns="0" lIns="0" bIns="0" rIns="0">
            <a:spAutoFit/>
          </a:bodyPr>
          <a:lstStyle/>
          <a:p>
            <a:pPr algn="ctr" marL="0" indent="0" lvl="0">
              <a:lnSpc>
                <a:spcPts val="10199"/>
              </a:lnSpc>
              <a:spcBef>
                <a:spcPct val="0"/>
              </a:spcBef>
            </a:pPr>
            <a:r>
              <a:rPr lang="en-US" sz="8499">
                <a:solidFill>
                  <a:srgbClr val="000000"/>
                </a:solidFill>
                <a:latin typeface="IBM Plex Sans Bold"/>
                <a:ea typeface="IBM Plex Sans Bold"/>
                <a:cs typeface="IBM Plex Sans Bold"/>
                <a:sym typeface="IBM Plex Sans Bold"/>
              </a:rPr>
              <a:t> GSearch Volume Growth  </a:t>
            </a:r>
          </a:p>
        </p:txBody>
      </p:sp>
      <p:sp>
        <p:nvSpPr>
          <p:cNvPr name="TextBox 5" id="5"/>
          <p:cNvSpPr txBox="true"/>
          <p:nvPr/>
        </p:nvSpPr>
        <p:spPr>
          <a:xfrm rot="0">
            <a:off x="17953037" y="-28258"/>
            <a:ext cx="25906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9</a:t>
            </a:r>
          </a:p>
        </p:txBody>
      </p:sp>
      <p:sp>
        <p:nvSpPr>
          <p:cNvPr name="TextBox 6" id="6"/>
          <p:cNvSpPr txBox="true"/>
          <p:nvPr/>
        </p:nvSpPr>
        <p:spPr>
          <a:xfrm rot="0">
            <a:off x="207739" y="7547913"/>
            <a:ext cx="17874829" cy="2466975"/>
          </a:xfrm>
          <a:prstGeom prst="rect">
            <a:avLst/>
          </a:prstGeom>
        </p:spPr>
        <p:txBody>
          <a:bodyPr anchor="t" rtlCol="false" tIns="0" lIns="0" bIns="0" rIns="0">
            <a:spAutoFit/>
          </a:bodyPr>
          <a:lstStyle/>
          <a:p>
            <a:pPr algn="l">
              <a:lnSpc>
                <a:spcPts val="3900"/>
              </a:lnSpc>
              <a:spcBef>
                <a:spcPct val="0"/>
              </a:spcBef>
            </a:pPr>
            <a:r>
              <a:rPr lang="en-US" sz="3000">
                <a:solidFill>
                  <a:srgbClr val="000000"/>
                </a:solidFill>
                <a:latin typeface="IBM Plex Sans Bold"/>
                <a:ea typeface="IBM Plex Sans Bold"/>
                <a:cs typeface="IBM Plex Sans Bold"/>
                <a:sym typeface="IBM Plex Sans Bold"/>
              </a:rPr>
              <a:t>INSIGHTS</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There is a clear upward trend in both sessions and orders over time, indicating steady growth in user engagement and sales.</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There seems to be a spike in both sessions and orders in Q4 of each year, which could indicate higher activity during Christmas.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rot="0">
            <a:off x="0" y="10104444"/>
            <a:ext cx="18288000" cy="182556"/>
          </a:xfrm>
          <a:prstGeom prst="rect">
            <a:avLst/>
          </a:prstGeom>
          <a:solidFill>
            <a:srgbClr val="9600F2"/>
          </a:solidFill>
        </p:spPr>
      </p:sp>
      <p:grpSp>
        <p:nvGrpSpPr>
          <p:cNvPr name="Group 3" id="3"/>
          <p:cNvGrpSpPr/>
          <p:nvPr/>
        </p:nvGrpSpPr>
        <p:grpSpPr>
          <a:xfrm rot="0">
            <a:off x="1647825" y="2057400"/>
            <a:ext cx="5201573" cy="2246230"/>
            <a:chOff x="0" y="0"/>
            <a:chExt cx="6935430" cy="2994974"/>
          </a:xfrm>
        </p:grpSpPr>
        <p:sp>
          <p:nvSpPr>
            <p:cNvPr name="TextBox 4" id="4"/>
            <p:cNvSpPr txBox="true"/>
            <p:nvPr/>
          </p:nvSpPr>
          <p:spPr>
            <a:xfrm rot="0">
              <a:off x="0" y="0"/>
              <a:ext cx="6935430" cy="1727200"/>
            </a:xfrm>
            <a:prstGeom prst="rect">
              <a:avLst/>
            </a:prstGeom>
          </p:spPr>
          <p:txBody>
            <a:bodyPr anchor="t" rtlCol="false" tIns="0" lIns="0" bIns="0" rIns="0">
              <a:spAutoFit/>
            </a:bodyPr>
            <a:lstStyle/>
            <a:p>
              <a:pPr algn="l" marL="0" indent="0" lvl="0">
                <a:lnSpc>
                  <a:spcPts val="10200"/>
                </a:lnSpc>
              </a:pPr>
              <a:r>
                <a:rPr lang="en-US" sz="8500">
                  <a:solidFill>
                    <a:srgbClr val="000000"/>
                  </a:solidFill>
                  <a:latin typeface="IBM Plex Sans Bold"/>
                  <a:ea typeface="IBM Plex Sans Bold"/>
                  <a:cs typeface="IBM Plex Sans Bold"/>
                  <a:sym typeface="IBM Plex Sans Bold"/>
                </a:rPr>
                <a:t>Agenda</a:t>
              </a:r>
            </a:p>
          </p:txBody>
        </p:sp>
        <p:sp>
          <p:nvSpPr>
            <p:cNvPr name="TextBox 5" id="5"/>
            <p:cNvSpPr txBox="true"/>
            <p:nvPr/>
          </p:nvSpPr>
          <p:spPr>
            <a:xfrm rot="0">
              <a:off x="0" y="2261549"/>
              <a:ext cx="6935430" cy="733425"/>
            </a:xfrm>
            <a:prstGeom prst="rect">
              <a:avLst/>
            </a:prstGeom>
          </p:spPr>
          <p:txBody>
            <a:bodyPr anchor="t" rtlCol="false" tIns="0" lIns="0" bIns="0" rIns="0">
              <a:spAutoFit/>
            </a:bodyPr>
            <a:lstStyle/>
            <a:p>
              <a:pPr algn="l" marL="0" indent="0" lvl="0">
                <a:lnSpc>
                  <a:spcPts val="4320"/>
                </a:lnSpc>
              </a:pPr>
            </a:p>
          </p:txBody>
        </p:sp>
      </p:grpSp>
      <p:grpSp>
        <p:nvGrpSpPr>
          <p:cNvPr name="Group 6" id="6"/>
          <p:cNvGrpSpPr/>
          <p:nvPr/>
        </p:nvGrpSpPr>
        <p:grpSpPr>
          <a:xfrm rot="0">
            <a:off x="9343102" y="2057400"/>
            <a:ext cx="7297073" cy="533400"/>
            <a:chOff x="0" y="0"/>
            <a:chExt cx="9729430" cy="711200"/>
          </a:xfrm>
        </p:grpSpPr>
        <p:sp>
          <p:nvSpPr>
            <p:cNvPr name="TextBox 7" id="7"/>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pPr>
              <a:r>
                <a:rPr lang="en-US" sz="2999" u="sng">
                  <a:solidFill>
                    <a:srgbClr val="000000"/>
                  </a:solidFill>
                  <a:latin typeface="IBM Plex Sans"/>
                  <a:ea typeface="IBM Plex Sans"/>
                  <a:cs typeface="IBM Plex Sans"/>
                  <a:sym typeface="IBM Plex Sans"/>
                  <a:hlinkClick r:id="rId2" action="ppaction://hlinksldjump"/>
                </a:rPr>
                <a:t>Executive Summary</a:t>
              </a:r>
            </a:p>
          </p:txBody>
        </p:sp>
        <p:sp>
          <p:nvSpPr>
            <p:cNvPr name="TextBox 8" id="8"/>
            <p:cNvSpPr txBox="true"/>
            <p:nvPr/>
          </p:nvSpPr>
          <p:spPr>
            <a:xfrm rot="0">
              <a:off x="0" y="-9525"/>
              <a:ext cx="890230" cy="720725"/>
            </a:xfrm>
            <a:prstGeom prst="rect">
              <a:avLst/>
            </a:prstGeom>
          </p:spPr>
          <p:txBody>
            <a:bodyPr anchor="t" rtlCol="false" tIns="0" lIns="0" bIns="0" rIns="0">
              <a:spAutoFit/>
            </a:bodyPr>
            <a:lstStyle/>
            <a:p>
              <a:pPr algn="l">
                <a:lnSpc>
                  <a:spcPts val="4200"/>
                </a:lnSpc>
              </a:pPr>
              <a:r>
                <a:rPr lang="en-US" sz="3500">
                  <a:solidFill>
                    <a:srgbClr val="000000"/>
                  </a:solidFill>
                  <a:latin typeface="IBM Plex Sans"/>
                  <a:ea typeface="IBM Plex Sans"/>
                  <a:cs typeface="IBM Plex Sans"/>
                  <a:sym typeface="IBM Plex Sans"/>
                </a:rPr>
                <a:t>01</a:t>
              </a:r>
            </a:p>
          </p:txBody>
        </p:sp>
      </p:grpSp>
      <p:grpSp>
        <p:nvGrpSpPr>
          <p:cNvPr name="Group 9" id="9"/>
          <p:cNvGrpSpPr/>
          <p:nvPr/>
        </p:nvGrpSpPr>
        <p:grpSpPr>
          <a:xfrm rot="0">
            <a:off x="9343102" y="3185160"/>
            <a:ext cx="7297073" cy="561975"/>
            <a:chOff x="0" y="0"/>
            <a:chExt cx="9729430" cy="749300"/>
          </a:xfrm>
        </p:grpSpPr>
        <p:sp>
          <p:nvSpPr>
            <p:cNvPr name="TextBox 10" id="10"/>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pPr>
              <a:r>
                <a:rPr lang="en-US" sz="2999" u="sng">
                  <a:solidFill>
                    <a:srgbClr val="000000"/>
                  </a:solidFill>
                  <a:latin typeface="IBM Plex Sans"/>
                  <a:ea typeface="IBM Plex Sans"/>
                  <a:cs typeface="IBM Plex Sans"/>
                  <a:sym typeface="IBM Plex Sans"/>
                  <a:hlinkClick r:id="rId3" action="ppaction://hlinksldjump"/>
                </a:rPr>
                <a:t>Where We Are Now</a:t>
              </a:r>
            </a:p>
          </p:txBody>
        </p:sp>
        <p:sp>
          <p:nvSpPr>
            <p:cNvPr name="TextBox 11" id="11"/>
            <p:cNvSpPr txBox="true"/>
            <p:nvPr/>
          </p:nvSpPr>
          <p:spPr>
            <a:xfrm rot="0">
              <a:off x="0" y="0"/>
              <a:ext cx="890230" cy="749300"/>
            </a:xfrm>
            <a:prstGeom prst="rect">
              <a:avLst/>
            </a:prstGeom>
          </p:spPr>
          <p:txBody>
            <a:bodyPr anchor="t" rtlCol="false" tIns="0" lIns="0" bIns="0" rIns="0">
              <a:spAutoFit/>
            </a:bodyPr>
            <a:lstStyle/>
            <a:p>
              <a:pPr algn="l">
                <a:lnSpc>
                  <a:spcPts val="4439"/>
                </a:lnSpc>
              </a:pPr>
              <a:r>
                <a:rPr lang="en-US" sz="3699">
                  <a:solidFill>
                    <a:srgbClr val="000000"/>
                  </a:solidFill>
                  <a:latin typeface="IBM Plex Sans"/>
                  <a:ea typeface="IBM Plex Sans"/>
                  <a:cs typeface="IBM Plex Sans"/>
                  <a:sym typeface="IBM Plex Sans"/>
                </a:rPr>
                <a:t>02</a:t>
              </a:r>
            </a:p>
          </p:txBody>
        </p:sp>
      </p:grpSp>
      <p:grpSp>
        <p:nvGrpSpPr>
          <p:cNvPr name="Group 12" id="12"/>
          <p:cNvGrpSpPr/>
          <p:nvPr/>
        </p:nvGrpSpPr>
        <p:grpSpPr>
          <a:xfrm rot="0">
            <a:off x="9343102" y="4312920"/>
            <a:ext cx="7297073" cy="533400"/>
            <a:chOff x="0" y="0"/>
            <a:chExt cx="9729430" cy="711200"/>
          </a:xfrm>
        </p:grpSpPr>
        <p:sp>
          <p:nvSpPr>
            <p:cNvPr name="TextBox 13" id="13"/>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pPr>
              <a:r>
                <a:rPr lang="en-US" sz="2999" u="sng">
                  <a:solidFill>
                    <a:srgbClr val="000000"/>
                  </a:solidFill>
                  <a:latin typeface="IBM Plex Sans"/>
                  <a:ea typeface="IBM Plex Sans"/>
                  <a:cs typeface="IBM Plex Sans"/>
                  <a:sym typeface="IBM Plex Sans"/>
                  <a:hlinkClick r:id="rId4" action="ppaction://hlinksldjump"/>
                </a:rPr>
                <a:t>Let Talk Numbers</a:t>
              </a:r>
            </a:p>
          </p:txBody>
        </p:sp>
        <p:sp>
          <p:nvSpPr>
            <p:cNvPr name="TextBox 14" id="14"/>
            <p:cNvSpPr txBox="true"/>
            <p:nvPr/>
          </p:nvSpPr>
          <p:spPr>
            <a:xfrm rot="0">
              <a:off x="0" y="-9525"/>
              <a:ext cx="890230" cy="720725"/>
            </a:xfrm>
            <a:prstGeom prst="rect">
              <a:avLst/>
            </a:prstGeom>
          </p:spPr>
          <p:txBody>
            <a:bodyPr anchor="t" rtlCol="false" tIns="0" lIns="0" bIns="0" rIns="0">
              <a:spAutoFit/>
            </a:bodyPr>
            <a:lstStyle/>
            <a:p>
              <a:pPr algn="l">
                <a:lnSpc>
                  <a:spcPts val="4200"/>
                </a:lnSpc>
              </a:pPr>
              <a:r>
                <a:rPr lang="en-US" sz="3500">
                  <a:solidFill>
                    <a:srgbClr val="000000"/>
                  </a:solidFill>
                  <a:latin typeface="IBM Plex Sans"/>
                  <a:ea typeface="IBM Plex Sans"/>
                  <a:cs typeface="IBM Plex Sans"/>
                  <a:sym typeface="IBM Plex Sans"/>
                </a:rPr>
                <a:t>03</a:t>
              </a:r>
            </a:p>
          </p:txBody>
        </p:sp>
      </p:grpSp>
      <p:grpSp>
        <p:nvGrpSpPr>
          <p:cNvPr name="Group 15" id="15"/>
          <p:cNvGrpSpPr/>
          <p:nvPr/>
        </p:nvGrpSpPr>
        <p:grpSpPr>
          <a:xfrm rot="0">
            <a:off x="9343102" y="5440680"/>
            <a:ext cx="7297073" cy="533400"/>
            <a:chOff x="0" y="0"/>
            <a:chExt cx="9729430" cy="711200"/>
          </a:xfrm>
        </p:grpSpPr>
        <p:sp>
          <p:nvSpPr>
            <p:cNvPr name="TextBox 16" id="16"/>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pPr>
              <a:r>
                <a:rPr lang="en-US" sz="2999" u="sng">
                  <a:solidFill>
                    <a:srgbClr val="000000"/>
                  </a:solidFill>
                  <a:latin typeface="IBM Plex Sans"/>
                  <a:ea typeface="IBM Plex Sans"/>
                  <a:cs typeface="IBM Plex Sans"/>
                  <a:sym typeface="IBM Plex Sans"/>
                  <a:hlinkClick r:id="rId5" action="ppaction://hlinksldjump"/>
                </a:rPr>
                <a:t>Trend Report</a:t>
              </a:r>
            </a:p>
          </p:txBody>
        </p:sp>
        <p:sp>
          <p:nvSpPr>
            <p:cNvPr name="TextBox 17" id="17"/>
            <p:cNvSpPr txBox="true"/>
            <p:nvPr/>
          </p:nvSpPr>
          <p:spPr>
            <a:xfrm rot="0">
              <a:off x="0" y="-9525"/>
              <a:ext cx="890230" cy="720725"/>
            </a:xfrm>
            <a:prstGeom prst="rect">
              <a:avLst/>
            </a:prstGeom>
          </p:spPr>
          <p:txBody>
            <a:bodyPr anchor="t" rtlCol="false" tIns="0" lIns="0" bIns="0" rIns="0">
              <a:spAutoFit/>
            </a:bodyPr>
            <a:lstStyle/>
            <a:p>
              <a:pPr algn="l">
                <a:lnSpc>
                  <a:spcPts val="4200"/>
                </a:lnSpc>
              </a:pPr>
              <a:r>
                <a:rPr lang="en-US" sz="3500">
                  <a:solidFill>
                    <a:srgbClr val="000000"/>
                  </a:solidFill>
                  <a:latin typeface="IBM Plex Sans"/>
                  <a:ea typeface="IBM Plex Sans"/>
                  <a:cs typeface="IBM Plex Sans"/>
                  <a:sym typeface="IBM Plex Sans"/>
                </a:rPr>
                <a:t>04</a:t>
              </a:r>
            </a:p>
          </p:txBody>
        </p:sp>
      </p:grpSp>
      <p:grpSp>
        <p:nvGrpSpPr>
          <p:cNvPr name="Group 18" id="18"/>
          <p:cNvGrpSpPr/>
          <p:nvPr/>
        </p:nvGrpSpPr>
        <p:grpSpPr>
          <a:xfrm rot="0">
            <a:off x="9343102" y="6568440"/>
            <a:ext cx="7297073" cy="533400"/>
            <a:chOff x="0" y="0"/>
            <a:chExt cx="9729430" cy="711200"/>
          </a:xfrm>
        </p:grpSpPr>
        <p:sp>
          <p:nvSpPr>
            <p:cNvPr name="TextBox 19" id="19"/>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spcBef>
                  <a:spcPct val="0"/>
                </a:spcBef>
              </a:pPr>
              <a:r>
                <a:rPr lang="en-US" sz="2999" strike="noStrike" u="sng">
                  <a:solidFill>
                    <a:srgbClr val="000000"/>
                  </a:solidFill>
                  <a:latin typeface="IBM Plex Sans"/>
                  <a:ea typeface="IBM Plex Sans"/>
                  <a:cs typeface="IBM Plex Sans"/>
                  <a:sym typeface="IBM Plex Sans"/>
                  <a:hlinkClick r:id="rId6" action="ppaction://hlinksldjump"/>
                </a:rPr>
                <a:t>Where are we headed</a:t>
              </a:r>
            </a:p>
          </p:txBody>
        </p:sp>
        <p:sp>
          <p:nvSpPr>
            <p:cNvPr name="TextBox 20" id="20"/>
            <p:cNvSpPr txBox="true"/>
            <p:nvPr/>
          </p:nvSpPr>
          <p:spPr>
            <a:xfrm rot="0">
              <a:off x="0" y="-9525"/>
              <a:ext cx="890230" cy="720725"/>
            </a:xfrm>
            <a:prstGeom prst="rect">
              <a:avLst/>
            </a:prstGeom>
          </p:spPr>
          <p:txBody>
            <a:bodyPr anchor="t" rtlCol="false" tIns="0" lIns="0" bIns="0" rIns="0">
              <a:spAutoFit/>
            </a:bodyPr>
            <a:lstStyle/>
            <a:p>
              <a:pPr algn="l">
                <a:lnSpc>
                  <a:spcPts val="4200"/>
                </a:lnSpc>
              </a:pPr>
              <a:r>
                <a:rPr lang="en-US" sz="3500">
                  <a:solidFill>
                    <a:srgbClr val="000000"/>
                  </a:solidFill>
                  <a:latin typeface="IBM Plex Sans"/>
                  <a:ea typeface="IBM Plex Sans"/>
                  <a:cs typeface="IBM Plex Sans"/>
                  <a:sym typeface="IBM Plex Sans"/>
                </a:rPr>
                <a:t>05</a:t>
              </a:r>
            </a:p>
          </p:txBody>
        </p:sp>
      </p:grpSp>
      <p:grpSp>
        <p:nvGrpSpPr>
          <p:cNvPr name="Group 21" id="21"/>
          <p:cNvGrpSpPr/>
          <p:nvPr/>
        </p:nvGrpSpPr>
        <p:grpSpPr>
          <a:xfrm rot="0">
            <a:off x="9343102" y="7696200"/>
            <a:ext cx="7297073" cy="533400"/>
            <a:chOff x="0" y="0"/>
            <a:chExt cx="9729430" cy="711200"/>
          </a:xfrm>
        </p:grpSpPr>
        <p:sp>
          <p:nvSpPr>
            <p:cNvPr name="TextBox 22" id="22"/>
            <p:cNvSpPr txBox="true"/>
            <p:nvPr/>
          </p:nvSpPr>
          <p:spPr>
            <a:xfrm rot="0">
              <a:off x="1397000" y="58208"/>
              <a:ext cx="8332430" cy="644526"/>
            </a:xfrm>
            <a:prstGeom prst="rect">
              <a:avLst/>
            </a:prstGeom>
          </p:spPr>
          <p:txBody>
            <a:bodyPr anchor="t" rtlCol="false" tIns="0" lIns="0" bIns="0" rIns="0">
              <a:spAutoFit/>
            </a:bodyPr>
            <a:lstStyle/>
            <a:p>
              <a:pPr algn="l" marL="0" indent="0" lvl="0">
                <a:lnSpc>
                  <a:spcPts val="4199"/>
                </a:lnSpc>
                <a:spcBef>
                  <a:spcPct val="0"/>
                </a:spcBef>
              </a:pPr>
              <a:r>
                <a:rPr lang="en-US" sz="2999" strike="noStrike" u="sng">
                  <a:solidFill>
                    <a:srgbClr val="000000"/>
                  </a:solidFill>
                  <a:latin typeface="IBM Plex Sans"/>
                  <a:ea typeface="IBM Plex Sans"/>
                  <a:cs typeface="IBM Plex Sans"/>
                  <a:sym typeface="IBM Plex Sans"/>
                  <a:hlinkClick r:id="rId7" action="ppaction://hlinksldjump"/>
                </a:rPr>
                <a:t>Conclusion</a:t>
              </a:r>
            </a:p>
          </p:txBody>
        </p:sp>
        <p:sp>
          <p:nvSpPr>
            <p:cNvPr name="TextBox 23" id="23"/>
            <p:cNvSpPr txBox="true"/>
            <p:nvPr/>
          </p:nvSpPr>
          <p:spPr>
            <a:xfrm rot="0">
              <a:off x="0" y="-9525"/>
              <a:ext cx="890230" cy="720725"/>
            </a:xfrm>
            <a:prstGeom prst="rect">
              <a:avLst/>
            </a:prstGeom>
          </p:spPr>
          <p:txBody>
            <a:bodyPr anchor="t" rtlCol="false" tIns="0" lIns="0" bIns="0" rIns="0">
              <a:spAutoFit/>
            </a:bodyPr>
            <a:lstStyle/>
            <a:p>
              <a:pPr algn="l">
                <a:lnSpc>
                  <a:spcPts val="4200"/>
                </a:lnSpc>
              </a:pPr>
              <a:r>
                <a:rPr lang="en-US" sz="3500">
                  <a:solidFill>
                    <a:srgbClr val="000000"/>
                  </a:solidFill>
                  <a:latin typeface="IBM Plex Sans"/>
                  <a:ea typeface="IBM Plex Sans"/>
                  <a:cs typeface="IBM Plex Sans"/>
                  <a:sym typeface="IBM Plex Sans"/>
                </a:rPr>
                <a:t>06</a:t>
              </a:r>
            </a:p>
          </p:txBody>
        </p:sp>
      </p:grpSp>
      <p:sp>
        <p:nvSpPr>
          <p:cNvPr name="Freeform 24" id="24"/>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5" id="25"/>
          <p:cNvGrpSpPr/>
          <p:nvPr/>
        </p:nvGrpSpPr>
        <p:grpSpPr>
          <a:xfrm rot="0">
            <a:off x="1028700" y="1127332"/>
            <a:ext cx="3516876" cy="431386"/>
            <a:chOff x="0" y="0"/>
            <a:chExt cx="4689168" cy="575182"/>
          </a:xfrm>
        </p:grpSpPr>
        <p:sp>
          <p:nvSpPr>
            <p:cNvPr name="Freeform 26" id="26"/>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4651"/>
            <a:ext cx="18288000" cy="2066703"/>
          </a:xfrm>
          <a:prstGeom prst="rect">
            <a:avLst/>
          </a:prstGeom>
          <a:solidFill>
            <a:srgbClr val="F4F4F4"/>
          </a:solidFill>
        </p:spPr>
      </p:sp>
      <p:sp>
        <p:nvSpPr>
          <p:cNvPr name="Freeform 3" id="3"/>
          <p:cNvSpPr/>
          <p:nvPr/>
        </p:nvSpPr>
        <p:spPr>
          <a:xfrm flipH="false" flipV="false" rot="0">
            <a:off x="279600" y="2096955"/>
            <a:ext cx="8687761" cy="4884987"/>
          </a:xfrm>
          <a:custGeom>
            <a:avLst/>
            <a:gdLst/>
            <a:ahLst/>
            <a:cxnLst/>
            <a:rect r="r" b="b" t="t" l="l"/>
            <a:pathLst>
              <a:path h="4884987" w="8687761">
                <a:moveTo>
                  <a:pt x="0" y="0"/>
                </a:moveTo>
                <a:lnTo>
                  <a:pt x="8687761" y="0"/>
                </a:lnTo>
                <a:lnTo>
                  <a:pt x="8687761" y="4884987"/>
                </a:lnTo>
                <a:lnTo>
                  <a:pt x="0" y="4884987"/>
                </a:lnTo>
                <a:lnTo>
                  <a:pt x="0" y="0"/>
                </a:lnTo>
                <a:close/>
              </a:path>
            </a:pathLst>
          </a:custGeom>
          <a:blipFill>
            <a:blip r:embed="rId2"/>
            <a:stretch>
              <a:fillRect l="0" t="0" r="0" b="0"/>
            </a:stretch>
          </a:blipFill>
        </p:spPr>
      </p:sp>
      <p:sp>
        <p:nvSpPr>
          <p:cNvPr name="Freeform 4" id="4"/>
          <p:cNvSpPr/>
          <p:nvPr/>
        </p:nvSpPr>
        <p:spPr>
          <a:xfrm flipH="false" flipV="false" rot="0">
            <a:off x="9390357" y="2122366"/>
            <a:ext cx="8631142" cy="4884987"/>
          </a:xfrm>
          <a:custGeom>
            <a:avLst/>
            <a:gdLst/>
            <a:ahLst/>
            <a:cxnLst/>
            <a:rect r="r" b="b" t="t" l="l"/>
            <a:pathLst>
              <a:path h="4884987" w="8631142">
                <a:moveTo>
                  <a:pt x="0" y="0"/>
                </a:moveTo>
                <a:lnTo>
                  <a:pt x="8631141" y="0"/>
                </a:lnTo>
                <a:lnTo>
                  <a:pt x="8631141" y="4884987"/>
                </a:lnTo>
                <a:lnTo>
                  <a:pt x="0" y="4884987"/>
                </a:lnTo>
                <a:lnTo>
                  <a:pt x="0" y="0"/>
                </a:lnTo>
                <a:close/>
              </a:path>
            </a:pathLst>
          </a:custGeom>
          <a:blipFill>
            <a:blip r:embed="rId3"/>
            <a:stretch>
              <a:fillRect l="0" t="0" r="0" b="0"/>
            </a:stretch>
          </a:blipFill>
        </p:spPr>
      </p:sp>
      <p:sp>
        <p:nvSpPr>
          <p:cNvPr name="TextBox 5" id="5"/>
          <p:cNvSpPr txBox="true"/>
          <p:nvPr/>
        </p:nvSpPr>
        <p:spPr>
          <a:xfrm rot="0">
            <a:off x="342503" y="7039092"/>
            <a:ext cx="17754997" cy="2962275"/>
          </a:xfrm>
          <a:prstGeom prst="rect">
            <a:avLst/>
          </a:prstGeom>
        </p:spPr>
        <p:txBody>
          <a:bodyPr anchor="t" rtlCol="false" tIns="0" lIns="0" bIns="0" rIns="0">
            <a:spAutoFit/>
          </a:bodyPr>
          <a:lstStyle/>
          <a:p>
            <a:pPr algn="just">
              <a:lnSpc>
                <a:spcPts val="3900"/>
              </a:lnSpc>
            </a:pPr>
            <a:r>
              <a:rPr lang="en-US" sz="3000">
                <a:solidFill>
                  <a:srgbClr val="000000"/>
                </a:solidFill>
                <a:latin typeface="IBM Plex Sans Bold"/>
                <a:ea typeface="IBM Plex Sans Bold"/>
                <a:cs typeface="IBM Plex Sans Bold"/>
                <a:sym typeface="IBM Plex Sans Bold"/>
              </a:rPr>
              <a:t>Insights</a:t>
            </a:r>
          </a:p>
          <a:p>
            <a:pPr algn="l" marL="647700" indent="-323850" lvl="1">
              <a:lnSpc>
                <a:spcPts val="3900"/>
              </a:lnSpc>
              <a:buFont typeface="Arial"/>
              <a:buChar char="•"/>
            </a:pPr>
            <a:r>
              <a:rPr lang="en-US" sz="3000">
                <a:solidFill>
                  <a:srgbClr val="000000"/>
                </a:solidFill>
                <a:latin typeface="IBM Plex Sans Bold"/>
                <a:ea typeface="IBM Plex Sans Bold"/>
                <a:cs typeface="IBM Plex Sans Bold"/>
                <a:sym typeface="IBM Plex Sans Bold"/>
              </a:rPr>
              <a:t>Brand</a:t>
            </a:r>
            <a:r>
              <a:rPr lang="en-US" sz="3000">
                <a:solidFill>
                  <a:srgbClr val="000000"/>
                </a:solidFill>
                <a:latin typeface="IBM Plex Sans"/>
                <a:ea typeface="IBM Plex Sans"/>
                <a:cs typeface="IBM Plex Sans"/>
                <a:sym typeface="IBM Plex Sans"/>
              </a:rPr>
              <a:t>: The strong growth and peak performance in brand campaign highlights the importance of brand recognition and loyalty in influencing consumer behaviour.</a:t>
            </a:r>
          </a:p>
          <a:p>
            <a:pPr algn="l" marL="647700" indent="-323850" lvl="1">
              <a:lnSpc>
                <a:spcPts val="3900"/>
              </a:lnSpc>
              <a:spcBef>
                <a:spcPct val="0"/>
              </a:spcBef>
              <a:buFont typeface="Arial"/>
              <a:buChar char="•"/>
            </a:pPr>
            <a:r>
              <a:rPr lang="en-US" sz="3000">
                <a:solidFill>
                  <a:srgbClr val="000000"/>
                </a:solidFill>
                <a:latin typeface="IBM Plex Sans Bold"/>
                <a:ea typeface="IBM Plex Sans Bold"/>
                <a:cs typeface="IBM Plex Sans Bold"/>
                <a:sym typeface="IBM Plex Sans Bold"/>
              </a:rPr>
              <a:t>Non-Brand</a:t>
            </a:r>
            <a:r>
              <a:rPr lang="en-US" sz="3000">
                <a:solidFill>
                  <a:srgbClr val="000000"/>
                </a:solidFill>
                <a:latin typeface="IBM Plex Sans"/>
                <a:ea typeface="IBM Plex Sans"/>
                <a:cs typeface="IBM Plex Sans"/>
                <a:sym typeface="IBM Plex Sans"/>
              </a:rPr>
              <a:t> : They contribute less significantly to overall performance, they provide a stable baseline of sessions and orders, indicating that non-brand campaigns play a role in maintaining steady engagement and conversions.</a:t>
            </a:r>
          </a:p>
        </p:txBody>
      </p:sp>
      <p:sp>
        <p:nvSpPr>
          <p:cNvPr name="TextBox 6" id="6"/>
          <p:cNvSpPr txBox="true"/>
          <p:nvPr/>
        </p:nvSpPr>
        <p:spPr>
          <a:xfrm rot="0">
            <a:off x="0" y="178753"/>
            <a:ext cx="18288000"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Brand vs Nonbrand Trends</a:t>
            </a:r>
          </a:p>
        </p:txBody>
      </p:sp>
      <p:sp>
        <p:nvSpPr>
          <p:cNvPr name="TextBox 7" id="7"/>
          <p:cNvSpPr txBox="true"/>
          <p:nvPr/>
        </p:nvSpPr>
        <p:spPr>
          <a:xfrm rot="0">
            <a:off x="17762438" y="7620"/>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525" y="-4651"/>
            <a:ext cx="18288000" cy="2066703"/>
          </a:xfrm>
          <a:prstGeom prst="rect">
            <a:avLst/>
          </a:prstGeom>
          <a:solidFill>
            <a:srgbClr val="F4F4F4"/>
          </a:solidFill>
        </p:spPr>
      </p:sp>
      <p:sp>
        <p:nvSpPr>
          <p:cNvPr name="Freeform 3" id="3"/>
          <p:cNvSpPr/>
          <p:nvPr/>
        </p:nvSpPr>
        <p:spPr>
          <a:xfrm flipH="false" flipV="false" rot="0">
            <a:off x="94679" y="2645996"/>
            <a:ext cx="9049321" cy="4951228"/>
          </a:xfrm>
          <a:custGeom>
            <a:avLst/>
            <a:gdLst/>
            <a:ahLst/>
            <a:cxnLst/>
            <a:rect r="r" b="b" t="t" l="l"/>
            <a:pathLst>
              <a:path h="4951228" w="9049321">
                <a:moveTo>
                  <a:pt x="0" y="0"/>
                </a:moveTo>
                <a:lnTo>
                  <a:pt x="9049321" y="0"/>
                </a:lnTo>
                <a:lnTo>
                  <a:pt x="9049321" y="4951228"/>
                </a:lnTo>
                <a:lnTo>
                  <a:pt x="0" y="4951228"/>
                </a:lnTo>
                <a:lnTo>
                  <a:pt x="0" y="0"/>
                </a:lnTo>
                <a:close/>
              </a:path>
            </a:pathLst>
          </a:custGeom>
          <a:blipFill>
            <a:blip r:embed="rId2"/>
            <a:stretch>
              <a:fillRect l="0" t="0" r="0" b="0"/>
            </a:stretch>
          </a:blipFill>
        </p:spPr>
      </p:sp>
      <p:sp>
        <p:nvSpPr>
          <p:cNvPr name="Freeform 4" id="4"/>
          <p:cNvSpPr/>
          <p:nvPr/>
        </p:nvSpPr>
        <p:spPr>
          <a:xfrm flipH="false" flipV="false" rot="0">
            <a:off x="9444459" y="2601801"/>
            <a:ext cx="8604225" cy="5039618"/>
          </a:xfrm>
          <a:custGeom>
            <a:avLst/>
            <a:gdLst/>
            <a:ahLst/>
            <a:cxnLst/>
            <a:rect r="r" b="b" t="t" l="l"/>
            <a:pathLst>
              <a:path h="5039618" w="8604225">
                <a:moveTo>
                  <a:pt x="0" y="0"/>
                </a:moveTo>
                <a:lnTo>
                  <a:pt x="8604225" y="0"/>
                </a:lnTo>
                <a:lnTo>
                  <a:pt x="8604225" y="5039618"/>
                </a:lnTo>
                <a:lnTo>
                  <a:pt x="0" y="5039618"/>
                </a:lnTo>
                <a:lnTo>
                  <a:pt x="0" y="0"/>
                </a:lnTo>
                <a:close/>
              </a:path>
            </a:pathLst>
          </a:custGeom>
          <a:blipFill>
            <a:blip r:embed="rId3"/>
            <a:stretch>
              <a:fillRect l="0" t="0" r="0" b="0"/>
            </a:stretch>
          </a:blipFill>
        </p:spPr>
      </p:sp>
      <p:sp>
        <p:nvSpPr>
          <p:cNvPr name="TextBox 5" id="5"/>
          <p:cNvSpPr txBox="true"/>
          <p:nvPr/>
        </p:nvSpPr>
        <p:spPr>
          <a:xfrm rot="0">
            <a:off x="189359" y="8193869"/>
            <a:ext cx="18098641" cy="1971675"/>
          </a:xfrm>
          <a:prstGeom prst="rect">
            <a:avLst/>
          </a:prstGeom>
        </p:spPr>
        <p:txBody>
          <a:bodyPr anchor="t" rtlCol="false" tIns="0" lIns="0" bIns="0" rIns="0">
            <a:spAutoFit/>
          </a:bodyPr>
          <a:lstStyle/>
          <a:p>
            <a:pPr algn="l">
              <a:lnSpc>
                <a:spcPts val="3900"/>
              </a:lnSpc>
            </a:pPr>
            <a:r>
              <a:rPr lang="en-US" sz="3000">
                <a:solidFill>
                  <a:srgbClr val="000000"/>
                </a:solidFill>
                <a:latin typeface="IBM Plex Sans Bold"/>
                <a:ea typeface="IBM Plex Sans Bold"/>
                <a:cs typeface="IBM Plex Sans Bold"/>
                <a:sym typeface="IBM Plex Sans Bold"/>
              </a:rPr>
              <a:t>Insights</a:t>
            </a:r>
          </a:p>
          <a:p>
            <a:pPr algn="l" marL="647700" indent="-323850" lvl="1">
              <a:lnSpc>
                <a:spcPts val="3900"/>
              </a:lnSpc>
              <a:buFont typeface="Arial"/>
              <a:buChar char="•"/>
            </a:pPr>
            <a:r>
              <a:rPr lang="en-US" sz="3000">
                <a:solidFill>
                  <a:srgbClr val="000000"/>
                </a:solidFill>
                <a:latin typeface="IBM Plex Sans"/>
                <a:ea typeface="IBM Plex Sans"/>
                <a:cs typeface="IBM Plex Sans"/>
                <a:sym typeface="IBM Plex Sans"/>
              </a:rPr>
              <a:t>Desktop consistently outperforms mobile in both nonbrand orders and sessions. The gap between desktop and mobile is quite significant, indicating that desktop was the preferred device for nonbrand searches leading to orders and sessions during this period.   </a:t>
            </a:r>
            <a:r>
              <a:rPr lang="en-US" sz="3000">
                <a:solidFill>
                  <a:srgbClr val="000000"/>
                </a:solidFill>
                <a:latin typeface="IBM Plex Sans Bold"/>
                <a:ea typeface="IBM Plex Sans Bold"/>
                <a:cs typeface="IBM Plex Sans Bold"/>
                <a:sym typeface="IBM Plex Sans Bold"/>
              </a:rPr>
              <a:t> </a:t>
            </a:r>
          </a:p>
        </p:txBody>
      </p:sp>
      <p:sp>
        <p:nvSpPr>
          <p:cNvPr name="TextBox 6" id="6"/>
          <p:cNvSpPr txBox="true"/>
          <p:nvPr/>
        </p:nvSpPr>
        <p:spPr>
          <a:xfrm rot="0">
            <a:off x="17842905" y="-47625"/>
            <a:ext cx="411559" cy="455295"/>
          </a:xfrm>
          <a:prstGeom prst="rect">
            <a:avLst/>
          </a:prstGeom>
        </p:spPr>
        <p:txBody>
          <a:bodyPr anchor="t" rtlCol="false" tIns="0" lIns="0" bIns="0" rIns="0">
            <a:spAutoFit/>
          </a:bodyPr>
          <a:lstStyle/>
          <a:p>
            <a:pPr algn="ctr">
              <a:lnSpc>
                <a:spcPts val="3780"/>
              </a:lnSpc>
            </a:pPr>
            <a:r>
              <a:rPr lang="en-US" sz="2700">
                <a:solidFill>
                  <a:srgbClr val="000000"/>
                </a:solidFill>
                <a:latin typeface="IBM Plex Sans"/>
                <a:ea typeface="IBM Plex Sans"/>
                <a:cs typeface="IBM Plex Sans"/>
                <a:sym typeface="IBM Plex Sans"/>
              </a:rPr>
              <a:t>11</a:t>
            </a:r>
          </a:p>
        </p:txBody>
      </p:sp>
      <p:sp>
        <p:nvSpPr>
          <p:cNvPr name="TextBox 7" id="7"/>
          <p:cNvSpPr txBox="true"/>
          <p:nvPr/>
        </p:nvSpPr>
        <p:spPr>
          <a:xfrm rot="0">
            <a:off x="523875" y="258763"/>
            <a:ext cx="17221200" cy="1377949"/>
          </a:xfrm>
          <a:prstGeom prst="rect">
            <a:avLst/>
          </a:prstGeom>
        </p:spPr>
        <p:txBody>
          <a:bodyPr anchor="t" rtlCol="false" tIns="0" lIns="0" bIns="0" rIns="0">
            <a:spAutoFit/>
          </a:bodyPr>
          <a:lstStyle/>
          <a:p>
            <a:pPr algn="ctr">
              <a:lnSpc>
                <a:spcPts val="11200"/>
              </a:lnSpc>
            </a:pPr>
            <a:r>
              <a:rPr lang="en-US" sz="8000">
                <a:solidFill>
                  <a:srgbClr val="000000"/>
                </a:solidFill>
                <a:latin typeface="IBM Plex Sans Bold"/>
                <a:ea typeface="IBM Plex Sans Bold"/>
                <a:cs typeface="IBM Plex Sans Bold"/>
                <a:sym typeface="IBM Plex Sans Bold"/>
              </a:rPr>
              <a:t>Desktop vs Mobile Nonbrand Trends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9525" y="0"/>
            <a:ext cx="18288000" cy="2066703"/>
          </a:xfrm>
          <a:prstGeom prst="rect">
            <a:avLst/>
          </a:prstGeom>
          <a:solidFill>
            <a:srgbClr val="F4F4F4"/>
          </a:solidFill>
        </p:spPr>
      </p:sp>
      <p:sp>
        <p:nvSpPr>
          <p:cNvPr name="Freeform 3" id="3"/>
          <p:cNvSpPr/>
          <p:nvPr/>
        </p:nvSpPr>
        <p:spPr>
          <a:xfrm flipH="false" flipV="false" rot="0">
            <a:off x="38100" y="2066703"/>
            <a:ext cx="18117703" cy="5151730"/>
          </a:xfrm>
          <a:custGeom>
            <a:avLst/>
            <a:gdLst/>
            <a:ahLst/>
            <a:cxnLst/>
            <a:rect r="r" b="b" t="t" l="l"/>
            <a:pathLst>
              <a:path h="5151730" w="18117703">
                <a:moveTo>
                  <a:pt x="0" y="0"/>
                </a:moveTo>
                <a:lnTo>
                  <a:pt x="18117703" y="0"/>
                </a:lnTo>
                <a:lnTo>
                  <a:pt x="18117703" y="5151729"/>
                </a:lnTo>
                <a:lnTo>
                  <a:pt x="0" y="5151729"/>
                </a:lnTo>
                <a:lnTo>
                  <a:pt x="0" y="0"/>
                </a:lnTo>
                <a:close/>
              </a:path>
            </a:pathLst>
          </a:custGeom>
          <a:blipFill>
            <a:blip r:embed="rId2"/>
            <a:stretch>
              <a:fillRect l="0" t="0" r="0" b="0"/>
            </a:stretch>
          </a:blipFill>
        </p:spPr>
      </p:sp>
      <p:sp>
        <p:nvSpPr>
          <p:cNvPr name="TextBox 4" id="4"/>
          <p:cNvSpPr txBox="true"/>
          <p:nvPr/>
        </p:nvSpPr>
        <p:spPr>
          <a:xfrm rot="0">
            <a:off x="1482477" y="178753"/>
            <a:ext cx="15342096"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Growth of Traffic by Channels </a:t>
            </a:r>
          </a:p>
        </p:txBody>
      </p:sp>
      <p:sp>
        <p:nvSpPr>
          <p:cNvPr name="TextBox 5" id="5"/>
          <p:cNvSpPr txBox="true"/>
          <p:nvPr/>
        </p:nvSpPr>
        <p:spPr>
          <a:xfrm rot="0">
            <a:off x="17688347" y="-66675"/>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12</a:t>
            </a:r>
          </a:p>
        </p:txBody>
      </p:sp>
      <p:sp>
        <p:nvSpPr>
          <p:cNvPr name="TextBox 6" id="6"/>
          <p:cNvSpPr txBox="true"/>
          <p:nvPr/>
        </p:nvSpPr>
        <p:spPr>
          <a:xfrm rot="0">
            <a:off x="170297" y="7163650"/>
            <a:ext cx="17947407" cy="3181350"/>
          </a:xfrm>
          <a:prstGeom prst="rect">
            <a:avLst/>
          </a:prstGeom>
        </p:spPr>
        <p:txBody>
          <a:bodyPr anchor="t" rtlCol="false" tIns="0" lIns="0" bIns="0" rIns="0">
            <a:spAutoFit/>
          </a:bodyPr>
          <a:lstStyle/>
          <a:p>
            <a:pPr algn="l">
              <a:lnSpc>
                <a:spcPts val="4200"/>
              </a:lnSpc>
            </a:pPr>
            <a:r>
              <a:rPr lang="en-US" sz="3000">
                <a:solidFill>
                  <a:srgbClr val="000000"/>
                </a:solidFill>
                <a:latin typeface="IBM Plex Sans Bold"/>
                <a:ea typeface="IBM Plex Sans Bold"/>
                <a:cs typeface="IBM Plex Sans Bold"/>
                <a:sym typeface="IBM Plex Sans Bold"/>
              </a:rPr>
              <a:t>Insights</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The sharp rise in bsearch sessions, especially the peak in late 2014, indicates the increasing role of gsearch  in attracting traffic. </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Direct</a:t>
            </a:r>
            <a:r>
              <a:rPr lang="en-US" sz="3000">
                <a:solidFill>
                  <a:srgbClr val="000000"/>
                </a:solidFill>
                <a:latin typeface="IBM Plex Sans"/>
                <a:ea typeface="IBM Plex Sans"/>
                <a:cs typeface="IBM Plex Sans"/>
                <a:sym typeface="IBM Plex Sans"/>
              </a:rPr>
              <a:t> sessions shows a consistent upward trend. This indicates a steady contribution to overall traffic, likely from sources not explicitly categorized.</a:t>
            </a:r>
          </a:p>
          <a:p>
            <a:pPr algn="just">
              <a:lnSpc>
                <a:spcPts val="42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304476" y="2774427"/>
            <a:ext cx="17679048" cy="6483873"/>
          </a:xfrm>
          <a:custGeom>
            <a:avLst/>
            <a:gdLst/>
            <a:ahLst/>
            <a:cxnLst/>
            <a:rect r="r" b="b" t="t" l="l"/>
            <a:pathLst>
              <a:path h="6483873" w="17679048">
                <a:moveTo>
                  <a:pt x="0" y="0"/>
                </a:moveTo>
                <a:lnTo>
                  <a:pt x="17679048" y="0"/>
                </a:lnTo>
                <a:lnTo>
                  <a:pt x="17679048" y="6483873"/>
                </a:lnTo>
                <a:lnTo>
                  <a:pt x="0" y="6483873"/>
                </a:lnTo>
                <a:lnTo>
                  <a:pt x="0" y="0"/>
                </a:lnTo>
                <a:close/>
              </a:path>
            </a:pathLst>
          </a:custGeom>
          <a:blipFill>
            <a:blip r:embed="rId2"/>
            <a:stretch>
              <a:fillRect l="0" t="0" r="0" b="0"/>
            </a:stretch>
          </a:blipFill>
        </p:spPr>
      </p:sp>
      <p:sp>
        <p:nvSpPr>
          <p:cNvPr name="TextBox 4" id="4"/>
          <p:cNvSpPr txBox="true"/>
          <p:nvPr/>
        </p:nvSpPr>
        <p:spPr>
          <a:xfrm rot="0">
            <a:off x="619402" y="183404"/>
            <a:ext cx="17273598"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Conversion Trend</a:t>
            </a:r>
          </a:p>
        </p:txBody>
      </p:sp>
      <p:sp>
        <p:nvSpPr>
          <p:cNvPr name="TextBox 5" id="5"/>
          <p:cNvSpPr txBox="true"/>
          <p:nvPr/>
        </p:nvSpPr>
        <p:spPr>
          <a:xfrm rot="0">
            <a:off x="17559072" y="1917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13</a:t>
            </a:r>
          </a:p>
        </p:txBody>
      </p:sp>
      <p:grpSp>
        <p:nvGrpSpPr>
          <p:cNvPr name="Group 6" id="6"/>
          <p:cNvGrpSpPr/>
          <p:nvPr/>
        </p:nvGrpSpPr>
        <p:grpSpPr>
          <a:xfrm rot="0">
            <a:off x="15153858" y="9803001"/>
            <a:ext cx="3134142" cy="483999"/>
            <a:chOff x="0" y="0"/>
            <a:chExt cx="4178856" cy="645332"/>
          </a:xfrm>
        </p:grpSpPr>
        <p:sp>
          <p:nvSpPr>
            <p:cNvPr name="AutoShape 7" id="7"/>
            <p:cNvSpPr/>
            <p:nvPr/>
          </p:nvSpPr>
          <p:spPr>
            <a:xfrm rot="0">
              <a:off x="0" y="0"/>
              <a:ext cx="4178856" cy="645332"/>
            </a:xfrm>
            <a:prstGeom prst="rect">
              <a:avLst/>
            </a:prstGeom>
            <a:solidFill>
              <a:srgbClr val="9600F2"/>
            </a:solidFill>
          </p:spPr>
        </p:sp>
        <p:sp>
          <p:nvSpPr>
            <p:cNvPr name="TextBox 8" id="8"/>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TextBox 3" id="3"/>
          <p:cNvSpPr txBox="true"/>
          <p:nvPr/>
        </p:nvSpPr>
        <p:spPr>
          <a:xfrm rot="0">
            <a:off x="694269" y="3105419"/>
            <a:ext cx="17198730" cy="5848350"/>
          </a:xfrm>
          <a:prstGeom prst="rect">
            <a:avLst/>
          </a:prstGeom>
        </p:spPr>
        <p:txBody>
          <a:bodyPr anchor="t" rtlCol="false" tIns="0" lIns="0" bIns="0" rIns="0">
            <a:spAutoFit/>
          </a:bodyPr>
          <a:lstStyle/>
          <a:p>
            <a:pPr algn="l">
              <a:lnSpc>
                <a:spcPts val="4200"/>
              </a:lnSpc>
            </a:pPr>
            <a:r>
              <a:rPr lang="en-US" sz="3000">
                <a:solidFill>
                  <a:srgbClr val="000000"/>
                </a:solidFill>
                <a:latin typeface="IBM Plex Sans Bold"/>
                <a:ea typeface="IBM Plex Sans Bold"/>
                <a:cs typeface="IBM Plex Sans Bold"/>
                <a:sym typeface="IBM Plex Sans Bold"/>
              </a:rPr>
              <a:t>Insights:</a:t>
            </a:r>
          </a:p>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Steady Growth in Sessions</a:t>
            </a:r>
            <a:r>
              <a:rPr lang="en-US" sz="3000">
                <a:solidFill>
                  <a:srgbClr val="000000"/>
                </a:solidFill>
                <a:latin typeface="IBM Plex Sans"/>
                <a:ea typeface="IBM Plex Sans"/>
                <a:cs typeface="IBM Plex Sans"/>
                <a:sym typeface="IBM Plex Sans"/>
              </a:rPr>
              <a:t>: Our session count showed a consistent upward trend, increasing from March to September, indicating growing interest and traffic to our platform.</a:t>
            </a:r>
          </a:p>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Rising Conversion Rates</a:t>
            </a:r>
            <a:r>
              <a:rPr lang="en-US" sz="3000">
                <a:solidFill>
                  <a:srgbClr val="000000"/>
                </a:solidFill>
                <a:latin typeface="IBM Plex Sans"/>
                <a:ea typeface="IBM Plex Sans"/>
                <a:cs typeface="IBM Plex Sans"/>
                <a:sym typeface="IBM Plex Sans"/>
              </a:rPr>
              <a:t>: Despite the total orders remaining consistently low, our conversion rate—a critical measure of turning visits into sales—steadily improved from May to September, peaking in October. This highlights our successful efforts in optimizing the user journey and improving the overall effectiveness of our website.</a:t>
            </a:r>
          </a:p>
          <a:p>
            <a:pPr algn="l">
              <a:lnSpc>
                <a:spcPts val="4200"/>
              </a:lnSpc>
            </a:pPr>
          </a:p>
          <a:p>
            <a:pPr algn="l">
              <a:lnSpc>
                <a:spcPts val="4200"/>
              </a:lnSpc>
            </a:pPr>
            <a:r>
              <a:rPr lang="en-US" sz="3000">
                <a:solidFill>
                  <a:srgbClr val="000000"/>
                </a:solidFill>
                <a:latin typeface="IBM Plex Sans"/>
                <a:ea typeface="IBM Plex Sans"/>
                <a:cs typeface="IBM Plex Sans"/>
                <a:sym typeface="IBM Plex Sans"/>
              </a:rPr>
              <a:t>This consistent performance improvement demonstrates our capability to attract and convert customers effectively, positioning us well for continued expansion and success.</a:t>
            </a:r>
          </a:p>
          <a:p>
            <a:pPr algn="l">
              <a:lnSpc>
                <a:spcPts val="4200"/>
              </a:lnSpc>
            </a:pPr>
            <a:r>
              <a:rPr lang="en-US" sz="3000">
                <a:solidFill>
                  <a:srgbClr val="000000"/>
                </a:solidFill>
                <a:latin typeface="IBM Plex Sans"/>
                <a:ea typeface="IBM Plex Sans"/>
                <a:cs typeface="IBM Plex Sans"/>
                <a:sym typeface="IBM Plex Sans"/>
              </a:rPr>
              <a:t>.</a:t>
            </a:r>
          </a:p>
        </p:txBody>
      </p:sp>
      <p:sp>
        <p:nvSpPr>
          <p:cNvPr name="TextBox 4" id="4"/>
          <p:cNvSpPr txBox="true"/>
          <p:nvPr/>
        </p:nvSpPr>
        <p:spPr>
          <a:xfrm rot="0">
            <a:off x="619402" y="183404"/>
            <a:ext cx="17273598"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Conversion Trend</a:t>
            </a:r>
          </a:p>
        </p:txBody>
      </p:sp>
      <p:sp>
        <p:nvSpPr>
          <p:cNvPr name="TextBox 5" id="5"/>
          <p:cNvSpPr txBox="true"/>
          <p:nvPr/>
        </p:nvSpPr>
        <p:spPr>
          <a:xfrm rot="0">
            <a:off x="17559072" y="1917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13</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1287934" y="4089905"/>
            <a:ext cx="15633582" cy="5623146"/>
          </a:xfrm>
          <a:custGeom>
            <a:avLst/>
            <a:gdLst/>
            <a:ahLst/>
            <a:cxnLst/>
            <a:rect r="r" b="b" t="t" l="l"/>
            <a:pathLst>
              <a:path h="5623146" w="15633582">
                <a:moveTo>
                  <a:pt x="0" y="0"/>
                </a:moveTo>
                <a:lnTo>
                  <a:pt x="15633582" y="0"/>
                </a:lnTo>
                <a:lnTo>
                  <a:pt x="15633582" y="5623146"/>
                </a:lnTo>
                <a:lnTo>
                  <a:pt x="0" y="5623146"/>
                </a:lnTo>
                <a:lnTo>
                  <a:pt x="0" y="0"/>
                </a:lnTo>
                <a:close/>
              </a:path>
            </a:pathLst>
          </a:custGeom>
          <a:blipFill>
            <a:blip r:embed="rId2"/>
            <a:stretch>
              <a:fillRect l="0" t="0" r="0" b="0"/>
            </a:stretch>
          </a:blipFill>
        </p:spPr>
      </p:sp>
      <p:sp>
        <p:nvSpPr>
          <p:cNvPr name="TextBox 4" id="4"/>
          <p:cNvSpPr txBox="true"/>
          <p:nvPr/>
        </p:nvSpPr>
        <p:spPr>
          <a:xfrm rot="0">
            <a:off x="619402" y="183404"/>
            <a:ext cx="17273598"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Conversion Funnel</a:t>
            </a:r>
          </a:p>
        </p:txBody>
      </p:sp>
      <p:sp>
        <p:nvSpPr>
          <p:cNvPr name="TextBox 5" id="5"/>
          <p:cNvSpPr txBox="true"/>
          <p:nvPr/>
        </p:nvSpPr>
        <p:spPr>
          <a:xfrm rot="0">
            <a:off x="17559072" y="1917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15</a:t>
            </a:r>
          </a:p>
        </p:txBody>
      </p:sp>
      <p:sp>
        <p:nvSpPr>
          <p:cNvPr name="TextBox 6" id="6"/>
          <p:cNvSpPr txBox="true"/>
          <p:nvPr/>
        </p:nvSpPr>
        <p:spPr>
          <a:xfrm rot="0">
            <a:off x="619402" y="2527805"/>
            <a:ext cx="16661876" cy="1047750"/>
          </a:xfrm>
          <a:prstGeom prst="rect">
            <a:avLst/>
          </a:prstGeom>
        </p:spPr>
        <p:txBody>
          <a:bodyPr anchor="t" rtlCol="false" tIns="0" lIns="0" bIns="0" rIns="0">
            <a:spAutoFit/>
          </a:bodyPr>
          <a:lstStyle/>
          <a:p>
            <a:pPr algn="ctr">
              <a:lnSpc>
                <a:spcPts val="4200"/>
              </a:lnSpc>
            </a:pPr>
            <a:r>
              <a:rPr lang="en-US" sz="3000">
                <a:solidFill>
                  <a:srgbClr val="000000"/>
                </a:solidFill>
                <a:latin typeface="IBM Plex Sans"/>
                <a:ea typeface="IBM Plex Sans"/>
                <a:cs typeface="IBM Plex Sans"/>
                <a:sym typeface="IBM Plex Sans"/>
              </a:rPr>
              <a:t>This analysis of landing page performance (June 19 - July 28), we tracked user behavior from initial visit through to order completion of two landing page.</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559072" y="1917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15</a:t>
            </a:r>
          </a:p>
        </p:txBody>
      </p:sp>
      <p:sp>
        <p:nvSpPr>
          <p:cNvPr name="AutoShape 3" id="3"/>
          <p:cNvSpPr/>
          <p:nvPr/>
        </p:nvSpPr>
        <p:spPr>
          <a:xfrm rot="0">
            <a:off x="0" y="0"/>
            <a:ext cx="18288000" cy="1551829"/>
          </a:xfrm>
          <a:prstGeom prst="rect">
            <a:avLst/>
          </a:prstGeom>
          <a:solidFill>
            <a:srgbClr val="F4F4F4"/>
          </a:solidFill>
        </p:spPr>
      </p:sp>
      <p:sp>
        <p:nvSpPr>
          <p:cNvPr name="TextBox 4" id="4"/>
          <p:cNvSpPr txBox="true"/>
          <p:nvPr/>
        </p:nvSpPr>
        <p:spPr>
          <a:xfrm rot="0">
            <a:off x="354642" y="2229"/>
            <a:ext cx="17273598" cy="1467488"/>
          </a:xfrm>
          <a:prstGeom prst="rect">
            <a:avLst/>
          </a:prstGeom>
        </p:spPr>
        <p:txBody>
          <a:bodyPr anchor="t" rtlCol="false" tIns="0" lIns="0" bIns="0" rIns="0">
            <a:spAutoFit/>
          </a:bodyPr>
          <a:lstStyle/>
          <a:p>
            <a:pPr algn="ctr">
              <a:lnSpc>
                <a:spcPts val="12039"/>
              </a:lnSpc>
            </a:pPr>
            <a:r>
              <a:rPr lang="en-US" sz="8599">
                <a:solidFill>
                  <a:srgbClr val="000000"/>
                </a:solidFill>
                <a:latin typeface="IBM Plex Sans Bold"/>
                <a:ea typeface="IBM Plex Sans Bold"/>
                <a:cs typeface="IBM Plex Sans Bold"/>
                <a:sym typeface="IBM Plex Sans Bold"/>
              </a:rPr>
              <a:t>Conversion Funnel</a:t>
            </a:r>
          </a:p>
        </p:txBody>
      </p:sp>
      <p:sp>
        <p:nvSpPr>
          <p:cNvPr name="TextBox 5" id="5"/>
          <p:cNvSpPr txBox="true"/>
          <p:nvPr/>
        </p:nvSpPr>
        <p:spPr>
          <a:xfrm rot="0">
            <a:off x="354642" y="1494679"/>
            <a:ext cx="17463490" cy="8515350"/>
          </a:xfrm>
          <a:prstGeom prst="rect">
            <a:avLst/>
          </a:prstGeom>
        </p:spPr>
        <p:txBody>
          <a:bodyPr anchor="t" rtlCol="false" tIns="0" lIns="0" bIns="0" rIns="0">
            <a:spAutoFit/>
          </a:bodyPr>
          <a:lstStyle/>
          <a:p>
            <a:pPr algn="l">
              <a:lnSpc>
                <a:spcPts val="4200"/>
              </a:lnSpc>
            </a:pPr>
            <a:r>
              <a:rPr lang="en-US" sz="3000">
                <a:solidFill>
                  <a:srgbClr val="000000"/>
                </a:solidFill>
                <a:latin typeface="IBM Plex Sans Bold"/>
                <a:ea typeface="IBM Plex Sans Bold"/>
                <a:cs typeface="IBM Plex Sans Bold"/>
                <a:sym typeface="IBM Plex Sans Bold"/>
              </a:rPr>
              <a:t>Insights</a:t>
            </a:r>
            <a:r>
              <a:rPr lang="en-US" sz="3000">
                <a:solidFill>
                  <a:srgbClr val="000000"/>
                </a:solidFill>
                <a:latin typeface="IBM Plex Sans"/>
                <a:ea typeface="IBM Plex Sans"/>
                <a:cs typeface="IBM Plex Sans"/>
                <a:sym typeface="IBM Plex Sans"/>
              </a:rPr>
              <a:t>:</a:t>
            </a:r>
          </a:p>
          <a:p>
            <a:pPr algn="l">
              <a:lnSpc>
                <a:spcPts val="4200"/>
              </a:lnSpc>
            </a:pPr>
            <a:r>
              <a:rPr lang="en-US" sz="3000">
                <a:solidFill>
                  <a:srgbClr val="000000"/>
                </a:solidFill>
                <a:latin typeface="IBM Plex Sans Bold"/>
                <a:ea typeface="IBM Plex Sans Bold"/>
                <a:cs typeface="IBM Plex Sans Bold"/>
                <a:sym typeface="IBM Plex Sans Bold"/>
              </a:rPr>
              <a:t>Strong Initial Engagement:</a:t>
            </a:r>
          </a:p>
          <a:p>
            <a:pPr algn="l" marL="647702" indent="-323851" lvl="1">
              <a:lnSpc>
                <a:spcPts val="4200"/>
              </a:lnSpc>
              <a:buFont typeface="Arial"/>
              <a:buChar char="•"/>
            </a:pPr>
            <a:r>
              <a:rPr lang="en-US" sz="3000">
                <a:solidFill>
                  <a:srgbClr val="000000"/>
                </a:solidFill>
                <a:latin typeface="IBM Plex Sans"/>
                <a:ea typeface="IBM Plex Sans"/>
                <a:cs typeface="IBM Plex Sans"/>
                <a:sym typeface="IBM Plex Sans"/>
              </a:rPr>
              <a:t>Homepage: </a:t>
            </a:r>
            <a:r>
              <a:rPr lang="en-US" sz="3000">
                <a:solidFill>
                  <a:srgbClr val="000000"/>
                </a:solidFill>
                <a:latin typeface="IBM Plex Sans"/>
                <a:ea typeface="IBM Plex Sans"/>
                <a:cs typeface="IBM Plex Sans"/>
                <a:sym typeface="IBM Plex Sans"/>
              </a:rPr>
              <a:t>Attracted a significant volume of sessions, showing broad user interest.</a:t>
            </a:r>
          </a:p>
          <a:p>
            <a:pPr algn="l" marL="647702" indent="-323851" lvl="1">
              <a:lnSpc>
                <a:spcPts val="4200"/>
              </a:lnSpc>
              <a:buFont typeface="Arial"/>
              <a:buChar char="•"/>
            </a:pPr>
            <a:r>
              <a:rPr lang="en-US" sz="3000">
                <a:solidFill>
                  <a:srgbClr val="000000"/>
                </a:solidFill>
                <a:latin typeface="IBM Plex Sans"/>
                <a:ea typeface="IBM Plex Sans"/>
                <a:cs typeface="IBM Plex Sans"/>
                <a:sym typeface="IBM Plex Sans"/>
              </a:rPr>
              <a:t>Lander-1: Focused user engagement, with visitors progressing effectively through the conversion stages.</a:t>
            </a:r>
          </a:p>
          <a:p>
            <a:pPr algn="l">
              <a:lnSpc>
                <a:spcPts val="4200"/>
              </a:lnSpc>
            </a:pPr>
            <a:r>
              <a:rPr lang="en-US" sz="3000">
                <a:solidFill>
                  <a:srgbClr val="000000"/>
                </a:solidFill>
                <a:latin typeface="IBM Plex Sans Bold"/>
                <a:ea typeface="IBM Plex Sans Bold"/>
                <a:cs typeface="IBM Plex Sans Bold"/>
                <a:sym typeface="IBM Plex Sans Bold"/>
              </a:rPr>
              <a:t>Effective Funnel Progression:</a:t>
            </a:r>
          </a:p>
          <a:p>
            <a:pPr algn="l" marL="647702" indent="-323851" lvl="1">
              <a:lnSpc>
                <a:spcPts val="4200"/>
              </a:lnSpc>
              <a:buFont typeface="Arial"/>
              <a:buChar char="•"/>
            </a:pPr>
            <a:r>
              <a:rPr lang="en-US" sz="3000">
                <a:solidFill>
                  <a:srgbClr val="000000"/>
                </a:solidFill>
                <a:latin typeface="IBM Plex Sans"/>
                <a:ea typeface="IBM Plex Sans"/>
                <a:cs typeface="IBM Plex Sans"/>
                <a:sym typeface="IBM Plex Sans"/>
              </a:rPr>
              <a:t>Product Page Clicks: High click-through rates to product pages, indicating compelling initial content.</a:t>
            </a:r>
          </a:p>
          <a:p>
            <a:pPr algn="l" marL="647702" indent="-323851" lvl="1">
              <a:lnSpc>
                <a:spcPts val="4200"/>
              </a:lnSpc>
              <a:buFont typeface="Arial"/>
              <a:buChar char="•"/>
            </a:pPr>
            <a:r>
              <a:rPr lang="en-US" sz="3000">
                <a:solidFill>
                  <a:srgbClr val="000000"/>
                </a:solidFill>
                <a:latin typeface="IBM Plex Sans"/>
                <a:ea typeface="IBM Plex Sans"/>
                <a:cs typeface="IBM Plex Sans"/>
                <a:sym typeface="IBM Plex Sans"/>
              </a:rPr>
              <a:t>Continued User Journey: Consistent movement through the cart, shipping, and billing pages, showcasing a smooth and intuitive user experience.</a:t>
            </a:r>
          </a:p>
          <a:p>
            <a:pPr algn="l">
              <a:lnSpc>
                <a:spcPts val="4200"/>
              </a:lnSpc>
            </a:pPr>
            <a:r>
              <a:rPr lang="en-US" sz="3000">
                <a:solidFill>
                  <a:srgbClr val="000000"/>
                </a:solidFill>
                <a:latin typeface="IBM Plex Sans Bold"/>
                <a:ea typeface="IBM Plex Sans Bold"/>
                <a:cs typeface="IBM Plex Sans Bold"/>
                <a:sym typeface="IBM Plex Sans Bold"/>
              </a:rPr>
              <a:t>Successful Conversions:</a:t>
            </a:r>
          </a:p>
          <a:p>
            <a:pPr algn="l" marL="647702" indent="-323851" lvl="1">
              <a:lnSpc>
                <a:spcPts val="4200"/>
              </a:lnSpc>
              <a:buFont typeface="Arial"/>
              <a:buChar char="•"/>
            </a:pPr>
            <a:r>
              <a:rPr lang="en-US" sz="3000">
                <a:solidFill>
                  <a:srgbClr val="000000"/>
                </a:solidFill>
                <a:latin typeface="IBM Plex Sans"/>
                <a:ea typeface="IBM Plex Sans"/>
                <a:cs typeface="IBM Plex Sans"/>
                <a:sym typeface="IBM Plex Sans"/>
              </a:rPr>
              <a:t>Thank You Page Visits: High conversion rates at the final stage, particularly for users starting from Lander-1, confirming the success of our targeted landing page strategy.</a:t>
            </a:r>
          </a:p>
          <a:p>
            <a:pPr algn="ctr">
              <a:lnSpc>
                <a:spcPts val="4200"/>
              </a:lnSpc>
            </a:pPr>
          </a:p>
          <a:p>
            <a:pPr algn="l">
              <a:lnSpc>
                <a:spcPts val="4200"/>
              </a:lnSpc>
            </a:pPr>
            <a:r>
              <a:rPr lang="en-US" sz="3000">
                <a:solidFill>
                  <a:srgbClr val="000000"/>
                </a:solidFill>
                <a:latin typeface="IBM Plex Sans Bold"/>
                <a:ea typeface="IBM Plex Sans Bold"/>
                <a:cs typeface="IBM Plex Sans Bold"/>
                <a:sym typeface="IBM Plex Sans Bold"/>
              </a:rPr>
              <a:t>Lander-1, in particular, demonstrates superior performance, making it a key component of our optimization strategy.</a:t>
            </a:r>
          </a:p>
        </p:txBody>
      </p:sp>
      <p:sp>
        <p:nvSpPr>
          <p:cNvPr name="TextBox 6" id="6"/>
          <p:cNvSpPr txBox="true"/>
          <p:nvPr/>
        </p:nvSpPr>
        <p:spPr>
          <a:xfrm rot="0">
            <a:off x="17711472" y="3441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15</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566662" y="191777"/>
            <a:ext cx="502940" cy="563880"/>
          </a:xfrm>
          <a:prstGeom prst="rect">
            <a:avLst/>
          </a:prstGeom>
        </p:spPr>
        <p:txBody>
          <a:bodyPr anchor="t" rtlCol="false" tIns="0" lIns="0" bIns="0" rIns="0">
            <a:spAutoFit/>
          </a:bodyPr>
          <a:lstStyle/>
          <a:p>
            <a:pPr algn="ctr">
              <a:lnSpc>
                <a:spcPts val="4620"/>
              </a:lnSpc>
            </a:pPr>
            <a:r>
              <a:rPr lang="en-US" sz="3300">
                <a:solidFill>
                  <a:srgbClr val="000000"/>
                </a:solidFill>
                <a:latin typeface="IBM Plex Sans"/>
                <a:ea typeface="IBM Plex Sans"/>
                <a:cs typeface="IBM Plex Sans"/>
                <a:sym typeface="IBM Plex Sans"/>
              </a:rPr>
              <a:t>16</a:t>
            </a:r>
          </a:p>
        </p:txBody>
      </p:sp>
      <p:sp>
        <p:nvSpPr>
          <p:cNvPr name="AutoShape 3" id="3"/>
          <p:cNvSpPr/>
          <p:nvPr/>
        </p:nvSpPr>
        <p:spPr>
          <a:xfrm rot="0">
            <a:off x="0" y="0"/>
            <a:ext cx="18288000" cy="1854600"/>
          </a:xfrm>
          <a:prstGeom prst="rect">
            <a:avLst/>
          </a:prstGeom>
          <a:solidFill>
            <a:srgbClr val="F4F4F4"/>
          </a:solidFill>
        </p:spPr>
      </p:sp>
      <p:sp>
        <p:nvSpPr>
          <p:cNvPr name="Freeform 4" id="4"/>
          <p:cNvSpPr/>
          <p:nvPr/>
        </p:nvSpPr>
        <p:spPr>
          <a:xfrm flipH="false" flipV="false" rot="0">
            <a:off x="269613" y="3645636"/>
            <a:ext cx="17743465" cy="997379"/>
          </a:xfrm>
          <a:custGeom>
            <a:avLst/>
            <a:gdLst/>
            <a:ahLst/>
            <a:cxnLst/>
            <a:rect r="r" b="b" t="t" l="l"/>
            <a:pathLst>
              <a:path h="997379" w="17743465">
                <a:moveTo>
                  <a:pt x="0" y="0"/>
                </a:moveTo>
                <a:lnTo>
                  <a:pt x="17743466" y="0"/>
                </a:lnTo>
                <a:lnTo>
                  <a:pt x="17743466" y="997378"/>
                </a:lnTo>
                <a:lnTo>
                  <a:pt x="0" y="997378"/>
                </a:lnTo>
                <a:lnTo>
                  <a:pt x="0" y="0"/>
                </a:lnTo>
                <a:close/>
              </a:path>
            </a:pathLst>
          </a:custGeom>
          <a:blipFill>
            <a:blip r:embed="rId2"/>
            <a:stretch>
              <a:fillRect l="-2217" t="0" r="-2217" b="0"/>
            </a:stretch>
          </a:blipFill>
        </p:spPr>
      </p:sp>
      <p:sp>
        <p:nvSpPr>
          <p:cNvPr name="TextBox 5" id="5"/>
          <p:cNvSpPr txBox="true"/>
          <p:nvPr/>
        </p:nvSpPr>
        <p:spPr>
          <a:xfrm rot="0">
            <a:off x="544535" y="2284256"/>
            <a:ext cx="17564380" cy="1047750"/>
          </a:xfrm>
          <a:prstGeom prst="rect">
            <a:avLst/>
          </a:prstGeom>
        </p:spPr>
        <p:txBody>
          <a:bodyPr anchor="t" rtlCol="false" tIns="0" lIns="0" bIns="0" rIns="0">
            <a:spAutoFit/>
          </a:bodyPr>
          <a:lstStyle/>
          <a:p>
            <a:pPr algn="ctr">
              <a:lnSpc>
                <a:spcPts val="4200"/>
              </a:lnSpc>
            </a:pPr>
            <a:r>
              <a:rPr lang="en-US" sz="3000">
                <a:solidFill>
                  <a:srgbClr val="000000"/>
                </a:solidFill>
                <a:latin typeface="IBM Plex Sans Bold"/>
                <a:ea typeface="IBM Plex Sans Bold"/>
                <a:cs typeface="IBM Plex Sans Bold"/>
                <a:sym typeface="IBM Plex Sans Bold"/>
              </a:rPr>
              <a:t>AIM: </a:t>
            </a:r>
            <a:r>
              <a:rPr lang="en-US" sz="3000">
                <a:solidFill>
                  <a:srgbClr val="000000"/>
                </a:solidFill>
                <a:latin typeface="IBM Plex Sans"/>
                <a:ea typeface="IBM Plex Sans"/>
                <a:cs typeface="IBM Plex Sans"/>
                <a:sym typeface="IBM Plex Sans"/>
              </a:rPr>
              <a:t>Billing test from Sep 10 - Nov 10, 2012, aimed at analyzing the performance of our newly introduced billing page, /billing-2, alongside our existing /billing page.</a:t>
            </a:r>
          </a:p>
        </p:txBody>
      </p:sp>
      <p:sp>
        <p:nvSpPr>
          <p:cNvPr name="TextBox 6" id="6"/>
          <p:cNvSpPr txBox="true"/>
          <p:nvPr/>
        </p:nvSpPr>
        <p:spPr>
          <a:xfrm rot="0">
            <a:off x="229626" y="4899495"/>
            <a:ext cx="17823440" cy="5126990"/>
          </a:xfrm>
          <a:prstGeom prst="rect">
            <a:avLst/>
          </a:prstGeom>
        </p:spPr>
        <p:txBody>
          <a:bodyPr anchor="t" rtlCol="false" tIns="0" lIns="0" bIns="0" rIns="0">
            <a:spAutoFit/>
          </a:bodyPr>
          <a:lstStyle/>
          <a:p>
            <a:pPr algn="l">
              <a:lnSpc>
                <a:spcPts val="4060"/>
              </a:lnSpc>
            </a:pPr>
            <a:r>
              <a:rPr lang="en-US" sz="2900">
                <a:solidFill>
                  <a:srgbClr val="000000"/>
                </a:solidFill>
                <a:latin typeface="IBM Plex Sans Bold"/>
                <a:ea typeface="IBM Plex Sans Bold"/>
                <a:cs typeface="IBM Plex Sans Bold"/>
                <a:sym typeface="IBM Plex Sans Bold"/>
              </a:rPr>
              <a:t>Insights:</a:t>
            </a:r>
          </a:p>
          <a:p>
            <a:pPr algn="l" marL="626112" indent="-313056" lvl="1">
              <a:lnSpc>
                <a:spcPts val="4060"/>
              </a:lnSpc>
              <a:buFont typeface="Arial"/>
              <a:buChar char="•"/>
            </a:pPr>
            <a:r>
              <a:rPr lang="en-US" sz="2900">
                <a:solidFill>
                  <a:srgbClr val="000000"/>
                </a:solidFill>
                <a:latin typeface="IBM Plex Sans"/>
                <a:ea typeface="IBM Plex Sans"/>
                <a:cs typeface="IBM Plex Sans"/>
                <a:sym typeface="IBM Plex Sans"/>
              </a:rPr>
              <a:t>The revenue per session for the /billing page remained consistent before and during the test. Despite a reduction in the number of sessions, the revenue efficiency per session was stable, indicating that the changes did not impact revenue per session for this page.</a:t>
            </a:r>
          </a:p>
          <a:p>
            <a:pPr algn="l" marL="626112" indent="-313056" lvl="1">
              <a:lnSpc>
                <a:spcPts val="4060"/>
              </a:lnSpc>
              <a:buFont typeface="Arial"/>
              <a:buChar char="•"/>
            </a:pPr>
            <a:r>
              <a:rPr lang="en-US" sz="2900">
                <a:solidFill>
                  <a:srgbClr val="000000"/>
                </a:solidFill>
                <a:latin typeface="IBM Plex Sans"/>
                <a:ea typeface="IBM Plex Sans"/>
                <a:cs typeface="IBM Plex Sans"/>
                <a:sym typeface="IBM Plex Sans"/>
              </a:rPr>
              <a:t>The new /billing-2 page, introduced after September 9, 2012, has shown strong initial performance with a revenue per session of $49.99. This indicates that the new page is effectively generating revenue and contributing positively to our overall billing process.</a:t>
            </a:r>
          </a:p>
          <a:p>
            <a:pPr algn="l" marL="626112" indent="-313056" lvl="1">
              <a:lnSpc>
                <a:spcPts val="4060"/>
              </a:lnSpc>
              <a:buFont typeface="Arial"/>
              <a:buChar char="•"/>
            </a:pPr>
            <a:r>
              <a:rPr lang="en-US" sz="2900">
                <a:solidFill>
                  <a:srgbClr val="000000"/>
                </a:solidFill>
                <a:latin typeface="IBM Plex Sans"/>
                <a:ea typeface="IBM Plex Sans"/>
                <a:cs typeface="IBM Plex Sans"/>
                <a:sym typeface="IBM Plex Sans"/>
              </a:rPr>
              <a:t>The test results validate the performance of the new /billing-2 page and confirm the stability of the existing /billing page's revenue efficiency. The introduction of the new page has been successful, and its positive performance is a strong indication of its value.</a:t>
            </a:r>
          </a:p>
        </p:txBody>
      </p:sp>
      <p:sp>
        <p:nvSpPr>
          <p:cNvPr name="TextBox 7" id="7"/>
          <p:cNvSpPr txBox="true"/>
          <p:nvPr/>
        </p:nvSpPr>
        <p:spPr>
          <a:xfrm rot="0">
            <a:off x="17559072" y="191777"/>
            <a:ext cx="518120" cy="580390"/>
          </a:xfrm>
          <a:prstGeom prst="rect">
            <a:avLst/>
          </a:prstGeom>
        </p:spPr>
        <p:txBody>
          <a:bodyPr anchor="t" rtlCol="false" tIns="0" lIns="0" bIns="0" rIns="0">
            <a:spAutoFit/>
          </a:bodyPr>
          <a:lstStyle/>
          <a:p>
            <a:pPr algn="ctr">
              <a:lnSpc>
                <a:spcPts val="4759"/>
              </a:lnSpc>
            </a:pPr>
            <a:r>
              <a:rPr lang="en-US" sz="3399">
                <a:solidFill>
                  <a:srgbClr val="000000"/>
                </a:solidFill>
                <a:latin typeface="IBM Plex Sans"/>
                <a:ea typeface="IBM Plex Sans"/>
                <a:cs typeface="IBM Plex Sans"/>
                <a:sym typeface="IBM Plex Sans"/>
              </a:rPr>
              <a:t>16</a:t>
            </a:r>
          </a:p>
        </p:txBody>
      </p:sp>
      <p:sp>
        <p:nvSpPr>
          <p:cNvPr name="TextBox 8" id="8"/>
          <p:cNvSpPr txBox="true"/>
          <p:nvPr/>
        </p:nvSpPr>
        <p:spPr>
          <a:xfrm rot="0">
            <a:off x="3967873" y="106052"/>
            <a:ext cx="9554170" cy="144145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Billing Vs Billing -2</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23281" y="2876550"/>
            <a:ext cx="17441437" cy="63817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S</a:t>
            </a:r>
            <a:r>
              <a:rPr lang="en-US" sz="3000">
                <a:solidFill>
                  <a:srgbClr val="000000"/>
                </a:solidFill>
                <a:latin typeface="IBM Plex Sans Bold"/>
                <a:ea typeface="IBM Plex Sans Bold"/>
                <a:cs typeface="IBM Plex Sans Bold"/>
                <a:sym typeface="IBM Plex Sans Bold"/>
              </a:rPr>
              <a:t>urge in Volume:</a:t>
            </a:r>
            <a:r>
              <a:rPr lang="en-US" sz="3000">
                <a:solidFill>
                  <a:srgbClr val="000000"/>
                </a:solidFill>
                <a:latin typeface="IBM Plex Sans"/>
                <a:ea typeface="IBM Plex Sans"/>
                <a:cs typeface="IBM Plex Sans"/>
                <a:sym typeface="IBM Plex Sans"/>
              </a:rPr>
              <a:t> Order volume grew a hundredfold, with a significant rise in sessions, showing rapid customer expansion.</a:t>
            </a:r>
          </a:p>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Efficiency Gains:</a:t>
            </a:r>
            <a:r>
              <a:rPr lang="en-US" sz="3000">
                <a:solidFill>
                  <a:srgbClr val="000000"/>
                </a:solidFill>
                <a:latin typeface="IBM Plex Sans"/>
                <a:ea typeface="IBM Plex Sans"/>
                <a:cs typeface="IBM Plex Sans"/>
                <a:sym typeface="IBM Plex Sans"/>
              </a:rPr>
              <a:t> Conversion rate improved from 3.2% to 8.4%, boosting revenue per order and session.</a:t>
            </a:r>
          </a:p>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Channel Shift: </a:t>
            </a:r>
            <a:r>
              <a:rPr lang="en-US" sz="3000">
                <a:solidFill>
                  <a:srgbClr val="000000"/>
                </a:solidFill>
                <a:latin typeface="IBM Plex Sans"/>
                <a:ea typeface="IBM Plex Sans"/>
                <a:cs typeface="IBM Plex Sans"/>
                <a:sym typeface="IBM Plex Sans"/>
              </a:rPr>
              <a:t>Orders increased across all channels, with a reduced reliance on paid marketing.</a:t>
            </a:r>
          </a:p>
          <a:p>
            <a:pPr algn="l" marL="647700" indent="-323850" lvl="1">
              <a:lnSpc>
                <a:spcPts val="4200"/>
              </a:lnSpc>
              <a:spcBef>
                <a:spcPct val="0"/>
              </a:spcBef>
              <a:buFont typeface="Arial"/>
              <a:buChar char="•"/>
            </a:pPr>
            <a:r>
              <a:rPr lang="en-US" sz="3000">
                <a:solidFill>
                  <a:srgbClr val="000000"/>
                </a:solidFill>
                <a:latin typeface="IBM Plex Sans Bold"/>
                <a:ea typeface="IBM Plex Sans Bold"/>
                <a:cs typeface="IBM Plex Sans Bold"/>
                <a:sym typeface="IBM Plex Sans Bold"/>
              </a:rPr>
              <a:t>Seasonal Product Trends: </a:t>
            </a:r>
            <a:r>
              <a:rPr lang="en-US" sz="3000">
                <a:solidFill>
                  <a:srgbClr val="000000"/>
                </a:solidFill>
                <a:latin typeface="IBM Plex Sans"/>
                <a:ea typeface="IBM Plex Sans"/>
                <a:cs typeface="IBM Plex Sans"/>
                <a:sym typeface="IBM Plex Sans"/>
              </a:rPr>
              <a:t>Products like 'mrfuzzy' and 'lovebear' showed strong seasonal demand, with peaks during holidays and Valentine's Day. Early data suggests similar patterns for 'birthdaybear' and 'minibear.'</a:t>
            </a:r>
          </a:p>
          <a:p>
            <a:pPr algn="l" marL="647700" indent="-323850" lvl="1">
              <a:lnSpc>
                <a:spcPts val="4200"/>
              </a:lnSpc>
              <a:spcBef>
                <a:spcPct val="0"/>
              </a:spcBef>
              <a:buFont typeface="Arial"/>
              <a:buChar char="•"/>
            </a:pPr>
            <a:r>
              <a:rPr lang="en-US" sz="3000">
                <a:solidFill>
                  <a:srgbClr val="000000"/>
                </a:solidFill>
                <a:latin typeface="IBM Plex Sans Bold"/>
                <a:ea typeface="IBM Plex Sans Bold"/>
                <a:cs typeface="IBM Plex Sans Bold"/>
                <a:sym typeface="IBM Plex Sans Bold"/>
              </a:rPr>
              <a:t>Product Page Optimization: </a:t>
            </a:r>
            <a:r>
              <a:rPr lang="en-US" sz="3000">
                <a:solidFill>
                  <a:srgbClr val="000000"/>
                </a:solidFill>
                <a:latin typeface="IBM Plex Sans"/>
                <a:ea typeface="IBM Plex Sans"/>
                <a:cs typeface="IBM Plex Sans"/>
                <a:sym typeface="IBM Plex Sans"/>
              </a:rPr>
              <a:t>Click-through rates improved from 71% to 85%, and conversions from product page to order rose from 8% to 14%, reflecting successful website enhancements.</a:t>
            </a:r>
          </a:p>
          <a:p>
            <a:pPr algn="l" marL="647700" indent="-323850" lvl="1">
              <a:lnSpc>
                <a:spcPts val="4200"/>
              </a:lnSpc>
              <a:buFont typeface="Arial"/>
              <a:buChar char="•"/>
            </a:pPr>
            <a:r>
              <a:rPr lang="en-US" sz="3000">
                <a:solidFill>
                  <a:srgbClr val="000000"/>
                </a:solidFill>
                <a:latin typeface="IBM Plex Sans Bold"/>
                <a:ea typeface="IBM Plex Sans Bold"/>
                <a:cs typeface="IBM Plex Sans Bold"/>
                <a:sym typeface="IBM Plex Sans Bold"/>
              </a:rPr>
              <a:t>Cross-Selling Success: </a:t>
            </a:r>
            <a:r>
              <a:rPr lang="en-US" sz="3000">
                <a:solidFill>
                  <a:srgbClr val="000000"/>
                </a:solidFill>
                <a:latin typeface="IBM Plex Sans"/>
                <a:ea typeface="IBM Plex Sans"/>
                <a:cs typeface="IBM Plex Sans"/>
                <a:sym typeface="IBM Plex Sans"/>
              </a:rPr>
              <a:t>Making the fourth product a primary option boosted overall sales, especially for the lower-priced add-on items.</a:t>
            </a:r>
          </a:p>
        </p:txBody>
      </p:sp>
      <p:sp>
        <p:nvSpPr>
          <p:cNvPr name="AutoShape 3" id="3"/>
          <p:cNvSpPr/>
          <p:nvPr/>
        </p:nvSpPr>
        <p:spPr>
          <a:xfrm rot="0">
            <a:off x="0" y="0"/>
            <a:ext cx="18288000" cy="2650749"/>
          </a:xfrm>
          <a:prstGeom prst="rect">
            <a:avLst/>
          </a:prstGeom>
          <a:solidFill>
            <a:srgbClr val="F4F4F4"/>
          </a:solidFill>
        </p:spPr>
      </p:sp>
      <p:sp>
        <p:nvSpPr>
          <p:cNvPr name="TextBox 4" id="4"/>
          <p:cNvSpPr txBox="true"/>
          <p:nvPr/>
        </p:nvSpPr>
        <p:spPr>
          <a:xfrm rot="0">
            <a:off x="0" y="-152400"/>
            <a:ext cx="18288000" cy="2946403"/>
          </a:xfrm>
          <a:prstGeom prst="rect">
            <a:avLst/>
          </a:prstGeom>
        </p:spPr>
        <p:txBody>
          <a:bodyPr anchor="t" rtlCol="false" tIns="0" lIns="0" bIns="0" rIns="0">
            <a:spAutoFit/>
          </a:bodyPr>
          <a:lstStyle/>
          <a:p>
            <a:pPr algn="ctr">
              <a:lnSpc>
                <a:spcPts val="11899"/>
              </a:lnSpc>
            </a:pPr>
            <a:r>
              <a:rPr lang="en-US" sz="8499">
                <a:solidFill>
                  <a:srgbClr val="000000"/>
                </a:solidFill>
                <a:latin typeface="IBM Plex Sans Bold"/>
                <a:ea typeface="IBM Plex Sans Bold"/>
                <a:cs typeface="IBM Plex Sans Bold"/>
                <a:sym typeface="IBM Plex Sans Bold"/>
              </a:rPr>
              <a:t>Quick Recap: Our Performance So Far</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46009">
            <a:off x="-3777897" y="-3377064"/>
            <a:ext cx="9979854" cy="7584689"/>
          </a:xfrm>
          <a:custGeom>
            <a:avLst/>
            <a:gdLst/>
            <a:ahLst/>
            <a:cxnLst/>
            <a:rect r="r" b="b" t="t" l="l"/>
            <a:pathLst>
              <a:path h="7584689" w="9979854">
                <a:moveTo>
                  <a:pt x="0" y="0"/>
                </a:moveTo>
                <a:lnTo>
                  <a:pt x="9979853" y="0"/>
                </a:lnTo>
                <a:lnTo>
                  <a:pt x="9979853" y="7584689"/>
                </a:lnTo>
                <a:lnTo>
                  <a:pt x="0" y="758468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6667500"/>
            <a:ext cx="6438900" cy="25908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ea typeface="IBM Plex Sans"/>
                <a:cs typeface="IBM Plex Sans"/>
                <a:sym typeface="IBM Plex Sans"/>
              </a:rPr>
              <a:t>Where We </a:t>
            </a:r>
          </a:p>
          <a:p>
            <a:pPr algn="l" marL="0" indent="0" lvl="0">
              <a:lnSpc>
                <a:spcPts val="10200"/>
              </a:lnSpc>
              <a:spcBef>
                <a:spcPct val="0"/>
              </a:spcBef>
            </a:pPr>
            <a:r>
              <a:rPr lang="en-US" sz="8500" u="none">
                <a:solidFill>
                  <a:srgbClr val="000000"/>
                </a:solidFill>
                <a:latin typeface="IBM Plex Sans"/>
                <a:ea typeface="IBM Plex Sans"/>
                <a:cs typeface="IBM Plex Sans"/>
                <a:sym typeface="IBM Plex Sans"/>
              </a:rPr>
              <a:t>Are </a:t>
            </a:r>
            <a:r>
              <a:rPr lang="en-US" sz="8500" u="none">
                <a:solidFill>
                  <a:srgbClr val="000000"/>
                </a:solidFill>
                <a:latin typeface="IBM Plex Sans Bold"/>
                <a:ea typeface="IBM Plex Sans Bold"/>
                <a:cs typeface="IBM Plex Sans Bold"/>
                <a:sym typeface="IBM Plex Sans Bold"/>
              </a:rPr>
              <a:t>Headed</a:t>
            </a:r>
          </a:p>
        </p:txBody>
      </p:sp>
      <p:sp>
        <p:nvSpPr>
          <p:cNvPr name="AutoShape 4" id="4"/>
          <p:cNvSpPr/>
          <p:nvPr/>
        </p:nvSpPr>
        <p:spPr>
          <a:xfrm rot="0">
            <a:off x="9144000" y="0"/>
            <a:ext cx="9144000" cy="10287000"/>
          </a:xfrm>
          <a:prstGeom prst="rect">
            <a:avLst/>
          </a:prstGeom>
          <a:solidFill>
            <a:srgbClr val="F4F4F4"/>
          </a:solidFill>
        </p:spPr>
      </p:sp>
      <p:grpSp>
        <p:nvGrpSpPr>
          <p:cNvPr name="Group 5" id="5"/>
          <p:cNvGrpSpPr/>
          <p:nvPr/>
        </p:nvGrpSpPr>
        <p:grpSpPr>
          <a:xfrm rot="0">
            <a:off x="15153858" y="9803001"/>
            <a:ext cx="3134142" cy="483999"/>
            <a:chOff x="0" y="0"/>
            <a:chExt cx="4178856" cy="645332"/>
          </a:xfrm>
        </p:grpSpPr>
        <p:sp>
          <p:nvSpPr>
            <p:cNvPr name="AutoShape 6" id="6"/>
            <p:cNvSpPr/>
            <p:nvPr/>
          </p:nvSpPr>
          <p:spPr>
            <a:xfrm rot="0">
              <a:off x="0" y="0"/>
              <a:ext cx="4178856" cy="645332"/>
            </a:xfrm>
            <a:prstGeom prst="rect">
              <a:avLst/>
            </a:prstGeom>
            <a:solidFill>
              <a:srgbClr val="9600F2"/>
            </a:solidFill>
          </p:spPr>
        </p:sp>
        <p:sp>
          <p:nvSpPr>
            <p:cNvPr name="TextBox 7" id="7"/>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grpSp>
        <p:nvGrpSpPr>
          <p:cNvPr name="Group 8" id="8"/>
          <p:cNvGrpSpPr/>
          <p:nvPr/>
        </p:nvGrpSpPr>
        <p:grpSpPr>
          <a:xfrm rot="0">
            <a:off x="9658350" y="2431030"/>
            <a:ext cx="8115300" cy="4571057"/>
            <a:chOff x="0" y="0"/>
            <a:chExt cx="10820400" cy="6094742"/>
          </a:xfrm>
        </p:grpSpPr>
        <p:sp>
          <p:nvSpPr>
            <p:cNvPr name="TextBox 9" id="9"/>
            <p:cNvSpPr txBox="true"/>
            <p:nvPr/>
          </p:nvSpPr>
          <p:spPr>
            <a:xfrm rot="0">
              <a:off x="0" y="9525"/>
              <a:ext cx="10820400" cy="1806575"/>
            </a:xfrm>
            <a:prstGeom prst="rect">
              <a:avLst/>
            </a:prstGeom>
          </p:spPr>
          <p:txBody>
            <a:bodyPr anchor="t" rtlCol="false" tIns="0" lIns="0" bIns="0" rIns="0">
              <a:spAutoFit/>
            </a:bodyPr>
            <a:lstStyle/>
            <a:p>
              <a:pPr algn="l">
                <a:lnSpc>
                  <a:spcPts val="10799"/>
                </a:lnSpc>
              </a:pPr>
              <a:r>
                <a:rPr lang="en-US" sz="8999">
                  <a:solidFill>
                    <a:srgbClr val="000000"/>
                  </a:solidFill>
                  <a:latin typeface="IBM Plex Sans"/>
                  <a:ea typeface="IBM Plex Sans"/>
                  <a:cs typeface="IBM Plex Sans"/>
                  <a:sym typeface="IBM Plex Sans"/>
                </a:rPr>
                <a:t>Use of </a:t>
              </a:r>
              <a:r>
                <a:rPr lang="en-US" sz="8999">
                  <a:solidFill>
                    <a:srgbClr val="000000"/>
                  </a:solidFill>
                  <a:latin typeface="IBM Plex Sans Bold"/>
                  <a:ea typeface="IBM Plex Sans Bold"/>
                  <a:cs typeface="IBM Plex Sans Bold"/>
                  <a:sym typeface="IBM Plex Sans Bold"/>
                </a:rPr>
                <a:t>Funds</a:t>
              </a:r>
            </a:p>
          </p:txBody>
        </p:sp>
        <p:sp>
          <p:nvSpPr>
            <p:cNvPr name="TextBox 10" id="10"/>
            <p:cNvSpPr txBox="true"/>
            <p:nvPr/>
          </p:nvSpPr>
          <p:spPr>
            <a:xfrm rot="0">
              <a:off x="0" y="3493782"/>
              <a:ext cx="9184612" cy="2600960"/>
            </a:xfrm>
            <a:prstGeom prst="rect">
              <a:avLst/>
            </a:prstGeom>
          </p:spPr>
          <p:txBody>
            <a:bodyPr anchor="t" rtlCol="false" tIns="0" lIns="0" bIns="0" rIns="0">
              <a:spAutoFit/>
            </a:bodyPr>
            <a:lstStyle/>
            <a:p>
              <a:pPr algn="l" marL="518160" indent="-259080" lvl="1">
                <a:lnSpc>
                  <a:spcPts val="3120"/>
                </a:lnSpc>
                <a:buFont typeface="Arial"/>
                <a:buChar char="•"/>
              </a:pPr>
              <a:r>
                <a:rPr lang="en-US" sz="2400">
                  <a:solidFill>
                    <a:srgbClr val="000000"/>
                  </a:solidFill>
                  <a:latin typeface="TT Commons Pro"/>
                  <a:ea typeface="TT Commons Pro"/>
                  <a:cs typeface="TT Commons Pro"/>
                  <a:sym typeface="TT Commons Pro"/>
                </a:rPr>
                <a:t>45% on Product Development and Expansion</a:t>
              </a:r>
            </a:p>
            <a:p>
              <a:pPr algn="l">
                <a:lnSpc>
                  <a:spcPts val="3120"/>
                </a:lnSpc>
              </a:pPr>
            </a:p>
            <a:p>
              <a:pPr algn="l" marL="518160" indent="-259080" lvl="1">
                <a:lnSpc>
                  <a:spcPts val="3120"/>
                </a:lnSpc>
                <a:buFont typeface="Arial"/>
                <a:buChar char="•"/>
              </a:pPr>
              <a:r>
                <a:rPr lang="en-US" sz="2400">
                  <a:solidFill>
                    <a:srgbClr val="000000"/>
                  </a:solidFill>
                  <a:latin typeface="TT Commons Pro"/>
                  <a:ea typeface="TT Commons Pro"/>
                  <a:cs typeface="TT Commons Pro"/>
                  <a:sym typeface="TT Commons Pro"/>
                </a:rPr>
                <a:t>20% on Technology and Infrastructure </a:t>
              </a:r>
            </a:p>
            <a:p>
              <a:pPr algn="l">
                <a:lnSpc>
                  <a:spcPts val="3120"/>
                </a:lnSpc>
              </a:pPr>
            </a:p>
            <a:p>
              <a:pPr algn="l" marL="518160" indent="-259080" lvl="1">
                <a:lnSpc>
                  <a:spcPts val="3120"/>
                </a:lnSpc>
                <a:buFont typeface="Arial"/>
                <a:buChar char="•"/>
              </a:pPr>
              <a:r>
                <a:rPr lang="en-US" sz="2400">
                  <a:solidFill>
                    <a:srgbClr val="000000"/>
                  </a:solidFill>
                  <a:latin typeface="TT Commons Pro"/>
                  <a:ea typeface="TT Commons Pro"/>
                  <a:cs typeface="TT Commons Pro"/>
                  <a:sym typeface="TT Commons Pro"/>
                </a:rPr>
                <a:t>35% on Marketing and Customer Acquisition</a:t>
              </a:r>
            </a:p>
          </p:txBody>
        </p:sp>
        <p:sp>
          <p:nvSpPr>
            <p:cNvPr name="TextBox 11" id="11"/>
            <p:cNvSpPr txBox="true"/>
            <p:nvPr/>
          </p:nvSpPr>
          <p:spPr>
            <a:xfrm rot="0">
              <a:off x="0" y="2499799"/>
              <a:ext cx="9454909" cy="600287"/>
            </a:xfrm>
            <a:prstGeom prst="rect">
              <a:avLst/>
            </a:prstGeom>
          </p:spPr>
          <p:txBody>
            <a:bodyPr anchor="t" rtlCol="false" tIns="0" lIns="0" bIns="0" rIns="0">
              <a:spAutoFit/>
            </a:bodyPr>
            <a:lstStyle/>
            <a:p>
              <a:pPr algn="l">
                <a:lnSpc>
                  <a:spcPts val="363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34568" y="1027746"/>
            <a:ext cx="2318395" cy="2318386"/>
            <a:chOff x="0" y="0"/>
            <a:chExt cx="6350000" cy="6349975"/>
          </a:xfrm>
        </p:grpSpPr>
        <p:sp>
          <p:nvSpPr>
            <p:cNvPr name="Freeform 3" id="3"/>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24906" t="0" r="-24906" b="0"/>
              </a:stretch>
            </a:blipFill>
          </p:spPr>
        </p:sp>
      </p:grpSp>
      <p:grpSp>
        <p:nvGrpSpPr>
          <p:cNvPr name="Group 4" id="4"/>
          <p:cNvGrpSpPr/>
          <p:nvPr/>
        </p:nvGrpSpPr>
        <p:grpSpPr>
          <a:xfrm rot="0">
            <a:off x="7434568" y="3903165"/>
            <a:ext cx="2318395" cy="2318386"/>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55170" t="0" r="-55170" b="0"/>
              </a:stretch>
            </a:blipFill>
          </p:spPr>
        </p:sp>
      </p:grpSp>
      <p:grpSp>
        <p:nvGrpSpPr>
          <p:cNvPr name="Group 6" id="6"/>
          <p:cNvGrpSpPr/>
          <p:nvPr/>
        </p:nvGrpSpPr>
        <p:grpSpPr>
          <a:xfrm rot="0">
            <a:off x="7434568" y="6774001"/>
            <a:ext cx="2318395" cy="2318386"/>
            <a:chOff x="0" y="0"/>
            <a:chExt cx="6350000" cy="6349975"/>
          </a:xfrm>
        </p:grpSpPr>
        <p:sp>
          <p:nvSpPr>
            <p:cNvPr name="Freeform 7" id="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4906" t="0" r="-24906" b="0"/>
              </a:stretch>
            </a:blipFill>
          </p:spPr>
        </p:sp>
      </p:grpSp>
      <p:sp>
        <p:nvSpPr>
          <p:cNvPr name="AutoShape 8" id="8"/>
          <p:cNvSpPr/>
          <p:nvPr/>
        </p:nvSpPr>
        <p:spPr>
          <a:xfrm rot="0">
            <a:off x="0" y="0"/>
            <a:ext cx="6619255" cy="10287000"/>
          </a:xfrm>
          <a:prstGeom prst="rect">
            <a:avLst/>
          </a:prstGeom>
          <a:solidFill>
            <a:srgbClr val="F4F4F4"/>
          </a:solidFill>
        </p:spPr>
      </p:sp>
      <p:sp>
        <p:nvSpPr>
          <p:cNvPr name="TextBox 9" id="9"/>
          <p:cNvSpPr txBox="true"/>
          <p:nvPr/>
        </p:nvSpPr>
        <p:spPr>
          <a:xfrm rot="0">
            <a:off x="1028700" y="5245262"/>
            <a:ext cx="5590555" cy="25908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ea typeface="IBM Plex Sans"/>
                <a:cs typeface="IBM Plex Sans"/>
                <a:sym typeface="IBM Plex Sans"/>
              </a:rPr>
              <a:t>Executive </a:t>
            </a:r>
            <a:r>
              <a:rPr lang="en-US" sz="8500" u="none">
                <a:solidFill>
                  <a:srgbClr val="000000"/>
                </a:solidFill>
                <a:latin typeface="IBM Plex Sans Bold"/>
                <a:ea typeface="IBM Plex Sans Bold"/>
                <a:cs typeface="IBM Plex Sans Bold"/>
                <a:sym typeface="IBM Plex Sans Bold"/>
              </a:rPr>
              <a:t>Summary</a:t>
            </a:r>
          </a:p>
        </p:txBody>
      </p:sp>
      <p:grpSp>
        <p:nvGrpSpPr>
          <p:cNvPr name="Group 10" id="10"/>
          <p:cNvGrpSpPr/>
          <p:nvPr/>
        </p:nvGrpSpPr>
        <p:grpSpPr>
          <a:xfrm rot="0">
            <a:off x="10572113" y="640593"/>
            <a:ext cx="6687187" cy="3094599"/>
            <a:chOff x="0" y="0"/>
            <a:chExt cx="8916249" cy="4126132"/>
          </a:xfrm>
        </p:grpSpPr>
        <p:sp>
          <p:nvSpPr>
            <p:cNvPr name="TextBox 11" id="11"/>
            <p:cNvSpPr txBox="true"/>
            <p:nvPr/>
          </p:nvSpPr>
          <p:spPr>
            <a:xfrm rot="0">
              <a:off x="0" y="919404"/>
              <a:ext cx="8916249" cy="3206750"/>
            </a:xfrm>
            <a:prstGeom prst="rect">
              <a:avLst/>
            </a:prstGeom>
          </p:spPr>
          <p:txBody>
            <a:bodyPr anchor="t" rtlCol="false" tIns="0" lIns="0" bIns="0" rIns="0">
              <a:spAutoFit/>
            </a:bodyPr>
            <a:lstStyle/>
            <a:p>
              <a:pPr algn="just" marL="0" indent="0" lvl="1">
                <a:lnSpc>
                  <a:spcPts val="3899"/>
                </a:lnSpc>
                <a:spcBef>
                  <a:spcPct val="0"/>
                </a:spcBef>
              </a:pPr>
              <a:r>
                <a:rPr lang="en-US" sz="2999">
                  <a:solidFill>
                    <a:srgbClr val="000000"/>
                  </a:solidFill>
                  <a:latin typeface="IBM Plex Sans"/>
                  <a:ea typeface="IBM Plex Sans"/>
                  <a:cs typeface="IBM Plex Sans"/>
                  <a:sym typeface="IBM Plex Sans"/>
                </a:rPr>
                <a:t>Our e-commerce startup specializes in selling high-quality stuffed animal toys, tapping into a growing market of consumers seeking unique, comforting, and collectible plush toys. </a:t>
              </a:r>
            </a:p>
          </p:txBody>
        </p:sp>
        <p:sp>
          <p:nvSpPr>
            <p:cNvPr name="TextBox 12" id="12"/>
            <p:cNvSpPr txBox="true"/>
            <p:nvPr/>
          </p:nvSpPr>
          <p:spPr>
            <a:xfrm rot="0">
              <a:off x="0" y="-28641"/>
              <a:ext cx="8916249" cy="638175"/>
            </a:xfrm>
            <a:prstGeom prst="rect">
              <a:avLst/>
            </a:prstGeom>
          </p:spPr>
          <p:txBody>
            <a:bodyPr anchor="t" rtlCol="false" tIns="0" lIns="0" bIns="0" rIns="0">
              <a:spAutoFit/>
            </a:bodyPr>
            <a:lstStyle/>
            <a:p>
              <a:pPr algn="l">
                <a:lnSpc>
                  <a:spcPts val="3900"/>
                </a:lnSpc>
              </a:pPr>
              <a:r>
                <a:rPr lang="en-US" sz="3000">
                  <a:solidFill>
                    <a:srgbClr val="000000"/>
                  </a:solidFill>
                  <a:latin typeface="IBM Plex Sans Bold"/>
                  <a:ea typeface="IBM Plex Sans Bold"/>
                  <a:cs typeface="IBM Plex Sans Bold"/>
                  <a:sym typeface="IBM Plex Sans Bold"/>
                </a:rPr>
                <a:t>C</a:t>
              </a:r>
              <a:r>
                <a:rPr lang="en-US" sz="3000">
                  <a:solidFill>
                    <a:srgbClr val="000000"/>
                  </a:solidFill>
                  <a:latin typeface="IBM Plex Sans Bold"/>
                  <a:ea typeface="IBM Plex Sans Bold"/>
                  <a:cs typeface="IBM Plex Sans Bold"/>
                  <a:sym typeface="IBM Plex Sans Bold"/>
                </a:rPr>
                <a:t>ompany overview</a:t>
              </a:r>
            </a:p>
          </p:txBody>
        </p:sp>
      </p:grpSp>
      <p:grpSp>
        <p:nvGrpSpPr>
          <p:cNvPr name="Group 13" id="13"/>
          <p:cNvGrpSpPr/>
          <p:nvPr/>
        </p:nvGrpSpPr>
        <p:grpSpPr>
          <a:xfrm rot="0">
            <a:off x="10572113" y="4067671"/>
            <a:ext cx="6687187" cy="2151657"/>
            <a:chOff x="0" y="0"/>
            <a:chExt cx="8916249" cy="2868877"/>
          </a:xfrm>
        </p:grpSpPr>
        <p:sp>
          <p:nvSpPr>
            <p:cNvPr name="TextBox 14" id="14"/>
            <p:cNvSpPr txBox="true"/>
            <p:nvPr/>
          </p:nvSpPr>
          <p:spPr>
            <a:xfrm rot="0">
              <a:off x="0" y="957526"/>
              <a:ext cx="8916249" cy="1911350"/>
            </a:xfrm>
            <a:prstGeom prst="rect">
              <a:avLst/>
            </a:prstGeom>
          </p:spPr>
          <p:txBody>
            <a:bodyPr anchor="t" rtlCol="false" tIns="0" lIns="0" bIns="0" rIns="0">
              <a:spAutoFit/>
            </a:bodyPr>
            <a:lstStyle/>
            <a:p>
              <a:pPr algn="just" marL="0" indent="0" lvl="1">
                <a:lnSpc>
                  <a:spcPts val="3899"/>
                </a:lnSpc>
                <a:spcBef>
                  <a:spcPct val="0"/>
                </a:spcBef>
              </a:pPr>
              <a:r>
                <a:rPr lang="en-US" sz="2999">
                  <a:solidFill>
                    <a:srgbClr val="000000"/>
                  </a:solidFill>
                  <a:latin typeface="IBM Plex Sans"/>
                  <a:ea typeface="IBM Plex Sans"/>
                  <a:cs typeface="IBM Plex Sans"/>
                  <a:sym typeface="IBM Plex Sans"/>
                </a:rPr>
                <a:t>As a newly launched company, we have quickly established our brand and garnered a loyal customer base.</a:t>
              </a:r>
            </a:p>
          </p:txBody>
        </p:sp>
        <p:sp>
          <p:nvSpPr>
            <p:cNvPr name="TextBox 15" id="15"/>
            <p:cNvSpPr txBox="true"/>
            <p:nvPr/>
          </p:nvSpPr>
          <p:spPr>
            <a:xfrm rot="0">
              <a:off x="0" y="-28641"/>
              <a:ext cx="8916249" cy="638175"/>
            </a:xfrm>
            <a:prstGeom prst="rect">
              <a:avLst/>
            </a:prstGeom>
          </p:spPr>
          <p:txBody>
            <a:bodyPr anchor="t" rtlCol="false" tIns="0" lIns="0" bIns="0" rIns="0">
              <a:spAutoFit/>
            </a:bodyPr>
            <a:lstStyle/>
            <a:p>
              <a:pPr algn="l">
                <a:lnSpc>
                  <a:spcPts val="3900"/>
                </a:lnSpc>
              </a:pPr>
              <a:r>
                <a:rPr lang="en-US" sz="3000">
                  <a:solidFill>
                    <a:srgbClr val="000000"/>
                  </a:solidFill>
                  <a:latin typeface="IBM Plex Sans Bold"/>
                  <a:ea typeface="IBM Plex Sans Bold"/>
                  <a:cs typeface="IBM Plex Sans Bold"/>
                  <a:sym typeface="IBM Plex Sans Bold"/>
                </a:rPr>
                <a:t>C</a:t>
              </a:r>
              <a:r>
                <a:rPr lang="en-US" sz="3000">
                  <a:solidFill>
                    <a:srgbClr val="000000"/>
                  </a:solidFill>
                  <a:latin typeface="IBM Plex Sans Bold"/>
                  <a:ea typeface="IBM Plex Sans Bold"/>
                  <a:cs typeface="IBM Plex Sans Bold"/>
                  <a:sym typeface="IBM Plex Sans Bold"/>
                </a:rPr>
                <a:t>urrent position  in the market</a:t>
              </a:r>
            </a:p>
          </p:txBody>
        </p:sp>
      </p:grpSp>
      <p:grpSp>
        <p:nvGrpSpPr>
          <p:cNvPr name="Group 16" id="16"/>
          <p:cNvGrpSpPr/>
          <p:nvPr/>
        </p:nvGrpSpPr>
        <p:grpSpPr>
          <a:xfrm rot="0">
            <a:off x="10572113" y="7037570"/>
            <a:ext cx="6687187" cy="2123074"/>
            <a:chOff x="0" y="0"/>
            <a:chExt cx="8916249" cy="2830766"/>
          </a:xfrm>
        </p:grpSpPr>
        <p:sp>
          <p:nvSpPr>
            <p:cNvPr name="TextBox 17" id="17"/>
            <p:cNvSpPr txBox="true"/>
            <p:nvPr/>
          </p:nvSpPr>
          <p:spPr>
            <a:xfrm rot="0">
              <a:off x="0" y="919415"/>
              <a:ext cx="8916249" cy="1911350"/>
            </a:xfrm>
            <a:prstGeom prst="rect">
              <a:avLst/>
            </a:prstGeom>
          </p:spPr>
          <p:txBody>
            <a:bodyPr anchor="t" rtlCol="false" tIns="0" lIns="0" bIns="0" rIns="0">
              <a:spAutoFit/>
            </a:bodyPr>
            <a:lstStyle/>
            <a:p>
              <a:pPr algn="just" marL="0" indent="0" lvl="1">
                <a:lnSpc>
                  <a:spcPts val="3899"/>
                </a:lnSpc>
                <a:spcBef>
                  <a:spcPct val="0"/>
                </a:spcBef>
              </a:pPr>
              <a:r>
                <a:rPr lang="en-US" sz="2999">
                  <a:solidFill>
                    <a:srgbClr val="000000"/>
                  </a:solidFill>
                  <a:latin typeface="IBM Plex Sans"/>
                  <a:ea typeface="IBM Plex Sans"/>
                  <a:cs typeface="IBM Plex Sans"/>
                  <a:sym typeface="IBM Plex Sans"/>
                </a:rPr>
                <a:t>We are now preparing for our next funding round to accelerate growth and enhance our market presence.</a:t>
              </a:r>
            </a:p>
          </p:txBody>
        </p:sp>
        <p:sp>
          <p:nvSpPr>
            <p:cNvPr name="TextBox 18" id="18"/>
            <p:cNvSpPr txBox="true"/>
            <p:nvPr/>
          </p:nvSpPr>
          <p:spPr>
            <a:xfrm rot="0">
              <a:off x="0" y="-28641"/>
              <a:ext cx="8916249" cy="638175"/>
            </a:xfrm>
            <a:prstGeom prst="rect">
              <a:avLst/>
            </a:prstGeom>
          </p:spPr>
          <p:txBody>
            <a:bodyPr anchor="t" rtlCol="false" tIns="0" lIns="0" bIns="0" rIns="0">
              <a:spAutoFit/>
            </a:bodyPr>
            <a:lstStyle/>
            <a:p>
              <a:pPr algn="l">
                <a:lnSpc>
                  <a:spcPts val="3900"/>
                </a:lnSpc>
              </a:pPr>
              <a:r>
                <a:rPr lang="en-US" sz="3000">
                  <a:solidFill>
                    <a:srgbClr val="000000"/>
                  </a:solidFill>
                  <a:latin typeface="IBM Plex Sans Bold"/>
                  <a:ea typeface="IBM Plex Sans Bold"/>
                  <a:cs typeface="IBM Plex Sans Bold"/>
                  <a:sym typeface="IBM Plex Sans Bold"/>
                </a:rPr>
                <a:t>V</a:t>
              </a:r>
              <a:r>
                <a:rPr lang="en-US" sz="3000">
                  <a:solidFill>
                    <a:srgbClr val="000000"/>
                  </a:solidFill>
                  <a:latin typeface="IBM Plex Sans Bold"/>
                  <a:ea typeface="IBM Plex Sans Bold"/>
                  <a:cs typeface="IBM Plex Sans Bold"/>
                  <a:sym typeface="IBM Plex Sans Bold"/>
                </a:rPr>
                <a:t>ision </a:t>
              </a:r>
            </a:p>
          </p:txBody>
        </p:sp>
      </p:grpSp>
      <p:sp>
        <p:nvSpPr>
          <p:cNvPr name="Freeform 19" id="19"/>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1028700" y="1127332"/>
            <a:ext cx="3516876" cy="431386"/>
            <a:chOff x="0" y="0"/>
            <a:chExt cx="4689168" cy="575182"/>
          </a:xfrm>
        </p:grpSpPr>
        <p:sp>
          <p:nvSpPr>
            <p:cNvPr name="Freeform 21" id="21"/>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467436"/>
            <a:ext cx="16230600" cy="7448550"/>
          </a:xfrm>
          <a:prstGeom prst="rect">
            <a:avLst/>
          </a:prstGeom>
        </p:spPr>
        <p:txBody>
          <a:bodyPr anchor="t" rtlCol="false" tIns="0" lIns="0" bIns="0" rIns="0">
            <a:spAutoFit/>
          </a:bodyPr>
          <a:lstStyle/>
          <a:p>
            <a:pPr algn="just">
              <a:lnSpc>
                <a:spcPts val="4200"/>
              </a:lnSpc>
            </a:pPr>
            <a:r>
              <a:rPr lang="en-US" sz="3000">
                <a:solidFill>
                  <a:srgbClr val="000000"/>
                </a:solidFill>
                <a:latin typeface="IBM Plex Sans Bold"/>
                <a:ea typeface="IBM Plex Sans Bold"/>
                <a:cs typeface="IBM Plex Sans Bold"/>
                <a:sym typeface="IBM Plex Sans Bold"/>
              </a:rPr>
              <a:t>Marketing and Customer Acquisition:</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Enhance brand recognition through advertising campaigns on various platforms such as Google, </a:t>
            </a:r>
          </a:p>
          <a:p>
            <a:pPr algn="just">
              <a:lnSpc>
                <a:spcPts val="4200"/>
              </a:lnSpc>
            </a:pPr>
            <a:r>
              <a:rPr lang="en-US" sz="3000">
                <a:solidFill>
                  <a:srgbClr val="000000"/>
                </a:solidFill>
                <a:latin typeface="IBM Plex Sans"/>
                <a:ea typeface="IBM Plex Sans"/>
                <a:cs typeface="IBM Plex Sans"/>
                <a:sym typeface="IBM Plex Sans"/>
              </a:rPr>
              <a:t>       Bing and Social media.</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Invest in SEO and content marketing to increase organic traffic.</a:t>
            </a:r>
          </a:p>
          <a:p>
            <a:pPr algn="just">
              <a:lnSpc>
                <a:spcPts val="4200"/>
              </a:lnSpc>
            </a:pPr>
          </a:p>
          <a:p>
            <a:pPr algn="just">
              <a:lnSpc>
                <a:spcPts val="4200"/>
              </a:lnSpc>
            </a:pPr>
            <a:r>
              <a:rPr lang="en-US" sz="3000">
                <a:solidFill>
                  <a:srgbClr val="000000"/>
                </a:solidFill>
                <a:latin typeface="IBM Plex Sans Bold"/>
                <a:ea typeface="IBM Plex Sans Bold"/>
                <a:cs typeface="IBM Plex Sans Bold"/>
                <a:sym typeface="IBM Plex Sans Bold"/>
              </a:rPr>
              <a:t>Product Development:</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Expand the product line by developing new stuffed animal toys.</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Improve the quality of ‘The Birthday Sugar Panda’ as it is having the highest refund rate</a:t>
            </a:r>
          </a:p>
          <a:p>
            <a:pPr algn="just">
              <a:lnSpc>
                <a:spcPts val="4200"/>
              </a:lnSpc>
            </a:pPr>
          </a:p>
          <a:p>
            <a:pPr algn="just">
              <a:lnSpc>
                <a:spcPts val="4200"/>
              </a:lnSpc>
            </a:pPr>
            <a:r>
              <a:rPr lang="en-US" sz="3000">
                <a:solidFill>
                  <a:srgbClr val="000000"/>
                </a:solidFill>
                <a:latin typeface="IBM Plex Sans Bold"/>
                <a:ea typeface="IBM Plex Sans Bold"/>
                <a:cs typeface="IBM Plex Sans Bold"/>
                <a:sym typeface="IBM Plex Sans Bold"/>
              </a:rPr>
              <a:t>T</a:t>
            </a:r>
            <a:r>
              <a:rPr lang="en-US" sz="3000">
                <a:solidFill>
                  <a:srgbClr val="000000"/>
                </a:solidFill>
                <a:latin typeface="IBM Plex Sans Bold"/>
                <a:ea typeface="IBM Plex Sans Bold"/>
                <a:cs typeface="IBM Plex Sans Bold"/>
                <a:sym typeface="IBM Plex Sans Bold"/>
              </a:rPr>
              <a:t>echnology and Website Improvements:</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Upgrade the e-commerce platform to enhance user experience, speed, and security.</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Implement advanced analytics tools to better understand customer behavior and improve conversion rates.</a:t>
            </a:r>
          </a:p>
        </p:txBody>
      </p:sp>
      <p:sp>
        <p:nvSpPr>
          <p:cNvPr name="AutoShape 3" id="3"/>
          <p:cNvSpPr/>
          <p:nvPr/>
        </p:nvSpPr>
        <p:spPr>
          <a:xfrm rot="0">
            <a:off x="0" y="0"/>
            <a:ext cx="18288000" cy="2066703"/>
          </a:xfrm>
          <a:prstGeom prst="rect">
            <a:avLst/>
          </a:prstGeom>
          <a:solidFill>
            <a:srgbClr val="F4F4F4"/>
          </a:solidFill>
        </p:spPr>
      </p:sp>
      <p:sp>
        <p:nvSpPr>
          <p:cNvPr name="TextBox 4" id="4"/>
          <p:cNvSpPr txBox="true"/>
          <p:nvPr/>
        </p:nvSpPr>
        <p:spPr>
          <a:xfrm rot="0">
            <a:off x="507201" y="218645"/>
            <a:ext cx="17273598" cy="1467488"/>
          </a:xfrm>
          <a:prstGeom prst="rect">
            <a:avLst/>
          </a:prstGeom>
        </p:spPr>
        <p:txBody>
          <a:bodyPr anchor="t" rtlCol="false" tIns="0" lIns="0" bIns="0" rIns="0">
            <a:spAutoFit/>
          </a:bodyPr>
          <a:lstStyle/>
          <a:p>
            <a:pPr algn="ctr">
              <a:lnSpc>
                <a:spcPts val="12039"/>
              </a:lnSpc>
            </a:pPr>
            <a:r>
              <a:rPr lang="en-US" sz="8599">
                <a:solidFill>
                  <a:srgbClr val="000000"/>
                </a:solidFill>
                <a:latin typeface="IBM Plex Sans"/>
                <a:ea typeface="IBM Plex Sans"/>
                <a:cs typeface="IBM Plex Sans"/>
                <a:sym typeface="IBM Plex Sans"/>
              </a:rPr>
              <a:t>Use Of</a:t>
            </a:r>
            <a:r>
              <a:rPr lang="en-US" sz="8599">
                <a:solidFill>
                  <a:srgbClr val="000000"/>
                </a:solidFill>
                <a:latin typeface="IBM Plex Sans Bold"/>
                <a:ea typeface="IBM Plex Sans Bold"/>
                <a:cs typeface="IBM Plex Sans Bold"/>
                <a:sym typeface="IBM Plex Sans Bold"/>
              </a:rPr>
              <a:t> Funds</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467436"/>
            <a:ext cx="16230600" cy="7448550"/>
          </a:xfrm>
          <a:prstGeom prst="rect">
            <a:avLst/>
          </a:prstGeom>
        </p:spPr>
        <p:txBody>
          <a:bodyPr anchor="t" rtlCol="false" tIns="0" lIns="0" bIns="0" rIns="0">
            <a:spAutoFit/>
          </a:bodyPr>
          <a:lstStyle/>
          <a:p>
            <a:pPr algn="just">
              <a:lnSpc>
                <a:spcPts val="4200"/>
              </a:lnSpc>
            </a:pPr>
            <a:r>
              <a:rPr lang="en-US" sz="3000">
                <a:solidFill>
                  <a:srgbClr val="000000"/>
                </a:solidFill>
                <a:latin typeface="IBM Plex Sans Bold"/>
                <a:ea typeface="IBM Plex Sans Bold"/>
                <a:cs typeface="IBM Plex Sans Bold"/>
                <a:sym typeface="IBM Plex Sans Bold"/>
              </a:rPr>
              <a:t>T</a:t>
            </a:r>
            <a:r>
              <a:rPr lang="en-US" sz="3000">
                <a:solidFill>
                  <a:srgbClr val="000000"/>
                </a:solidFill>
                <a:latin typeface="IBM Plex Sans Bold"/>
                <a:ea typeface="IBM Plex Sans Bold"/>
                <a:cs typeface="IBM Plex Sans Bold"/>
                <a:sym typeface="IBM Plex Sans Bold"/>
              </a:rPr>
              <a:t>alent Acquisition and Team Expansion:</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Hire additional staff in key areas such as marketing, product development, customer</a:t>
            </a:r>
            <a:r>
              <a:rPr lang="en-US" sz="3000">
                <a:solidFill>
                  <a:srgbClr val="000000"/>
                </a:solidFill>
                <a:latin typeface="IBM Plex Sans"/>
                <a:ea typeface="IBM Plex Sans"/>
                <a:cs typeface="IBM Plex Sans"/>
                <a:sym typeface="IBM Plex Sans"/>
              </a:rPr>
              <a:t> service, and technology.</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Invest in training and development programs for existing employees</a:t>
            </a:r>
          </a:p>
          <a:p>
            <a:pPr algn="just">
              <a:lnSpc>
                <a:spcPts val="4200"/>
              </a:lnSpc>
            </a:pPr>
          </a:p>
          <a:p>
            <a:pPr algn="just">
              <a:lnSpc>
                <a:spcPts val="4200"/>
              </a:lnSpc>
            </a:pPr>
            <a:r>
              <a:rPr lang="en-US" sz="3000">
                <a:solidFill>
                  <a:srgbClr val="000000"/>
                </a:solidFill>
                <a:latin typeface="IBM Plex Sans Bold"/>
                <a:ea typeface="IBM Plex Sans Bold"/>
                <a:cs typeface="IBM Plex Sans Bold"/>
                <a:sym typeface="IBM Plex Sans Bold"/>
              </a:rPr>
              <a:t>Customer Experience Enhancements:</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Develop and launch new features that enhance the shopping experience, such as personalized recommendations, loyalty programs, and improved customer support.</a:t>
            </a:r>
          </a:p>
          <a:p>
            <a:pPr algn="just">
              <a:lnSpc>
                <a:spcPts val="4200"/>
              </a:lnSpc>
            </a:pPr>
          </a:p>
          <a:p>
            <a:pPr algn="just">
              <a:lnSpc>
                <a:spcPts val="4200"/>
              </a:lnSpc>
            </a:pPr>
            <a:r>
              <a:rPr lang="en-US" sz="3000">
                <a:solidFill>
                  <a:srgbClr val="000000"/>
                </a:solidFill>
                <a:latin typeface="IBM Plex Sans Bold"/>
                <a:ea typeface="IBM Plex Sans Bold"/>
                <a:cs typeface="IBM Plex Sans Bold"/>
                <a:sym typeface="IBM Plex Sans Bold"/>
              </a:rPr>
              <a:t>Our focused allocation of funds will enable us to:</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Accelerate growth and scale operations effectively.</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Enhance our product offerings and maintain a competitive edge.</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Optimize customer experience and increase brand loyalty.</a:t>
            </a:r>
          </a:p>
          <a:p>
            <a:pPr algn="just" marL="647700" indent="-323850" lvl="1">
              <a:lnSpc>
                <a:spcPts val="4200"/>
              </a:lnSpc>
              <a:buFont typeface="Arial"/>
              <a:buChar char="•"/>
            </a:pPr>
            <a:r>
              <a:rPr lang="en-US" sz="3000">
                <a:solidFill>
                  <a:srgbClr val="000000"/>
                </a:solidFill>
                <a:latin typeface="IBM Plex Sans"/>
                <a:ea typeface="IBM Plex Sans"/>
                <a:cs typeface="IBM Plex Sans"/>
                <a:sym typeface="IBM Plex Sans"/>
              </a:rPr>
              <a:t>Achieve our financial and strategic goals, delivering long-term value to our investors.</a:t>
            </a:r>
          </a:p>
        </p:txBody>
      </p:sp>
      <p:sp>
        <p:nvSpPr>
          <p:cNvPr name="AutoShape 3" id="3"/>
          <p:cNvSpPr/>
          <p:nvPr/>
        </p:nvSpPr>
        <p:spPr>
          <a:xfrm rot="0">
            <a:off x="0" y="0"/>
            <a:ext cx="18288000" cy="2066703"/>
          </a:xfrm>
          <a:prstGeom prst="rect">
            <a:avLst/>
          </a:prstGeom>
          <a:solidFill>
            <a:srgbClr val="F4F4F4"/>
          </a:solidFill>
        </p:spPr>
      </p:sp>
      <p:sp>
        <p:nvSpPr>
          <p:cNvPr name="TextBox 4" id="4"/>
          <p:cNvSpPr txBox="true"/>
          <p:nvPr/>
        </p:nvSpPr>
        <p:spPr>
          <a:xfrm rot="0">
            <a:off x="507201" y="218645"/>
            <a:ext cx="17273598" cy="1467488"/>
          </a:xfrm>
          <a:prstGeom prst="rect">
            <a:avLst/>
          </a:prstGeom>
        </p:spPr>
        <p:txBody>
          <a:bodyPr anchor="t" rtlCol="false" tIns="0" lIns="0" bIns="0" rIns="0">
            <a:spAutoFit/>
          </a:bodyPr>
          <a:lstStyle/>
          <a:p>
            <a:pPr algn="ctr">
              <a:lnSpc>
                <a:spcPts val="12039"/>
              </a:lnSpc>
            </a:pPr>
            <a:r>
              <a:rPr lang="en-US" sz="8599">
                <a:solidFill>
                  <a:srgbClr val="000000"/>
                </a:solidFill>
                <a:latin typeface="IBM Plex Sans"/>
                <a:ea typeface="IBM Plex Sans"/>
                <a:cs typeface="IBM Plex Sans"/>
                <a:sym typeface="IBM Plex Sans"/>
              </a:rPr>
              <a:t>Use Of </a:t>
            </a:r>
            <a:r>
              <a:rPr lang="en-US" sz="8599">
                <a:solidFill>
                  <a:srgbClr val="000000"/>
                </a:solidFill>
                <a:latin typeface="IBM Plex Sans Bold"/>
                <a:ea typeface="IBM Plex Sans Bold"/>
                <a:cs typeface="IBM Plex Sans Bold"/>
                <a:sym typeface="IBM Plex Sans Bold"/>
              </a:rPr>
              <a:t>Funds</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TextBox 3" id="3"/>
          <p:cNvSpPr txBox="true"/>
          <p:nvPr/>
        </p:nvSpPr>
        <p:spPr>
          <a:xfrm rot="0">
            <a:off x="507201" y="218645"/>
            <a:ext cx="17273598" cy="1467488"/>
          </a:xfrm>
          <a:prstGeom prst="rect">
            <a:avLst/>
          </a:prstGeom>
        </p:spPr>
        <p:txBody>
          <a:bodyPr anchor="t" rtlCol="false" tIns="0" lIns="0" bIns="0" rIns="0">
            <a:spAutoFit/>
          </a:bodyPr>
          <a:lstStyle/>
          <a:p>
            <a:pPr algn="ctr">
              <a:lnSpc>
                <a:spcPts val="12039"/>
              </a:lnSpc>
            </a:pPr>
            <a:r>
              <a:rPr lang="en-US" sz="8599">
                <a:solidFill>
                  <a:srgbClr val="000000"/>
                </a:solidFill>
                <a:latin typeface="IBM Plex Sans Bold"/>
                <a:ea typeface="IBM Plex Sans Bold"/>
                <a:cs typeface="IBM Plex Sans Bold"/>
                <a:sym typeface="IBM Plex Sans Bold"/>
              </a:rPr>
              <a:t>Conclusion</a:t>
            </a:r>
          </a:p>
        </p:txBody>
      </p:sp>
      <p:sp>
        <p:nvSpPr>
          <p:cNvPr name="TextBox 4" id="4"/>
          <p:cNvSpPr txBox="true"/>
          <p:nvPr/>
        </p:nvSpPr>
        <p:spPr>
          <a:xfrm rot="0">
            <a:off x="1028700" y="3518588"/>
            <a:ext cx="16230600"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IBM Plex Sans Bold"/>
                <a:ea typeface="IBM Plex Sans Bold"/>
                <a:cs typeface="IBM Plex Sans Bold"/>
                <a:sym typeface="IBM Plex Sans Bold"/>
              </a:rPr>
              <a:t>Strong Foundation:</a:t>
            </a:r>
            <a:r>
              <a:rPr lang="en-US" sz="3399">
                <a:solidFill>
                  <a:srgbClr val="000000"/>
                </a:solidFill>
                <a:latin typeface="IBM Plex Sans"/>
                <a:ea typeface="IBM Plex Sans"/>
                <a:cs typeface="IBM Plex Sans"/>
                <a:sym typeface="IBM Plex Sans"/>
              </a:rPr>
              <a:t> We have demonstrated solid performance with promising growth metrics and a loyal customer base.</a:t>
            </a:r>
          </a:p>
          <a:p>
            <a:pPr algn="l">
              <a:lnSpc>
                <a:spcPts val="4759"/>
              </a:lnSpc>
            </a:pPr>
          </a:p>
          <a:p>
            <a:pPr algn="l" marL="734059" indent="-367030" lvl="1">
              <a:lnSpc>
                <a:spcPts val="4759"/>
              </a:lnSpc>
              <a:buFont typeface="Arial"/>
              <a:buChar char="•"/>
            </a:pPr>
            <a:r>
              <a:rPr lang="en-US" sz="3399">
                <a:solidFill>
                  <a:srgbClr val="000000"/>
                </a:solidFill>
                <a:latin typeface="IBM Plex Sans Bold"/>
                <a:ea typeface="IBM Plex Sans Bold"/>
                <a:cs typeface="IBM Plex Sans Bold"/>
                <a:sym typeface="IBM Plex Sans Bold"/>
              </a:rPr>
              <a:t>Strategic Vision: </a:t>
            </a:r>
            <a:r>
              <a:rPr lang="en-US" sz="3399">
                <a:solidFill>
                  <a:srgbClr val="000000"/>
                </a:solidFill>
                <a:latin typeface="IBM Plex Sans"/>
                <a:ea typeface="IBM Plex Sans"/>
                <a:cs typeface="IBM Plex Sans"/>
                <a:sym typeface="IBM Plex Sans"/>
              </a:rPr>
              <a:t>Our future plans include scaling operations, enhancing our product offerings, and optimizing marketing strategies to drive continued growth.</a:t>
            </a:r>
          </a:p>
          <a:p>
            <a:pPr algn="l">
              <a:lnSpc>
                <a:spcPts val="4759"/>
              </a:lnSpc>
            </a:pPr>
          </a:p>
          <a:p>
            <a:pPr algn="l" marL="734059" indent="-367030" lvl="1">
              <a:lnSpc>
                <a:spcPts val="4759"/>
              </a:lnSpc>
              <a:buFont typeface="Arial"/>
              <a:buChar char="•"/>
            </a:pPr>
            <a:r>
              <a:rPr lang="en-US" sz="3399">
                <a:solidFill>
                  <a:srgbClr val="000000"/>
                </a:solidFill>
                <a:latin typeface="IBM Plex Sans Bold"/>
                <a:ea typeface="IBM Plex Sans Bold"/>
                <a:cs typeface="IBM Plex Sans Bold"/>
                <a:sym typeface="IBM Plex Sans Bold"/>
              </a:rPr>
              <a:t>Investment Opportunity:</a:t>
            </a:r>
            <a:r>
              <a:rPr lang="en-US" sz="3399">
                <a:solidFill>
                  <a:srgbClr val="000000"/>
                </a:solidFill>
                <a:latin typeface="IBM Plex Sans"/>
                <a:ea typeface="IBM Plex Sans"/>
                <a:cs typeface="IBM Plex Sans"/>
                <a:sym typeface="IBM Plex Sans"/>
              </a:rPr>
              <a:t> We are poised to leverage this momentum and seek your support to accelerate our journey and achieve our ambitious goals.</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TextBox 3" id="3"/>
          <p:cNvSpPr txBox="true"/>
          <p:nvPr/>
        </p:nvSpPr>
        <p:spPr>
          <a:xfrm rot="0">
            <a:off x="507201" y="218645"/>
            <a:ext cx="17273598" cy="1467488"/>
          </a:xfrm>
          <a:prstGeom prst="rect">
            <a:avLst/>
          </a:prstGeom>
        </p:spPr>
        <p:txBody>
          <a:bodyPr anchor="t" rtlCol="false" tIns="0" lIns="0" bIns="0" rIns="0">
            <a:spAutoFit/>
          </a:bodyPr>
          <a:lstStyle/>
          <a:p>
            <a:pPr algn="ctr">
              <a:lnSpc>
                <a:spcPts val="12039"/>
              </a:lnSpc>
            </a:pPr>
            <a:r>
              <a:rPr lang="en-US" sz="8599">
                <a:solidFill>
                  <a:srgbClr val="000000"/>
                </a:solidFill>
                <a:latin typeface="IBM Plex Sans Bold"/>
                <a:ea typeface="IBM Plex Sans Bold"/>
                <a:cs typeface="IBM Plex Sans Bold"/>
                <a:sym typeface="IBM Plex Sans Bold"/>
              </a:rPr>
              <a:t>Join Us in Shaping the Future</a:t>
            </a:r>
          </a:p>
        </p:txBody>
      </p:sp>
      <p:sp>
        <p:nvSpPr>
          <p:cNvPr name="TextBox 4" id="4"/>
          <p:cNvSpPr txBox="true"/>
          <p:nvPr/>
        </p:nvSpPr>
        <p:spPr>
          <a:xfrm rot="0">
            <a:off x="1633118" y="3803703"/>
            <a:ext cx="15021763" cy="2980690"/>
          </a:xfrm>
          <a:prstGeom prst="rect">
            <a:avLst/>
          </a:prstGeom>
        </p:spPr>
        <p:txBody>
          <a:bodyPr anchor="t" rtlCol="false" tIns="0" lIns="0" bIns="0" rIns="0">
            <a:spAutoFit/>
          </a:bodyPr>
          <a:lstStyle/>
          <a:p>
            <a:pPr algn="just">
              <a:lnSpc>
                <a:spcPts val="4759"/>
              </a:lnSpc>
            </a:pPr>
          </a:p>
          <a:p>
            <a:pPr algn="just">
              <a:lnSpc>
                <a:spcPts val="4759"/>
              </a:lnSpc>
            </a:pPr>
            <a:r>
              <a:rPr lang="en-US" sz="3399">
                <a:solidFill>
                  <a:srgbClr val="000000"/>
                </a:solidFill>
                <a:latin typeface="IBM Plex Sans"/>
                <a:ea typeface="IBM Plex Sans"/>
                <a:cs typeface="IBM Plex Sans"/>
                <a:sym typeface="IBM Plex Sans"/>
              </a:rPr>
              <a:t>We invite you to be a part of our exciting journey as we expand our presence in the e-commerce market for stuffed animal toys. Your investment will enable us to enhance our capabilities, drive innovation, and capture significant market share.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1260151">
            <a:off x="5006677" y="4110289"/>
            <a:ext cx="3741335" cy="2903196"/>
          </a:xfrm>
          <a:custGeom>
            <a:avLst/>
            <a:gdLst/>
            <a:ahLst/>
            <a:cxnLst/>
            <a:rect r="r" b="b" t="t" l="l"/>
            <a:pathLst>
              <a:path h="2903196" w="3741335">
                <a:moveTo>
                  <a:pt x="3741336" y="2903196"/>
                </a:moveTo>
                <a:lnTo>
                  <a:pt x="0" y="2903196"/>
                </a:lnTo>
                <a:lnTo>
                  <a:pt x="0" y="0"/>
                </a:lnTo>
                <a:lnTo>
                  <a:pt x="3741336" y="0"/>
                </a:lnTo>
                <a:lnTo>
                  <a:pt x="3741336" y="290319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21637"/>
            <a:ext cx="16230600" cy="2714625"/>
          </a:xfrm>
          <a:prstGeom prst="rect">
            <a:avLst/>
          </a:prstGeom>
        </p:spPr>
        <p:txBody>
          <a:bodyPr anchor="t" rtlCol="false" tIns="0" lIns="0" bIns="0" rIns="0">
            <a:spAutoFit/>
          </a:bodyPr>
          <a:lstStyle/>
          <a:p>
            <a:pPr algn="ctr">
              <a:lnSpc>
                <a:spcPts val="10799"/>
              </a:lnSpc>
            </a:pPr>
            <a:r>
              <a:rPr lang="en-US" sz="8999">
                <a:solidFill>
                  <a:srgbClr val="000000"/>
                </a:solidFill>
                <a:latin typeface="IBM Plex Sans Bold"/>
                <a:ea typeface="IBM Plex Sans Bold"/>
                <a:cs typeface="IBM Plex Sans Bold"/>
                <a:sym typeface="IBM Plex Sans Bold"/>
              </a:rPr>
              <a:t>Thank you for your time! </a:t>
            </a:r>
          </a:p>
          <a:p>
            <a:pPr algn="ctr">
              <a:lnSpc>
                <a:spcPts val="10799"/>
              </a:lnSpc>
            </a:pPr>
            <a:r>
              <a:rPr lang="en-US" sz="8999">
                <a:solidFill>
                  <a:srgbClr val="000000"/>
                </a:solidFill>
                <a:latin typeface="IBM Plex Sans"/>
                <a:ea typeface="IBM Plex Sans"/>
                <a:cs typeface="IBM Plex Sans"/>
                <a:sym typeface="IBM Plex Sans"/>
              </a:rPr>
              <a:t>Reach out to us for questions.</a:t>
            </a:r>
          </a:p>
        </p:txBody>
      </p:sp>
      <p:grpSp>
        <p:nvGrpSpPr>
          <p:cNvPr name="Group 4" id="4"/>
          <p:cNvGrpSpPr/>
          <p:nvPr/>
        </p:nvGrpSpPr>
        <p:grpSpPr>
          <a:xfrm rot="0">
            <a:off x="1028700" y="6233496"/>
            <a:ext cx="6856518" cy="2112566"/>
            <a:chOff x="0" y="0"/>
            <a:chExt cx="9142024" cy="2816755"/>
          </a:xfrm>
        </p:grpSpPr>
        <p:sp>
          <p:nvSpPr>
            <p:cNvPr name="TextBox 5" id="5"/>
            <p:cNvSpPr txBox="true"/>
            <p:nvPr/>
          </p:nvSpPr>
          <p:spPr>
            <a:xfrm rot="0">
              <a:off x="0" y="-85725"/>
              <a:ext cx="9142024" cy="64198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TT Commons Pro"/>
                  <a:ea typeface="TT Commons Pro"/>
                  <a:cs typeface="TT Commons Pro"/>
                  <a:sym typeface="TT Commons Pro"/>
                  <a:hlinkClick r:id="rId4" tooltip="http://www.reallygreatsite.com/"/>
                </a:rPr>
                <a:t>www.ecommercesite.com</a:t>
              </a:r>
            </a:p>
          </p:txBody>
        </p:sp>
        <p:sp>
          <p:nvSpPr>
            <p:cNvPr name="TextBox 6" id="6"/>
            <p:cNvSpPr txBox="true"/>
            <p:nvPr/>
          </p:nvSpPr>
          <p:spPr>
            <a:xfrm rot="0">
              <a:off x="0" y="1044523"/>
              <a:ext cx="9142024" cy="64198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TT Commons Pro"/>
                  <a:ea typeface="TT Commons Pro"/>
                  <a:cs typeface="TT Commons Pro"/>
                  <a:sym typeface="TT Commons Pro"/>
                </a:rPr>
                <a:t>hello@ecommercesite.com</a:t>
              </a:r>
            </a:p>
          </p:txBody>
        </p:sp>
        <p:sp>
          <p:nvSpPr>
            <p:cNvPr name="TextBox 7" id="7"/>
            <p:cNvSpPr txBox="true"/>
            <p:nvPr/>
          </p:nvSpPr>
          <p:spPr>
            <a:xfrm rot="0">
              <a:off x="0" y="2174770"/>
              <a:ext cx="9142024" cy="641985"/>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000000"/>
                  </a:solidFill>
                  <a:latin typeface="TT Commons Pro"/>
                  <a:ea typeface="TT Commons Pro"/>
                  <a:cs typeface="TT Commons Pro"/>
                  <a:sym typeface="TT Commons Pro"/>
                </a:rPr>
                <a:t>123-456-7890</a:t>
              </a:r>
            </a:p>
          </p:txBody>
        </p:sp>
      </p:grpSp>
      <p:grpSp>
        <p:nvGrpSpPr>
          <p:cNvPr name="Group 8" id="8"/>
          <p:cNvGrpSpPr/>
          <p:nvPr/>
        </p:nvGrpSpPr>
        <p:grpSpPr>
          <a:xfrm rot="0">
            <a:off x="427358" y="9016300"/>
            <a:ext cx="3134142" cy="483999"/>
            <a:chOff x="0" y="0"/>
            <a:chExt cx="4178856" cy="645332"/>
          </a:xfrm>
        </p:grpSpPr>
        <p:sp>
          <p:nvSpPr>
            <p:cNvPr name="AutoShape 9" id="9"/>
            <p:cNvSpPr/>
            <p:nvPr/>
          </p:nvSpPr>
          <p:spPr>
            <a:xfrm rot="0">
              <a:off x="0" y="0"/>
              <a:ext cx="4178856" cy="645332"/>
            </a:xfrm>
            <a:prstGeom prst="rect">
              <a:avLst/>
            </a:prstGeom>
            <a:solidFill>
              <a:srgbClr val="9600F2"/>
            </a:solidFill>
          </p:spPr>
        </p:sp>
        <p:sp>
          <p:nvSpPr>
            <p:cNvPr name="TextBox 10" id="10"/>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32938" y="2190750"/>
            <a:ext cx="15426362" cy="5848350"/>
          </a:xfrm>
          <a:prstGeom prst="rect">
            <a:avLst/>
          </a:prstGeom>
        </p:spPr>
        <p:txBody>
          <a:bodyPr anchor="t" rtlCol="false" tIns="0" lIns="0" bIns="0" rIns="0">
            <a:spAutoFit/>
          </a:bodyPr>
          <a:lstStyle/>
          <a:p>
            <a:pPr algn="l">
              <a:lnSpc>
                <a:spcPts val="4200"/>
              </a:lnSpc>
            </a:pPr>
            <a:r>
              <a:rPr lang="en-US" sz="3000">
                <a:solidFill>
                  <a:srgbClr val="000000"/>
                </a:solidFill>
                <a:latin typeface="IBM Plex Sans Bold"/>
                <a:ea typeface="IBM Plex Sans Bold"/>
                <a:cs typeface="IBM Plex Sans Bold"/>
                <a:sym typeface="IBM Plex Sans Bold"/>
              </a:rPr>
              <a:t>Suggestion:</a:t>
            </a:r>
            <a:r>
              <a:rPr lang="en-US" sz="3000">
                <a:solidFill>
                  <a:srgbClr val="000000"/>
                </a:solidFill>
                <a:latin typeface="IBM Plex Sans"/>
                <a:ea typeface="IBM Plex Sans"/>
                <a:cs typeface="IBM Plex Sans"/>
                <a:sym typeface="IBM Plex Sans"/>
              </a:rPr>
              <a:t> The factory is poised for continued growth. Future success lies in product diversification, platform optimization, and enhancing customer experience. Leveraging data analytics for personalized marketing and exploring new market segments could drive the next growth phase.</a:t>
            </a:r>
          </a:p>
          <a:p>
            <a:pPr algn="l">
              <a:lnSpc>
                <a:spcPts val="4200"/>
              </a:lnSpc>
            </a:pPr>
          </a:p>
          <a:p>
            <a:pPr algn="l">
              <a:lnSpc>
                <a:spcPts val="4200"/>
              </a:lnSpc>
            </a:pPr>
          </a:p>
          <a:p>
            <a:pPr algn="l">
              <a:lnSpc>
                <a:spcPts val="4200"/>
              </a:lnSpc>
            </a:pPr>
            <a:r>
              <a:rPr lang="en-US" sz="3000">
                <a:solidFill>
                  <a:srgbClr val="000000"/>
                </a:solidFill>
                <a:latin typeface="IBM Plex Sans Bold"/>
                <a:ea typeface="IBM Plex Sans Bold"/>
                <a:cs typeface="IBM Plex Sans Bold"/>
                <a:sym typeface="IBM Plex Sans Bold"/>
              </a:rPr>
              <a:t>Conclusion: </a:t>
            </a:r>
            <a:r>
              <a:rPr lang="en-US" sz="3000">
                <a:solidFill>
                  <a:srgbClr val="000000"/>
                </a:solidFill>
                <a:latin typeface="IBM Plex Sans"/>
                <a:ea typeface="IBM Plex Sans"/>
                <a:cs typeface="IBM Plex Sans"/>
                <a:sym typeface="IBM Plex Sans"/>
              </a:rPr>
              <a:t>Maven Fuzzy Factory's success story highlights the power of data-driven insights, creative marketing, and a strong customer focus. The company's progress emphasizes the need for adaptable strategies and customer-centric product development in a competitive digital market.</a:t>
            </a:r>
          </a:p>
          <a:p>
            <a:pPr algn="l">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153" y="1028700"/>
            <a:ext cx="17860642" cy="8655982"/>
            <a:chOff x="0" y="0"/>
            <a:chExt cx="23814189" cy="11541310"/>
          </a:xfrm>
        </p:grpSpPr>
        <p:sp>
          <p:nvSpPr>
            <p:cNvPr name="TextBox 3" id="3"/>
            <p:cNvSpPr txBox="true"/>
            <p:nvPr/>
          </p:nvSpPr>
          <p:spPr>
            <a:xfrm rot="0">
              <a:off x="0" y="-11"/>
              <a:ext cx="23814189" cy="1727200"/>
            </a:xfrm>
            <a:prstGeom prst="rect">
              <a:avLst/>
            </a:prstGeom>
          </p:spPr>
          <p:txBody>
            <a:bodyPr anchor="t" rtlCol="false" tIns="0" lIns="0" bIns="0" rIns="0">
              <a:spAutoFit/>
            </a:bodyPr>
            <a:lstStyle/>
            <a:p>
              <a:pPr algn="ctr" marL="0" indent="0" lvl="0">
                <a:lnSpc>
                  <a:spcPts val="10200"/>
                </a:lnSpc>
                <a:spcBef>
                  <a:spcPct val="0"/>
                </a:spcBef>
              </a:pPr>
              <a:r>
                <a:rPr lang="en-US" sz="8500" u="none">
                  <a:solidFill>
                    <a:srgbClr val="000000"/>
                  </a:solidFill>
                  <a:latin typeface="IBM Plex Sans"/>
                  <a:ea typeface="IBM Plex Sans"/>
                  <a:cs typeface="IBM Plex Sans"/>
                  <a:sym typeface="IBM Plex Sans"/>
                </a:rPr>
                <a:t>Where We Are </a:t>
              </a:r>
              <a:r>
                <a:rPr lang="en-US" sz="8500" u="none">
                  <a:solidFill>
                    <a:srgbClr val="000000"/>
                  </a:solidFill>
                  <a:latin typeface="IBM Plex Sans Bold"/>
                  <a:ea typeface="IBM Plex Sans Bold"/>
                  <a:cs typeface="IBM Plex Sans Bold"/>
                  <a:sym typeface="IBM Plex Sans Bold"/>
                </a:rPr>
                <a:t>Now</a:t>
              </a:r>
            </a:p>
          </p:txBody>
        </p:sp>
        <p:sp>
          <p:nvSpPr>
            <p:cNvPr name="TextBox 4" id="4"/>
            <p:cNvSpPr txBox="true"/>
            <p:nvPr/>
          </p:nvSpPr>
          <p:spPr>
            <a:xfrm rot="0">
              <a:off x="0" y="2317957"/>
              <a:ext cx="23814189" cy="9223375"/>
            </a:xfrm>
            <a:prstGeom prst="rect">
              <a:avLst/>
            </a:prstGeom>
          </p:spPr>
          <p:txBody>
            <a:bodyPr anchor="t" rtlCol="false" tIns="0" lIns="0" bIns="0" rIns="0">
              <a:spAutoFit/>
            </a:bodyPr>
            <a:lstStyle/>
            <a:p>
              <a:pPr algn="l">
                <a:lnSpc>
                  <a:spcPts val="3900"/>
                </a:lnSpc>
              </a:pPr>
              <a:r>
                <a:rPr lang="en-US" sz="3000">
                  <a:solidFill>
                    <a:srgbClr val="000000"/>
                  </a:solidFill>
                  <a:latin typeface="IBM Plex Sans"/>
                  <a:ea typeface="IBM Plex Sans"/>
                  <a:cs typeface="IBM Plex Sans"/>
                  <a:sym typeface="IBM Plex Sans"/>
                </a:rPr>
                <a:t>In th</a:t>
              </a:r>
              <a:r>
                <a:rPr lang="en-US" sz="3000">
                  <a:solidFill>
                    <a:srgbClr val="000000"/>
                  </a:solidFill>
                  <a:latin typeface="IBM Plex Sans"/>
                  <a:ea typeface="IBM Plex Sans"/>
                  <a:cs typeface="IBM Plex Sans"/>
                  <a:sym typeface="IBM Plex Sans"/>
                </a:rPr>
                <a:t>e following slides, we will provide a comprehensive overview of our current business performance and market position. Here’s what to expect:</a:t>
              </a:r>
            </a:p>
            <a:p>
              <a:pPr algn="l">
                <a:lnSpc>
                  <a:spcPts val="3900"/>
                </a:lnSpc>
              </a:pPr>
            </a:p>
            <a:p>
              <a:pPr algn="l" marL="647702" indent="-323851" lvl="1">
                <a:lnSpc>
                  <a:spcPts val="3900"/>
                </a:lnSpc>
                <a:buAutoNum type="arabicPeriod" startAt="1"/>
              </a:pPr>
              <a:r>
                <a:rPr lang="en-US" sz="3000">
                  <a:solidFill>
                    <a:srgbClr val="000000"/>
                  </a:solidFill>
                  <a:latin typeface="IBM Plex Sans Bold"/>
                  <a:ea typeface="IBM Plex Sans Bold"/>
                  <a:cs typeface="IBM Plex Sans Bold"/>
                  <a:sym typeface="IBM Plex Sans Bold"/>
                </a:rPr>
                <a:t>Current Performance Metrics: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Overview of key performance indicators (KPIs) including site traffic, sales trends, and customer engagement.</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Insights into traffic sources and their impact on overall performance.</a:t>
              </a:r>
            </a:p>
            <a:p>
              <a:pPr algn="l" marL="647702" indent="-323851" lvl="1">
                <a:lnSpc>
                  <a:spcPts val="3900"/>
                </a:lnSpc>
                <a:buAutoNum type="arabicPeriod" startAt="1"/>
              </a:pPr>
              <a:r>
                <a:rPr lang="en-US" sz="3000">
                  <a:solidFill>
                    <a:srgbClr val="000000"/>
                  </a:solidFill>
                  <a:latin typeface="IBM Plex Sans Bold"/>
                  <a:ea typeface="IBM Plex Sans Bold"/>
                  <a:cs typeface="IBM Plex Sans Bold"/>
                  <a:sym typeface="IBM Plex Sans Bold"/>
                </a:rPr>
                <a:t>Traffic Analysis: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Breakdown of website traffic by source, including search engines, social media, and direct visits.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Examination of traffic patterns and peak engagement times.</a:t>
              </a:r>
            </a:p>
            <a:p>
              <a:pPr algn="l" marL="647702" indent="-323851" lvl="1">
                <a:lnSpc>
                  <a:spcPts val="3900"/>
                </a:lnSpc>
                <a:buAutoNum type="arabicPeriod" startAt="1"/>
              </a:pPr>
              <a:r>
                <a:rPr lang="en-US" sz="3000">
                  <a:solidFill>
                    <a:srgbClr val="000000"/>
                  </a:solidFill>
                  <a:latin typeface="IBM Plex Sans Bold"/>
                  <a:ea typeface="IBM Plex Sans Bold"/>
                  <a:cs typeface="IBM Plex Sans Bold"/>
                  <a:sym typeface="IBM Plex Sans Bold"/>
                </a:rPr>
                <a:t>Product Performance:</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Analysis of sales trends for existing products and performance metrics for newly launched items.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Evaluation of refund rates and customer feedback to assess product quality and satisfaction.</a:t>
              </a:r>
            </a:p>
            <a:p>
              <a:pPr algn="l">
                <a:lnSpc>
                  <a:spcPts val="3900"/>
                </a:lnSpc>
              </a:pPr>
              <a:r>
                <a:rPr lang="en-US" sz="3000">
                  <a:solidFill>
                    <a:srgbClr val="000000"/>
                  </a:solidFill>
                  <a:latin typeface="IBM Plex Sans"/>
                  <a:ea typeface="IBM Plex Sans"/>
                  <a:cs typeface="IBM Plex Sans"/>
                  <a:sym typeface="IBM Plex Sans"/>
                </a:rPr>
                <a:t> </a:t>
              </a:r>
            </a:p>
          </p:txBody>
        </p:sp>
      </p:grpSp>
      <p:grpSp>
        <p:nvGrpSpPr>
          <p:cNvPr name="Group 5" id="5"/>
          <p:cNvGrpSpPr/>
          <p:nvPr/>
        </p:nvGrpSpPr>
        <p:grpSpPr>
          <a:xfrm rot="0">
            <a:off x="15153858" y="9803001"/>
            <a:ext cx="3134142" cy="483999"/>
            <a:chOff x="0" y="0"/>
            <a:chExt cx="4178856" cy="645332"/>
          </a:xfrm>
        </p:grpSpPr>
        <p:sp>
          <p:nvSpPr>
            <p:cNvPr name="AutoShape 6" id="6"/>
            <p:cNvSpPr/>
            <p:nvPr/>
          </p:nvSpPr>
          <p:spPr>
            <a:xfrm rot="0">
              <a:off x="0" y="0"/>
              <a:ext cx="4178856" cy="645332"/>
            </a:xfrm>
            <a:prstGeom prst="rect">
              <a:avLst/>
            </a:prstGeom>
            <a:solidFill>
              <a:srgbClr val="9600F2"/>
            </a:solidFill>
          </p:spPr>
        </p:sp>
        <p:sp>
          <p:nvSpPr>
            <p:cNvPr name="TextBox 7" id="7"/>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grpSp>
        <p:nvGrpSpPr>
          <p:cNvPr name="Group 8" id="8"/>
          <p:cNvGrpSpPr/>
          <p:nvPr/>
        </p:nvGrpSpPr>
        <p:grpSpPr>
          <a:xfrm rot="0">
            <a:off x="1028700" y="1127332"/>
            <a:ext cx="3516876" cy="431386"/>
            <a:chOff x="0" y="0"/>
            <a:chExt cx="4689168" cy="575182"/>
          </a:xfrm>
        </p:grpSpPr>
        <p:sp>
          <p:nvSpPr>
            <p:cNvPr name="Freeform 9" id="9"/>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3153" y="1028700"/>
            <a:ext cx="17921693" cy="7665382"/>
            <a:chOff x="0" y="0"/>
            <a:chExt cx="23895591" cy="10220510"/>
          </a:xfrm>
        </p:grpSpPr>
        <p:sp>
          <p:nvSpPr>
            <p:cNvPr name="TextBox 3" id="3"/>
            <p:cNvSpPr txBox="true"/>
            <p:nvPr/>
          </p:nvSpPr>
          <p:spPr>
            <a:xfrm rot="0">
              <a:off x="0" y="-11"/>
              <a:ext cx="23895591" cy="1727200"/>
            </a:xfrm>
            <a:prstGeom prst="rect">
              <a:avLst/>
            </a:prstGeom>
          </p:spPr>
          <p:txBody>
            <a:bodyPr anchor="t" rtlCol="false" tIns="0" lIns="0" bIns="0" rIns="0">
              <a:spAutoFit/>
            </a:bodyPr>
            <a:lstStyle/>
            <a:p>
              <a:pPr algn="ctr" marL="0" indent="0" lvl="0">
                <a:lnSpc>
                  <a:spcPts val="10200"/>
                </a:lnSpc>
                <a:spcBef>
                  <a:spcPct val="0"/>
                </a:spcBef>
              </a:pPr>
              <a:r>
                <a:rPr lang="en-US" sz="8500" u="none">
                  <a:solidFill>
                    <a:srgbClr val="000000"/>
                  </a:solidFill>
                  <a:latin typeface="IBM Plex Sans"/>
                  <a:ea typeface="IBM Plex Sans"/>
                  <a:cs typeface="IBM Plex Sans"/>
                  <a:sym typeface="IBM Plex Sans"/>
                </a:rPr>
                <a:t>Where We Are </a:t>
              </a:r>
              <a:r>
                <a:rPr lang="en-US" sz="8500" u="none">
                  <a:solidFill>
                    <a:srgbClr val="000000"/>
                  </a:solidFill>
                  <a:latin typeface="IBM Plex Sans Bold"/>
                  <a:ea typeface="IBM Plex Sans Bold"/>
                  <a:cs typeface="IBM Plex Sans Bold"/>
                  <a:sym typeface="IBM Plex Sans Bold"/>
                </a:rPr>
                <a:t>Now</a:t>
              </a:r>
            </a:p>
          </p:txBody>
        </p:sp>
        <p:sp>
          <p:nvSpPr>
            <p:cNvPr name="TextBox 4" id="4"/>
            <p:cNvSpPr txBox="true"/>
            <p:nvPr/>
          </p:nvSpPr>
          <p:spPr>
            <a:xfrm rot="0">
              <a:off x="0" y="2317957"/>
              <a:ext cx="23895591" cy="7902575"/>
            </a:xfrm>
            <a:prstGeom prst="rect">
              <a:avLst/>
            </a:prstGeom>
          </p:spPr>
          <p:txBody>
            <a:bodyPr anchor="t" rtlCol="false" tIns="0" lIns="0" bIns="0" rIns="0">
              <a:spAutoFit/>
            </a:bodyPr>
            <a:lstStyle/>
            <a:p>
              <a:pPr algn="l">
                <a:lnSpc>
                  <a:spcPts val="3900"/>
                </a:lnSpc>
              </a:pPr>
            </a:p>
            <a:p>
              <a:pPr algn="l">
                <a:lnSpc>
                  <a:spcPts val="3900"/>
                </a:lnSpc>
              </a:pPr>
              <a:r>
                <a:rPr lang="en-US" sz="3000">
                  <a:solidFill>
                    <a:srgbClr val="000000"/>
                  </a:solidFill>
                  <a:latin typeface="IBM Plex Sans"/>
                  <a:ea typeface="IBM Plex Sans"/>
                  <a:cs typeface="IBM Plex Sans"/>
                  <a:sym typeface="IBM Plex Sans"/>
                </a:rPr>
                <a:t>      4.</a:t>
              </a:r>
              <a:r>
                <a:rPr lang="en-US" sz="3000">
                  <a:solidFill>
                    <a:srgbClr val="000000"/>
                  </a:solidFill>
                  <a:latin typeface="IBM Plex Sans Bold"/>
                  <a:ea typeface="IBM Plex Sans Bold"/>
                  <a:cs typeface="IBM Plex Sans Bold"/>
                  <a:sym typeface="IBM Plex Sans Bold"/>
                </a:rPr>
                <a:t> Seasonality and Trends: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Identification of seasonal trends affecting sales and traffic.</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Insights into promotional opportunities and market dynamics.</a:t>
              </a:r>
            </a:p>
            <a:p>
              <a:pPr algn="l">
                <a:lnSpc>
                  <a:spcPts val="3900"/>
                </a:lnSpc>
              </a:pPr>
            </a:p>
            <a:p>
              <a:pPr algn="l">
                <a:lnSpc>
                  <a:spcPts val="3900"/>
                </a:lnSpc>
              </a:pPr>
              <a:r>
                <a:rPr lang="en-US" sz="3000">
                  <a:solidFill>
                    <a:srgbClr val="000000"/>
                  </a:solidFill>
                  <a:latin typeface="IBM Plex Sans"/>
                  <a:ea typeface="IBM Plex Sans"/>
                  <a:cs typeface="IBM Plex Sans"/>
                  <a:sym typeface="IBM Plex Sans"/>
                </a:rPr>
                <a:t>      5. </a:t>
              </a:r>
              <a:r>
                <a:rPr lang="en-US" sz="3000">
                  <a:solidFill>
                    <a:srgbClr val="000000"/>
                  </a:solidFill>
                  <a:latin typeface="IBM Plex Sans Bold"/>
                  <a:ea typeface="IBM Plex Sans Bold"/>
                  <a:cs typeface="IBM Plex Sans Bold"/>
                  <a:sym typeface="IBM Plex Sans Bold"/>
                </a:rPr>
                <a:t>Detailed Analytics: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Review of traffic source effectiveness and performance of free versus paid channels.</a:t>
              </a:r>
            </a:p>
            <a:p>
              <a:pPr algn="l" marL="1295403" indent="-431801" lvl="2">
                <a:lnSpc>
                  <a:spcPts val="3900"/>
                </a:lnSpc>
                <a:buFont typeface="Arial"/>
                <a:buChar char="⚬"/>
              </a:pPr>
              <a:r>
                <a:rPr lang="en-US" sz="3000">
                  <a:solidFill>
                    <a:srgbClr val="000000"/>
                  </a:solidFill>
                  <a:latin typeface="IBM Plex Sans"/>
                  <a:ea typeface="IBM Plex Sans"/>
                  <a:cs typeface="IBM Plex Sans"/>
                  <a:sym typeface="IBM Plex Sans"/>
                </a:rPr>
                <a:t>Cross-sell and portfolio expansion opportunities based on product performance data.</a:t>
              </a:r>
            </a:p>
            <a:p>
              <a:pPr algn="l">
                <a:lnSpc>
                  <a:spcPts val="3900"/>
                </a:lnSpc>
              </a:pPr>
            </a:p>
            <a:p>
              <a:pPr algn="l">
                <a:lnSpc>
                  <a:spcPts val="3900"/>
                </a:lnSpc>
              </a:pPr>
              <a:r>
                <a:rPr lang="en-US" sz="3000">
                  <a:solidFill>
                    <a:srgbClr val="000000"/>
                  </a:solidFill>
                  <a:latin typeface="IBM Plex Sans"/>
                  <a:ea typeface="IBM Plex Sans"/>
                  <a:cs typeface="IBM Plex Sans"/>
                  <a:sym typeface="IBM Plex Sans"/>
                </a:rPr>
                <a:t>These slides will provide a clear picture of our current business standing and set the foundation for our future growth strategy.</a:t>
              </a:r>
            </a:p>
            <a:p>
              <a:pPr algn="l">
                <a:lnSpc>
                  <a:spcPts val="3900"/>
                </a:lnSpc>
              </a:pPr>
            </a:p>
          </p:txBody>
        </p:sp>
      </p:grpSp>
      <p:grpSp>
        <p:nvGrpSpPr>
          <p:cNvPr name="Group 5" id="5"/>
          <p:cNvGrpSpPr/>
          <p:nvPr/>
        </p:nvGrpSpPr>
        <p:grpSpPr>
          <a:xfrm rot="0">
            <a:off x="15153858" y="9803001"/>
            <a:ext cx="3134142" cy="483999"/>
            <a:chOff x="0" y="0"/>
            <a:chExt cx="4178856" cy="645332"/>
          </a:xfrm>
        </p:grpSpPr>
        <p:sp>
          <p:nvSpPr>
            <p:cNvPr name="AutoShape 6" id="6"/>
            <p:cNvSpPr/>
            <p:nvPr/>
          </p:nvSpPr>
          <p:spPr>
            <a:xfrm rot="0">
              <a:off x="0" y="0"/>
              <a:ext cx="4178856" cy="645332"/>
            </a:xfrm>
            <a:prstGeom prst="rect">
              <a:avLst/>
            </a:prstGeom>
            <a:solidFill>
              <a:srgbClr val="9600F2"/>
            </a:solidFill>
          </p:spPr>
        </p:sp>
        <p:sp>
          <p:nvSpPr>
            <p:cNvPr name="TextBox 7" id="7"/>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
        <p:nvSpPr>
          <p:cNvPr name="Freeform 8" id="8"/>
          <p:cNvSpPr/>
          <p:nvPr/>
        </p:nvSpPr>
        <p:spPr>
          <a:xfrm flipH="false" flipV="false" rot="0">
            <a:off x="1028700" y="1127332"/>
            <a:ext cx="423543" cy="431386"/>
          </a:xfrm>
          <a:custGeom>
            <a:avLst/>
            <a:gdLst/>
            <a:ahLst/>
            <a:cxnLst/>
            <a:rect r="r" b="b" t="t" l="l"/>
            <a:pathLst>
              <a:path h="431386" w="423543">
                <a:moveTo>
                  <a:pt x="0" y="0"/>
                </a:moveTo>
                <a:lnTo>
                  <a:pt x="423543" y="0"/>
                </a:lnTo>
                <a:lnTo>
                  <a:pt x="423543" y="431386"/>
                </a:lnTo>
                <a:lnTo>
                  <a:pt x="0" y="431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1127332"/>
            <a:ext cx="3516876" cy="431386"/>
            <a:chOff x="0" y="0"/>
            <a:chExt cx="4689168" cy="575182"/>
          </a:xfrm>
        </p:grpSpPr>
        <p:sp>
          <p:nvSpPr>
            <p:cNvPr name="Freeform 10" id="10"/>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24083">
            <a:off x="-3396491" y="7879785"/>
            <a:ext cx="7875446" cy="5741916"/>
          </a:xfrm>
          <a:custGeom>
            <a:avLst/>
            <a:gdLst/>
            <a:ahLst/>
            <a:cxnLst/>
            <a:rect r="r" b="b" t="t" l="l"/>
            <a:pathLst>
              <a:path h="5741916" w="7875446">
                <a:moveTo>
                  <a:pt x="0" y="0"/>
                </a:moveTo>
                <a:lnTo>
                  <a:pt x="7875446" y="0"/>
                </a:lnTo>
                <a:lnTo>
                  <a:pt x="7875446" y="5741917"/>
                </a:lnTo>
                <a:lnTo>
                  <a:pt x="0" y="5741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29050" y="4486275"/>
            <a:ext cx="10629900" cy="1228725"/>
          </a:xfrm>
          <a:prstGeom prst="rect">
            <a:avLst/>
          </a:prstGeom>
        </p:spPr>
        <p:txBody>
          <a:bodyPr anchor="t" rtlCol="false" tIns="0" lIns="0" bIns="0" rIns="0">
            <a:spAutoFit/>
          </a:bodyPr>
          <a:lstStyle/>
          <a:p>
            <a:pPr algn="r" marL="0" indent="0" lvl="0">
              <a:lnSpc>
                <a:spcPts val="9600"/>
              </a:lnSpc>
              <a:spcBef>
                <a:spcPct val="0"/>
              </a:spcBef>
            </a:pPr>
            <a:r>
              <a:rPr lang="en-US" sz="8000">
                <a:solidFill>
                  <a:srgbClr val="000000"/>
                </a:solidFill>
                <a:latin typeface="IBM Plex Sans"/>
                <a:ea typeface="IBM Plex Sans"/>
                <a:cs typeface="IBM Plex Sans"/>
                <a:sym typeface="IBM Plex Sans"/>
              </a:rPr>
              <a:t>LET’S TALK</a:t>
            </a:r>
            <a:r>
              <a:rPr lang="en-US" sz="8000">
                <a:solidFill>
                  <a:srgbClr val="000000"/>
                </a:solidFill>
                <a:latin typeface="IBM Plex Sans Bold"/>
                <a:ea typeface="IBM Plex Sans Bold"/>
                <a:cs typeface="IBM Plex Sans Bold"/>
                <a:sym typeface="IBM Plex Sans Bold"/>
              </a:rPr>
              <a:t> NUMBERS</a:t>
            </a:r>
          </a:p>
        </p:txBody>
      </p:sp>
      <p:grpSp>
        <p:nvGrpSpPr>
          <p:cNvPr name="Group 4" id="4"/>
          <p:cNvGrpSpPr/>
          <p:nvPr/>
        </p:nvGrpSpPr>
        <p:grpSpPr>
          <a:xfrm rot="0">
            <a:off x="1028700" y="1127332"/>
            <a:ext cx="3516876" cy="431386"/>
            <a:chOff x="0" y="0"/>
            <a:chExt cx="4689168" cy="575182"/>
          </a:xfrm>
        </p:grpSpPr>
        <p:sp>
          <p:nvSpPr>
            <p:cNvPr name="Freeform 5" id="5"/>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grpSp>
        <p:nvGrpSpPr>
          <p:cNvPr name="Group 7" id="7"/>
          <p:cNvGrpSpPr/>
          <p:nvPr/>
        </p:nvGrpSpPr>
        <p:grpSpPr>
          <a:xfrm rot="0">
            <a:off x="15153858" y="9803001"/>
            <a:ext cx="3134142" cy="483999"/>
            <a:chOff x="0" y="0"/>
            <a:chExt cx="4178856" cy="645332"/>
          </a:xfrm>
        </p:grpSpPr>
        <p:sp>
          <p:nvSpPr>
            <p:cNvPr name="AutoShape 8" id="8"/>
            <p:cNvSpPr/>
            <p:nvPr/>
          </p:nvSpPr>
          <p:spPr>
            <a:xfrm rot="0">
              <a:off x="0" y="0"/>
              <a:ext cx="4178856" cy="645332"/>
            </a:xfrm>
            <a:prstGeom prst="rect">
              <a:avLst/>
            </a:prstGeom>
            <a:solidFill>
              <a:srgbClr val="9600F2"/>
            </a:solidFill>
          </p:spPr>
        </p:sp>
        <p:sp>
          <p:nvSpPr>
            <p:cNvPr name="TextBox 9" id="9"/>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3132072" y="5954663"/>
            <a:ext cx="16260828" cy="10022583"/>
          </a:xfrm>
          <a:custGeom>
            <a:avLst/>
            <a:gdLst/>
            <a:ahLst/>
            <a:cxnLst/>
            <a:rect r="r" b="b" t="t" l="l"/>
            <a:pathLst>
              <a:path h="10022583" w="16260828">
                <a:moveTo>
                  <a:pt x="16260828" y="0"/>
                </a:moveTo>
                <a:lnTo>
                  <a:pt x="0" y="0"/>
                </a:lnTo>
                <a:lnTo>
                  <a:pt x="0" y="10022583"/>
                </a:lnTo>
                <a:lnTo>
                  <a:pt x="16260828" y="10022583"/>
                </a:lnTo>
                <a:lnTo>
                  <a:pt x="1626082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600923" y="1028700"/>
          <a:ext cx="9658377" cy="8722653"/>
        </p:xfrm>
        <a:graphic>
          <a:graphicData uri="http://schemas.openxmlformats.org/drawingml/2006/table">
            <a:tbl>
              <a:tblPr/>
              <a:tblGrid>
                <a:gridCol w="3857156"/>
                <a:gridCol w="5801222"/>
              </a:tblGrid>
              <a:tr h="1225195">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Total Revenue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$1.94M</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279778">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Total Orders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32K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279778">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AOV</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$60</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279778">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Total Session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473K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279778">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Conversion Rate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6.83%</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189174">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Gross Profit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$1.2M</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1189174">
                <a:tc>
                  <a:txBody>
                    <a:bodyPr anchor="t" rtlCol="false"/>
                    <a:lstStyle/>
                    <a:p>
                      <a:pPr algn="ctr">
                        <a:lnSpc>
                          <a:spcPts val="4199"/>
                        </a:lnSpc>
                        <a:defRPr/>
                      </a:pPr>
                      <a:r>
                        <a:rPr lang="en-US" sz="2999">
                          <a:solidFill>
                            <a:srgbClr val="000000"/>
                          </a:solidFill>
                          <a:latin typeface="IBM Plex Sans Bold"/>
                          <a:ea typeface="IBM Plex Sans Bold"/>
                          <a:cs typeface="IBM Plex Sans Bold"/>
                          <a:sym typeface="IBM Plex Sans Bold"/>
                        </a:rPr>
                        <a:t>Total Customer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4F4F4"/>
                    </a:solidFill>
                  </a:tcPr>
                </a:tc>
                <a:tc>
                  <a:txBody>
                    <a:bodyPr anchor="t" rtlCol="false"/>
                    <a:lstStyle/>
                    <a:p>
                      <a:pPr algn="ctr">
                        <a:lnSpc>
                          <a:spcPts val="4199"/>
                        </a:lnSpc>
                        <a:defRPr/>
                      </a:pPr>
                      <a:r>
                        <a:rPr lang="en-US" sz="2999">
                          <a:solidFill>
                            <a:srgbClr val="000000"/>
                          </a:solidFill>
                          <a:latin typeface="IBM Plex Sans"/>
                          <a:ea typeface="IBM Plex Sans"/>
                          <a:cs typeface="IBM Plex Sans"/>
                          <a:sym typeface="IBM Plex Sans"/>
                        </a:rPr>
                        <a:t>394K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grpSp>
        <p:nvGrpSpPr>
          <p:cNvPr name="Group 4" id="4"/>
          <p:cNvGrpSpPr/>
          <p:nvPr/>
        </p:nvGrpSpPr>
        <p:grpSpPr>
          <a:xfrm rot="0">
            <a:off x="1028700" y="1127332"/>
            <a:ext cx="3516876" cy="431386"/>
            <a:chOff x="0" y="0"/>
            <a:chExt cx="4689168" cy="575182"/>
          </a:xfrm>
        </p:grpSpPr>
        <p:sp>
          <p:nvSpPr>
            <p:cNvPr name="Freeform 5" id="5"/>
            <p:cNvSpPr/>
            <p:nvPr/>
          </p:nvSpPr>
          <p:spPr>
            <a:xfrm flipH="false" flipV="false" rot="0">
              <a:off x="0" y="0"/>
              <a:ext cx="564724" cy="575182"/>
            </a:xfrm>
            <a:custGeom>
              <a:avLst/>
              <a:gdLst/>
              <a:ahLst/>
              <a:cxnLst/>
              <a:rect r="r" b="b" t="t" l="l"/>
              <a:pathLst>
                <a:path h="575182" w="564724">
                  <a:moveTo>
                    <a:pt x="0" y="0"/>
                  </a:moveTo>
                  <a:lnTo>
                    <a:pt x="564724" y="0"/>
                  </a:lnTo>
                  <a:lnTo>
                    <a:pt x="564724" y="575182"/>
                  </a:lnTo>
                  <a:lnTo>
                    <a:pt x="0" y="575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102795" y="68516"/>
              <a:ext cx="3586372" cy="428625"/>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Ecomm </a:t>
              </a:r>
              <a:r>
                <a:rPr lang="en-US" sz="2100">
                  <a:solidFill>
                    <a:srgbClr val="000000"/>
                  </a:solidFill>
                  <a:latin typeface="IBM Plex Sans"/>
                  <a:ea typeface="IBM Plex Sans"/>
                  <a:cs typeface="IBM Plex Sans"/>
                  <a:sym typeface="IBM Plex Sans"/>
                </a:rPr>
                <a:t>Company</a:t>
              </a:r>
            </a:p>
          </p:txBody>
        </p:sp>
      </p:grpSp>
      <p:sp>
        <p:nvSpPr>
          <p:cNvPr name="TextBox 7" id="7"/>
          <p:cNvSpPr txBox="true"/>
          <p:nvPr/>
        </p:nvSpPr>
        <p:spPr>
          <a:xfrm rot="0">
            <a:off x="1028700" y="6667500"/>
            <a:ext cx="5116777" cy="2590800"/>
          </a:xfrm>
          <a:prstGeom prst="rect">
            <a:avLst/>
          </a:prstGeom>
        </p:spPr>
        <p:txBody>
          <a:bodyPr anchor="t" rtlCol="false" tIns="0" lIns="0" bIns="0" rIns="0">
            <a:spAutoFit/>
          </a:bodyPr>
          <a:lstStyle/>
          <a:p>
            <a:pPr algn="l" marL="0" indent="0" lvl="0">
              <a:lnSpc>
                <a:spcPts val="10200"/>
              </a:lnSpc>
              <a:spcBef>
                <a:spcPct val="0"/>
              </a:spcBef>
            </a:pPr>
            <a:r>
              <a:rPr lang="en-US" sz="8500" u="none">
                <a:solidFill>
                  <a:srgbClr val="000000"/>
                </a:solidFill>
                <a:latin typeface="IBM Plex Sans"/>
                <a:ea typeface="IBM Plex Sans"/>
                <a:cs typeface="IBM Plex Sans"/>
                <a:sym typeface="IBM Plex Sans"/>
              </a:rPr>
              <a:t> </a:t>
            </a:r>
            <a:r>
              <a:rPr lang="en-US" sz="8500" u="none">
                <a:solidFill>
                  <a:srgbClr val="000000"/>
                </a:solidFill>
                <a:latin typeface="IBM Plex Sans Bold"/>
                <a:ea typeface="IBM Plex Sans Bold"/>
                <a:cs typeface="IBM Plex Sans Bold"/>
                <a:sym typeface="IBM Plex Sans Bold"/>
              </a:rPr>
              <a:t>Summary</a:t>
            </a:r>
          </a:p>
        </p:txBody>
      </p:sp>
      <p:grpSp>
        <p:nvGrpSpPr>
          <p:cNvPr name="Group 8" id="8"/>
          <p:cNvGrpSpPr/>
          <p:nvPr/>
        </p:nvGrpSpPr>
        <p:grpSpPr>
          <a:xfrm rot="0">
            <a:off x="15153858" y="9803001"/>
            <a:ext cx="3134142" cy="483999"/>
            <a:chOff x="0" y="0"/>
            <a:chExt cx="4178856" cy="645332"/>
          </a:xfrm>
        </p:grpSpPr>
        <p:sp>
          <p:nvSpPr>
            <p:cNvPr name="AutoShape 9" id="9"/>
            <p:cNvSpPr/>
            <p:nvPr/>
          </p:nvSpPr>
          <p:spPr>
            <a:xfrm rot="0">
              <a:off x="0" y="0"/>
              <a:ext cx="4178856" cy="645332"/>
            </a:xfrm>
            <a:prstGeom prst="rect">
              <a:avLst/>
            </a:prstGeom>
            <a:solidFill>
              <a:srgbClr val="9600F2"/>
            </a:solidFill>
          </p:spPr>
        </p:sp>
        <p:sp>
          <p:nvSpPr>
            <p:cNvPr name="TextBox 10" id="10"/>
            <p:cNvSpPr txBox="true"/>
            <p:nvPr/>
          </p:nvSpPr>
          <p:spPr>
            <a:xfrm rot="0">
              <a:off x="291683" y="126040"/>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0" y="2066703"/>
            <a:ext cx="18288000" cy="5332996"/>
          </a:xfrm>
          <a:custGeom>
            <a:avLst/>
            <a:gdLst/>
            <a:ahLst/>
            <a:cxnLst/>
            <a:rect r="r" b="b" t="t" l="l"/>
            <a:pathLst>
              <a:path h="5332996" w="18288000">
                <a:moveTo>
                  <a:pt x="0" y="0"/>
                </a:moveTo>
                <a:lnTo>
                  <a:pt x="18288000" y="0"/>
                </a:lnTo>
                <a:lnTo>
                  <a:pt x="18288000" y="5332995"/>
                </a:lnTo>
                <a:lnTo>
                  <a:pt x="0" y="5332995"/>
                </a:lnTo>
                <a:lnTo>
                  <a:pt x="0" y="0"/>
                </a:lnTo>
                <a:close/>
              </a:path>
            </a:pathLst>
          </a:custGeom>
          <a:blipFill>
            <a:blip r:embed="rId2"/>
            <a:stretch>
              <a:fillRect l="0" t="-1728" r="0" b="-2908"/>
            </a:stretch>
          </a:blipFill>
        </p:spPr>
      </p:sp>
      <p:sp>
        <p:nvSpPr>
          <p:cNvPr name="TextBox 4" id="4"/>
          <p:cNvSpPr txBox="true"/>
          <p:nvPr/>
        </p:nvSpPr>
        <p:spPr>
          <a:xfrm rot="0">
            <a:off x="2773491" y="385651"/>
            <a:ext cx="12741018" cy="1295400"/>
          </a:xfrm>
          <a:prstGeom prst="rect">
            <a:avLst/>
          </a:prstGeom>
        </p:spPr>
        <p:txBody>
          <a:bodyPr anchor="t" rtlCol="false" tIns="0" lIns="0" bIns="0" rIns="0">
            <a:spAutoFit/>
          </a:bodyPr>
          <a:lstStyle/>
          <a:p>
            <a:pPr algn="ctr" marL="0" indent="0" lvl="0">
              <a:lnSpc>
                <a:spcPts val="10200"/>
              </a:lnSpc>
              <a:spcBef>
                <a:spcPct val="0"/>
              </a:spcBef>
            </a:pPr>
            <a:r>
              <a:rPr lang="en-US" sz="8500">
                <a:solidFill>
                  <a:srgbClr val="000000"/>
                </a:solidFill>
                <a:latin typeface="IBM Plex Sans Bold"/>
                <a:ea typeface="IBM Plex Sans Bold"/>
                <a:cs typeface="IBM Plex Sans Bold"/>
                <a:sym typeface="IBM Plex Sans Bold"/>
              </a:rPr>
              <a:t>  Volume Growth </a:t>
            </a:r>
          </a:p>
        </p:txBody>
      </p:sp>
      <p:sp>
        <p:nvSpPr>
          <p:cNvPr name="TextBox 5" id="5"/>
          <p:cNvSpPr txBox="true"/>
          <p:nvPr/>
        </p:nvSpPr>
        <p:spPr>
          <a:xfrm rot="0">
            <a:off x="447729" y="7380648"/>
            <a:ext cx="17840271" cy="2409825"/>
          </a:xfrm>
          <a:prstGeom prst="rect">
            <a:avLst/>
          </a:prstGeom>
        </p:spPr>
        <p:txBody>
          <a:bodyPr anchor="t" rtlCol="false" tIns="0" lIns="0" bIns="0" rIns="0">
            <a:spAutoFit/>
          </a:bodyPr>
          <a:lstStyle/>
          <a:p>
            <a:pPr algn="just">
              <a:lnSpc>
                <a:spcPts val="3899"/>
              </a:lnSpc>
            </a:pPr>
            <a:r>
              <a:rPr lang="en-US" sz="2999">
                <a:solidFill>
                  <a:srgbClr val="000000"/>
                </a:solidFill>
                <a:latin typeface="IBM Plex Sans Bold"/>
                <a:ea typeface="IBM Plex Sans Bold"/>
                <a:cs typeface="IBM Plex Sans Bold"/>
                <a:sym typeface="IBM Plex Sans Bold"/>
              </a:rPr>
              <a:t>INSIGHTS:</a:t>
            </a: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Steady Growth: </a:t>
            </a:r>
            <a:r>
              <a:rPr lang="en-US" sz="2999">
                <a:solidFill>
                  <a:srgbClr val="000000"/>
                </a:solidFill>
                <a:latin typeface="IBM Plex Sans"/>
                <a:ea typeface="IBM Plex Sans"/>
                <a:cs typeface="IBM Plex Sans"/>
                <a:sym typeface="IBM Plex Sans"/>
              </a:rPr>
              <a:t>There is a clear upward trend in both total sessions and total orders over time, indicating steady growth in user engagement and sales.</a:t>
            </a:r>
          </a:p>
          <a:p>
            <a:pPr algn="just" marL="647698" indent="-323849" lvl="1">
              <a:lnSpc>
                <a:spcPts val="3899"/>
              </a:lnSpc>
              <a:buFont typeface="Arial"/>
              <a:buChar char="•"/>
            </a:pPr>
            <a:r>
              <a:rPr lang="en-US" sz="2999">
                <a:solidFill>
                  <a:srgbClr val="000000"/>
                </a:solidFill>
                <a:latin typeface="IBM Plex Sans Bold"/>
                <a:ea typeface="IBM Plex Sans Bold"/>
                <a:cs typeface="IBM Plex Sans Bold"/>
                <a:sym typeface="IBM Plex Sans Bold"/>
              </a:rPr>
              <a:t>Seasonal Trends: </a:t>
            </a:r>
            <a:r>
              <a:rPr lang="en-US" sz="2999">
                <a:solidFill>
                  <a:srgbClr val="000000"/>
                </a:solidFill>
                <a:latin typeface="IBM Plex Sans"/>
                <a:ea typeface="IBM Plex Sans"/>
                <a:cs typeface="IBM Plex Sans"/>
                <a:sym typeface="IBM Plex Sans"/>
              </a:rPr>
              <a:t>There seems to be a notable increase in both sessions and orders in Q4 of each year, which could indicate higher activity during holiday seasons or end-of-year promotions.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2066703"/>
          </a:xfrm>
          <a:prstGeom prst="rect">
            <a:avLst/>
          </a:prstGeom>
          <a:solidFill>
            <a:srgbClr val="F4F4F4"/>
          </a:solidFill>
        </p:spPr>
      </p:sp>
      <p:sp>
        <p:nvSpPr>
          <p:cNvPr name="Freeform 3" id="3"/>
          <p:cNvSpPr/>
          <p:nvPr/>
        </p:nvSpPr>
        <p:spPr>
          <a:xfrm flipH="false" flipV="false" rot="0">
            <a:off x="6642515" y="2876030"/>
            <a:ext cx="11457016" cy="6435673"/>
          </a:xfrm>
          <a:custGeom>
            <a:avLst/>
            <a:gdLst/>
            <a:ahLst/>
            <a:cxnLst/>
            <a:rect r="r" b="b" t="t" l="l"/>
            <a:pathLst>
              <a:path h="6435673" w="11457016">
                <a:moveTo>
                  <a:pt x="0" y="0"/>
                </a:moveTo>
                <a:lnTo>
                  <a:pt x="11457015" y="0"/>
                </a:lnTo>
                <a:lnTo>
                  <a:pt x="11457015" y="6435672"/>
                </a:lnTo>
                <a:lnTo>
                  <a:pt x="0" y="6435672"/>
                </a:lnTo>
                <a:lnTo>
                  <a:pt x="0" y="0"/>
                </a:lnTo>
                <a:close/>
              </a:path>
            </a:pathLst>
          </a:custGeom>
          <a:blipFill>
            <a:blip r:embed="rId2"/>
            <a:stretch>
              <a:fillRect l="0" t="0" r="0" b="0"/>
            </a:stretch>
          </a:blipFill>
        </p:spPr>
      </p:sp>
      <p:sp>
        <p:nvSpPr>
          <p:cNvPr name="TextBox 4" id="4"/>
          <p:cNvSpPr txBox="true"/>
          <p:nvPr/>
        </p:nvSpPr>
        <p:spPr>
          <a:xfrm rot="0">
            <a:off x="2120556" y="385651"/>
            <a:ext cx="14046888" cy="1295400"/>
          </a:xfrm>
          <a:prstGeom prst="rect">
            <a:avLst/>
          </a:prstGeom>
        </p:spPr>
        <p:txBody>
          <a:bodyPr anchor="t" rtlCol="false" tIns="0" lIns="0" bIns="0" rIns="0">
            <a:spAutoFit/>
          </a:bodyPr>
          <a:lstStyle/>
          <a:p>
            <a:pPr algn="ctr" marL="0" indent="0" lvl="0">
              <a:lnSpc>
                <a:spcPts val="10200"/>
              </a:lnSpc>
              <a:spcBef>
                <a:spcPct val="0"/>
              </a:spcBef>
            </a:pPr>
            <a:r>
              <a:rPr lang="en-US" sz="8500">
                <a:solidFill>
                  <a:srgbClr val="000000"/>
                </a:solidFill>
                <a:latin typeface="IBM Plex Sans Bold"/>
                <a:ea typeface="IBM Plex Sans Bold"/>
                <a:cs typeface="IBM Plex Sans Bold"/>
                <a:sym typeface="IBM Plex Sans Bold"/>
              </a:rPr>
              <a:t> Efficiency improvements</a:t>
            </a:r>
          </a:p>
        </p:txBody>
      </p:sp>
      <p:sp>
        <p:nvSpPr>
          <p:cNvPr name="TextBox 5" id="5"/>
          <p:cNvSpPr txBox="true"/>
          <p:nvPr/>
        </p:nvSpPr>
        <p:spPr>
          <a:xfrm rot="0">
            <a:off x="447729" y="2450553"/>
            <a:ext cx="5567532" cy="7267575"/>
          </a:xfrm>
          <a:prstGeom prst="rect">
            <a:avLst/>
          </a:prstGeom>
        </p:spPr>
        <p:txBody>
          <a:bodyPr anchor="t" rtlCol="false" tIns="0" lIns="0" bIns="0" rIns="0">
            <a:spAutoFit/>
          </a:bodyPr>
          <a:lstStyle/>
          <a:p>
            <a:pPr algn="just">
              <a:lnSpc>
                <a:spcPts val="3899"/>
              </a:lnSpc>
            </a:pPr>
            <a:r>
              <a:rPr lang="en-US" sz="2999">
                <a:solidFill>
                  <a:srgbClr val="000000"/>
                </a:solidFill>
                <a:latin typeface="IBM Plex Sans Bold"/>
                <a:ea typeface="IBM Plex Sans Bold"/>
                <a:cs typeface="IBM Plex Sans Bold"/>
                <a:sym typeface="IBM Plex Sans Bold"/>
              </a:rPr>
              <a:t>INSIGHTS:</a:t>
            </a:r>
          </a:p>
          <a:p>
            <a:pPr algn="just" marL="647698" indent="-323849" lvl="1">
              <a:lnSpc>
                <a:spcPts val="3899"/>
              </a:lnSpc>
              <a:buFont typeface="Arial"/>
              <a:buChar char="•"/>
            </a:pPr>
            <a:r>
              <a:rPr lang="en-US" sz="2999">
                <a:solidFill>
                  <a:srgbClr val="000000"/>
                </a:solidFill>
                <a:latin typeface="IBM Plex Sans"/>
                <a:ea typeface="IBM Plex Sans"/>
                <a:cs typeface="IBM Plex Sans"/>
                <a:sym typeface="IBM Plex Sans"/>
              </a:rPr>
              <a:t>There has been a consistent increase in CVR%, indicating improved effectiveness in converting sessions to orders.</a:t>
            </a:r>
          </a:p>
          <a:p>
            <a:pPr algn="just" marL="647698" indent="-323849" lvl="1">
              <a:lnSpc>
                <a:spcPts val="3899"/>
              </a:lnSpc>
              <a:buFont typeface="Arial"/>
              <a:buChar char="•"/>
            </a:pPr>
            <a:r>
              <a:rPr lang="en-US" sz="2999">
                <a:solidFill>
                  <a:srgbClr val="000000"/>
                </a:solidFill>
                <a:latin typeface="IBM Plex Sans"/>
                <a:ea typeface="IBM Plex Sans"/>
                <a:cs typeface="IBM Plex Sans"/>
                <a:sym typeface="IBM Plex Sans"/>
              </a:rPr>
              <a:t>Significant increases in revenue per order are seen.</a:t>
            </a:r>
          </a:p>
          <a:p>
            <a:pPr algn="just" marL="647698" indent="-323849" lvl="1">
              <a:lnSpc>
                <a:spcPts val="3899"/>
              </a:lnSpc>
              <a:buFont typeface="Arial"/>
              <a:buChar char="•"/>
            </a:pPr>
            <a:r>
              <a:rPr lang="en-US" sz="2999">
                <a:solidFill>
                  <a:srgbClr val="000000"/>
                </a:solidFill>
                <a:latin typeface="IBM Plex Sans"/>
                <a:ea typeface="IBM Plex Sans"/>
                <a:cs typeface="IBM Plex Sans"/>
                <a:sym typeface="IBM Plex Sans"/>
              </a:rPr>
              <a:t>The steady increase in revenue per session indicates that the company is not only driving more visitors but also generating more revenue from each user interaction.</a:t>
            </a:r>
          </a:p>
        </p:txBody>
      </p:sp>
      <p:grpSp>
        <p:nvGrpSpPr>
          <p:cNvPr name="Group 6" id="6"/>
          <p:cNvGrpSpPr/>
          <p:nvPr/>
        </p:nvGrpSpPr>
        <p:grpSpPr>
          <a:xfrm rot="0">
            <a:off x="15153858" y="9803001"/>
            <a:ext cx="3134142" cy="483999"/>
            <a:chOff x="0" y="0"/>
            <a:chExt cx="4178856" cy="645332"/>
          </a:xfrm>
        </p:grpSpPr>
        <p:sp>
          <p:nvSpPr>
            <p:cNvPr name="AutoShape 7" id="7"/>
            <p:cNvSpPr/>
            <p:nvPr/>
          </p:nvSpPr>
          <p:spPr>
            <a:xfrm rot="0">
              <a:off x="0" y="0"/>
              <a:ext cx="4178856" cy="645332"/>
            </a:xfrm>
            <a:prstGeom prst="rect">
              <a:avLst/>
            </a:prstGeom>
            <a:solidFill>
              <a:srgbClr val="9600F2"/>
            </a:solidFill>
          </p:spPr>
        </p:sp>
        <p:sp>
          <p:nvSpPr>
            <p:cNvPr name="TextBox 8" id="8"/>
            <p:cNvSpPr txBox="true"/>
            <p:nvPr/>
          </p:nvSpPr>
          <p:spPr>
            <a:xfrm rot="0">
              <a:off x="291683" y="126018"/>
              <a:ext cx="3716088" cy="364700"/>
            </a:xfrm>
            <a:prstGeom prst="rect">
              <a:avLst/>
            </a:prstGeom>
          </p:spPr>
          <p:txBody>
            <a:bodyPr anchor="t" rtlCol="false" tIns="0" lIns="0" bIns="0" rIns="0">
              <a:spAutoFit/>
            </a:bodyPr>
            <a:lstStyle/>
            <a:p>
              <a:pPr algn="ctr">
                <a:lnSpc>
                  <a:spcPts val="2380"/>
                </a:lnSpc>
                <a:spcBef>
                  <a:spcPct val="0"/>
                </a:spcBef>
              </a:pPr>
              <a:r>
                <a:rPr lang="en-US" sz="1700" u="none">
                  <a:solidFill>
                    <a:srgbClr val="FFFFFF"/>
                  </a:solidFill>
                  <a:latin typeface="IBM Plex Sans Bold"/>
                  <a:ea typeface="IBM Plex Sans Bold"/>
                  <a:cs typeface="IBM Plex Sans Bold"/>
                  <a:sym typeface="IBM Plex Sans Bold"/>
                </a:rPr>
                <a:t>BACK TO AGENDA PAGE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DAGM6WYY6RA</dc:identifier>
  <dcterms:modified xsi:type="dcterms:W3CDTF">2011-08-01T06:04:30Z</dcterms:modified>
  <cp:revision>1</cp:revision>
  <dc:title>Investor Pitch</dc:title>
</cp:coreProperties>
</file>