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3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85" r:id="rId9"/>
    <p:sldId id="262" r:id="rId10"/>
    <p:sldId id="263" r:id="rId11"/>
    <p:sldId id="265" r:id="rId12"/>
    <p:sldId id="284" r:id="rId13"/>
    <p:sldId id="274" r:id="rId14"/>
    <p:sldId id="268" r:id="rId15"/>
    <p:sldId id="286" r:id="rId16"/>
    <p:sldId id="282" r:id="rId17"/>
    <p:sldId id="269" r:id="rId18"/>
    <p:sldId id="270" r:id="rId19"/>
    <p:sldId id="271" r:id="rId20"/>
    <p:sldId id="272" r:id="rId21"/>
    <p:sldId id="276" r:id="rId22"/>
    <p:sldId id="273" r:id="rId23"/>
    <p:sldId id="275" r:id="rId24"/>
    <p:sldId id="280" r:id="rId25"/>
    <p:sldId id="281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alytix%20labs\Interenship\Retail%20Case%20Study\Retail%20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alytix%20labs\Interenship\Retail%20Case%20Study\Retail%20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alytix%20labs\Interenship\Retail%20Case%20Study\Retail%20Case%20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alytix%20labs\Interenship\Retail%20Case%20Study\Retail%20Case%20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alytix%20labs\Interenship\Retail%20Case%20Study\Retail%20Case%20Stu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nalytix%20labs\Interenship\Retail%20Case%20Study\Retail%20Case%20Stud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E:\Analytix%20labs\Interenship\Retail%20Case%20Study\Retail%20Case%20Stud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7524342907840746"/>
          <c:y val="0.14807446637475766"/>
          <c:w val="0.25772910428449963"/>
          <c:h val="0.69297094932725167"/>
        </c:manualLayout>
      </c:layout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Segmentation of customers </a:t>
            </a:r>
          </a:p>
          <a:p>
            <a:pPr>
              <a:defRPr sz="1600"/>
            </a:pPr>
            <a:r>
              <a:rPr lang="en-US" sz="1600" dirty="0"/>
              <a:t>based on revenue</a:t>
            </a:r>
          </a:p>
        </c:rich>
      </c:tx>
      <c:layout>
        <c:manualLayout>
          <c:xMode val="edge"/>
          <c:yMode val="edge"/>
          <c:x val="4.4599809606611619E-2"/>
          <c:y val="0.148551947105636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Sheet2!$B$6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58000"/>
                      <a:tint val="98000"/>
                      <a:lumMod val="114000"/>
                    </a:schemeClr>
                  </a:gs>
                  <a:gs pos="100000">
                    <a:schemeClr val="accent2">
                      <a:tint val="58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CF20-4B30-93CB-FAA2D00CA48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86000"/>
                      <a:tint val="98000"/>
                      <a:lumMod val="114000"/>
                    </a:schemeClr>
                  </a:gs>
                  <a:gs pos="100000">
                    <a:schemeClr val="accent2">
                      <a:tint val="86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CF20-4B30-93CB-FAA2D00CA48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86000"/>
                      <a:tint val="98000"/>
                      <a:lumMod val="114000"/>
                    </a:schemeClr>
                  </a:gs>
                  <a:gs pos="100000">
                    <a:schemeClr val="accent2">
                      <a:shade val="86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CF20-4B30-93CB-FAA2D00CA48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shade val="58000"/>
                      <a:tint val="98000"/>
                      <a:lumMod val="114000"/>
                    </a:schemeClr>
                  </a:gs>
                  <a:gs pos="100000">
                    <a:schemeClr val="accent2">
                      <a:shade val="58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CF20-4B30-93CB-FAA2D00CA487}"/>
              </c:ext>
            </c:extLst>
          </c:dPt>
          <c:dLbls>
            <c:dLbl>
              <c:idx val="0"/>
              <c:layout>
                <c:manualLayout>
                  <c:x val="-0.16775757469605163"/>
                  <c:y val="-9.8327290209347121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93 lakhs, </a:t>
                    </a:r>
                    <a:fld id="{982E3A4E-65AE-4BEE-92C7-82CB7F6216D0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20-4B30-93CB-FAA2D00CA487}"/>
                </c:ext>
              </c:extLst>
            </c:dLbl>
            <c:dLbl>
              <c:idx val="1"/>
              <c:layout>
                <c:manualLayout>
                  <c:x val="0.14961393072907922"/>
                  <c:y val="-9.3334188716545016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34 lakhs, </a:t>
                    </a:r>
                    <a:fld id="{9F7D4A47-8174-48B0-A7B5-564364D397DD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20-4B30-93CB-FAA2D00CA487}"/>
                </c:ext>
              </c:extLst>
            </c:dLbl>
            <c:dLbl>
              <c:idx val="2"/>
              <c:layout>
                <c:manualLayout>
                  <c:x val="9.9242413937735141E-2"/>
                  <c:y val="0.1090936343648621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20 lakhs, </a:t>
                    </a:r>
                    <a:fld id="{7558E378-EBF7-431B-A086-E38446BDC753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F20-4B30-93CB-FAA2D00CA487}"/>
                </c:ext>
              </c:extLst>
            </c:dLbl>
            <c:dLbl>
              <c:idx val="3"/>
              <c:layout>
                <c:manualLayout>
                  <c:x val="9.8588297682242795E-2"/>
                  <c:y val="0.12650979096968776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11 lakhs, </a:t>
                    </a:r>
                    <a:fld id="{82661FC6-965E-4579-9FC2-A235B7EB179C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F20-4B30-93CB-FAA2D00CA4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Sheet2!$A$7:$A$10</c:f>
              <c:strCache>
                <c:ptCount val="4"/>
                <c:pt idx="0">
                  <c:v>Preminum</c:v>
                </c:pt>
                <c:pt idx="1">
                  <c:v>Gold</c:v>
                </c:pt>
                <c:pt idx="2">
                  <c:v>Silver</c:v>
                </c:pt>
                <c:pt idx="3">
                  <c:v>Standard</c:v>
                </c:pt>
              </c:strCache>
            </c:strRef>
          </c:cat>
          <c:val>
            <c:numRef>
              <c:f>Sheet2!$B$7:$B$10</c:f>
              <c:numCache>
                <c:formatCode>General</c:formatCode>
                <c:ptCount val="4"/>
                <c:pt idx="0">
                  <c:v>9288910.97192383</c:v>
                </c:pt>
                <c:pt idx="1">
                  <c:v>3411044.1209869399</c:v>
                </c:pt>
                <c:pt idx="2">
                  <c:v>2039387.0502471901</c:v>
                </c:pt>
                <c:pt idx="3">
                  <c:v>1104354.558496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20-4B30-93CB-FAA2D00CA4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6493084588942994E-2"/>
          <c:y val="0.67968327577315546"/>
          <c:w val="0.18065625974221516"/>
          <c:h val="0.30791263615195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>
                <a:solidFill>
                  <a:schemeClr val="bg1"/>
                </a:solidFill>
              </a:rPr>
              <a:t>Top</a:t>
            </a:r>
            <a:r>
              <a:rPr lang="en-IN" sz="1600" baseline="0" dirty="0">
                <a:solidFill>
                  <a:schemeClr val="bg1"/>
                </a:solidFill>
              </a:rPr>
              <a:t> 5 Cities based on Sales</a:t>
            </a:r>
            <a:endParaRPr lang="en-IN" sz="16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21.7 lakhs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A8D9-418D-A30B-CCF292C709A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11.5 lakhs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8D9-418D-A30B-CCF292C709A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4.1 lakhs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8D9-418D-A30B-CCF292C709A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3.5 lakhs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8D9-418D-A30B-CCF292C709A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2.5 lakhs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8D9-418D-A30B-CCF292C709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Sheet2!$A$20:$A$24</c:f>
              <c:strCache>
                <c:ptCount val="5"/>
                <c:pt idx="0">
                  <c:v>Akkarampalle</c:v>
                </c:pt>
                <c:pt idx="1">
                  <c:v>Badepalle</c:v>
                </c:pt>
                <c:pt idx="2">
                  <c:v>Anantapur</c:v>
                </c:pt>
                <c:pt idx="3">
                  <c:v>Eddumailaram</c:v>
                </c:pt>
                <c:pt idx="4">
                  <c:v>Anakapalle</c:v>
                </c:pt>
              </c:strCache>
            </c:strRef>
          </c:cat>
          <c:val>
            <c:numRef>
              <c:f>Sheet2!$B$20:$B$24</c:f>
              <c:numCache>
                <c:formatCode>0.00</c:formatCode>
                <c:ptCount val="5"/>
                <c:pt idx="0">
                  <c:v>2167871.2107739402</c:v>
                </c:pt>
                <c:pt idx="1">
                  <c:v>1153547.7091703401</c:v>
                </c:pt>
                <c:pt idx="2">
                  <c:v>416896.31023216201</c:v>
                </c:pt>
                <c:pt idx="3">
                  <c:v>353258.53953742998</c:v>
                </c:pt>
                <c:pt idx="4">
                  <c:v>244739.87006282801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2-463F-90D2-005084D298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399840"/>
        <c:axId val="58397440"/>
      </c:barChart>
      <c:catAx>
        <c:axId val="5839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7440"/>
        <c:crosses val="autoZero"/>
        <c:auto val="1"/>
        <c:lblAlgn val="ctr"/>
        <c:lblOffset val="100"/>
        <c:noMultiLvlLbl val="0"/>
      </c:catAx>
      <c:valAx>
        <c:axId val="5839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9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Sales by</a:t>
            </a:r>
            <a:r>
              <a:rPr lang="en-US" baseline="0" dirty="0">
                <a:solidFill>
                  <a:schemeClr val="bg1"/>
                </a:solidFill>
              </a:rPr>
              <a:t> Month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53824916362958E-2"/>
          <c:y val="0.10781631204715192"/>
          <c:w val="0.92288023463815116"/>
          <c:h val="0.736254722493215"/>
        </c:manualLayout>
      </c:layout>
      <c:lineChart>
        <c:grouping val="standard"/>
        <c:varyColors val="0"/>
        <c:ser>
          <c:idx val="0"/>
          <c:order val="0"/>
          <c:tx>
            <c:strRef>
              <c:f>Sheet2!$D$6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46-4CDD-86BA-2ED855F8DFE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7C-4350-8045-3AE3B8754A7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46-4CDD-86BA-2ED855F8DFEC}"/>
                </c:ext>
              </c:extLst>
            </c:dLbl>
            <c:dLbl>
              <c:idx val="3"/>
              <c:layout>
                <c:manualLayout>
                  <c:x val="-3.9988794776614975E-2"/>
                  <c:y val="-6.85405454749702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57 k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07C-4350-8045-3AE3B8754A7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46-4CDD-86BA-2ED855F8DFEC}"/>
                </c:ext>
              </c:extLst>
            </c:dLbl>
            <c:dLbl>
              <c:idx val="5"/>
              <c:layout>
                <c:manualLayout>
                  <c:x val="-3.4407278578395775E-2"/>
                  <c:y val="-7.698237253450458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92 k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07C-4350-8045-3AE3B8754A7B}"/>
                </c:ext>
              </c:extLst>
            </c:dLbl>
            <c:dLbl>
              <c:idx val="6"/>
              <c:layout>
                <c:manualLayout>
                  <c:x val="-2.9657364344764719E-2"/>
                  <c:y val="-7.979631488768280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2.83</a:t>
                    </a:r>
                    <a:r>
                      <a:rPr lang="en-US" baseline="0" dirty="0"/>
                      <a:t> L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07C-4350-8045-3AE3B8754A7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46-4CDD-86BA-2ED855F8DFEC}"/>
                </c:ext>
              </c:extLst>
            </c:dLbl>
            <c:dLbl>
              <c:idx val="8"/>
              <c:layout>
                <c:manualLayout>
                  <c:x val="-2.1843241667257863E-2"/>
                  <c:y val="4.683109100533287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3.53 L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07C-4350-8045-3AE3B8754A7B}"/>
                </c:ext>
              </c:extLst>
            </c:dLbl>
            <c:dLbl>
              <c:idx val="9"/>
              <c:layout>
                <c:manualLayout>
                  <c:x val="-3.9704093501559352E-2"/>
                  <c:y val="-7.135448782814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5.87 L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07C-4350-8045-3AE3B8754A7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246-4CDD-86BA-2ED855F8DFEC}"/>
                </c:ext>
              </c:extLst>
            </c:dLbl>
            <c:dLbl>
              <c:idx val="11"/>
              <c:layout>
                <c:manualLayout>
                  <c:x val="-2.854106110512087E-2"/>
                  <c:y val="5.808686041804547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5.45</a:t>
                    </a:r>
                    <a:r>
                      <a:rPr lang="en-US" baseline="0"/>
                      <a:t> L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07C-4350-8045-3AE3B8754A7B}"/>
                </c:ext>
              </c:extLst>
            </c:dLbl>
            <c:dLbl>
              <c:idx val="12"/>
              <c:layout>
                <c:manualLayout>
                  <c:x val="-3.0773667584408568E-2"/>
                  <c:y val="-7.698237253450458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6.57 L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07C-4350-8045-3AE3B8754A7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246-4CDD-86BA-2ED855F8DFEC}"/>
                </c:ext>
              </c:extLst>
            </c:dLbl>
            <c:dLbl>
              <c:idx val="14"/>
              <c:layout>
                <c:manualLayout>
                  <c:x val="-3.8225035657977698E-2"/>
                  <c:y val="-4.884294900272331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7.6 L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07C-4350-8045-3AE3B8754A7B}"/>
                </c:ext>
              </c:extLst>
            </c:dLbl>
            <c:dLbl>
              <c:idx val="15"/>
              <c:layout>
                <c:manualLayout>
                  <c:x val="-6.5778388140745152E-3"/>
                  <c:y val="7.215657218393610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10.28 L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907C-4350-8045-3AE3B8754A7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246-4CDD-86BA-2ED855F8DFEC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246-4CDD-86BA-2ED855F8DFEC}"/>
                </c:ext>
              </c:extLst>
            </c:dLbl>
            <c:dLbl>
              <c:idx val="18"/>
              <c:layout>
                <c:manualLayout>
                  <c:x val="-4.5285609699778594E-2"/>
                  <c:y val="-7.135448782814833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9.59 L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907C-4350-8045-3AE3B8754A7B}"/>
                </c:ext>
              </c:extLst>
            </c:dLbl>
            <c:dLbl>
              <c:idx val="19"/>
              <c:layout>
                <c:manualLayout>
                  <c:x val="-4.5648452201609284E-2"/>
                  <c:y val="-5.72847760622577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12.09 L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907C-4350-8045-3AE3B8754A7B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246-4CDD-86BA-2ED855F8DFEC}"/>
                </c:ext>
              </c:extLst>
            </c:dLbl>
            <c:dLbl>
              <c:idx val="21"/>
              <c:layout>
                <c:manualLayout>
                  <c:x val="-1.5508264731225383E-2"/>
                  <c:y val="-4.884294900272330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12.53 L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907C-4350-8045-3AE3B8754A7B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246-4CDD-86BA-2ED855F8DFEC}"/>
                </c:ext>
              </c:extLst>
            </c:dLbl>
            <c:dLbl>
              <c:idx val="23"/>
              <c:layout>
                <c:manualLayout>
                  <c:x val="-2.4075848146545641E-2"/>
                  <c:y val="6.934262983075793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9.65 L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907C-4350-8045-3AE3B8754A7B}"/>
                </c:ext>
              </c:extLst>
            </c:dLbl>
            <c:dLbl>
              <c:idx val="24"/>
              <c:layout>
                <c:manualLayout>
                  <c:x val="-7.8141226775071022E-3"/>
                  <c:y val="-0.1135636231258202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12.59 L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907C-4350-8045-3AE3B8754A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Sheet2!$C$7:$C$31</c:f>
              <c:strCache>
                <c:ptCount val="25"/>
                <c:pt idx="0">
                  <c:v>2020-2</c:v>
                </c:pt>
                <c:pt idx="1">
                  <c:v>2020-4</c:v>
                </c:pt>
                <c:pt idx="2">
                  <c:v>2021-9</c:v>
                </c:pt>
                <c:pt idx="3">
                  <c:v>2021-10</c:v>
                </c:pt>
                <c:pt idx="4">
                  <c:v>2021-12</c:v>
                </c:pt>
                <c:pt idx="5">
                  <c:v>2022-1</c:v>
                </c:pt>
                <c:pt idx="6">
                  <c:v>2022-2</c:v>
                </c:pt>
                <c:pt idx="7">
                  <c:v>2022-3</c:v>
                </c:pt>
                <c:pt idx="8">
                  <c:v>2022-4</c:v>
                </c:pt>
                <c:pt idx="9">
                  <c:v>2022-5</c:v>
                </c:pt>
                <c:pt idx="10">
                  <c:v>2022-6</c:v>
                </c:pt>
                <c:pt idx="11">
                  <c:v>2022-7</c:v>
                </c:pt>
                <c:pt idx="12">
                  <c:v>2022-8</c:v>
                </c:pt>
                <c:pt idx="13">
                  <c:v>2022-9</c:v>
                </c:pt>
                <c:pt idx="14">
                  <c:v>2022-10</c:v>
                </c:pt>
                <c:pt idx="15">
                  <c:v>2022-11</c:v>
                </c:pt>
                <c:pt idx="16">
                  <c:v>2022-12</c:v>
                </c:pt>
                <c:pt idx="17">
                  <c:v>2023-1</c:v>
                </c:pt>
                <c:pt idx="18">
                  <c:v>2023-2</c:v>
                </c:pt>
                <c:pt idx="19">
                  <c:v>2023-3</c:v>
                </c:pt>
                <c:pt idx="20">
                  <c:v>2023-4</c:v>
                </c:pt>
                <c:pt idx="21">
                  <c:v>2023-5</c:v>
                </c:pt>
                <c:pt idx="22">
                  <c:v>2023-6</c:v>
                </c:pt>
                <c:pt idx="23">
                  <c:v>2023-7</c:v>
                </c:pt>
                <c:pt idx="24">
                  <c:v>2023-8</c:v>
                </c:pt>
              </c:strCache>
            </c:strRef>
          </c:cat>
          <c:val>
            <c:numRef>
              <c:f>Sheet2!$D$7:$D$31</c:f>
              <c:numCache>
                <c:formatCode>General</c:formatCode>
                <c:ptCount val="25"/>
                <c:pt idx="0">
                  <c:v>175.34</c:v>
                </c:pt>
                <c:pt idx="1">
                  <c:v>322.86</c:v>
                </c:pt>
                <c:pt idx="2">
                  <c:v>361.98</c:v>
                </c:pt>
                <c:pt idx="3">
                  <c:v>56945.07</c:v>
                </c:pt>
                <c:pt idx="4">
                  <c:v>19.62</c:v>
                </c:pt>
                <c:pt idx="5">
                  <c:v>92198.41</c:v>
                </c:pt>
                <c:pt idx="6">
                  <c:v>282731.52000000002</c:v>
                </c:pt>
                <c:pt idx="7">
                  <c:v>396542.39</c:v>
                </c:pt>
                <c:pt idx="8">
                  <c:v>352845.76</c:v>
                </c:pt>
                <c:pt idx="9">
                  <c:v>586221.79</c:v>
                </c:pt>
                <c:pt idx="10">
                  <c:v>543623.12</c:v>
                </c:pt>
                <c:pt idx="11">
                  <c:v>544850.17000000004</c:v>
                </c:pt>
                <c:pt idx="12">
                  <c:v>656244.32999999996</c:v>
                </c:pt>
                <c:pt idx="13">
                  <c:v>711614.67</c:v>
                </c:pt>
                <c:pt idx="14">
                  <c:v>760543.96</c:v>
                </c:pt>
                <c:pt idx="15">
                  <c:v>1027375.7</c:v>
                </c:pt>
                <c:pt idx="16">
                  <c:v>1045817.04</c:v>
                </c:pt>
                <c:pt idx="17">
                  <c:v>987044.01</c:v>
                </c:pt>
                <c:pt idx="18">
                  <c:v>958197.45</c:v>
                </c:pt>
                <c:pt idx="19">
                  <c:v>1209226.26</c:v>
                </c:pt>
                <c:pt idx="20">
                  <c:v>1116664.98</c:v>
                </c:pt>
                <c:pt idx="21">
                  <c:v>1252698.0900000001</c:v>
                </c:pt>
                <c:pt idx="22">
                  <c:v>1021381.12</c:v>
                </c:pt>
                <c:pt idx="23">
                  <c:v>964848.75</c:v>
                </c:pt>
                <c:pt idx="24">
                  <c:v>1259175.95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DB-4A3F-88A1-F79BD1B9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9094575"/>
        <c:axId val="1809092655"/>
      </c:lineChart>
      <c:catAx>
        <c:axId val="180909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092655"/>
        <c:crosses val="autoZero"/>
        <c:auto val="1"/>
        <c:lblAlgn val="ctr"/>
        <c:lblOffset val="100"/>
        <c:noMultiLvlLbl val="0"/>
      </c:catAx>
      <c:valAx>
        <c:axId val="180909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09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Weekday</a:t>
            </a:r>
            <a:r>
              <a:rPr lang="en-IN" baseline="0" dirty="0">
                <a:solidFill>
                  <a:schemeClr val="bg1"/>
                </a:solidFill>
              </a:rPr>
              <a:t> vs weekend Sales</a:t>
            </a:r>
            <a:endParaRPr lang="en-I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77387365150785E-2"/>
          <c:y val="0.14349517320879232"/>
          <c:w val="0.85632981655757323"/>
          <c:h val="0.7341525755985860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3-4286-9A0F-A3BD087EBAB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3-4286-9A0F-A3BD087EBAB1}"/>
              </c:ext>
            </c:extLst>
          </c:dPt>
          <c:dLbls>
            <c:dLbl>
              <c:idx val="0"/>
              <c:layout>
                <c:manualLayout>
                  <c:x val="0.25480184371190173"/>
                  <c:y val="1.704357175024098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1.25</a:t>
                    </a:r>
                    <a:r>
                      <a:rPr lang="en-US" baseline="0" dirty="0"/>
                      <a:t> Cr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E83-4286-9A0F-A3BD087EBAB1}"/>
                </c:ext>
              </c:extLst>
            </c:dLbl>
            <c:dLbl>
              <c:idx val="1"/>
              <c:layout>
                <c:manualLayout>
                  <c:x val="1.071460801068088E-2"/>
                  <c:y val="-0.2327809209654576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33 lacs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E83-4286-9A0F-A3BD087EBA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Sheet14!$I$2:$I$3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Sheet14!$J$2:$J$3</c:f>
              <c:numCache>
                <c:formatCode>General</c:formatCode>
                <c:ptCount val="2"/>
                <c:pt idx="0">
                  <c:v>12552213.4987035</c:v>
                </c:pt>
                <c:pt idx="1">
                  <c:v>3291483.2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83-4286-9A0F-A3BD087EB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95986160"/>
        <c:axId val="895984720"/>
      </c:barChart>
      <c:catAx>
        <c:axId val="895986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984720"/>
        <c:crosses val="autoZero"/>
        <c:auto val="1"/>
        <c:lblAlgn val="ctr"/>
        <c:lblOffset val="100"/>
        <c:noMultiLvlLbl val="0"/>
      </c:catAx>
      <c:valAx>
        <c:axId val="89598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98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20909886264217"/>
          <c:y val="3.2105067452815661E-2"/>
          <c:w val="0.75638194682186466"/>
          <c:h val="0.900187482562834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Sheet14!$B$54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27.9</a:t>
                    </a:r>
                    <a:r>
                      <a:rPr lang="en-US" baseline="0"/>
                      <a:t> L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33D-40FF-A397-F7BE183EE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Sheet14!$C$53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Sheet14!$C$54</c:f>
              <c:numCache>
                <c:formatCode>General</c:formatCode>
                <c:ptCount val="1"/>
                <c:pt idx="0">
                  <c:v>2793740.4600739498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3-4F41-8BF4-B35ECFC003DF}"/>
            </c:ext>
          </c:extLst>
        </c:ser>
        <c:ser>
          <c:idx val="1"/>
          <c:order val="1"/>
          <c:tx>
            <c:strRef>
              <c:f>Sheet14!$B$55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29.1 L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33D-40FF-A397-F7BE183EE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Sheet14!$C$53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Sheet14!$C$55</c:f>
              <c:numCache>
                <c:formatCode>General</c:formatCode>
                <c:ptCount val="1"/>
                <c:pt idx="0">
                  <c:v>2905988.280797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43-4F41-8BF4-B35ECFC003DF}"/>
            </c:ext>
          </c:extLst>
        </c:ser>
        <c:ser>
          <c:idx val="2"/>
          <c:order val="2"/>
          <c:tx>
            <c:strRef>
              <c:f>Sheet14!$B$56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43.10 L 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33D-40FF-A397-F7BE183EE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Sheet14!$C$53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Sheet14!$C$56</c:f>
              <c:numCache>
                <c:formatCode>General</c:formatCode>
                <c:ptCount val="1"/>
                <c:pt idx="0">
                  <c:v>4309508.6784381904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43-4F41-8BF4-B35ECFC003DF}"/>
            </c:ext>
          </c:extLst>
        </c:ser>
        <c:ser>
          <c:idx val="3"/>
          <c:order val="3"/>
          <c:tx>
            <c:strRef>
              <c:f>Sheet14!$B$57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24,7 L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33D-40FF-A397-F7BE183EE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Sheet14!$C$53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Sheet14!$C$57</c:f>
              <c:numCache>
                <c:formatCode>General</c:formatCode>
                <c:ptCount val="1"/>
                <c:pt idx="0">
                  <c:v>2471204.85935116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43-4F41-8BF4-B35ECFC003DF}"/>
            </c:ext>
          </c:extLst>
        </c:ser>
        <c:ser>
          <c:idx val="4"/>
          <c:order val="4"/>
          <c:tx>
            <c:strRef>
              <c:f>Sheet14!$B$58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0.7</a:t>
                    </a:r>
                    <a:r>
                      <a:rPr lang="en-US" baseline="0"/>
                      <a:t> L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33D-40FF-A397-F7BE183EE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Sheet14!$C$53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Sheet14!$C$58</c:f>
              <c:numCache>
                <c:formatCode>General</c:formatCode>
                <c:ptCount val="1"/>
                <c:pt idx="0">
                  <c:v>71771.220043182402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3-4F41-8BF4-B35ECFC003DF}"/>
            </c:ext>
          </c:extLst>
        </c:ser>
        <c:ser>
          <c:idx val="5"/>
          <c:order val="5"/>
          <c:tx>
            <c:strRef>
              <c:f>Sheet14!$B$59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4.13</a:t>
                    </a:r>
                    <a:r>
                      <a:rPr lang="en-US" baseline="0"/>
                      <a:t> L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33D-40FF-A397-F7BE183EE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Sheet14!$C$53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Sheet14!$C$59</c:f>
              <c:numCache>
                <c:formatCode>General</c:formatCode>
                <c:ptCount val="1"/>
                <c:pt idx="0">
                  <c:v>412198.35996818502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43-4F41-8BF4-B35ECFC003DF}"/>
            </c:ext>
          </c:extLst>
        </c:ser>
        <c:ser>
          <c:idx val="6"/>
          <c:order val="6"/>
          <c:tx>
            <c:strRef>
              <c:f>Sheet14!$B$60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28.8 L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33D-40FF-A397-F7BE183EE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Sheet14!$C$53</c:f>
              <c:strCache>
                <c:ptCount val="1"/>
                <c:pt idx="0">
                  <c:v>Sales</c:v>
                </c:pt>
              </c:strCache>
            </c:strRef>
          </c:cat>
          <c:val>
            <c:numRef>
              <c:f>Sheet14!$C$60</c:f>
              <c:numCache>
                <c:formatCode>General</c:formatCode>
                <c:ptCount val="1"/>
                <c:pt idx="0">
                  <c:v>2879284.8429822898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43-4F41-8BF4-B35ECFC003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5763792"/>
        <c:axId val="925777232"/>
      </c:barChart>
      <c:catAx>
        <c:axId val="92576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77232"/>
        <c:crosses val="autoZero"/>
        <c:auto val="1"/>
        <c:lblAlgn val="ctr"/>
        <c:lblOffset val="100"/>
        <c:noMultiLvlLbl val="0"/>
      </c:catAx>
      <c:valAx>
        <c:axId val="92577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76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Sheet2!$A$2:$A$15</cx:f>
        <cx:lvl ptCount="14">
          <cx:pt idx="0">Toys &amp; Gifts</cx:pt>
          <cx:pt idx="1">Home_Appliances</cx:pt>
          <cx:pt idx="2">Baby</cx:pt>
          <cx:pt idx="3">Food &amp; Beverages</cx:pt>
          <cx:pt idx="4">Luggage_Accessories</cx:pt>
          <cx:pt idx="5">Furniture</cx:pt>
          <cx:pt idx="6">Computers &amp; Accessories</cx:pt>
          <cx:pt idx="7">Construction_Tools</cx:pt>
          <cx:pt idx="8">Auto</cx:pt>
          <cx:pt idx="9">Stationery</cx:pt>
          <cx:pt idx="10">Electronics</cx:pt>
          <cx:pt idx="11">Pet_Shop</cx:pt>
          <cx:pt idx="12">Fashion</cx:pt>
          <cx:pt idx="13">Unknown</cx:pt>
        </cx:lvl>
      </cx:strDim>
      <cx:numDim type="val">
        <cx:f>Sheet2!$B$2:$B$15</cx:f>
        <cx:lvl ptCount="14" formatCode="0.00">
          <cx:pt idx="0">2639951.1171297999</cx:pt>
          <cx:pt idx="1">1794243.83190727</cx:pt>
          <cx:pt idx="2">1723940.99070358</cx:pt>
          <cx:pt idx="3">1650850.5395984601</cx:pt>
          <cx:pt idx="4">1646570.1799840899</cx:pt>
          <cx:pt idx="5">1362588.7205534</cx:pt>
          <cx:pt idx="6">1292071.8303451501</cx:pt>
          <cx:pt idx="7">1105120.90026951</cx:pt>
          <cx:pt idx="8">685384.32021617901</cx:pt>
          <cx:pt idx="9">681379.63999748195</cx:pt>
          <cx:pt idx="10">550103.54017829895</cx:pt>
          <cx:pt idx="11">253876.65026855501</cx:pt>
          <cx:pt idx="12">243951.53999614701</cx:pt>
          <cx:pt idx="13">213662.90050602</cx:pt>
        </cx:lvl>
      </cx:numDim>
    </cx:data>
    <cx:data id="1">
      <cx:strDim type="cat">
        <cx:f>Sheet2!$A$2:$A$15</cx:f>
        <cx:lvl ptCount="14">
          <cx:pt idx="0">Toys &amp; Gifts</cx:pt>
          <cx:pt idx="1">Home_Appliances</cx:pt>
          <cx:pt idx="2">Baby</cx:pt>
          <cx:pt idx="3">Food &amp; Beverages</cx:pt>
          <cx:pt idx="4">Luggage_Accessories</cx:pt>
          <cx:pt idx="5">Furniture</cx:pt>
          <cx:pt idx="6">Computers &amp; Accessories</cx:pt>
          <cx:pt idx="7">Construction_Tools</cx:pt>
          <cx:pt idx="8">Auto</cx:pt>
          <cx:pt idx="9">Stationery</cx:pt>
          <cx:pt idx="10">Electronics</cx:pt>
          <cx:pt idx="11">Pet_Shop</cx:pt>
          <cx:pt idx="12">Fashion</cx:pt>
          <cx:pt idx="13">Unknown</cx:pt>
        </cx:lvl>
      </cx:strDim>
      <cx:numDim type="val">
        <cx:f>Sheet2!$C$2:$C$15</cx:f>
        <cx:lvl ptCount="14" formatCode="0.00">
          <cx:pt idx="0">16.662469415071602</cx:pt>
          <cx:pt idx="1">11.3246539976997</cx:pt>
          <cx:pt idx="2">10.880926485569599</cx:pt>
          <cx:pt idx="3">10.419604532231</cx:pt>
          <cx:pt idx="4">10.3925883648871</cx:pt>
          <cx:pt idx="5">8.6001944256554399</cx:pt>
          <cx:pt idx="6">8.1551159093462804</cx:pt>
          <cx:pt idx="7">6.9751455173598602</cx:pt>
          <cx:pt idx="8">4.3259116424807003</cx:pt>
          <cx:pt idx="9">4.30063546928635</cx:pt>
          <cx:pt idx="10">3.4720655825283</cx:pt>
          <cx:pt idx="11">1.6023826702138999</cx:pt>
          <cx:pt idx="12">1.53973876545289</cx:pt>
          <cx:pt idx="13">1.34856722221724</cx:pt>
        </cx:lvl>
      </cx:numDim>
    </cx:data>
    <cx:data id="2">
      <cx:strDim type="cat">
        <cx:f>Sheet2!$A$2:$A$15</cx:f>
        <cx:lvl ptCount="14">
          <cx:pt idx="0">Toys &amp; Gifts</cx:pt>
          <cx:pt idx="1">Home_Appliances</cx:pt>
          <cx:pt idx="2">Baby</cx:pt>
          <cx:pt idx="3">Food &amp; Beverages</cx:pt>
          <cx:pt idx="4">Luggage_Accessories</cx:pt>
          <cx:pt idx="5">Furniture</cx:pt>
          <cx:pt idx="6">Computers &amp; Accessories</cx:pt>
          <cx:pt idx="7">Construction_Tools</cx:pt>
          <cx:pt idx="8">Auto</cx:pt>
          <cx:pt idx="9">Stationery</cx:pt>
          <cx:pt idx="10">Electronics</cx:pt>
          <cx:pt idx="11">Pet_Shop</cx:pt>
          <cx:pt idx="12">Fashion</cx:pt>
          <cx:pt idx="13">Unknown</cx:pt>
        </cx:lvl>
      </cx:strDim>
      <cx:numDim type="val">
        <cx:f>Sheet2!$D$2:$D$15</cx:f>
        <cx:lvl ptCount="14" formatCode="0.00">
          <cx:pt idx="0">16.662469415071602</cx:pt>
          <cx:pt idx="1">27.987123412771304</cx:pt>
          <cx:pt idx="2">38.8680498983409</cx:pt>
          <cx:pt idx="3">49.287654430571898</cx:pt>
          <cx:pt idx="4">59.680242795458994</cx:pt>
          <cx:pt idx="5">68.28043722111444</cx:pt>
          <cx:pt idx="6">76.435553130460718</cx:pt>
          <cx:pt idx="7">83.410698647820581</cx:pt>
          <cx:pt idx="8">87.736610290301286</cx:pt>
          <cx:pt idx="9">92.037245759587634</cx:pt>
          <cx:pt idx="10">95.509311342115936</cx:pt>
          <cx:pt idx="11">97.111694012329835</cx:pt>
          <cx:pt idx="12">98.65143277778273</cx:pt>
          <cx:pt idx="13">99.999999999999972</cx:pt>
        </cx:lvl>
      </cx:numDim>
    </cx:data>
  </cx:chartData>
  <cx:chart>
    <cx:title pos="t" align="ctr" overlay="0">
      <cx:tx>
        <cx:txData>
          <cx:v>Sales by 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chemeClr val="tx1"/>
              </a:solidFill>
            </a:defRPr>
          </a:pPr>
          <a:r>
            <a:rPr lang="en-US" sz="1800" b="0" i="0" u="none" strike="noStrike" baseline="0" dirty="0">
              <a:solidFill>
                <a:schemeClr val="bg1"/>
              </a:solidFill>
              <a:latin typeface="Calibri" panose="020F0502020204030204"/>
            </a:rPr>
            <a:t>Sales by Category</a:t>
          </a:r>
        </a:p>
      </cx:txPr>
    </cx:title>
    <cx:plotArea>
      <cx:plotAreaRegion>
        <cx:series layoutId="clusteredColumn" uniqueId="{407B9DEE-2BE3-4470-897D-AE73A339F40F}" formatIdx="0">
          <cx:tx>
            <cx:txData>
              <cx:f>Sheet2!$B$1</cx:f>
              <cx:v>Total_Sales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9BCA85B4-890F-4FFB-8DCA-39F649573654}" formatIdx="1">
          <cx:axisId val="2"/>
        </cx:series>
        <cx:series layoutId="clusteredColumn" hidden="1" uniqueId="{3FA6B77E-074A-4C55-A3FD-7D97A00DF507}" formatIdx="2">
          <cx:tx>
            <cx:txData>
              <cx:f>Sheet2!$C$1</cx:f>
              <cx:v>% of Total_Sales</cx:v>
            </cx:txData>
          </cx:tx>
          <cx:dataLabels/>
          <cx:dataId val="1"/>
          <cx:layoutPr>
            <cx:aggregation/>
          </cx:layoutPr>
          <cx:axisId val="1"/>
        </cx:series>
        <cx:series layoutId="paretoLine" ownerIdx="2" uniqueId="{1090F7C0-8E5E-4D82-AB5C-C564AA26362E}" formatIdx="3">
          <cx:axisId val="2"/>
        </cx:series>
        <cx:series layoutId="clusteredColumn" hidden="1" uniqueId="{040C2BE0-93BF-4DA7-803D-C0A62562A8B5}" formatIdx="4">
          <cx:tx>
            <cx:txData>
              <cx:v>cumm % of sales</cx:v>
            </cx:txData>
          </cx:tx>
          <cx:dataId val="2"/>
          <cx:layoutPr>
            <cx:aggregation/>
          </cx:layoutPr>
          <cx:axisId val="1"/>
        </cx:series>
        <cx:series layoutId="paretoLine" ownerIdx="4" uniqueId="{EF6F3247-3B86-40F7-BF15-BFCE8919DA5B}" formatIdx="5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</cx:txPr>
      </cx:axis>
      <cx:axis id="2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/>
            </a:pPr>
            <a:endParaRPr lang="en-US" sz="12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4FBC-278E-41F1-B464-7F56F5725A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1181-AA50-46FE-9ADC-20C8015EE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2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4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2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6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2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2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19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3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3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5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3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6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9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5D380B-6067-48AB-9CDF-88383D5C726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4461C68-5F62-48A9-A366-DFF3A6E8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  <p:sldLayoutId id="21474843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43BD-8048-8465-0188-67C4AD93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809"/>
            <a:ext cx="9144000" cy="246887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RETAIL DATA ANALYSIS AND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639D-E18D-DFE9-3EFC-37FC528C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79" y="3803904"/>
            <a:ext cx="9801725" cy="2468879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                                                                                    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																BY -</a:t>
            </a:r>
          </a:p>
          <a:p>
            <a:pPr algn="r"/>
            <a:r>
              <a:rPr lang="en-IN" sz="2400" dirty="0">
                <a:solidFill>
                  <a:schemeClr val="bg1"/>
                </a:solidFill>
              </a:rPr>
              <a:t>Prabhjot SINGH</a:t>
            </a:r>
          </a:p>
        </p:txBody>
      </p:sp>
    </p:spTree>
    <p:extLst>
      <p:ext uri="{BB962C8B-B14F-4D97-AF65-F5344CB8AC3E}">
        <p14:creationId xmlns:p14="http://schemas.microsoft.com/office/powerpoint/2010/main" val="33640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D375-807A-53A8-A1EB-ED3F356E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ANALYSIS ON HIGH LEVEL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7E2F-DE55-DADC-FF96-6BB87ADE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1977655"/>
            <a:ext cx="10951536" cy="4401879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r>
              <a:rPr lang="en-IN" sz="2400" dirty="0"/>
              <a:t>The repeat purchase rate is 0.1 % and the repeat customer percentage is 0.04 % while the one time buyers percentage is  99.96 %. highlighting for improving customer retention strategies.</a:t>
            </a:r>
          </a:p>
          <a:p>
            <a:endParaRPr lang="en-IN" sz="2400" dirty="0"/>
          </a:p>
          <a:p>
            <a:r>
              <a:rPr lang="en-IN" sz="2400" dirty="0"/>
              <a:t>The average sales per customer is Rs 161, showing that each customer contributes significantly to the overall sales.</a:t>
            </a:r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29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5205-C72A-EA8A-5338-29F1D102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ANALYSIS ON HIGH LEVEL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8ED6-56B0-3C99-1B42-13FD5F8A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88019"/>
            <a:ext cx="10579395" cy="3912781"/>
          </a:xfrm>
        </p:spPr>
        <p:txBody>
          <a:bodyPr>
            <a:noAutofit/>
          </a:bodyPr>
          <a:lstStyle/>
          <a:p>
            <a:r>
              <a:rPr lang="en-IN" sz="2400" dirty="0"/>
              <a:t>The average profit per customer is Rs 23 and the overall percentage of profit on total sales is 22.8 % . This indicates that despite the low retention rate, the business is maintaining a good profit margins.</a:t>
            </a:r>
          </a:p>
          <a:p>
            <a:endParaRPr lang="en-IN" sz="2400" dirty="0"/>
          </a:p>
          <a:p>
            <a:r>
              <a:rPr lang="en-IN" sz="2400" dirty="0"/>
              <a:t>There are 32,951 unique products across 14 categories, suggesting a diverse product offerings.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720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F171-D5BB-59CD-EACB-515CFD01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8" y="973668"/>
            <a:ext cx="10129283" cy="706964"/>
          </a:xfrm>
        </p:spPr>
        <p:txBody>
          <a:bodyPr/>
          <a:lstStyle/>
          <a:p>
            <a:r>
              <a:rPr lang="en-IN" sz="4000" b="1" dirty="0"/>
              <a:t>CUSTOMER ANALYSIS – SEGMENTATION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EBB54-D913-1895-03FC-52D966DC3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60360"/>
              </p:ext>
            </p:extLst>
          </p:nvPr>
        </p:nvGraphicFramePr>
        <p:xfrm>
          <a:off x="685800" y="2225823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DEBB54-D913-1895-03FC-52D966DC3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323784"/>
              </p:ext>
            </p:extLst>
          </p:nvPr>
        </p:nvGraphicFramePr>
        <p:xfrm>
          <a:off x="685801" y="1680632"/>
          <a:ext cx="10733566" cy="505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194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114-DA02-A06D-4BB6-72603822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CUSTOMER BEHAVIOUR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E0AF42-EED8-6962-5061-2960507AD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4594"/>
              </p:ext>
            </p:extLst>
          </p:nvPr>
        </p:nvGraphicFramePr>
        <p:xfrm>
          <a:off x="467833" y="1840832"/>
          <a:ext cx="11281144" cy="472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976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DFE-B715-3062-B81A-0FC7BDDF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9BF3-3251-8047-A899-7851F0DB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2" y="2324100"/>
            <a:ext cx="10547497" cy="4254500"/>
          </a:xfrm>
        </p:spPr>
        <p:txBody>
          <a:bodyPr>
            <a:noAutofit/>
          </a:bodyPr>
          <a:lstStyle/>
          <a:p>
            <a:r>
              <a:rPr lang="en-IN" sz="2400" b="1" dirty="0"/>
              <a:t>Customer Preferences:</a:t>
            </a:r>
          </a:p>
          <a:p>
            <a:pPr marL="0" indent="0">
              <a:buNone/>
            </a:pPr>
            <a:endParaRPr lang="en-IN" sz="2400" dirty="0"/>
          </a:p>
          <a:p>
            <a:pPr lvl="1"/>
            <a:r>
              <a:rPr lang="en-IN" sz="2400" dirty="0"/>
              <a:t>Preferred Channel : INSTORE  - 86 % customers</a:t>
            </a:r>
          </a:p>
          <a:p>
            <a:pPr lvl="1"/>
            <a:r>
              <a:rPr lang="en-IN" sz="2400" dirty="0"/>
              <a:t>Preferred Payment Method : </a:t>
            </a:r>
          </a:p>
          <a:p>
            <a:pPr marL="457200" lvl="1" indent="0">
              <a:buNone/>
            </a:pPr>
            <a:r>
              <a:rPr lang="en-IN" sz="2400" dirty="0"/>
              <a:t>   CREDIT CARD – 76 % customers</a:t>
            </a:r>
          </a:p>
          <a:p>
            <a:pPr lvl="1"/>
            <a:r>
              <a:rPr lang="en-IN" sz="2400" dirty="0"/>
              <a:t>Preferred Store : ST103 – 26 %  customers</a:t>
            </a:r>
          </a:p>
          <a:p>
            <a:pPr lvl="1"/>
            <a:r>
              <a:rPr lang="en-IN" sz="2400" dirty="0"/>
              <a:t>Preferred Category : TOYS &amp; GIFTS – 15 % customers</a:t>
            </a:r>
          </a:p>
        </p:txBody>
      </p:sp>
    </p:spTree>
    <p:extLst>
      <p:ext uri="{BB962C8B-B14F-4D97-AF65-F5344CB8AC3E}">
        <p14:creationId xmlns:p14="http://schemas.microsoft.com/office/powerpoint/2010/main" val="897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3CC-E36F-023A-FA9B-DF652ADC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CUSTOMER ANALYSIS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24B7-1E23-4BEF-62A4-AD63C5BD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92" y="2603499"/>
            <a:ext cx="11164186" cy="3988687"/>
          </a:xfrm>
        </p:spPr>
        <p:txBody>
          <a:bodyPr/>
          <a:lstStyle/>
          <a:p>
            <a:r>
              <a:rPr lang="en-IN" sz="2400" dirty="0"/>
              <a:t>Behaviour of One-Time vs Repeat Buyers:</a:t>
            </a:r>
          </a:p>
          <a:p>
            <a:pPr lvl="1"/>
            <a:r>
              <a:rPr lang="en-IN" sz="2400" dirty="0"/>
              <a:t>One time buyers contribute 99.89 % of the total sales comparing the repeated buyers to only 0.11 %.</a:t>
            </a:r>
          </a:p>
          <a:p>
            <a:pPr lvl="1"/>
            <a:r>
              <a:rPr lang="en-IN" sz="2400" dirty="0"/>
              <a:t>The average quantity per order for both type of buyers is 1.10</a:t>
            </a:r>
          </a:p>
          <a:p>
            <a:pPr lvl="1"/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A777D-F093-A263-7725-9A34FBA43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7842"/>
            <a:ext cx="10515599" cy="1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E1E1-BD39-05A6-4E44-CD51BC16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RFM SEGMENTATION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EB6E86-DFC5-4FAF-1491-F024AEDF2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5" y="2806700"/>
            <a:ext cx="10890269" cy="3314700"/>
          </a:xfrm>
        </p:spPr>
      </p:pic>
    </p:spTree>
    <p:extLst>
      <p:ext uri="{BB962C8B-B14F-4D97-AF65-F5344CB8AC3E}">
        <p14:creationId xmlns:p14="http://schemas.microsoft.com/office/powerpoint/2010/main" val="344931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ECB-972A-57A0-6E39-7EFE6C7F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SALES ANALYSIS – TRENDS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BBDBDE-F58E-9437-E919-7BC8A369D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157835"/>
              </p:ext>
            </p:extLst>
          </p:nvPr>
        </p:nvGraphicFramePr>
        <p:xfrm>
          <a:off x="467833" y="1839433"/>
          <a:ext cx="11376837" cy="4513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98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593B-EA8E-1384-3C22-E3CC98FA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SALES ANALYSIS – TRENDS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933169-7DB8-9ABE-B97B-BA7A97DCB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356591"/>
              </p:ext>
            </p:extLst>
          </p:nvPr>
        </p:nvGraphicFramePr>
        <p:xfrm>
          <a:off x="838200" y="1903228"/>
          <a:ext cx="9873343" cy="4505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835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8332-8B66-FD10-007D-0D2E60BE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SALES ANALYSIS –  WEEK DAYS SALES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594A1D-33C9-F4BC-F906-523572F61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723208"/>
              </p:ext>
            </p:extLst>
          </p:nvPr>
        </p:nvGraphicFramePr>
        <p:xfrm>
          <a:off x="680484" y="2137144"/>
          <a:ext cx="10504967" cy="4412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953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9727-049A-7FCB-0D77-5F0028E9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55DC-CC04-2DC5-3CB5-8B44A1D6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9855"/>
            <a:ext cx="9494573" cy="420254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Data Overview</a:t>
            </a:r>
          </a:p>
          <a:p>
            <a:r>
              <a:rPr lang="en-IN" sz="2400" dirty="0"/>
              <a:t>Data Inspection</a:t>
            </a:r>
          </a:p>
          <a:p>
            <a:r>
              <a:rPr lang="en-IN" sz="2400" dirty="0"/>
              <a:t>Data Handling and Data Cleaning</a:t>
            </a:r>
          </a:p>
          <a:p>
            <a:r>
              <a:rPr lang="en-IN" sz="2400" dirty="0"/>
              <a:t>EDA - High Level Metrics</a:t>
            </a:r>
          </a:p>
          <a:p>
            <a:r>
              <a:rPr lang="en-IN" sz="2400" dirty="0"/>
              <a:t>Customer Behaviour</a:t>
            </a:r>
          </a:p>
          <a:p>
            <a:r>
              <a:rPr lang="en-IN" sz="2400" dirty="0"/>
              <a:t>Sales Trends</a:t>
            </a:r>
          </a:p>
          <a:p>
            <a:r>
              <a:rPr lang="en-IN" sz="2400" dirty="0"/>
              <a:t>Store &amp; Product Analysis</a:t>
            </a:r>
          </a:p>
          <a:p>
            <a:r>
              <a:rPr lang="en-IN" sz="2400" dirty="0"/>
              <a:t>Insights</a:t>
            </a:r>
          </a:p>
          <a:p>
            <a:r>
              <a:rPr lang="en-IN" sz="2400" dirty="0"/>
              <a:t>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1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07F2-29B0-5599-50FA-464C73A1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SALES ANALYSIS –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D381-0BB9-BDF1-8550-32174EAE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6" y="2392327"/>
            <a:ext cx="11366204" cy="4210492"/>
          </a:xfrm>
        </p:spPr>
        <p:txBody>
          <a:bodyPr>
            <a:noAutofit/>
          </a:bodyPr>
          <a:lstStyle/>
          <a:p>
            <a:r>
              <a:rPr lang="en-IN" sz="2400" dirty="0"/>
              <a:t>The sales are higher on weekdays, especially mid-week compared to weekends. This could indicate that customers are more likely to make purchases during the working days.</a:t>
            </a:r>
          </a:p>
          <a:p>
            <a:endParaRPr lang="en-IN" sz="2400" dirty="0"/>
          </a:p>
          <a:p>
            <a:r>
              <a:rPr lang="en-IN" sz="2400" dirty="0"/>
              <a:t>The sales peak on Wednesday, contributing  27 % of the overall sales.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August 2023 had the highest sale of 12.6 lakhs , contributing approx. 8%  of the total sales.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742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E4A3-B8AC-FCB9-4FD2-A4308B61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STORE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C8C5-8E65-30D2-3ABF-E78C9BF9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6632"/>
            <a:ext cx="10030497" cy="4309609"/>
          </a:xfrm>
        </p:spPr>
        <p:txBody>
          <a:bodyPr/>
          <a:lstStyle/>
          <a:p>
            <a:r>
              <a:rPr lang="en-IN" sz="2400" b="1" dirty="0"/>
              <a:t>Top 10 stores by sales:                       Worst 10 stores by sales: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CAAA4-9ED8-54CD-609C-C7D383D0A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81659"/>
            <a:ext cx="4063386" cy="3624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775AB-B652-D1DB-2FC5-097F76FB0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75" y="2981659"/>
            <a:ext cx="4258430" cy="36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11A4-B8A4-AFED-1DAE-FF842FCF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PRODUCT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148E-CC50-7C41-4C7D-ABB7F906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6633"/>
            <a:ext cx="10062395" cy="4146698"/>
          </a:xfrm>
        </p:spPr>
        <p:txBody>
          <a:bodyPr>
            <a:normAutofit/>
          </a:bodyPr>
          <a:lstStyle/>
          <a:p>
            <a:r>
              <a:rPr lang="en-IN" sz="2400" b="1" dirty="0"/>
              <a:t>Top 10 most expensive products: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4DCC5-7A89-04E6-71EB-088D5ABB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98" y="2828260"/>
            <a:ext cx="8055669" cy="36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4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522A-DC62-B65D-AE54-9368C343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CROSS PRODUCT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82BD-2884-B453-C82A-915FF83A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0800"/>
            <a:ext cx="8825659" cy="3749000"/>
          </a:xfrm>
        </p:spPr>
        <p:txBody>
          <a:bodyPr>
            <a:normAutofit/>
          </a:bodyPr>
          <a:lstStyle/>
          <a:p>
            <a:r>
              <a:rPr lang="en-IN" sz="2400" b="1" dirty="0"/>
              <a:t>Top 10 combinations of products most bought:</a:t>
            </a:r>
          </a:p>
          <a:p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EEE8C-958C-3C4C-A5A4-5C0B94A3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0" y="2860968"/>
            <a:ext cx="9626411" cy="37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8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951F-DD97-1B52-493F-30A7008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0" y="733647"/>
            <a:ext cx="9282224" cy="861237"/>
          </a:xfrm>
        </p:spPr>
        <p:txBody>
          <a:bodyPr/>
          <a:lstStyle/>
          <a:p>
            <a:pPr algn="ctr"/>
            <a:r>
              <a:rPr lang="en-IN" sz="4000" b="1" dirty="0"/>
              <a:t>PARETO ANALYSIS	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6EC9B683-8FC5-773C-266E-98B83BB9789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990279"/>
                  </p:ext>
                </p:extLst>
              </p:nvPr>
            </p:nvGraphicFramePr>
            <p:xfrm>
              <a:off x="372141" y="1796902"/>
              <a:ext cx="11493794" cy="47846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3">
                <a:extLst>
                  <a:ext uri="{FF2B5EF4-FFF2-40B4-BE49-F238E27FC236}">
                    <a16:creationId xmlns:a16="http://schemas.microsoft.com/office/drawing/2014/main" id="{6EC9B683-8FC5-773C-266E-98B83BB97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141" y="1796902"/>
                <a:ext cx="11493794" cy="47846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38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F592-0DD8-51FC-90D6-1271110E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9973"/>
            <a:ext cx="8761413" cy="978194"/>
          </a:xfrm>
        </p:spPr>
        <p:txBody>
          <a:bodyPr/>
          <a:lstStyle/>
          <a:p>
            <a:pPr algn="ctr"/>
            <a:r>
              <a:rPr lang="en-IN" sz="4000" b="1" dirty="0"/>
              <a:t>PARETO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5BDD-279F-9331-81D4-0E84842C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25" y="2094615"/>
            <a:ext cx="11121655" cy="4603896"/>
          </a:xfrm>
        </p:spPr>
        <p:txBody>
          <a:bodyPr>
            <a:noAutofit/>
          </a:bodyPr>
          <a:lstStyle/>
          <a:p>
            <a:r>
              <a:rPr lang="en-IN" sz="2400" dirty="0"/>
              <a:t>Insight:</a:t>
            </a:r>
          </a:p>
          <a:p>
            <a:pPr lvl="1"/>
            <a:r>
              <a:rPr lang="en-IN" sz="2400" dirty="0"/>
              <a:t>Toys and gift is the highest selling category, contributing 20 % to the total sales.</a:t>
            </a:r>
          </a:p>
          <a:p>
            <a:pPr lvl="1"/>
            <a:r>
              <a:rPr lang="en-IN" sz="2400" dirty="0"/>
              <a:t>Home Appliances, Baby, Food &amp; Beverages are other top performing categories, each contributing a substantial portion to the total sales.</a:t>
            </a:r>
          </a:p>
          <a:p>
            <a:pPr lvl="1"/>
            <a:r>
              <a:rPr lang="en-IN" sz="2400" dirty="0"/>
              <a:t> The top 4 categories together account for 50 % of the total sales.</a:t>
            </a:r>
          </a:p>
          <a:p>
            <a:pPr lvl="1"/>
            <a:r>
              <a:rPr lang="en-IN" sz="2400" dirty="0"/>
              <a:t>Categories like Electronics, Pet Shop, Fashion contributes least to the total sales.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4068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056E-8BFB-E153-94ED-2DB80129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7C37-4E5D-E8D2-1CC4-0BECEACF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4" y="2158409"/>
            <a:ext cx="11387470" cy="4497572"/>
          </a:xfrm>
        </p:spPr>
        <p:txBody>
          <a:bodyPr>
            <a:noAutofit/>
          </a:bodyPr>
          <a:lstStyle/>
          <a:p>
            <a:r>
              <a:rPr lang="en-IN" sz="2400" b="1" dirty="0"/>
              <a:t>Implement registration programs :</a:t>
            </a:r>
          </a:p>
          <a:p>
            <a:pPr lvl="1"/>
            <a:r>
              <a:rPr lang="en-IN" sz="2400" dirty="0"/>
              <a:t>Introduce free registrations programs that provides special rewards for the customers that orders after registering, which gives repeated purchases and long term engagement. </a:t>
            </a:r>
          </a:p>
          <a:p>
            <a:pPr lvl="1"/>
            <a:r>
              <a:rPr lang="en-IN" sz="2400" dirty="0"/>
              <a:t>Offer special benefits, discounts and early access to new products for registered customers to foster a deeper connection and encourage continuous shopping.</a:t>
            </a:r>
          </a:p>
          <a:p>
            <a:r>
              <a:rPr lang="en-IN" sz="2400" b="1" dirty="0"/>
              <a:t>Marketing Strategies:</a:t>
            </a:r>
          </a:p>
          <a:p>
            <a:pPr lvl="1"/>
            <a:r>
              <a:rPr lang="en-IN" sz="2400" dirty="0"/>
              <a:t>Develop marketing campaigns specifically aimed to one time buyers improving the low retention rate.</a:t>
            </a:r>
          </a:p>
        </p:txBody>
      </p:sp>
    </p:spTree>
    <p:extLst>
      <p:ext uri="{BB962C8B-B14F-4D97-AF65-F5344CB8AC3E}">
        <p14:creationId xmlns:p14="http://schemas.microsoft.com/office/powerpoint/2010/main" val="102008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10D4-ACB1-3B33-8ED9-D1391288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3766-FBB7-1F4C-FC8C-03883ADD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8" y="2371060"/>
            <a:ext cx="11483162" cy="4114800"/>
          </a:xfrm>
        </p:spPr>
        <p:txBody>
          <a:bodyPr>
            <a:noAutofit/>
          </a:bodyPr>
          <a:lstStyle/>
          <a:p>
            <a:r>
              <a:rPr lang="en-IN" sz="2400" b="1" dirty="0"/>
              <a:t>Enhancing Products and service Offerings:</a:t>
            </a:r>
          </a:p>
          <a:p>
            <a:pPr lvl="1"/>
            <a:r>
              <a:rPr lang="en-IN" sz="2400" dirty="0"/>
              <a:t>Regularly collect feedback from customers to understand their needs and expectations.</a:t>
            </a:r>
          </a:p>
          <a:p>
            <a:pPr lvl="1"/>
            <a:r>
              <a:rPr lang="en-IN" sz="2400" dirty="0"/>
              <a:t>Use this feedback to enhance product quality and service offerings.</a:t>
            </a:r>
          </a:p>
          <a:p>
            <a:endParaRPr lang="en-IN" sz="2400" dirty="0"/>
          </a:p>
          <a:p>
            <a:r>
              <a:rPr lang="en-IN" sz="2400" b="1" dirty="0"/>
              <a:t>Optimizing Sales Channels :</a:t>
            </a:r>
          </a:p>
          <a:p>
            <a:pPr lvl="1"/>
            <a:r>
              <a:rPr lang="en-US" sz="2400" dirty="0"/>
              <a:t>Providing a seamless online shopping experience allowing customers to make purchases at any time, increasing sales and trust towards the company.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615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A733-3EDF-EAC7-621F-B4A45DAA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232"/>
            <a:ext cx="10515600" cy="2245894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THANK YOU</a:t>
            </a:r>
            <a:br>
              <a:rPr lang="en-IN" sz="5400" b="1" dirty="0"/>
            </a:b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E858-60D4-FE6A-7025-FEFFE3C0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953"/>
            <a:ext cx="10060172" cy="2402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916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6B0C-58C4-0937-D164-7A374C3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7CDF-431C-B47E-8A29-8E6F2149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3" y="2603500"/>
            <a:ext cx="1067508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3200" dirty="0"/>
              <a:t> </a:t>
            </a:r>
            <a:r>
              <a:rPr lang="en-IN" sz="2400" b="1" dirty="0"/>
              <a:t>Aim : </a:t>
            </a:r>
            <a:r>
              <a:rPr lang="en-IN" sz="2400" dirty="0"/>
              <a:t>To analyse sales and customers behaviour to provide actionable insights.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b="1" dirty="0"/>
              <a:t>Objectives : </a:t>
            </a:r>
            <a:r>
              <a:rPr lang="en-IN" sz="2400" dirty="0"/>
              <a:t>Improve sales, enhance customer acquisition and customer retention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8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7E5-B4BF-F31C-3895-E537C082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68B0-E906-8E5F-CD32-18F7C1CC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98255"/>
            <a:ext cx="8825659" cy="4285672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Data Sources :</a:t>
            </a:r>
          </a:p>
          <a:p>
            <a:pPr marL="0" indent="0">
              <a:buNone/>
            </a:pPr>
            <a:r>
              <a:rPr lang="en-IN" sz="2400" dirty="0"/>
              <a:t> 	 Customers, Orders, Payments, Products, Ratings, Stores</a:t>
            </a:r>
          </a:p>
          <a:p>
            <a:r>
              <a:rPr lang="en-IN" sz="2400" b="1" dirty="0"/>
              <a:t>Data Structure : </a:t>
            </a:r>
          </a:p>
          <a:p>
            <a:pPr lvl="1"/>
            <a:r>
              <a:rPr lang="en-IN" sz="2400" dirty="0"/>
              <a:t>Customers – Rows : 99441, Columns : 4</a:t>
            </a:r>
          </a:p>
          <a:p>
            <a:pPr lvl="1"/>
            <a:r>
              <a:rPr lang="en-IN" sz="2400" dirty="0"/>
              <a:t>Orders – Rows : 112650, Columns : 11</a:t>
            </a:r>
          </a:p>
          <a:p>
            <a:pPr lvl="1"/>
            <a:r>
              <a:rPr lang="en-IN" sz="2400" dirty="0"/>
              <a:t>Payments – Rows : 102460, Columns : 3</a:t>
            </a:r>
          </a:p>
          <a:p>
            <a:pPr lvl="1"/>
            <a:r>
              <a:rPr lang="en-IN" sz="2400" dirty="0"/>
              <a:t>Products – Rows : 32951, Columns : 9</a:t>
            </a:r>
          </a:p>
          <a:p>
            <a:pPr lvl="1"/>
            <a:r>
              <a:rPr lang="en-IN" sz="2400" dirty="0"/>
              <a:t>Stores – Rows : 534, Columns : 3 </a:t>
            </a:r>
          </a:p>
          <a:p>
            <a:pPr lvl="1"/>
            <a:r>
              <a:rPr lang="en-IN" sz="2400" dirty="0"/>
              <a:t>Ratings – Rows : 98874, Columns : 2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4477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06D5-4418-FCC7-DFBE-88D228EC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27591"/>
            <a:ext cx="10427024" cy="15417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4000" b="1" dirty="0"/>
              <a:t>DATA MODELLING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62238C-556E-EE53-3997-33C5D661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72" y="1431636"/>
            <a:ext cx="10695709" cy="4969164"/>
          </a:xfrm>
        </p:spPr>
      </p:pic>
    </p:spTree>
    <p:extLst>
      <p:ext uri="{BB962C8B-B14F-4D97-AF65-F5344CB8AC3E}">
        <p14:creationId xmlns:p14="http://schemas.microsoft.com/office/powerpoint/2010/main" val="38101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DA07-5803-F942-E678-FEE96E31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DATA INSPECTION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B9A0-0A25-94C1-F434-676A6724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20853"/>
          </a:xfrm>
        </p:spPr>
        <p:txBody>
          <a:bodyPr>
            <a:normAutofit/>
          </a:bodyPr>
          <a:lstStyle/>
          <a:p>
            <a:r>
              <a:rPr lang="en-IN" sz="2400" dirty="0"/>
              <a:t>Duplicate and Missing values </a:t>
            </a:r>
          </a:p>
          <a:p>
            <a:r>
              <a:rPr lang="en-IN" sz="2400" dirty="0"/>
              <a:t>Date format inconsistency </a:t>
            </a:r>
          </a:p>
          <a:p>
            <a:r>
              <a:rPr lang="en-IN" sz="2400" dirty="0"/>
              <a:t>Payment amount and Total Amount problem</a:t>
            </a:r>
          </a:p>
          <a:p>
            <a:r>
              <a:rPr lang="en-IN" sz="2400" dirty="0"/>
              <a:t>One order having multiple stores</a:t>
            </a:r>
          </a:p>
          <a:p>
            <a:r>
              <a:rPr lang="en-IN" sz="2400" dirty="0"/>
              <a:t>Multiple customers having same order</a:t>
            </a:r>
          </a:p>
          <a:p>
            <a:r>
              <a:rPr lang="en-IN" sz="2400" dirty="0"/>
              <a:t>One Product category is not defined</a:t>
            </a:r>
          </a:p>
          <a:p>
            <a:r>
              <a:rPr lang="en-IN" sz="2400" dirty="0"/>
              <a:t>Orders present in payment but not in orders table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39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BFC2-A8F4-8592-7341-5F8E9E6C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0F67-F01C-18D1-3BBB-F9D332AB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79" y="2509284"/>
            <a:ext cx="10590027" cy="4019107"/>
          </a:xfrm>
        </p:spPr>
        <p:txBody>
          <a:bodyPr>
            <a:noAutofit/>
          </a:bodyPr>
          <a:lstStyle/>
          <a:p>
            <a:r>
              <a:rPr lang="en-IN" sz="2400" dirty="0"/>
              <a:t>Handling missing values and duplicates by removing the records.</a:t>
            </a:r>
          </a:p>
          <a:p>
            <a:r>
              <a:rPr lang="en-IN" sz="2400" dirty="0"/>
              <a:t>Replacing the quantity by 1 for such orders where the payment value and sales amount is not same.</a:t>
            </a:r>
          </a:p>
          <a:p>
            <a:r>
              <a:rPr lang="en-IN" sz="2400" dirty="0"/>
              <a:t>Replacing the stores with the first occurring store where multiple store mapped to one order.</a:t>
            </a:r>
          </a:p>
          <a:p>
            <a:r>
              <a:rPr lang="en-IN" sz="2400" dirty="0"/>
              <a:t>For the customers having same orders, deleting the record of one customer.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738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166C-DE2B-8BA1-04B4-8E04EF6F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DATA CLEANING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F6EB-0F8E-FDC3-A205-823BD140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6" y="2603500"/>
            <a:ext cx="10462436" cy="3416300"/>
          </a:xfrm>
        </p:spPr>
        <p:txBody>
          <a:bodyPr>
            <a:normAutofit/>
          </a:bodyPr>
          <a:lstStyle/>
          <a:p>
            <a:r>
              <a:rPr lang="en-IN" sz="2400" dirty="0"/>
              <a:t>Updated not defined category of #NA to unknown category in product table.</a:t>
            </a:r>
          </a:p>
          <a:p>
            <a:r>
              <a:rPr lang="en-IN" sz="2400" dirty="0"/>
              <a:t>Deleted the order which are present in payment.</a:t>
            </a:r>
          </a:p>
          <a:p>
            <a:pPr marL="0" indent="0">
              <a:buNone/>
            </a:pPr>
            <a:r>
              <a:rPr lang="en-IN" sz="2400" dirty="0"/>
              <a:t>    but not present in orders table.</a:t>
            </a:r>
          </a:p>
          <a:p>
            <a:r>
              <a:rPr lang="en-IN" sz="2400" dirty="0"/>
              <a:t>Total amount column updated as (Quantity *MRP) – Discount.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159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2E8B-77B9-95CA-5509-27CBA82C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315"/>
            <a:ext cx="10515600" cy="136322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    EXPLORATORY DATA ANALYSIS – HIGH LEVEL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7525-4F0B-9F30-98F4-F253F991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39163"/>
            <a:ext cx="10820400" cy="4157329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Number of Orders : 98,666</a:t>
            </a:r>
          </a:p>
          <a:p>
            <a:r>
              <a:rPr lang="en-IN" sz="2400" dirty="0"/>
              <a:t>Number of Customers : 98,575</a:t>
            </a:r>
          </a:p>
          <a:p>
            <a:r>
              <a:rPr lang="en-IN" sz="2400" dirty="0"/>
              <a:t>Total Discount : 5.52 lakhs</a:t>
            </a:r>
          </a:p>
          <a:p>
            <a:r>
              <a:rPr lang="en-IN" sz="2400" dirty="0"/>
              <a:t>Total Sales : 1.59 Cr</a:t>
            </a:r>
          </a:p>
          <a:p>
            <a:r>
              <a:rPr lang="en-IN" sz="2400" dirty="0"/>
              <a:t>Total Profit : 22.51 lakhs</a:t>
            </a:r>
          </a:p>
          <a:p>
            <a:r>
              <a:rPr lang="en-IN" sz="2400" dirty="0"/>
              <a:t>Total Quantity : 1,12,500 </a:t>
            </a:r>
          </a:p>
          <a:p>
            <a:r>
              <a:rPr lang="en-IN" sz="2400" dirty="0"/>
              <a:t>Average sales per customer : Rs 161</a:t>
            </a:r>
          </a:p>
          <a:p>
            <a:r>
              <a:rPr lang="en-IN" sz="2400" dirty="0"/>
              <a:t>Average profit per customer : Rs 23 </a:t>
            </a:r>
          </a:p>
          <a:p>
            <a:r>
              <a:rPr lang="en-IN" sz="2400" dirty="0"/>
              <a:t>Average discount per customer : Rs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110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993</Words>
  <Application>Microsoft Office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 Boardroom</vt:lpstr>
      <vt:lpstr>RETAIL DATA ANALYSIS AND INSIGHTS</vt:lpstr>
      <vt:lpstr>AGENDA</vt:lpstr>
      <vt:lpstr>INTRODUCTION </vt:lpstr>
      <vt:lpstr>DATA OVERVIEW</vt:lpstr>
      <vt:lpstr>DATA MODELLING</vt:lpstr>
      <vt:lpstr>DATA INSPECTION </vt:lpstr>
      <vt:lpstr>DATA CLEANING</vt:lpstr>
      <vt:lpstr>DATA CLEANING</vt:lpstr>
      <vt:lpstr>    EXPLORATORY DATA ANALYSIS – HIGH LEVEL METRICS</vt:lpstr>
      <vt:lpstr>ANALYSIS ON HIGH LEVEL METRICS</vt:lpstr>
      <vt:lpstr>ANALYSIS ON HIGH LEVEL METRICS</vt:lpstr>
      <vt:lpstr>CUSTOMER ANALYSIS – SEGMENTATION</vt:lpstr>
      <vt:lpstr>CUSTOMER BEHAVIOUR ANALYSIS</vt:lpstr>
      <vt:lpstr>CUSTOMER ANALYSIS</vt:lpstr>
      <vt:lpstr>CUSTOMER ANALYSIS</vt:lpstr>
      <vt:lpstr>RFM SEGMENTATION</vt:lpstr>
      <vt:lpstr>SALES ANALYSIS – TRENDS</vt:lpstr>
      <vt:lpstr>SALES ANALYSIS – TRENDS</vt:lpstr>
      <vt:lpstr>SALES ANALYSIS –  WEEK DAYS SALES</vt:lpstr>
      <vt:lpstr>SALES ANALYSIS – TRENDS</vt:lpstr>
      <vt:lpstr>STORE PERFORMANCE</vt:lpstr>
      <vt:lpstr>PRODUCT ANALYSIS </vt:lpstr>
      <vt:lpstr>CROSS PRODUCT ANALYSIS </vt:lpstr>
      <vt:lpstr>PARETO ANALYSIS </vt:lpstr>
      <vt:lpstr>PARETO ANALYSIS </vt:lpstr>
      <vt:lpstr>RECOMMENDATIONS </vt:lpstr>
      <vt:lpstr>RECOMMENDATIONS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</dc:creator>
  <cp:lastModifiedBy>Prabhjot Singh</cp:lastModifiedBy>
  <cp:revision>41</cp:revision>
  <dcterms:created xsi:type="dcterms:W3CDTF">2024-06-18T03:35:35Z</dcterms:created>
  <dcterms:modified xsi:type="dcterms:W3CDTF">2024-07-29T04:51:35Z</dcterms:modified>
</cp:coreProperties>
</file>