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9296400" cy="7010400"/>
  <p:embeddedFontLst>
    <p:embeddedFont>
      <p:font typeface="Calibri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libri-bold.fntdata"/><Relationship Id="rId23" Type="http://schemas.openxmlformats.org/officeDocument/2006/relationships/font" Target="fonts/Calibri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libri-boldItalic.fntdata"/><Relationship Id="rId25" Type="http://schemas.openxmlformats.org/officeDocument/2006/relationships/font" Target="fonts/Calibri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5265808" y="0"/>
            <a:ext cx="4028440" cy="351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2546350" y="876300"/>
            <a:ext cx="4203699" cy="23653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929640" y="3373755"/>
            <a:ext cx="7437119" cy="276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6658664"/>
            <a:ext cx="4028440" cy="3517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5265808" y="6658664"/>
            <a:ext cx="4028440" cy="3517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2546350" y="876300"/>
            <a:ext cx="4203699" cy="23653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29640" y="3373755"/>
            <a:ext cx="7437119" cy="276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rIns="93175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265808" y="6658664"/>
            <a:ext cx="4028440" cy="351735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rIns="93175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 P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P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2546350" y="876300"/>
            <a:ext cx="4203600" cy="2365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29640" y="3373755"/>
            <a:ext cx="7437000" cy="276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 P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5265808" y="6658664"/>
            <a:ext cx="4028400" cy="3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1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2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3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4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5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6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7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71170" y="-286052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/>
            </a:lvl1pPr>
            <a:lvl2pPr indent="0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2pPr>
            <a:lvl3pPr indent="0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3pPr>
            <a:lvl4pPr indent="0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4pPr>
            <a:lvl5pPr indent="0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5pPr>
            <a:lvl6pPr indent="0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6pPr>
            <a:lvl7pPr indent="0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7pPr>
            <a:lvl8pPr indent="0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8pPr>
            <a:lvl9pPr indent="0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81" name="Shape 81"/>
          <p:cNvPicPr preferRelativeResize="0"/>
          <p:nvPr>
            <p:ph idx="2" type="pic"/>
          </p:nvPr>
        </p:nvPicPr>
        <p:blipFill/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indent="-79248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indent="-97027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indent="-102108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indent="-94488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indent="-147500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indent="-144300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indent="-141100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indent="-150599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107284" y="6400314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alwaysinfo.co.uk/images/i/face/5" TargetMode="External"/><Relationship Id="rId4" Type="http://schemas.openxmlformats.org/officeDocument/2006/relationships/hyperlink" Target="http://www.kasrl.org/jaffe.html" TargetMode="External"/><Relationship Id="rId5" Type="http://schemas.openxmlformats.org/officeDocument/2006/relationships/hyperlink" Target="http://scg.sdsu.edu/ann_r/" TargetMode="External"/><Relationship Id="rId6" Type="http://schemas.openxmlformats.org/officeDocument/2006/relationships/hyperlink" Target="http://arxiv.org/ftp/arxiv/papers/1204/1204.2073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kasrl.org/jaffe.html" TargetMode="External"/><Relationship Id="rId4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Relationship Id="rId5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2341" y="3048000"/>
            <a:ext cx="11271379" cy="770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Image Processing Techniques to Predict Facial Expressions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552607" y="4463503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chemeClr val="dk2"/>
                </a:solidFill>
              </a:rPr>
              <a:t>lex 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G,</a:t>
            </a:r>
            <a:r>
              <a:rPr lang="en-US" sz="2400">
                <a:solidFill>
                  <a:schemeClr val="dk2"/>
                </a:solidFill>
              </a:rPr>
              <a:t> Sona Maniyan</a:t>
            </a:r>
            <a:r>
              <a:rPr lang="en-US" sz="1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0" baseline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2"/>
                </a:solidFill>
              </a:rPr>
              <a:t>rincewill Eneh</a:t>
            </a: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>
                <a:solidFill>
                  <a:schemeClr val="dk2"/>
                </a:solidFill>
              </a:rPr>
              <a:t>Dec 2nd,</a:t>
            </a:r>
            <a:r>
              <a:rPr b="0" baseline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Create Training Dataset contd...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Training Data in Excel Spreadsheet                   									     Test Data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 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marL="9144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6006" r="0" t="0"/>
          <a:stretch/>
        </p:blipFill>
        <p:spPr>
          <a:xfrm>
            <a:off x="1474625" y="2389525"/>
            <a:ext cx="2365650" cy="283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2175" y="2586876"/>
            <a:ext cx="2311199" cy="2072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5044050" y="3273200"/>
            <a:ext cx="2311199" cy="913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908625" y="3608975"/>
            <a:ext cx="1067099" cy="1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5520175" y="3795175"/>
            <a:ext cx="1517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Neural Network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2150" y="3355844"/>
            <a:ext cx="574999" cy="4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5615975" y="4811575"/>
            <a:ext cx="1168800" cy="451199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 rot="5400000">
            <a:off x="6142949" y="4279024"/>
            <a:ext cx="173700" cy="1560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5400000">
            <a:off x="6142949" y="4431424"/>
            <a:ext cx="173700" cy="1560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 rot="5400000">
            <a:off x="6142949" y="4583824"/>
            <a:ext cx="173700" cy="1560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10800000">
            <a:off x="6979474" y="4811575"/>
            <a:ext cx="3127200" cy="275699"/>
          </a:xfrm>
          <a:prstGeom prst="bentArrow">
            <a:avLst>
              <a:gd fmla="val 25000" name="adj1"/>
              <a:gd fmla="val 16849" name="adj2"/>
              <a:gd fmla="val 25000" name="adj3"/>
              <a:gd fmla="val 43750" name="adj4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5856875" y="4803575"/>
            <a:ext cx="839399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Model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Test Predictive Model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097275" y="1250623"/>
            <a:ext cx="10058399" cy="461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US"/>
              <a:t>Input Test Data  contained attribute values for 19 images - 8 Happy and 11 Angry</a:t>
            </a:r>
          </a:p>
          <a:p>
            <a:pPr indent="0" marL="9144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91440" rtl="0">
              <a:spcBef>
                <a:spcPts val="0"/>
              </a:spcBef>
              <a:buNone/>
            </a:pPr>
            <a:r>
              <a:rPr b="1" lang="en-US"/>
              <a:t>Confusion Matrix</a:t>
            </a:r>
          </a:p>
          <a:p>
            <a:pPr indent="0" marL="9144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marL="9144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marL="9144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marL="9144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marL="9144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marL="91440" rtl="0">
              <a:spcBef>
                <a:spcPts val="0"/>
              </a:spcBef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1 - Happy  </a:t>
            </a:r>
          </a:p>
          <a:p>
            <a:pPr indent="0" marL="91440" rtl="0">
              <a:spcBef>
                <a:spcPts val="0"/>
              </a:spcBef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0 - Angry</a:t>
            </a:r>
          </a:p>
          <a:p>
            <a:pPr indent="0" marL="91440">
              <a:spcBef>
                <a:spcPts val="0"/>
              </a:spcBef>
              <a:buNone/>
            </a:pPr>
            <a:r>
              <a:rPr lang="en-US"/>
              <a:t>Area under the curve 0.6590909.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325" y="2421075"/>
            <a:ext cx="525780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350" y="3041525"/>
            <a:ext cx="29908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097275" y="1287373"/>
            <a:ext cx="10058399" cy="458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Coming up with a uniform 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Uncategorized  image dataset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Variable thresholds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Noise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Coming up with a MAT file which will best describe our training input metrics (heuristics).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Our knowledge of Matlab was not robust (syntax)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Solutions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Jaffe Database with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Manually cluster the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Try-catch statements for debugging purposes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Use techniques from class lectures to remove noise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Using vertical concatenation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Using R’s neural network package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GOOGLE.COM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Lesson Learned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rPr lang="en-US"/>
              <a:t>Noise removal is an important aspect of image processing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/>
              <a:t>Start with smaller number of images and work your way up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/>
              <a:t>Each process during image processing is important. A poor input can result in poor results in later stages.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/>
              <a:t>Facial features are hard to extract.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/>
              <a:t>Creative solutions to tackle ambiguity 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-US"/>
              <a:t>Be open to using multiple tools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097275" y="1088700"/>
            <a:ext cx="10058399" cy="47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Medical:</a:t>
            </a:r>
            <a:r>
              <a:rPr lang="en-US"/>
              <a:t> Monitor a patient’s face and report expressions to physicians.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Entertainment/Amusement parks: </a:t>
            </a:r>
            <a:r>
              <a:rPr lang="en-US"/>
              <a:t>Analyze customer experience before and after event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Shopping/Testing products:</a:t>
            </a:r>
            <a:r>
              <a:rPr lang="en-US"/>
              <a:t> Before and after experience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Security: </a:t>
            </a:r>
            <a:r>
              <a:rPr lang="en-US"/>
              <a:t>Monitor the expressions of suspects or persons of interest.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Future Research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Different Facial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Different genders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Different Races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Facial expression extraction from video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Additional predictive capabilities (decision trees etc.)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Other Metrics we can employ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Convex Hull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Histograms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Torsion/geodesic paths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066795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Pulled in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Reduced noise in Mouth Region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Got Tortuosity and coefficient of degree 4 in the Lip Region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Trained our neural network with a mock dataset.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Learnt what is good and bad data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http://alwaysinfo.co.uk/images/i/face/5</a:t>
            </a:r>
          </a:p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http://www.kasrl.org/jaffe.html</a:t>
            </a:r>
          </a:p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http://scg.sdsu.edu/ann_r/</a:t>
            </a:r>
          </a:p>
          <a:p>
            <a:pPr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http://arxiv.org/ftp/arxiv/papers/1204/1204.2073.pdf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097275" y="1164748"/>
            <a:ext cx="10058399" cy="470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Objective: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/>
              <a:t>For an input image, create a program that predicts the facial expression of the subject in the image.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Dataset:</a:t>
            </a:r>
            <a:br>
              <a:rPr b="1" lang="en-US"/>
            </a:br>
            <a:r>
              <a:rPr lang="en-US"/>
              <a:t>Source of Raw Data:  </a:t>
            </a:r>
            <a:r>
              <a:rPr b="1" lang="en-US" sz="1300">
                <a:solidFill>
                  <a:schemeClr val="dk1"/>
                </a:solidFill>
              </a:rPr>
              <a:t>The Japanese Female Facial Expression (JAFFE) </a:t>
            </a:r>
            <a:r>
              <a:rPr lang="en-US"/>
              <a:t>Database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http://www.kasrl.org/jaffe.html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dk1"/>
                </a:solidFill>
              </a:rPr>
              <a:t>The database contains 213 images 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dk1"/>
                </a:solidFill>
              </a:rPr>
              <a:t>7 facial expressions (6 basic facial expressions + 1 neutral) 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dk1"/>
                </a:solidFill>
              </a:rPr>
              <a:t>Each image has been rated on 6 emotion adjectives by 60 Japanese subjects</a:t>
            </a:r>
            <a:r>
              <a:rPr lang="en-US" sz="1100">
                <a:solidFill>
                  <a:schemeClr val="dk1"/>
                </a:solidFill>
              </a:rPr>
              <a:t>.</a:t>
            </a: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749" y="4126975"/>
            <a:ext cx="4459450" cy="11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Preliminary Analysis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066800" y="1221172"/>
            <a:ext cx="10058399" cy="49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b="1" lang="en-US"/>
              <a:t>Facial features that were important in determining facial expressions.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>
              <a:spcBef>
                <a:spcPts val="0"/>
              </a:spcBef>
              <a:buNone/>
            </a:pPr>
            <a:r>
              <a:rPr lang="en-US"/>
              <a:t>	The mouth and the eyes change significantly, while the nose remains fairly static in most cases.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450" y="2751675"/>
            <a:ext cx="250507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450" y="2799287"/>
            <a:ext cx="24765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2637700" y="4056000"/>
            <a:ext cx="1617299" cy="328499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7693625" y="3966250"/>
            <a:ext cx="1617299" cy="328499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888500" y="5009400"/>
            <a:ext cx="1015499" cy="473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7913050" y="4986150"/>
            <a:ext cx="1072499" cy="4734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1066804" y="1807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/>
              <a:t>Matlab</a:t>
            </a:r>
            <a:r>
              <a:rPr lang="en-US" sz="1100">
                <a:solidFill>
                  <a:srgbClr val="D55000"/>
                </a:solidFill>
              </a:rPr>
              <a:t> </a:t>
            </a:r>
          </a:p>
          <a:p>
            <a:pPr indent="35559" lvl="0" marL="54864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/>
              <a:t>Packages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</a:pPr>
            <a:r>
              <a:rPr b="1" lang="en-US"/>
              <a:t>Computer Vision System</a:t>
            </a:r>
            <a:r>
              <a:rPr lang="en-US" sz="1100">
                <a:solidFill>
                  <a:srgbClr val="D55000"/>
                </a:solidFill>
              </a:rPr>
              <a:t> </a:t>
            </a:r>
          </a:p>
          <a:p>
            <a:pPr indent="-228600" lvl="1" marL="1828800" rtl="0">
              <a:lnSpc>
                <a:spcPct val="115000"/>
              </a:lnSpc>
              <a:spcBef>
                <a:spcPts val="0"/>
              </a:spcBef>
            </a:pPr>
            <a:r>
              <a:rPr lang="en-US" sz="1100">
                <a:solidFill>
                  <a:srgbClr val="D55000"/>
                </a:solidFill>
              </a:rPr>
              <a:t>Cascade Object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D55000"/>
              </a:solidFill>
            </a:endParaRP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/>
              <a:t> R 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/>
              <a:t>  Packages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</a:pPr>
            <a:r>
              <a:rPr b="1" lang="en-US"/>
              <a:t>nnet</a:t>
            </a:r>
          </a:p>
          <a:p>
            <a:pPr indent="-228600" lvl="1" marL="1828800" rtl="0">
              <a:lnSpc>
                <a:spcPct val="115000"/>
              </a:lnSpc>
              <a:spcBef>
                <a:spcPts val="0"/>
              </a:spcBef>
            </a:pPr>
            <a:r>
              <a:rPr lang="en-US" sz="1100">
                <a:solidFill>
                  <a:srgbClr val="D55000"/>
                </a:solidFill>
              </a:rPr>
              <a:t>Neural Network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</a:pPr>
            <a:r>
              <a:rPr b="1" lang="en-US"/>
              <a:t>ROCR</a:t>
            </a:r>
          </a:p>
          <a:p>
            <a:pPr indent="-228600" lvl="1" marL="1828800" rtl="0">
              <a:lnSpc>
                <a:spcPct val="115000"/>
              </a:lnSpc>
              <a:spcBef>
                <a:spcPts val="0"/>
              </a:spcBef>
            </a:pPr>
            <a:r>
              <a:rPr lang="en-US" sz="1100">
                <a:solidFill>
                  <a:srgbClr val="D55000"/>
                </a:solidFill>
              </a:rPr>
              <a:t>ROC Curve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725" y="1754672"/>
            <a:ext cx="2675499" cy="23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725" y="4148150"/>
            <a:ext cx="2353589" cy="18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b="1" lang="en-US"/>
              <a:t>Viola Jones Algorithms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Surf (Speeded up Robust Feature) </a:t>
            </a:r>
            <a:r>
              <a:rPr lang="en-US"/>
              <a:t>- Robust local feature detector </a:t>
            </a:r>
          </a:p>
          <a:p>
            <a:pPr indent="457200" marL="45720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32004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457200" marL="320040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 Artificial Neural Networks </a:t>
            </a:r>
            <a:r>
              <a:rPr lang="en-US"/>
              <a:t> 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525" y="4210075"/>
            <a:ext cx="2685924" cy="18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250" y="2317375"/>
            <a:ext cx="7926199" cy="153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250" y="4166600"/>
            <a:ext cx="1644250" cy="101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32850" y="2948125"/>
            <a:ext cx="10755899" cy="14507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41825" y="1169525"/>
            <a:ext cx="10755899" cy="14006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</a:p>
        </p:txBody>
      </p:sp>
      <p:sp>
        <p:nvSpPr>
          <p:cNvPr id="151" name="Shape 151"/>
          <p:cNvSpPr/>
          <p:nvPr/>
        </p:nvSpPr>
        <p:spPr>
          <a:xfrm>
            <a:off x="3705050" y="1426700"/>
            <a:ext cx="1632299" cy="7064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199000" y="1390175"/>
            <a:ext cx="1900200" cy="7307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9620875" y="1426625"/>
            <a:ext cx="1534800" cy="6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317450" y="3192075"/>
            <a:ext cx="2444999" cy="7307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509300" y="1524800"/>
            <a:ext cx="8768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Dataset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337350" y="2120975"/>
            <a:ext cx="2018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 Processing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369000" y="3302325"/>
            <a:ext cx="2418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Extract relevant facial feature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949825" y="1500425"/>
            <a:ext cx="8768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Isolate the face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503800" y="1426625"/>
            <a:ext cx="15348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Categorize by folders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860125" y="1426625"/>
            <a:ext cx="14129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Filter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expressions</a:t>
            </a:r>
          </a:p>
        </p:txBody>
      </p:sp>
      <p:sp>
        <p:nvSpPr>
          <p:cNvPr id="161" name="Shape 161"/>
          <p:cNvSpPr/>
          <p:nvPr/>
        </p:nvSpPr>
        <p:spPr>
          <a:xfrm>
            <a:off x="5119650" y="3192075"/>
            <a:ext cx="1835400" cy="7307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5351650" y="3302325"/>
            <a:ext cx="16322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Acquire feature points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273125" y="3996900"/>
            <a:ext cx="2018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Create training dataset</a:t>
            </a:r>
          </a:p>
        </p:txBody>
      </p:sp>
      <p:sp>
        <p:nvSpPr>
          <p:cNvPr id="164" name="Shape 164"/>
          <p:cNvSpPr/>
          <p:nvPr/>
        </p:nvSpPr>
        <p:spPr>
          <a:xfrm>
            <a:off x="6040500" y="2570225"/>
            <a:ext cx="158399" cy="37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9101550" y="3190112"/>
            <a:ext cx="2155200" cy="7307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9452500" y="3302325"/>
            <a:ext cx="1900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Create dataset</a:t>
            </a:r>
          </a:p>
        </p:txBody>
      </p:sp>
      <p:cxnSp>
        <p:nvCxnSpPr>
          <p:cNvPr id="167" name="Shape 167"/>
          <p:cNvCxnSpPr>
            <a:stCxn id="168" idx="3"/>
            <a:endCxn id="151" idx="1"/>
          </p:cNvCxnSpPr>
          <p:nvPr/>
        </p:nvCxnSpPr>
        <p:spPr>
          <a:xfrm>
            <a:off x="2654150" y="1779949"/>
            <a:ext cx="10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57" idx="3"/>
            <a:endCxn id="161" idx="1"/>
          </p:cNvCxnSpPr>
          <p:nvPr/>
        </p:nvCxnSpPr>
        <p:spPr>
          <a:xfrm>
            <a:off x="3787300" y="3557475"/>
            <a:ext cx="133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>
            <a:endCxn id="152" idx="1"/>
          </p:cNvCxnSpPr>
          <p:nvPr/>
        </p:nvCxnSpPr>
        <p:spPr>
          <a:xfrm>
            <a:off x="5337399" y="1749874"/>
            <a:ext cx="8616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>
            <a:stCxn id="162" idx="3"/>
            <a:endCxn id="165" idx="1"/>
          </p:cNvCxnSpPr>
          <p:nvPr/>
        </p:nvCxnSpPr>
        <p:spPr>
          <a:xfrm flipH="1" rot="10800000">
            <a:off x="6983949" y="3555375"/>
            <a:ext cx="2117700" cy="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2912912" y="5425100"/>
            <a:ext cx="9381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/>
          <p:nvPr/>
        </p:nvSpPr>
        <p:spPr>
          <a:xfrm>
            <a:off x="718050" y="4715775"/>
            <a:ext cx="10755899" cy="14507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384650" y="5752375"/>
            <a:ext cx="3422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Create and test predictive algorithm 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405875" y="5190100"/>
            <a:ext cx="1686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Isolate Facial features</a:t>
            </a:r>
          </a:p>
        </p:txBody>
      </p:sp>
      <p:sp>
        <p:nvSpPr>
          <p:cNvPr id="176" name="Shape 176"/>
          <p:cNvSpPr/>
          <p:nvPr/>
        </p:nvSpPr>
        <p:spPr>
          <a:xfrm>
            <a:off x="1107525" y="5079850"/>
            <a:ext cx="1835400" cy="7307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1180500" y="5266300"/>
            <a:ext cx="1686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Create classifier</a:t>
            </a:r>
          </a:p>
        </p:txBody>
      </p:sp>
      <p:sp>
        <p:nvSpPr>
          <p:cNvPr id="178" name="Shape 178"/>
          <p:cNvSpPr/>
          <p:nvPr/>
        </p:nvSpPr>
        <p:spPr>
          <a:xfrm>
            <a:off x="5192762" y="5070175"/>
            <a:ext cx="1835400" cy="7307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875337" y="5256625"/>
            <a:ext cx="1686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Test </a:t>
            </a:r>
          </a:p>
        </p:txBody>
      </p:sp>
      <p:sp>
        <p:nvSpPr>
          <p:cNvPr id="180" name="Shape 180"/>
          <p:cNvSpPr/>
          <p:nvPr/>
        </p:nvSpPr>
        <p:spPr>
          <a:xfrm>
            <a:off x="9324600" y="5026525"/>
            <a:ext cx="1900200" cy="7307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9472300" y="5174175"/>
            <a:ext cx="1686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Evaluate Accuracy</a:t>
            </a:r>
          </a:p>
        </p:txBody>
      </p:sp>
      <p:sp>
        <p:nvSpPr>
          <p:cNvPr id="182" name="Shape 182"/>
          <p:cNvSpPr/>
          <p:nvPr/>
        </p:nvSpPr>
        <p:spPr>
          <a:xfrm>
            <a:off x="6040575" y="4399725"/>
            <a:ext cx="158399" cy="328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3" name="Shape 183"/>
          <p:cNvCxnSpPr>
            <a:stCxn id="152" idx="3"/>
            <a:endCxn id="153" idx="1"/>
          </p:cNvCxnSpPr>
          <p:nvPr/>
        </p:nvCxnSpPr>
        <p:spPr>
          <a:xfrm>
            <a:off x="8099200" y="1755574"/>
            <a:ext cx="152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endCxn id="178" idx="1"/>
          </p:cNvCxnSpPr>
          <p:nvPr/>
        </p:nvCxnSpPr>
        <p:spPr>
          <a:xfrm>
            <a:off x="2943062" y="5430774"/>
            <a:ext cx="2249699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endCxn id="180" idx="1"/>
          </p:cNvCxnSpPr>
          <p:nvPr/>
        </p:nvCxnSpPr>
        <p:spPr>
          <a:xfrm flipH="1" rot="10800000">
            <a:off x="7050000" y="5391924"/>
            <a:ext cx="2274600" cy="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/>
          <p:nvPr/>
        </p:nvSpPr>
        <p:spPr>
          <a:xfrm>
            <a:off x="1131600" y="1404800"/>
            <a:ext cx="1632299" cy="706499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1622375" y="1570450"/>
            <a:ext cx="876899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Dataset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Pre-processing: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097275" y="1299598"/>
            <a:ext cx="10058399" cy="45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Filtering 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Select two basic facial expressions happy and angry from seven expression in the original dataset.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Categorizing </a:t>
            </a:r>
          </a:p>
          <a:p>
            <a:pPr rtl="0">
              <a:spcBef>
                <a:spcPts val="0"/>
              </a:spcBef>
              <a:buNone/>
            </a:pPr>
            <a:r>
              <a:rPr lang="en-US"/>
              <a:t>	The images with two expressions we are looking for are categorized into two folders.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-US"/>
              <a:t> Isolate the Face Region</a:t>
            </a:r>
          </a:p>
          <a:p>
            <a:pPr indent="0" marL="91440" rtl="0">
              <a:spcBef>
                <a:spcPts val="0"/>
              </a:spcBef>
              <a:buNone/>
            </a:pPr>
            <a:r>
              <a:rPr lang="en-US"/>
              <a:t>	The face is isolated and all other features are treated as noise.</a:t>
            </a:r>
          </a:p>
          <a:p>
            <a:pPr indent="0" marL="9144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037" y="2625225"/>
            <a:ext cx="1594524" cy="16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775" y="2602450"/>
            <a:ext cx="1594499" cy="162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0500" y="4884083"/>
            <a:ext cx="761825" cy="75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Create Training Dataset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Extract relevant facial feature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Apply Viola Jones Algorithm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Crop out the mouth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   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Remove Noise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</a:rPr>
              <a:t>Noise reduction techniques</a:t>
            </a:r>
          </a:p>
          <a:p>
            <a:pPr indent="-228600" lvl="0" marL="13716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bwareopen</a:t>
            </a:r>
          </a:p>
          <a:p>
            <a:pPr indent="-228600" lvl="0" marL="13716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structural elements</a:t>
            </a:r>
          </a:p>
          <a:p>
            <a:pPr indent="-228600" lvl="0" marL="13716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Spur</a:t>
            </a:r>
          </a:p>
          <a:p>
            <a:pPr indent="-228600" lvl="0" marL="13716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dilate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Identify Edges</a:t>
            </a:r>
          </a:p>
          <a:p>
            <a:pPr indent="-228600" lvl="0" marL="13716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Canny Algorithm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700" y="2028600"/>
            <a:ext cx="1687252" cy="10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450" y="2028600"/>
            <a:ext cx="1681549" cy="10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8175" y="2046959"/>
            <a:ext cx="1687250" cy="98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3700" y="3326450"/>
            <a:ext cx="4225399" cy="28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7">
            <a:alphaModFix/>
          </a:blip>
          <a:srcRect b="0" l="0" r="51021" t="0"/>
          <a:stretch/>
        </p:blipFill>
        <p:spPr>
          <a:xfrm>
            <a:off x="4123838" y="5070675"/>
            <a:ext cx="2791912" cy="10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171170" y="-286052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Create Training Dataset contd..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Acquire Feature Points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b="1" lang="en-US">
                <a:solidFill>
                  <a:schemeClr val="dk1"/>
                </a:solidFill>
              </a:rPr>
              <a:t>Coefficients for line of best fit: </a:t>
            </a:r>
            <a:r>
              <a:rPr i="1" lang="en-US">
                <a:solidFill>
                  <a:schemeClr val="dk1"/>
                </a:solidFill>
              </a:rPr>
              <a:t>p_n(x)=c_0+c_1*x^1+c_2*x^2+c_3*x^3+c_4*x^4</a:t>
            </a:r>
            <a:br>
              <a:rPr b="1" lang="en-US">
                <a:solidFill>
                  <a:schemeClr val="dk1"/>
                </a:solidFill>
              </a:rPr>
            </a:b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b="1" lang="en-US">
                <a:solidFill>
                  <a:schemeClr val="dk1"/>
                </a:solidFill>
              </a:rPr>
              <a:t>Tortuosity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                     </a:t>
            </a:r>
            <a:r>
              <a:rPr b="1" lang="en-US">
                <a:solidFill>
                  <a:schemeClr val="dk1"/>
                </a:solidFill>
              </a:rPr>
              <a:t>Happy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                        </a:t>
            </a:r>
            <a:r>
              <a:rPr b="1" lang="en-US">
                <a:solidFill>
                  <a:schemeClr val="dk1"/>
                </a:solidFill>
              </a:rPr>
              <a:t> Angry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Create dataset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350" y="2669050"/>
            <a:ext cx="1724799" cy="1034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899" y="4103550"/>
            <a:ext cx="7175305" cy="12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6675" y="2697322"/>
            <a:ext cx="1724800" cy="10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9600" y="5478925"/>
            <a:ext cx="8408798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