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charts/style15.xml" ContentType="application/vnd.ms-office.chartstyl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charts/colors6.xml" ContentType="application/vnd.ms-office.chartcolorstyle+xml"/>
  <Override PartName="/ppt/charts/style22.xml" ContentType="application/vnd.ms-office.chart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6.xml" ContentType="application/vnd.ms-office.chartcolorstyl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charts/colors2.xml" ContentType="application/vnd.ms-office.chartcolorstyle+xml"/>
  <Override PartName="/ppt/charts/colors23.xml" ContentType="application/vnd.ms-office.chartcolor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style9.xml" ContentType="application/vnd.ms-office.chartstyle+xml"/>
  <Override PartName="/ppt/charts/style7.xml" ContentType="application/vnd.ms-office.chartstyle+xml"/>
  <Override PartName="/ppt/charts/colors10.xml" ContentType="application/vnd.ms-office.chartcolorstyl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18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style3.xml" ContentType="application/vnd.ms-office.chartstyle+xml"/>
  <Override PartName="/ppt/charts/style16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colors9.xml" ContentType="application/vnd.ms-office.chartcolorstyle+xml"/>
  <Override PartName="/ppt/charts/style1.xml" ContentType="application/vnd.ms-office.chartstyle+xml"/>
  <Override PartName="/ppt/charts/style14.xml" ContentType="application/vnd.ms-office.chartstyle+xml"/>
  <Override PartName="/ppt/charts/style23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olors19.xml" ContentType="application/vnd.ms-office.chartcolorstyle+xml"/>
  <Override PartName="/ppt/charts/colors17.xml" ContentType="application/vnd.ms-office.chartcolorstyle+xml"/>
  <Override PartName="/ppt/charts/colors7.xml" ContentType="application/vnd.ms-office.chartcolorstyle+xml"/>
  <Override PartName="/ppt/charts/style12.xml" ContentType="application/vnd.ms-office.chartstyle+xml"/>
  <Override PartName="/ppt/charts/style21.xml" ContentType="application/vnd.ms-office.chart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charts/colors15.xml" ContentType="application/vnd.ms-office.chartcolorstyle+xml"/>
  <Override PartName="/ppt/charts/colors5.xml" ContentType="application/vnd.ms-office.chartcolorstyle+xml"/>
  <Override PartName="/ppt/charts/style10.xml" ContentType="application/vnd.ms-office.chart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  <Override PartName="/ppt/charts/colors24.xml" ContentType="application/vnd.ms-office.chartcolorstyle+xml"/>
  <Override PartName="/ppt/charts/colors13.xml" ContentType="application/vnd.ms-office.chartcolorstyle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olors22.xml" ContentType="application/vnd.ms-office.chartcolorstyle+xml"/>
  <Override PartName="/ppt/charts/colors11.xml" ContentType="application/vnd.ms-office.chartcolor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20.xml" ContentType="application/vnd.ms-office.chartcolorstyle+xml"/>
  <Override PartName="/ppt/charts/chart4.xml" ContentType="application/vnd.openxmlformats-officedocument.drawingml.chart+xml"/>
  <Override PartName="/ppt/charts/style19.xml" ContentType="application/vnd.ms-office.chartstyle+xml"/>
  <Override PartName="/ppt/charts/style6.xml" ContentType="application/vnd.ms-office.chart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17.xml" ContentType="application/vnd.ms-office.chartstyle+xml"/>
  <Override PartName="/ppt/slides/slide6.xml" ContentType="application/vnd.openxmlformats-officedocument.presentationml.slide+xml"/>
  <Override PartName="/ppt/charts/colors8.xml" ContentType="application/vnd.ms-office.chartcolorstyle+xml"/>
  <Override PartName="/ppt/charts/style2.xml" ContentType="application/vnd.ms-office.chartstyle+xml"/>
  <Override PartName="/ppt/charts/style24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8.xml" ContentType="application/vnd.ms-office.chartcolor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charts/colors4.xml" ContentType="application/vnd.ms-office.chartcolorstyle+xml"/>
  <Override PartName="/ppt/charts/style20.xml" ContentType="application/vnd.ms-office.chartstyle+xml"/>
  <Default Extension="rels" ContentType="application/vnd.openxmlformats-package.relationships+xml"/>
  <Override PartName="/ppt/slides/slide23.xml" ContentType="application/vnd.openxmlformats-officedocument.presentationml.slide+xml"/>
  <Override PartName="/ppt/charts/chart15.xml" ContentType="application/vnd.openxmlformats-officedocument.drawingml.chart+xml"/>
  <Override PartName="/ppt/charts/colors14.xml" ContentType="application/vnd.ms-office.chartcolorstyle+xml"/>
  <Override PartName="/ppt/slides/slide12.xml" ContentType="application/vnd.openxmlformats-officedocument.presentationml.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harts/colors2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7" r:id="rId3"/>
    <p:sldId id="311" r:id="rId4"/>
    <p:sldId id="338" r:id="rId5"/>
    <p:sldId id="330" r:id="rId6"/>
    <p:sldId id="310" r:id="rId7"/>
    <p:sldId id="308" r:id="rId8"/>
    <p:sldId id="339" r:id="rId9"/>
    <p:sldId id="317" r:id="rId10"/>
    <p:sldId id="334" r:id="rId11"/>
    <p:sldId id="327" r:id="rId12"/>
    <p:sldId id="324" r:id="rId13"/>
    <p:sldId id="325" r:id="rId14"/>
    <p:sldId id="313" r:id="rId15"/>
    <p:sldId id="333" r:id="rId16"/>
    <p:sldId id="328" r:id="rId17"/>
    <p:sldId id="314" r:id="rId18"/>
    <p:sldId id="337" r:id="rId19"/>
    <p:sldId id="332" r:id="rId20"/>
    <p:sldId id="331" r:id="rId21"/>
    <p:sldId id="336" r:id="rId22"/>
    <p:sldId id="315" r:id="rId23"/>
    <p:sldId id="322" r:id="rId24"/>
    <p:sldId id="319" r:id="rId25"/>
  </p:sldIdLst>
  <p:sldSz cx="9144000" cy="5143500" type="screen16x9"/>
  <p:notesSz cx="6858000" cy="9144000"/>
  <p:embeddedFontLst>
    <p:embeddedFont>
      <p:font typeface="GeosansLight" pitchFamily="2" charset="0"/>
      <p:regular r:id="rId28"/>
      <p: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New Cicle" pitchFamily="2" charset="0"/>
      <p:regular r:id="rId34"/>
      <p:bold r:id="rId35"/>
      <p:italic r:id="rId36"/>
      <p:boldItalic r:id="rId37"/>
    </p:embeddedFont>
    <p:embeddedFont>
      <p:font typeface="FontAwesome" pitchFamily="2" charset="0"/>
      <p:regular r:id="rId38"/>
    </p:embeddedFont>
    <p:embeddedFont>
      <p:font typeface="Verdana" pitchFamily="34" charset="0"/>
      <p:regular r:id="rId39"/>
      <p:bold r:id="rId40"/>
      <p:italic r:id="rId41"/>
      <p:boldItalic r:id="rId42"/>
    </p:embeddedFont>
  </p:embeddedFontLst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334C"/>
    <a:srgbClr val="EC5368"/>
    <a:srgbClr val="3D3743"/>
    <a:srgbClr val="FFFFFF"/>
    <a:srgbClr val="F2F2F2"/>
    <a:srgbClr val="949494"/>
    <a:srgbClr val="F0D4C2"/>
    <a:srgbClr val="000000"/>
    <a:srgbClr val="FAE8A4"/>
    <a:srgbClr val="F1C9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 autoAdjust="0"/>
    <p:restoredTop sz="95447" autoAdjust="0"/>
  </p:normalViewPr>
  <p:slideViewPr>
    <p:cSldViewPr>
      <p:cViewPr varScale="1">
        <p:scale>
          <a:sx n="93" d="100"/>
          <a:sy n="93" d="100"/>
        </p:scale>
        <p:origin x="-82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5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localhost\Users\princesden2000\Downloads\Project\Results\ALL_NN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\\localhost\Users\princesden2000\Downloads\Project\Results\QC_NN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\\localhost\Users\princesden2000\Downloads\Project\Results\QC_NB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\\localhost\Users\princesden2000\Downloads\Project\Results\QC_DT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\\localhost\Users\princesden2000\Downloads\Project\Results\ALL_NN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oleObject" Target="file:///\\localhost\Users\princesden2000\Downloads\Project\Results\ALL_NB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oleObject" Target="file:///\\localhost\Users\princesden2000\Downloads\Project\Results\ALL_DT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oleObject" Target="file:///\\localhost\Users\princesden2000\Downloads\Project\Results\LV_NN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2" Type="http://schemas.microsoft.com/office/2011/relationships/chartColorStyle" Target="colors17.xml"/><Relationship Id="rId1" Type="http://schemas.openxmlformats.org/officeDocument/2006/relationships/oleObject" Target="file:///\\localhost\Users\princesden2000\Downloads\Project\Results\LV_NB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8.xml"/><Relationship Id="rId2" Type="http://schemas.microsoft.com/office/2011/relationships/chartColorStyle" Target="colors18.xml"/><Relationship Id="rId1" Type="http://schemas.openxmlformats.org/officeDocument/2006/relationships/oleObject" Target="file:///\\localhost\Users\princesden2000\Downloads\Project\Results\LV_DT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Style" Target="style19.xml"/><Relationship Id="rId2" Type="http://schemas.microsoft.com/office/2011/relationships/chartColorStyle" Target="colors19.xml"/><Relationship Id="rId1" Type="http://schemas.openxmlformats.org/officeDocument/2006/relationships/oleObject" Target="file:///\\localhost\Users\princesden2000\Downloads\Project\Results\QC_D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localhost\Users\princesden2000\Downloads\Project\Results\ALL_NB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2" Type="http://schemas.microsoft.com/office/2011/relationships/chartColorStyle" Target="colors20.xml"/><Relationship Id="rId1" Type="http://schemas.openxmlformats.org/officeDocument/2006/relationships/oleObject" Target="file:///\\localhost\Users\princesden2000\Downloads\Project\Results\QC_NB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Style" Target="style21.xml"/><Relationship Id="rId2" Type="http://schemas.microsoft.com/office/2011/relationships/chartColorStyle" Target="colors21.xml"/><Relationship Id="rId1" Type="http://schemas.openxmlformats.org/officeDocument/2006/relationships/oleObject" Target="file:///\\localhost\Users\princesden2000\Downloads\Project\Results\QC_NN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Style" Target="style22.xml"/><Relationship Id="rId2" Type="http://schemas.microsoft.com/office/2011/relationships/chartColorStyle" Target="colors22.xml"/><Relationship Id="rId1" Type="http://schemas.openxmlformats.org/officeDocument/2006/relationships/oleObject" Target="file:///\\localhost\Users\princesden2000\Downloads\Project\Results\ALL_NN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Style" Target="style23.xml"/><Relationship Id="rId2" Type="http://schemas.microsoft.com/office/2011/relationships/chartColorStyle" Target="colors23.xml"/><Relationship Id="rId1" Type="http://schemas.openxmlformats.org/officeDocument/2006/relationships/oleObject" Target="file:///\\localhost\Users\princesden2000\Downloads\Project\Results\ALL_NB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Style" Target="style24.xml"/><Relationship Id="rId2" Type="http://schemas.microsoft.com/office/2011/relationships/chartColorStyle" Target="colors24.xml"/><Relationship Id="rId1" Type="http://schemas.openxmlformats.org/officeDocument/2006/relationships/oleObject" Target="file:///\\localhost\Users\princesden2000\Downloads\Project\Results\ALL_D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\\localhost\Users\princesden2000\Downloads\Project\Results\ALL_D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\\localhost\Users\princesden2000\Downloads\Project\Results\ALL_N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\\localhost\Users\princesden2000\Downloads\Project\Results\ALL_NB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\\localhost\Users\princesden2000\Downloads\Project\Results\ALL_D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\\localhost\Users\princesden2000\Downloads\Project\Results\LV_D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\\localhost\Users\princesden2000\Downloads\Project\Results\LV_NN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\\localhost\Users\princesden2000\Downloads\Project\Results\LV_N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AUC=0.813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0.13234455219623503</c:v>
                </c:pt>
                <c:pt idx="2">
                  <c:v>0.28693667997718209</c:v>
                </c:pt>
                <c:pt idx="3">
                  <c:v>0.51226468910439193</c:v>
                </c:pt>
                <c:pt idx="4">
                  <c:v>0.75926982316029712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0.50361445783132497</c:v>
                </c:pt>
                <c:pt idx="2">
                  <c:v>0.84096385542168706</c:v>
                </c:pt>
                <c:pt idx="3">
                  <c:v>0.94457831325301211</c:v>
                </c:pt>
                <c:pt idx="4">
                  <c:v>0.97590361445783114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104621184"/>
        <c:axId val="104655488"/>
      </c:scatterChart>
      <c:valAx>
        <c:axId val="104621184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55488"/>
        <c:crosses val="autoZero"/>
        <c:crossBetween val="midCat"/>
      </c:valAx>
      <c:valAx>
        <c:axId val="104655488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2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QC_NN_UB!$N$46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QC_NN_UB!$B$47:$B$51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QC_NN_UB!$N$47:$N$51</c:f>
              <c:numCache>
                <c:formatCode>General</c:formatCode>
                <c:ptCount val="5"/>
                <c:pt idx="0">
                  <c:v>309</c:v>
                </c:pt>
                <c:pt idx="1">
                  <c:v>486</c:v>
                </c:pt>
                <c:pt idx="2">
                  <c:v>550</c:v>
                </c:pt>
                <c:pt idx="3">
                  <c:v>563</c:v>
                </c:pt>
                <c:pt idx="4">
                  <c:v>580</c:v>
                </c:pt>
              </c:numCache>
            </c:numRef>
          </c:val>
        </c:ser>
        <c:ser>
          <c:idx val="1"/>
          <c:order val="1"/>
          <c:tx>
            <c:strRef>
              <c:f>QC_NN_UB!$O$46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QC_NN_UB!$B$47:$B$51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QC_NN_UB!$O$47:$O$51</c:f>
              <c:numCache>
                <c:formatCode>General</c:formatCode>
                <c:ptCount val="5"/>
                <c:pt idx="0">
                  <c:v>1693</c:v>
                </c:pt>
                <c:pt idx="1">
                  <c:v>1396</c:v>
                </c:pt>
                <c:pt idx="2">
                  <c:v>997</c:v>
                </c:pt>
                <c:pt idx="3">
                  <c:v>523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QC_NN_UB!$P$46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numRef>
              <c:f>QC_NN_UB!$B$47:$B$51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QC_NN_UB!$P$47:$P$51</c:f>
              <c:numCache>
                <c:formatCode>General</c:formatCode>
                <c:ptCount val="5"/>
                <c:pt idx="0">
                  <c:v>184</c:v>
                </c:pt>
                <c:pt idx="1">
                  <c:v>481</c:v>
                </c:pt>
                <c:pt idx="2">
                  <c:v>880</c:v>
                </c:pt>
                <c:pt idx="3">
                  <c:v>1354</c:v>
                </c:pt>
                <c:pt idx="4">
                  <c:v>1877</c:v>
                </c:pt>
              </c:numCache>
            </c:numRef>
          </c:val>
        </c:ser>
        <c:ser>
          <c:idx val="3"/>
          <c:order val="3"/>
          <c:tx>
            <c:strRef>
              <c:f>QC_NN_UB!$Q$46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numRef>
              <c:f>QC_NN_UB!$B$47:$B$51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QC_NN_UB!$Q$47:$Q$51</c:f>
              <c:numCache>
                <c:formatCode>General</c:formatCode>
                <c:ptCount val="5"/>
                <c:pt idx="0">
                  <c:v>271</c:v>
                </c:pt>
                <c:pt idx="1">
                  <c:v>94</c:v>
                </c:pt>
                <c:pt idx="2">
                  <c:v>30</c:v>
                </c:pt>
                <c:pt idx="3">
                  <c:v>17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507840"/>
        <c:axId val="83521920"/>
      </c:barChart>
      <c:catAx>
        <c:axId val="83507840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21920"/>
        <c:crosses val="autoZero"/>
        <c:auto val="1"/>
        <c:lblAlgn val="ctr"/>
        <c:lblOffset val="100"/>
      </c:catAx>
      <c:valAx>
        <c:axId val="835219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0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QC_NB_UB!$N$46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QC_NB_UB!$B$47:$B$51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QC_NB_UB!$N$47:$N$51</c:f>
              <c:numCache>
                <c:formatCode>General</c:formatCode>
                <c:ptCount val="5"/>
                <c:pt idx="0">
                  <c:v>330</c:v>
                </c:pt>
                <c:pt idx="1">
                  <c:v>503</c:v>
                </c:pt>
                <c:pt idx="2">
                  <c:v>565</c:v>
                </c:pt>
                <c:pt idx="3">
                  <c:v>582</c:v>
                </c:pt>
                <c:pt idx="4">
                  <c:v>603</c:v>
                </c:pt>
              </c:numCache>
            </c:numRef>
          </c:val>
        </c:ser>
        <c:ser>
          <c:idx val="1"/>
          <c:order val="1"/>
          <c:tx>
            <c:strRef>
              <c:f>QC_NB_UB!$O$46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QC_NB_UB!$B$47:$B$51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QC_NB_UB!$O$47:$O$51</c:f>
              <c:numCache>
                <c:formatCode>General</c:formatCode>
                <c:ptCount val="5"/>
                <c:pt idx="0">
                  <c:v>1691</c:v>
                </c:pt>
                <c:pt idx="1">
                  <c:v>1390</c:v>
                </c:pt>
                <c:pt idx="2">
                  <c:v>989</c:v>
                </c:pt>
                <c:pt idx="3">
                  <c:v>519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QC_NB_UB!$P$46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numRef>
              <c:f>QC_NB_UB!$B$47:$B$51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QC_NB_UB!$P$47:$P$51</c:f>
              <c:numCache>
                <c:formatCode>General</c:formatCode>
                <c:ptCount val="5"/>
                <c:pt idx="0">
                  <c:v>163</c:v>
                </c:pt>
                <c:pt idx="1">
                  <c:v>464</c:v>
                </c:pt>
                <c:pt idx="2">
                  <c:v>865</c:v>
                </c:pt>
                <c:pt idx="3">
                  <c:v>1335</c:v>
                </c:pt>
                <c:pt idx="4">
                  <c:v>1854</c:v>
                </c:pt>
              </c:numCache>
            </c:numRef>
          </c:val>
        </c:ser>
        <c:ser>
          <c:idx val="3"/>
          <c:order val="3"/>
          <c:tx>
            <c:strRef>
              <c:f>QC_NB_UB!$Q$46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numRef>
              <c:f>QC_NB_UB!$B$47:$B$51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QC_NB_UB!$Q$47:$Q$51</c:f>
              <c:numCache>
                <c:formatCode>General</c:formatCode>
                <c:ptCount val="5"/>
                <c:pt idx="0">
                  <c:v>273</c:v>
                </c:pt>
                <c:pt idx="1">
                  <c:v>100</c:v>
                </c:pt>
                <c:pt idx="2">
                  <c:v>38</c:v>
                </c:pt>
                <c:pt idx="3">
                  <c:v>21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640320"/>
        <c:axId val="83641856"/>
      </c:barChart>
      <c:catAx>
        <c:axId val="83640320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41856"/>
        <c:crosses val="autoZero"/>
        <c:auto val="1"/>
        <c:lblAlgn val="ctr"/>
        <c:lblOffset val="100"/>
      </c:catAx>
      <c:valAx>
        <c:axId val="836418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4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QC_DT_UB!$N$46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QC_DT_UB!$B$47:$B$51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QC_DT_UB!$N$47:$N$51</c:f>
              <c:numCache>
                <c:formatCode>General</c:formatCode>
                <c:ptCount val="5"/>
                <c:pt idx="0">
                  <c:v>294</c:v>
                </c:pt>
                <c:pt idx="1">
                  <c:v>481</c:v>
                </c:pt>
                <c:pt idx="2">
                  <c:v>545</c:v>
                </c:pt>
                <c:pt idx="3">
                  <c:v>561</c:v>
                </c:pt>
                <c:pt idx="4">
                  <c:v>586</c:v>
                </c:pt>
              </c:numCache>
            </c:numRef>
          </c:val>
        </c:ser>
        <c:ser>
          <c:idx val="1"/>
          <c:order val="1"/>
          <c:tx>
            <c:strRef>
              <c:f>QC_DT_UB!$O$46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QC_DT_UB!$B$47:$B$51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QC_DT_UB!$O$47:$O$51</c:f>
              <c:numCache>
                <c:formatCode>General</c:formatCode>
                <c:ptCount val="5"/>
                <c:pt idx="0">
                  <c:v>1672</c:v>
                </c:pt>
                <c:pt idx="1">
                  <c:v>1385</c:v>
                </c:pt>
                <c:pt idx="2">
                  <c:v>986</c:v>
                </c:pt>
                <c:pt idx="3">
                  <c:v>515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QC_DT_UB!$P$46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numRef>
              <c:f>QC_DT_UB!$B$47:$B$51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QC_DT_UB!$P$47:$P$51</c:f>
              <c:numCache>
                <c:formatCode>General</c:formatCode>
                <c:ptCount val="5"/>
                <c:pt idx="0">
                  <c:v>199</c:v>
                </c:pt>
                <c:pt idx="1">
                  <c:v>486</c:v>
                </c:pt>
                <c:pt idx="2">
                  <c:v>885</c:v>
                </c:pt>
                <c:pt idx="3">
                  <c:v>1356</c:v>
                </c:pt>
                <c:pt idx="4">
                  <c:v>1871</c:v>
                </c:pt>
              </c:numCache>
            </c:numRef>
          </c:val>
        </c:ser>
        <c:ser>
          <c:idx val="3"/>
          <c:order val="3"/>
          <c:tx>
            <c:strRef>
              <c:f>QC_DT_UB!$Q$46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numRef>
              <c:f>QC_DT_UB!$B$47:$B$51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QC_DT_UB!$Q$47:$Q$51</c:f>
              <c:numCache>
                <c:formatCode>General</c:formatCode>
                <c:ptCount val="5"/>
                <c:pt idx="0">
                  <c:v>292</c:v>
                </c:pt>
                <c:pt idx="1">
                  <c:v>105</c:v>
                </c:pt>
                <c:pt idx="2">
                  <c:v>41</c:v>
                </c:pt>
                <c:pt idx="3">
                  <c:v>25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690624"/>
        <c:axId val="83692160"/>
      </c:barChart>
      <c:catAx>
        <c:axId val="83690624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92160"/>
        <c:crosses val="autoZero"/>
        <c:auto val="1"/>
        <c:lblAlgn val="ctr"/>
        <c:lblOffset val="100"/>
      </c:catAx>
      <c:valAx>
        <c:axId val="836921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9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'ROC Curves'!$N$46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Curves'!$N$47:$N$51</c:f>
              <c:numCache>
                <c:formatCode>General</c:formatCode>
                <c:ptCount val="5"/>
                <c:pt idx="0">
                  <c:v>209</c:v>
                </c:pt>
                <c:pt idx="1">
                  <c:v>349</c:v>
                </c:pt>
                <c:pt idx="2">
                  <c:v>392</c:v>
                </c:pt>
                <c:pt idx="3">
                  <c:v>405</c:v>
                </c:pt>
                <c:pt idx="4">
                  <c:v>415</c:v>
                </c:pt>
              </c:numCache>
            </c:numRef>
          </c:val>
        </c:ser>
        <c:ser>
          <c:idx val="1"/>
          <c:order val="1"/>
          <c:tx>
            <c:strRef>
              <c:f>'ROC Curves'!$O$46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Curves'!$O$47:$O$51</c:f>
              <c:numCache>
                <c:formatCode>General</c:formatCode>
                <c:ptCount val="5"/>
                <c:pt idx="0">
                  <c:v>1521</c:v>
                </c:pt>
                <c:pt idx="1">
                  <c:v>1250</c:v>
                </c:pt>
                <c:pt idx="2">
                  <c:v>855</c:v>
                </c:pt>
                <c:pt idx="3">
                  <c:v>422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'ROC Curves'!$P$46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Curves'!$P$47:$P$51</c:f>
              <c:numCache>
                <c:formatCode>General</c:formatCode>
                <c:ptCount val="5"/>
                <c:pt idx="0">
                  <c:v>232</c:v>
                </c:pt>
                <c:pt idx="1">
                  <c:v>503</c:v>
                </c:pt>
                <c:pt idx="2">
                  <c:v>898</c:v>
                </c:pt>
                <c:pt idx="3">
                  <c:v>1331</c:v>
                </c:pt>
                <c:pt idx="4">
                  <c:v>1753</c:v>
                </c:pt>
              </c:numCache>
            </c:numRef>
          </c:val>
        </c:ser>
        <c:ser>
          <c:idx val="3"/>
          <c:order val="3"/>
          <c:tx>
            <c:strRef>
              <c:f>'ROC Curves'!$Q$46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Curves'!$Q$47:$Q$51</c:f>
              <c:numCache>
                <c:formatCode>General</c:formatCode>
                <c:ptCount val="5"/>
                <c:pt idx="0">
                  <c:v>206</c:v>
                </c:pt>
                <c:pt idx="1">
                  <c:v>66</c:v>
                </c:pt>
                <c:pt idx="2">
                  <c:v>23</c:v>
                </c:pt>
                <c:pt idx="3">
                  <c:v>10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740928"/>
        <c:axId val="83755008"/>
      </c:barChart>
      <c:catAx>
        <c:axId val="83740928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55008"/>
        <c:crosses val="autoZero"/>
        <c:auto val="1"/>
        <c:lblAlgn val="ctr"/>
        <c:lblOffset val="100"/>
      </c:catAx>
      <c:valAx>
        <c:axId val="837550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4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'ROC Curves'!$N$46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Curves'!$N$47:$N$51</c:f>
              <c:numCache>
                <c:formatCode>General</c:formatCode>
                <c:ptCount val="5"/>
                <c:pt idx="0">
                  <c:v>261</c:v>
                </c:pt>
                <c:pt idx="1">
                  <c:v>400</c:v>
                </c:pt>
                <c:pt idx="2">
                  <c:v>442</c:v>
                </c:pt>
                <c:pt idx="3">
                  <c:v>446</c:v>
                </c:pt>
                <c:pt idx="4">
                  <c:v>455</c:v>
                </c:pt>
              </c:numCache>
            </c:numRef>
          </c:val>
        </c:ser>
        <c:ser>
          <c:idx val="1"/>
          <c:order val="1"/>
          <c:tx>
            <c:strRef>
              <c:f>'ROC Curves'!$O$46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Curves'!$O$47:$O$51</c:f>
              <c:numCache>
                <c:formatCode>General</c:formatCode>
                <c:ptCount val="5"/>
                <c:pt idx="0">
                  <c:v>1533</c:v>
                </c:pt>
                <c:pt idx="1">
                  <c:v>1261</c:v>
                </c:pt>
                <c:pt idx="2">
                  <c:v>865</c:v>
                </c:pt>
                <c:pt idx="3">
                  <c:v>423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'ROC Curves'!$P$46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Curves'!$P$47:$P$51</c:f>
              <c:numCache>
                <c:formatCode>General</c:formatCode>
                <c:ptCount val="5"/>
                <c:pt idx="0">
                  <c:v>180</c:v>
                </c:pt>
                <c:pt idx="1">
                  <c:v>452</c:v>
                </c:pt>
                <c:pt idx="2">
                  <c:v>848</c:v>
                </c:pt>
                <c:pt idx="3">
                  <c:v>1290</c:v>
                </c:pt>
                <c:pt idx="4">
                  <c:v>1713</c:v>
                </c:pt>
              </c:numCache>
            </c:numRef>
          </c:val>
        </c:ser>
        <c:ser>
          <c:idx val="3"/>
          <c:order val="3"/>
          <c:tx>
            <c:strRef>
              <c:f>'ROC Curves'!$Q$46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Curves'!$Q$47:$Q$51</c:f>
              <c:numCache>
                <c:formatCode>General</c:formatCode>
                <c:ptCount val="5"/>
                <c:pt idx="0">
                  <c:v>194</c:v>
                </c:pt>
                <c:pt idx="1">
                  <c:v>55</c:v>
                </c:pt>
                <c:pt idx="2">
                  <c:v>13</c:v>
                </c:pt>
                <c:pt idx="3">
                  <c:v>9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787136"/>
        <c:axId val="83813504"/>
      </c:barChart>
      <c:catAx>
        <c:axId val="83787136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13504"/>
        <c:crosses val="autoZero"/>
        <c:auto val="1"/>
        <c:lblAlgn val="ctr"/>
        <c:lblOffset val="100"/>
      </c:catAx>
      <c:valAx>
        <c:axId val="838135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8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'ROC Curves'!$N$46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Curves'!$N$47:$N$51</c:f>
              <c:numCache>
                <c:formatCode>General</c:formatCode>
                <c:ptCount val="5"/>
                <c:pt idx="0">
                  <c:v>255</c:v>
                </c:pt>
                <c:pt idx="1">
                  <c:v>426</c:v>
                </c:pt>
                <c:pt idx="2">
                  <c:v>487</c:v>
                </c:pt>
                <c:pt idx="3">
                  <c:v>502</c:v>
                </c:pt>
                <c:pt idx="4">
                  <c:v>511</c:v>
                </c:pt>
              </c:numCache>
            </c:numRef>
          </c:val>
        </c:ser>
        <c:ser>
          <c:idx val="1"/>
          <c:order val="1"/>
          <c:tx>
            <c:strRef>
              <c:f>'ROC Curves'!$O$46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Curves'!$O$47:$O$51</c:f>
              <c:numCache>
                <c:formatCode>General</c:formatCode>
                <c:ptCount val="5"/>
                <c:pt idx="0">
                  <c:v>1471</c:v>
                </c:pt>
                <c:pt idx="1">
                  <c:v>1231</c:v>
                </c:pt>
                <c:pt idx="2">
                  <c:v>854</c:v>
                </c:pt>
                <c:pt idx="3">
                  <c:v>423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'ROC Curves'!$P$46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Curves'!$P$47:$P$51</c:f>
              <c:numCache>
                <c:formatCode>General</c:formatCode>
                <c:ptCount val="5"/>
                <c:pt idx="0">
                  <c:v>186</c:v>
                </c:pt>
                <c:pt idx="1">
                  <c:v>426</c:v>
                </c:pt>
                <c:pt idx="2">
                  <c:v>803</c:v>
                </c:pt>
                <c:pt idx="3">
                  <c:v>1234</c:v>
                </c:pt>
                <c:pt idx="4">
                  <c:v>1657</c:v>
                </c:pt>
              </c:numCache>
            </c:numRef>
          </c:val>
        </c:ser>
        <c:ser>
          <c:idx val="3"/>
          <c:order val="3"/>
          <c:tx>
            <c:strRef>
              <c:f>'ROC Curves'!$Q$46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Curves'!$Q$47:$Q$51</c:f>
              <c:numCache>
                <c:formatCode>General</c:formatCode>
                <c:ptCount val="5"/>
                <c:pt idx="0">
                  <c:v>256</c:v>
                </c:pt>
                <c:pt idx="1">
                  <c:v>85</c:v>
                </c:pt>
                <c:pt idx="2">
                  <c:v>24</c:v>
                </c:pt>
                <c:pt idx="3">
                  <c:v>9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919232"/>
        <c:axId val="83920768"/>
      </c:barChart>
      <c:catAx>
        <c:axId val="8391923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20768"/>
        <c:crosses val="autoZero"/>
        <c:auto val="1"/>
        <c:lblAlgn val="ctr"/>
        <c:lblOffset val="100"/>
      </c:catAx>
      <c:valAx>
        <c:axId val="839207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1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AUC=0.751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0.13197128658199905</c:v>
                </c:pt>
                <c:pt idx="2">
                  <c:v>0.31308669243511905</c:v>
                </c:pt>
                <c:pt idx="3">
                  <c:v>0.52770108595619403</c:v>
                </c:pt>
                <c:pt idx="4">
                  <c:v>0.76974047487575914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0.42548076923076916</c:v>
                </c:pt>
                <c:pt idx="2">
                  <c:v>0.73237179487179505</c:v>
                </c:pt>
                <c:pt idx="3">
                  <c:v>0.88541666666666685</c:v>
                </c:pt>
                <c:pt idx="4">
                  <c:v>0.94070512820512808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82898944"/>
        <c:axId val="82900096"/>
      </c:scatterChart>
      <c:valAx>
        <c:axId val="82898944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00096"/>
        <c:crosses val="autoZero"/>
        <c:crossBetween val="midCat"/>
      </c:valAx>
      <c:valAx>
        <c:axId val="82900096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98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AUC=0.855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8.9483747609942613E-2</c:v>
                </c:pt>
                <c:pt idx="2">
                  <c:v>0.26309751434034401</c:v>
                </c:pt>
                <c:pt idx="3">
                  <c:v>0.49063097514340309</c:v>
                </c:pt>
                <c:pt idx="4">
                  <c:v>0.749521988527725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0.53756030323914494</c:v>
                </c:pt>
                <c:pt idx="2">
                  <c:v>0.85389386629910424</c:v>
                </c:pt>
                <c:pt idx="3">
                  <c:v>0.96898690558235689</c:v>
                </c:pt>
                <c:pt idx="4">
                  <c:v>0.98966230186078585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84133760"/>
        <c:axId val="84135296"/>
      </c:scatterChart>
      <c:valAx>
        <c:axId val="84133760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35296"/>
        <c:crosses val="autoZero"/>
        <c:crossBetween val="midCat"/>
      </c:valAx>
      <c:valAx>
        <c:axId val="84135296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33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AUC=0.828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'ROC Curves_HID1'!$A$1:$A$4</c:f>
              <c:numCache>
                <c:formatCode>0</c:formatCode>
                <c:ptCount val="4"/>
                <c:pt idx="0">
                  <c:v>0</c:v>
                </c:pt>
                <c:pt idx="1">
                  <c:v>0.172455968688845</c:v>
                </c:pt>
                <c:pt idx="2">
                  <c:v>0.38967710371820008</c:v>
                </c:pt>
                <c:pt idx="3">
                  <c:v>1</c:v>
                </c:pt>
              </c:numCache>
            </c:numRef>
          </c:xVal>
          <c:yVal>
            <c:numRef>
              <c:f>'ROC Curves_HID1'!$B$1:$B$4</c:f>
              <c:numCache>
                <c:formatCode>0</c:formatCode>
                <c:ptCount val="4"/>
                <c:pt idx="0">
                  <c:v>0</c:v>
                </c:pt>
                <c:pt idx="1">
                  <c:v>0.7365985345160051</c:v>
                </c:pt>
                <c:pt idx="2">
                  <c:v>0.91747011183956795</c:v>
                </c:pt>
                <c:pt idx="3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84169088"/>
        <c:axId val="84170624"/>
      </c:scatterChart>
      <c:valAx>
        <c:axId val="84169088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0624"/>
        <c:crosses val="autoZero"/>
        <c:crossBetween val="midCat"/>
      </c:valAx>
      <c:valAx>
        <c:axId val="84170624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69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AUC=0.822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0.10636023516835902</c:v>
                </c:pt>
                <c:pt idx="2">
                  <c:v>0.25975414216996301</c:v>
                </c:pt>
                <c:pt idx="3">
                  <c:v>0.47300908605024006</c:v>
                </c:pt>
                <c:pt idx="4">
                  <c:v>0.72474612506680902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0.50170648464163792</c:v>
                </c:pt>
                <c:pt idx="2">
                  <c:v>0.82081911262798612</c:v>
                </c:pt>
                <c:pt idx="3">
                  <c:v>0.93003412969283294</c:v>
                </c:pt>
                <c:pt idx="4">
                  <c:v>0.95733788395904396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84204160"/>
        <c:axId val="84210048"/>
      </c:scatterChart>
      <c:valAx>
        <c:axId val="84204160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10048"/>
        <c:crosses val="autoZero"/>
        <c:crossBetween val="midCat"/>
      </c:valAx>
      <c:valAx>
        <c:axId val="84210048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04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AUC=0.856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0.10507880910683</c:v>
                </c:pt>
                <c:pt idx="2">
                  <c:v>0.26386456509048412</c:v>
                </c:pt>
                <c:pt idx="3">
                  <c:v>0.49503794512551103</c:v>
                </c:pt>
                <c:pt idx="4">
                  <c:v>0.75306479859894904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0.57362637362637414</c:v>
                </c:pt>
                <c:pt idx="2">
                  <c:v>0.87912087912087922</c:v>
                </c:pt>
                <c:pt idx="3">
                  <c:v>0.9714285714285712</c:v>
                </c:pt>
                <c:pt idx="4">
                  <c:v>0.98021978021977996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149386752"/>
        <c:axId val="149388288"/>
      </c:scatterChart>
      <c:valAx>
        <c:axId val="149386752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88288"/>
        <c:crosses val="autoZero"/>
        <c:crossBetween val="midCat"/>
      </c:valAx>
      <c:valAx>
        <c:axId val="149388288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8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AUC=0.844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8.7918015102481095E-2</c:v>
                </c:pt>
                <c:pt idx="2">
                  <c:v>0.25026968716289105</c:v>
                </c:pt>
                <c:pt idx="3">
                  <c:v>0.46655879180151005</c:v>
                </c:pt>
                <c:pt idx="4">
                  <c:v>0.72006472491909401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0.54726368159203986</c:v>
                </c:pt>
                <c:pt idx="2">
                  <c:v>0.83416252072968489</c:v>
                </c:pt>
                <c:pt idx="3">
                  <c:v>0.93698175787728</c:v>
                </c:pt>
                <c:pt idx="4">
                  <c:v>0.96517412935323399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84264064"/>
        <c:axId val="84265600"/>
      </c:scatterChart>
      <c:valAx>
        <c:axId val="84264064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65600"/>
        <c:crosses val="autoZero"/>
        <c:crossBetween val="midCat"/>
      </c:valAx>
      <c:valAx>
        <c:axId val="84265600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64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AUC=0.841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9.8028769312733105E-2</c:v>
                </c:pt>
                <c:pt idx="2">
                  <c:v>0.25625998934469907</c:v>
                </c:pt>
                <c:pt idx="3">
                  <c:v>0.46883324453915798</c:v>
                </c:pt>
                <c:pt idx="4">
                  <c:v>0.72136387852956807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0.53275862068965507</c:v>
                </c:pt>
                <c:pt idx="2">
                  <c:v>0.83793103448275907</c:v>
                </c:pt>
                <c:pt idx="3">
                  <c:v>0.94827586206896508</c:v>
                </c:pt>
                <c:pt idx="4">
                  <c:v>0.97068965517241412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49102208"/>
        <c:axId val="49124480"/>
      </c:scatterChart>
      <c:valAx>
        <c:axId val="49102208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24480"/>
        <c:crosses val="autoZero"/>
        <c:crossBetween val="midCat"/>
      </c:valAx>
      <c:valAx>
        <c:axId val="49124480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02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AUC=0.813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0.13234455219623503</c:v>
                </c:pt>
                <c:pt idx="2">
                  <c:v>0.28693667997718209</c:v>
                </c:pt>
                <c:pt idx="3">
                  <c:v>0.51226468910439193</c:v>
                </c:pt>
                <c:pt idx="4">
                  <c:v>0.75926982316029712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0.50361445783132497</c:v>
                </c:pt>
                <c:pt idx="2">
                  <c:v>0.84096385542168706</c:v>
                </c:pt>
                <c:pt idx="3">
                  <c:v>0.94457831325301211</c:v>
                </c:pt>
                <c:pt idx="4">
                  <c:v>0.97590361445783114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49293184"/>
        <c:axId val="49294720"/>
      </c:scatterChart>
      <c:valAx>
        <c:axId val="49293184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4720"/>
        <c:crosses val="autoZero"/>
        <c:crossBetween val="midCat"/>
      </c:valAx>
      <c:valAx>
        <c:axId val="49294720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3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AUC=0.856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0.10507880910683</c:v>
                </c:pt>
                <c:pt idx="2">
                  <c:v>0.26386456509048412</c:v>
                </c:pt>
                <c:pt idx="3">
                  <c:v>0.49503794512551103</c:v>
                </c:pt>
                <c:pt idx="4">
                  <c:v>0.75306479859894904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0.57362637362637414</c:v>
                </c:pt>
                <c:pt idx="2">
                  <c:v>0.87912087912087922</c:v>
                </c:pt>
                <c:pt idx="3">
                  <c:v>0.9714285714285712</c:v>
                </c:pt>
                <c:pt idx="4">
                  <c:v>0.98021978021977996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49340800"/>
        <c:axId val="49342336"/>
      </c:scatterChart>
      <c:valAx>
        <c:axId val="49340800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2336"/>
        <c:crosses val="autoZero"/>
        <c:crossBetween val="midCat"/>
      </c:valAx>
      <c:valAx>
        <c:axId val="49342336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AUC=0.833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0.11225105612552799</c:v>
                </c:pt>
                <c:pt idx="2">
                  <c:v>0.25709112854556393</c:v>
                </c:pt>
                <c:pt idx="3">
                  <c:v>0.48461074230537105</c:v>
                </c:pt>
                <c:pt idx="4">
                  <c:v>0.74471937235968622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0.499021526418787</c:v>
                </c:pt>
                <c:pt idx="2">
                  <c:v>0.83365949119373817</c:v>
                </c:pt>
                <c:pt idx="3">
                  <c:v>0.95303326810176092</c:v>
                </c:pt>
                <c:pt idx="4">
                  <c:v>0.98238747553815997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49187840"/>
        <c:axId val="49201536"/>
      </c:scatterChart>
      <c:valAx>
        <c:axId val="49187840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01536"/>
        <c:crosses val="autoZero"/>
        <c:crossBetween val="midCat"/>
      </c:valAx>
      <c:valAx>
        <c:axId val="49201536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87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AUC=0.833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Test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'ROC Curves_HID'!$A$1:$A$6</c:f>
              <c:numCache>
                <c:formatCode>0</c:formatCode>
                <c:ptCount val="6"/>
                <c:pt idx="0">
                  <c:v>0</c:v>
                </c:pt>
                <c:pt idx="1">
                  <c:v>0.11225105612552799</c:v>
                </c:pt>
                <c:pt idx="2">
                  <c:v>0.25709112854556393</c:v>
                </c:pt>
                <c:pt idx="3">
                  <c:v>0.48461074230537105</c:v>
                </c:pt>
                <c:pt idx="4">
                  <c:v>0.74471937235968622</c:v>
                </c:pt>
                <c:pt idx="5">
                  <c:v>1</c:v>
                </c:pt>
              </c:numCache>
            </c:numRef>
          </c:xVal>
          <c:yVal>
            <c:numRef>
              <c:f>'ROC Curves_HID'!$B$1:$B$6</c:f>
              <c:numCache>
                <c:formatCode>0</c:formatCode>
                <c:ptCount val="6"/>
                <c:pt idx="0">
                  <c:v>0</c:v>
                </c:pt>
                <c:pt idx="1">
                  <c:v>0.499021526418787</c:v>
                </c:pt>
                <c:pt idx="2">
                  <c:v>0.83365949119373817</c:v>
                </c:pt>
                <c:pt idx="3">
                  <c:v>0.95303326810176092</c:v>
                </c:pt>
                <c:pt idx="4">
                  <c:v>0.98238747553815997</c:v>
                </c:pt>
                <c:pt idx="5">
                  <c:v>1</c:v>
                </c:pt>
              </c:numCache>
            </c:numRef>
          </c:yVal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</c:ser>
        <c:dLbls/>
        <c:axId val="149520384"/>
        <c:axId val="149521920"/>
      </c:scatterChart>
      <c:valAx>
        <c:axId val="149520384"/>
        <c:scaling>
          <c:orientation val="minMax"/>
          <c:max val="1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21920"/>
        <c:crosses val="autoZero"/>
        <c:crossBetween val="midCat"/>
      </c:valAx>
      <c:valAx>
        <c:axId val="149521920"/>
        <c:scaling>
          <c:orientation val="minMax"/>
          <c:max val="1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2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'ROC Curves'!$N$46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Curves'!$N$47:$N$51</c:f>
              <c:numCache>
                <c:formatCode>General</c:formatCode>
                <c:ptCount val="5"/>
                <c:pt idx="0">
                  <c:v>209</c:v>
                </c:pt>
                <c:pt idx="1">
                  <c:v>349</c:v>
                </c:pt>
                <c:pt idx="2">
                  <c:v>392</c:v>
                </c:pt>
                <c:pt idx="3">
                  <c:v>405</c:v>
                </c:pt>
                <c:pt idx="4">
                  <c:v>415</c:v>
                </c:pt>
              </c:numCache>
            </c:numRef>
          </c:val>
        </c:ser>
        <c:ser>
          <c:idx val="1"/>
          <c:order val="1"/>
          <c:tx>
            <c:strRef>
              <c:f>'ROC Curves'!$O$46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Curves'!$O$47:$O$51</c:f>
              <c:numCache>
                <c:formatCode>General</c:formatCode>
                <c:ptCount val="5"/>
                <c:pt idx="0">
                  <c:v>1521</c:v>
                </c:pt>
                <c:pt idx="1">
                  <c:v>1250</c:v>
                </c:pt>
                <c:pt idx="2">
                  <c:v>855</c:v>
                </c:pt>
                <c:pt idx="3">
                  <c:v>422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'ROC Curves'!$P$46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Curves'!$P$47:$P$51</c:f>
              <c:numCache>
                <c:formatCode>General</c:formatCode>
                <c:ptCount val="5"/>
                <c:pt idx="0">
                  <c:v>232</c:v>
                </c:pt>
                <c:pt idx="1">
                  <c:v>503</c:v>
                </c:pt>
                <c:pt idx="2">
                  <c:v>898</c:v>
                </c:pt>
                <c:pt idx="3">
                  <c:v>1331</c:v>
                </c:pt>
                <c:pt idx="4">
                  <c:v>1753</c:v>
                </c:pt>
              </c:numCache>
            </c:numRef>
          </c:val>
        </c:ser>
        <c:ser>
          <c:idx val="3"/>
          <c:order val="3"/>
          <c:tx>
            <c:strRef>
              <c:f>'ROC Curves'!$Q$46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Curves'!$Q$47:$Q$51</c:f>
              <c:numCache>
                <c:formatCode>General</c:formatCode>
                <c:ptCount val="5"/>
                <c:pt idx="0">
                  <c:v>206</c:v>
                </c:pt>
                <c:pt idx="1">
                  <c:v>66</c:v>
                </c:pt>
                <c:pt idx="2">
                  <c:v>23</c:v>
                </c:pt>
                <c:pt idx="3">
                  <c:v>10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149618048"/>
        <c:axId val="82990208"/>
      </c:barChart>
      <c:catAx>
        <c:axId val="149618048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90208"/>
        <c:crosses val="autoZero"/>
        <c:auto val="1"/>
        <c:lblAlgn val="ctr"/>
        <c:lblOffset val="100"/>
      </c:catAx>
      <c:valAx>
        <c:axId val="829902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1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'ROC Curves'!$N$46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Curves'!$N$47:$N$51</c:f>
              <c:numCache>
                <c:formatCode>General</c:formatCode>
                <c:ptCount val="5"/>
                <c:pt idx="0">
                  <c:v>261</c:v>
                </c:pt>
                <c:pt idx="1">
                  <c:v>400</c:v>
                </c:pt>
                <c:pt idx="2">
                  <c:v>442</c:v>
                </c:pt>
                <c:pt idx="3">
                  <c:v>446</c:v>
                </c:pt>
                <c:pt idx="4">
                  <c:v>455</c:v>
                </c:pt>
              </c:numCache>
            </c:numRef>
          </c:val>
        </c:ser>
        <c:ser>
          <c:idx val="1"/>
          <c:order val="1"/>
          <c:tx>
            <c:strRef>
              <c:f>'ROC Curves'!$O$46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Curves'!$O$47:$O$51</c:f>
              <c:numCache>
                <c:formatCode>General</c:formatCode>
                <c:ptCount val="5"/>
                <c:pt idx="0">
                  <c:v>1533</c:v>
                </c:pt>
                <c:pt idx="1">
                  <c:v>1261</c:v>
                </c:pt>
                <c:pt idx="2">
                  <c:v>865</c:v>
                </c:pt>
                <c:pt idx="3">
                  <c:v>423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'ROC Curves'!$P$46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Curves'!$P$47:$P$51</c:f>
              <c:numCache>
                <c:formatCode>General</c:formatCode>
                <c:ptCount val="5"/>
                <c:pt idx="0">
                  <c:v>180</c:v>
                </c:pt>
                <c:pt idx="1">
                  <c:v>452</c:v>
                </c:pt>
                <c:pt idx="2">
                  <c:v>848</c:v>
                </c:pt>
                <c:pt idx="3">
                  <c:v>1290</c:v>
                </c:pt>
                <c:pt idx="4">
                  <c:v>1713</c:v>
                </c:pt>
              </c:numCache>
            </c:numRef>
          </c:val>
        </c:ser>
        <c:ser>
          <c:idx val="3"/>
          <c:order val="3"/>
          <c:tx>
            <c:strRef>
              <c:f>'ROC Curves'!$Q$46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Curves'!$Q$47:$Q$51</c:f>
              <c:numCache>
                <c:formatCode>General</c:formatCode>
                <c:ptCount val="5"/>
                <c:pt idx="0">
                  <c:v>194</c:v>
                </c:pt>
                <c:pt idx="1">
                  <c:v>55</c:v>
                </c:pt>
                <c:pt idx="2">
                  <c:v>13</c:v>
                </c:pt>
                <c:pt idx="3">
                  <c:v>9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104512"/>
        <c:axId val="83106048"/>
      </c:barChart>
      <c:catAx>
        <c:axId val="8310451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06048"/>
        <c:crosses val="autoZero"/>
        <c:auto val="1"/>
        <c:lblAlgn val="ctr"/>
        <c:lblOffset val="100"/>
      </c:catAx>
      <c:valAx>
        <c:axId val="831060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0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'ROC Curves'!$N$46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Curves'!$N$47:$N$51</c:f>
              <c:numCache>
                <c:formatCode>General</c:formatCode>
                <c:ptCount val="5"/>
                <c:pt idx="0">
                  <c:v>255</c:v>
                </c:pt>
                <c:pt idx="1">
                  <c:v>426</c:v>
                </c:pt>
                <c:pt idx="2">
                  <c:v>487</c:v>
                </c:pt>
                <c:pt idx="3">
                  <c:v>502</c:v>
                </c:pt>
                <c:pt idx="4">
                  <c:v>511</c:v>
                </c:pt>
              </c:numCache>
            </c:numRef>
          </c:val>
        </c:ser>
        <c:ser>
          <c:idx val="1"/>
          <c:order val="1"/>
          <c:tx>
            <c:strRef>
              <c:f>'ROC Curves'!$O$46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Curves'!$O$47:$O$51</c:f>
              <c:numCache>
                <c:formatCode>General</c:formatCode>
                <c:ptCount val="5"/>
                <c:pt idx="0">
                  <c:v>1471</c:v>
                </c:pt>
                <c:pt idx="1">
                  <c:v>1231</c:v>
                </c:pt>
                <c:pt idx="2">
                  <c:v>854</c:v>
                </c:pt>
                <c:pt idx="3">
                  <c:v>423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'ROC Curves'!$P$46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Curves'!$P$47:$P$51</c:f>
              <c:numCache>
                <c:formatCode>General</c:formatCode>
                <c:ptCount val="5"/>
                <c:pt idx="0">
                  <c:v>186</c:v>
                </c:pt>
                <c:pt idx="1">
                  <c:v>426</c:v>
                </c:pt>
                <c:pt idx="2">
                  <c:v>803</c:v>
                </c:pt>
                <c:pt idx="3">
                  <c:v>1234</c:v>
                </c:pt>
                <c:pt idx="4">
                  <c:v>1657</c:v>
                </c:pt>
              </c:numCache>
            </c:numRef>
          </c:val>
        </c:ser>
        <c:ser>
          <c:idx val="3"/>
          <c:order val="3"/>
          <c:tx>
            <c:strRef>
              <c:f>'ROC Curves'!$Q$46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'ROC Curves'!$B$47:$B$51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'ROC Curves'!$Q$47:$Q$51</c:f>
              <c:numCache>
                <c:formatCode>General</c:formatCode>
                <c:ptCount val="5"/>
                <c:pt idx="0">
                  <c:v>256</c:v>
                </c:pt>
                <c:pt idx="1">
                  <c:v>85</c:v>
                </c:pt>
                <c:pt idx="2">
                  <c:v>24</c:v>
                </c:pt>
                <c:pt idx="3">
                  <c:v>9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256832"/>
        <c:axId val="83258368"/>
      </c:barChart>
      <c:catAx>
        <c:axId val="8325683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58368"/>
        <c:crosses val="autoZero"/>
        <c:auto val="1"/>
        <c:lblAlgn val="ctr"/>
        <c:lblOffset val="100"/>
      </c:catAx>
      <c:valAx>
        <c:axId val="83258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5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LV_DT_UB!$N$46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numRef>
              <c:f>LV_DT_UB!$B$47:$B$51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LV_DT_UB!$N$47:$N$51</c:f>
              <c:numCache>
                <c:formatCode>General</c:formatCode>
                <c:ptCount val="5"/>
                <c:pt idx="0">
                  <c:v>706</c:v>
                </c:pt>
                <c:pt idx="1">
                  <c:v>1144</c:v>
                </c:pt>
                <c:pt idx="2">
                  <c:v>1300</c:v>
                </c:pt>
                <c:pt idx="3">
                  <c:v>1337</c:v>
                </c:pt>
                <c:pt idx="4">
                  <c:v>1362</c:v>
                </c:pt>
              </c:numCache>
            </c:numRef>
          </c:val>
        </c:ser>
        <c:ser>
          <c:idx val="1"/>
          <c:order val="1"/>
          <c:tx>
            <c:strRef>
              <c:f>LV_DT_UB!$O$46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numRef>
              <c:f>LV_DT_UB!$B$47:$B$51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LV_DT_UB!$O$47:$O$51</c:f>
              <c:numCache>
                <c:formatCode>General</c:formatCode>
                <c:ptCount val="5"/>
                <c:pt idx="0">
                  <c:v>4777</c:v>
                </c:pt>
                <c:pt idx="1">
                  <c:v>3848</c:v>
                </c:pt>
                <c:pt idx="2">
                  <c:v>2647</c:v>
                </c:pt>
                <c:pt idx="3">
                  <c:v>1300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LV_DT_UB!$P$46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LV_DT_UB!$B$47:$B$51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LV_DT_UB!$P$47:$P$51</c:f>
              <c:numCache>
                <c:formatCode>General</c:formatCode>
                <c:ptCount val="5"/>
                <c:pt idx="0">
                  <c:v>542</c:v>
                </c:pt>
                <c:pt idx="1">
                  <c:v>1471</c:v>
                </c:pt>
                <c:pt idx="2">
                  <c:v>2672</c:v>
                </c:pt>
                <c:pt idx="3">
                  <c:v>4019</c:v>
                </c:pt>
                <c:pt idx="4">
                  <c:v>5319</c:v>
                </c:pt>
              </c:numCache>
            </c:numRef>
          </c:val>
        </c:ser>
        <c:ser>
          <c:idx val="3"/>
          <c:order val="3"/>
          <c:tx>
            <c:strRef>
              <c:f>LV_DT_UB!$Q$46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cat>
            <c:numRef>
              <c:f>LV_DT_UB!$B$47:$B$51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LV_DT_UB!$Q$47:$Q$51</c:f>
              <c:numCache>
                <c:formatCode>General</c:formatCode>
                <c:ptCount val="5"/>
                <c:pt idx="0">
                  <c:v>656</c:v>
                </c:pt>
                <c:pt idx="1">
                  <c:v>218</c:v>
                </c:pt>
                <c:pt idx="2">
                  <c:v>62</c:v>
                </c:pt>
                <c:pt idx="3">
                  <c:v>25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335424"/>
        <c:axId val="83345408"/>
      </c:barChart>
      <c:catAx>
        <c:axId val="83335424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45408"/>
        <c:crosses val="autoZero"/>
        <c:auto val="1"/>
        <c:lblAlgn val="ctr"/>
        <c:lblOffset val="100"/>
      </c:catAx>
      <c:valAx>
        <c:axId val="833454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354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LV_NN_UB!$N$46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numRef>
              <c:f>LV_NN_UB!$B$47:$B$51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LV_NN_UB!$N$47:$N$51</c:f>
              <c:numCache>
                <c:formatCode>General</c:formatCode>
                <c:ptCount val="5"/>
                <c:pt idx="0">
                  <c:v>531</c:v>
                </c:pt>
                <c:pt idx="1">
                  <c:v>914</c:v>
                </c:pt>
                <c:pt idx="2">
                  <c:v>1105</c:v>
                </c:pt>
                <c:pt idx="3">
                  <c:v>1174</c:v>
                </c:pt>
                <c:pt idx="4">
                  <c:v>1248</c:v>
                </c:pt>
              </c:numCache>
            </c:numRef>
          </c:val>
        </c:ser>
        <c:ser>
          <c:idx val="1"/>
          <c:order val="1"/>
          <c:tx>
            <c:strRef>
              <c:f>LV_NN_UB!$O$46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numRef>
              <c:f>LV_NN_UB!$B$47:$B$51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LV_NN_UB!$O$47:$O$51</c:f>
              <c:numCache>
                <c:formatCode>General</c:formatCode>
                <c:ptCount val="5"/>
                <c:pt idx="0">
                  <c:v>4716</c:v>
                </c:pt>
                <c:pt idx="1">
                  <c:v>3732</c:v>
                </c:pt>
                <c:pt idx="2">
                  <c:v>2566</c:v>
                </c:pt>
                <c:pt idx="3">
                  <c:v>1251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LV_NN_UB!$P$46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LV_NN_UB!$B$47:$B$51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LV_NN_UB!$P$47:$P$51</c:f>
              <c:numCache>
                <c:formatCode>General</c:formatCode>
                <c:ptCount val="5"/>
                <c:pt idx="0">
                  <c:v>717</c:v>
                </c:pt>
                <c:pt idx="1">
                  <c:v>1701</c:v>
                </c:pt>
                <c:pt idx="2">
                  <c:v>2867</c:v>
                </c:pt>
                <c:pt idx="3">
                  <c:v>4182</c:v>
                </c:pt>
                <c:pt idx="4">
                  <c:v>5433</c:v>
                </c:pt>
              </c:numCache>
            </c:numRef>
          </c:val>
        </c:ser>
        <c:ser>
          <c:idx val="3"/>
          <c:order val="3"/>
          <c:tx>
            <c:strRef>
              <c:f>LV_NN_UB!$Q$46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cat>
            <c:numRef>
              <c:f>LV_NN_UB!$B$47:$B$51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LV_NN_UB!$Q$47:$Q$51</c:f>
              <c:numCache>
                <c:formatCode>General</c:formatCode>
                <c:ptCount val="5"/>
                <c:pt idx="0">
                  <c:v>717</c:v>
                </c:pt>
                <c:pt idx="1">
                  <c:v>334</c:v>
                </c:pt>
                <c:pt idx="2">
                  <c:v>143</c:v>
                </c:pt>
                <c:pt idx="3">
                  <c:v>74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202816"/>
        <c:axId val="83204352"/>
      </c:barChart>
      <c:catAx>
        <c:axId val="83202816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04352"/>
        <c:crosses val="autoZero"/>
        <c:auto val="1"/>
        <c:lblAlgn val="ctr"/>
        <c:lblOffset val="100"/>
      </c:catAx>
      <c:valAx>
        <c:axId val="832043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0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LV_NB_UB!$N$46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numRef>
              <c:f>LV_NB_UB!$B$47:$B$51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LV_NB_UB!$N$47:$N$51</c:f>
              <c:numCache>
                <c:formatCode>General</c:formatCode>
                <c:ptCount val="5"/>
                <c:pt idx="0">
                  <c:v>780</c:v>
                </c:pt>
                <c:pt idx="1">
                  <c:v>1239</c:v>
                </c:pt>
                <c:pt idx="2">
                  <c:v>1406</c:v>
                </c:pt>
                <c:pt idx="3">
                  <c:v>1436</c:v>
                </c:pt>
                <c:pt idx="4">
                  <c:v>1451</c:v>
                </c:pt>
              </c:numCache>
            </c:numRef>
          </c:val>
        </c:ser>
        <c:ser>
          <c:idx val="1"/>
          <c:order val="1"/>
          <c:tx>
            <c:strRef>
              <c:f>LV_NB_UB!$O$46</c:f>
              <c:strCache>
                <c:ptCount val="1"/>
                <c:pt idx="0">
                  <c:v>TN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numRef>
              <c:f>LV_NB_UB!$B$47:$B$51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LV_NB_UB!$O$47:$O$51</c:f>
              <c:numCache>
                <c:formatCode>General</c:formatCode>
                <c:ptCount val="5"/>
                <c:pt idx="0">
                  <c:v>4762</c:v>
                </c:pt>
                <c:pt idx="1">
                  <c:v>3854</c:v>
                </c:pt>
                <c:pt idx="2">
                  <c:v>2664</c:v>
                </c:pt>
                <c:pt idx="3">
                  <c:v>1310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LV_NB_UB!$P$46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LV_NB_UB!$B$47:$B$51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LV_NB_UB!$P$47:$P$51</c:f>
              <c:numCache>
                <c:formatCode>General</c:formatCode>
                <c:ptCount val="5"/>
                <c:pt idx="0">
                  <c:v>468</c:v>
                </c:pt>
                <c:pt idx="1">
                  <c:v>1376</c:v>
                </c:pt>
                <c:pt idx="2">
                  <c:v>2566</c:v>
                </c:pt>
                <c:pt idx="3">
                  <c:v>3920</c:v>
                </c:pt>
                <c:pt idx="4">
                  <c:v>5230</c:v>
                </c:pt>
              </c:numCache>
            </c:numRef>
          </c:val>
        </c:ser>
        <c:ser>
          <c:idx val="3"/>
          <c:order val="3"/>
          <c:tx>
            <c:strRef>
              <c:f>LV_NB_UB!$Q$46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cat>
            <c:numRef>
              <c:f>LV_NB_UB!$B$47:$B$51</c:f>
              <c:numCache>
                <c:formatCode>0.000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LV_NB_UB!$Q$47:$Q$51</c:f>
              <c:numCache>
                <c:formatCode>General</c:formatCode>
                <c:ptCount val="5"/>
                <c:pt idx="0">
                  <c:v>671</c:v>
                </c:pt>
                <c:pt idx="1">
                  <c:v>212</c:v>
                </c:pt>
                <c:pt idx="2">
                  <c:v>45</c:v>
                </c:pt>
                <c:pt idx="3">
                  <c:v>15</c:v>
                </c:pt>
                <c:pt idx="4">
                  <c:v>0</c:v>
                </c:pt>
              </c:numCache>
            </c:numRef>
          </c:val>
        </c:ser>
        <c:dLbls/>
        <c:gapWidth val="55"/>
        <c:overlap val="100"/>
        <c:axId val="83580800"/>
        <c:axId val="83582336"/>
      </c:barChart>
      <c:catAx>
        <c:axId val="83580800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82336"/>
        <c:crosses val="autoZero"/>
        <c:auto val="1"/>
        <c:lblAlgn val="ctr"/>
        <c:lblOffset val="100"/>
      </c:catAx>
      <c:valAx>
        <c:axId val="835823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8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pPr/>
              <a:t>6.5.2015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pPr/>
              <a:t>6.5.2015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1585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pPr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76432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latin typeface="FontAwesome" pitchFamily="2" charset="0"/>
              </a:rPr>
              <a:t/>
            </a:r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8771626" y="4836516"/>
            <a:ext cx="180020" cy="18002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hlinkClick r:id="" action="ppaction://hlinkshowjump?jump=nextslide"/>
          </p:cNvPr>
          <p:cNvSpPr txBox="1"/>
          <p:nvPr userDrawn="1"/>
        </p:nvSpPr>
        <p:spPr>
          <a:xfrm>
            <a:off x="8753367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8559610" y="4836516"/>
            <a:ext cx="180020" cy="18002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hlinkClick r:id="" action="ppaction://hlinkshowjump?jump=previousslide"/>
          </p:cNvPr>
          <p:cNvSpPr txBox="1"/>
          <p:nvPr userDrawn="1"/>
        </p:nvSpPr>
        <p:spPr>
          <a:xfrm>
            <a:off x="8532440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3635907" y="4780914"/>
            <a:ext cx="84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baseline="0" dirty="0" smtClean="0">
                <a:solidFill>
                  <a:srgbClr val="3D3743"/>
                </a:solidFill>
                <a:latin typeface="GeosansLight" pitchFamily="2" charset="0"/>
              </a:rPr>
              <a:t>YELP</a:t>
            </a:r>
            <a:endParaRPr lang="bg-BG" sz="1400" spc="100" baseline="0" dirty="0">
              <a:solidFill>
                <a:srgbClr val="3D3743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529321" y="4831000"/>
            <a:ext cx="322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3995936" y="48304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4139952" y="4830420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949494"/>
                </a:solidFill>
                <a:latin typeface="New Cicle" pitchFamily="2" charset="0"/>
              </a:rPr>
              <a:t>Sentiment</a:t>
            </a:r>
            <a:r>
              <a:rPr lang="en-US" sz="1100" baseline="0" dirty="0" smtClean="0">
                <a:solidFill>
                  <a:srgbClr val="949494"/>
                </a:solidFill>
                <a:latin typeface="New Cicle" pitchFamily="2" charset="0"/>
              </a:rPr>
              <a:t> Analysis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292080" y="48386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50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116" y="123478"/>
            <a:ext cx="4378530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3115" y="699542"/>
            <a:ext cx="4378531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latin typeface="FontAwesome" pitchFamily="2" charset="0"/>
              </a:rPr>
              <a:t/>
            </a:r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4427984" cy="51435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6" name="Oval 25"/>
          <p:cNvSpPr/>
          <p:nvPr userDrawn="1"/>
        </p:nvSpPr>
        <p:spPr>
          <a:xfrm>
            <a:off x="8771626" y="4836516"/>
            <a:ext cx="180020" cy="18002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hlinkClick r:id="" action="ppaction://hlinkshowjump?jump=nextslide"/>
          </p:cNvPr>
          <p:cNvSpPr txBox="1"/>
          <p:nvPr userDrawn="1"/>
        </p:nvSpPr>
        <p:spPr>
          <a:xfrm>
            <a:off x="8753367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8559610" y="4836516"/>
            <a:ext cx="180020" cy="18002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TextBox 36">
            <a:hlinkClick r:id="" action="ppaction://hlinkshowjump?jump=previousslide"/>
          </p:cNvPr>
          <p:cNvSpPr txBox="1"/>
          <p:nvPr userDrawn="1"/>
        </p:nvSpPr>
        <p:spPr>
          <a:xfrm>
            <a:off x="8532440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6057829" y="4780914"/>
            <a:ext cx="84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baseline="0" dirty="0" smtClean="0">
                <a:solidFill>
                  <a:srgbClr val="3D3743"/>
                </a:solidFill>
                <a:latin typeface="GeosansLight" pitchFamily="2" charset="0"/>
              </a:rPr>
              <a:t>YELP</a:t>
            </a:r>
            <a:endParaRPr lang="bg-BG" sz="1400" spc="100" baseline="0" dirty="0">
              <a:solidFill>
                <a:srgbClr val="3D3743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5951243" y="4831000"/>
            <a:ext cx="322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417858" y="48304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6561874" y="4830420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949494"/>
                </a:solidFill>
                <a:latin typeface="New Cicle" pitchFamily="2" charset="0"/>
              </a:rPr>
              <a:t>Sentiment</a:t>
            </a:r>
            <a:r>
              <a:rPr lang="en-US" sz="1100" baseline="0" dirty="0" smtClean="0">
                <a:solidFill>
                  <a:srgbClr val="949494"/>
                </a:solidFill>
                <a:latin typeface="New Cicle" pitchFamily="2" charset="0"/>
              </a:rPr>
              <a:t> Analysis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7714002" y="48386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935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latin typeface="FontAwesome" pitchFamily="2" charset="0"/>
              </a:rPr>
              <a:t/>
            </a:r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907" y="4780914"/>
            <a:ext cx="84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baseline="0" dirty="0" smtClean="0">
                <a:solidFill>
                  <a:srgbClr val="3D3743"/>
                </a:solidFill>
                <a:latin typeface="GeosansLight" pitchFamily="2" charset="0"/>
              </a:rPr>
              <a:t>YELP</a:t>
            </a:r>
            <a:endParaRPr lang="bg-BG" sz="1400" spc="100" baseline="0" dirty="0">
              <a:solidFill>
                <a:srgbClr val="3D3743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29321" y="4831000"/>
            <a:ext cx="322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95936" y="48304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139952" y="4830420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949494"/>
                </a:solidFill>
                <a:latin typeface="New Cicle" pitchFamily="2" charset="0"/>
              </a:rPr>
              <a:t>Sentiment</a:t>
            </a:r>
            <a:r>
              <a:rPr lang="en-US" sz="1100" baseline="0" dirty="0" smtClean="0">
                <a:solidFill>
                  <a:srgbClr val="949494"/>
                </a:solidFill>
                <a:latin typeface="New Cicle" pitchFamily="2" charset="0"/>
              </a:rPr>
              <a:t> Analysis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292080" y="48386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96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3856008" y="4891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5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latin typeface="FontAwesome" pitchFamily="2" charset="0"/>
              </a:rPr>
              <a:t/>
            </a:r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76726" y="4817472"/>
            <a:ext cx="223138" cy="200055"/>
            <a:chOff x="187527" y="4768405"/>
            <a:chExt cx="223138" cy="200055"/>
          </a:xfrm>
        </p:grpSpPr>
        <p:sp>
          <p:nvSpPr>
            <p:cNvPr id="35" name="Oval 34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366011" y="4809335"/>
            <a:ext cx="261610" cy="200055"/>
            <a:chOff x="168513" y="4759283"/>
            <a:chExt cx="261610" cy="200055"/>
          </a:xfrm>
        </p:grpSpPr>
        <p:sp>
          <p:nvSpPr>
            <p:cNvPr id="39" name="Oval 38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39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584200" y="4817472"/>
            <a:ext cx="268022" cy="200055"/>
            <a:chOff x="172145" y="4767420"/>
            <a:chExt cx="268022" cy="200055"/>
          </a:xfrm>
        </p:grpSpPr>
        <p:sp>
          <p:nvSpPr>
            <p:cNvPr id="42" name="Oval 41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1268791" y="1461740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268791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3501039" y="1461740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3501039" y="2779123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5717029" y="1461740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5717029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1340963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 userDrawn="1">
            <p:ph type="pic" sz="quarter" idx="11"/>
          </p:nvPr>
        </p:nvSpPr>
        <p:spPr>
          <a:xfrm>
            <a:off x="1340963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 userDrawn="1">
            <p:ph type="pic" sz="quarter" idx="12"/>
          </p:nvPr>
        </p:nvSpPr>
        <p:spPr>
          <a:xfrm>
            <a:off x="357321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357321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578920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578920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4" name="Oval 53"/>
          <p:cNvSpPr/>
          <p:nvPr userDrawn="1"/>
        </p:nvSpPr>
        <p:spPr>
          <a:xfrm>
            <a:off x="8771626" y="4836516"/>
            <a:ext cx="180020" cy="18002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TextBox 54">
            <a:hlinkClick r:id="" action="ppaction://hlinkshowjump?jump=nextslide"/>
          </p:cNvPr>
          <p:cNvSpPr txBox="1"/>
          <p:nvPr userDrawn="1"/>
        </p:nvSpPr>
        <p:spPr>
          <a:xfrm>
            <a:off x="8753367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 userDrawn="1"/>
        </p:nvSpPr>
        <p:spPr>
          <a:xfrm>
            <a:off x="8559610" y="4836516"/>
            <a:ext cx="180020" cy="18002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56">
            <a:hlinkClick r:id="" action="ppaction://hlinkshowjump?jump=previousslide"/>
          </p:cNvPr>
          <p:cNvSpPr txBox="1"/>
          <p:nvPr userDrawn="1"/>
        </p:nvSpPr>
        <p:spPr>
          <a:xfrm>
            <a:off x="8532440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3569434" y="4831000"/>
            <a:ext cx="322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3995936" y="48304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4139952" y="4830420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949494"/>
                </a:solidFill>
                <a:latin typeface="New Cicle" pitchFamily="2" charset="0"/>
              </a:rPr>
              <a:t>Sentiment</a:t>
            </a:r>
            <a:r>
              <a:rPr lang="en-US" sz="1100" baseline="0" dirty="0" smtClean="0">
                <a:solidFill>
                  <a:srgbClr val="949494"/>
                </a:solidFill>
                <a:latin typeface="New Cicle" pitchFamily="2" charset="0"/>
              </a:rPr>
              <a:t> Analysis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292080" y="48386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3635907" y="4780914"/>
            <a:ext cx="84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baseline="0" dirty="0" smtClean="0">
                <a:solidFill>
                  <a:srgbClr val="3D3743"/>
                </a:solidFill>
                <a:latin typeface="GeosansLight" pitchFamily="2" charset="0"/>
              </a:rPr>
              <a:t>YELP</a:t>
            </a:r>
            <a:endParaRPr lang="bg-BG" sz="1400" spc="100" baseline="0" dirty="0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0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latin typeface="FontAwesome" pitchFamily="2" charset="0"/>
              </a:rPr>
              <a:t/>
            </a:r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5" name="Oval 34"/>
          <p:cNvSpPr/>
          <p:nvPr userDrawn="1"/>
        </p:nvSpPr>
        <p:spPr>
          <a:xfrm>
            <a:off x="195881" y="4828385"/>
            <a:ext cx="180020" cy="180020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Oval 23"/>
          <p:cNvSpPr/>
          <p:nvPr userDrawn="1"/>
        </p:nvSpPr>
        <p:spPr>
          <a:xfrm>
            <a:off x="8771626" y="4836516"/>
            <a:ext cx="180020" cy="18002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>
            <a:hlinkClick r:id="" action="ppaction://hlinkshowjump?jump=nextslide"/>
          </p:cNvPr>
          <p:cNvSpPr txBox="1"/>
          <p:nvPr userDrawn="1"/>
        </p:nvSpPr>
        <p:spPr>
          <a:xfrm>
            <a:off x="8753367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8559610" y="4836516"/>
            <a:ext cx="180020" cy="18002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TextBox 36">
            <a:hlinkClick r:id="" action="ppaction://hlinkshowjump?jump=previousslide"/>
          </p:cNvPr>
          <p:cNvSpPr txBox="1"/>
          <p:nvPr userDrawn="1"/>
        </p:nvSpPr>
        <p:spPr>
          <a:xfrm>
            <a:off x="8532440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635907" y="4780914"/>
            <a:ext cx="84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baseline="0" dirty="0" smtClean="0">
                <a:solidFill>
                  <a:srgbClr val="3D3743"/>
                </a:solidFill>
                <a:latin typeface="GeosansLight" pitchFamily="2" charset="0"/>
              </a:rPr>
              <a:t>YELP</a:t>
            </a:r>
            <a:endParaRPr lang="bg-BG" sz="1400" spc="100" baseline="0" dirty="0">
              <a:solidFill>
                <a:srgbClr val="3D3743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3529321" y="4831000"/>
            <a:ext cx="322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995936" y="48304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4139952" y="4830420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949494"/>
                </a:solidFill>
                <a:latin typeface="New Cicle" pitchFamily="2" charset="0"/>
              </a:rPr>
              <a:t>Sentiment</a:t>
            </a:r>
            <a:r>
              <a:rPr lang="en-US" sz="1100" baseline="0" dirty="0" smtClean="0">
                <a:solidFill>
                  <a:srgbClr val="949494"/>
                </a:solidFill>
                <a:latin typeface="New Cicle" pitchFamily="2" charset="0"/>
              </a:rPr>
              <a:t> Analysis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292080" y="48386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290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latin typeface="FontAwesome" pitchFamily="2" charset="0"/>
              </a:rPr>
              <a:t/>
            </a:r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418667" y="558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42272" y="4925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818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635907" y="4780914"/>
            <a:ext cx="84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baseline="0" dirty="0" smtClean="0">
                <a:solidFill>
                  <a:srgbClr val="3D3743"/>
                </a:solidFill>
                <a:latin typeface="GeosansLight" pitchFamily="2" charset="0"/>
              </a:rPr>
              <a:t>YELP</a:t>
            </a:r>
            <a:endParaRPr lang="bg-BG" sz="1400" spc="100" baseline="0" dirty="0">
              <a:solidFill>
                <a:srgbClr val="3D3743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529321" y="4831000"/>
            <a:ext cx="322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995936" y="48304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139952" y="4830420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949494"/>
                </a:solidFill>
                <a:latin typeface="New Cicle" pitchFamily="2" charset="0"/>
              </a:rPr>
              <a:t>Sentiment</a:t>
            </a:r>
            <a:r>
              <a:rPr lang="en-US" sz="1100" baseline="0" dirty="0" smtClean="0">
                <a:solidFill>
                  <a:srgbClr val="949494"/>
                </a:solidFill>
                <a:latin typeface="New Cicle" pitchFamily="2" charset="0"/>
              </a:rPr>
              <a:t> Analysis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292080" y="48386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7" r:id="rId4"/>
    <p:sldLayoutId id="2147483656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11" Type="http://schemas.openxmlformats.org/officeDocument/2006/relationships/chart" Target="../charts/chart15.xml"/><Relationship Id="rId5" Type="http://schemas.openxmlformats.org/officeDocument/2006/relationships/chart" Target="../charts/chart9.xml"/><Relationship Id="rId10" Type="http://schemas.openxmlformats.org/officeDocument/2006/relationships/chart" Target="../charts/chart14.xml"/><Relationship Id="rId4" Type="http://schemas.openxmlformats.org/officeDocument/2006/relationships/chart" Target="../charts/chart8.xml"/><Relationship Id="rId9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11" Type="http://schemas.openxmlformats.org/officeDocument/2006/relationships/chart" Target="../charts/chart24.xml"/><Relationship Id="rId5" Type="http://schemas.openxmlformats.org/officeDocument/2006/relationships/chart" Target="../charts/chart18.xml"/><Relationship Id="rId10" Type="http://schemas.openxmlformats.org/officeDocument/2006/relationships/chart" Target="../charts/chart23.xml"/><Relationship Id="rId4" Type="http://schemas.openxmlformats.org/officeDocument/2006/relationships/chart" Target="../charts/chart17.xml"/><Relationship Id="rId9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48736" y="1970050"/>
            <a:ext cx="1975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pc="300" dirty="0" smtClean="0">
                <a:solidFill>
                  <a:srgbClr val="3D3743"/>
                </a:solidFill>
                <a:latin typeface="GeosansLight" pitchFamily="2" charset="0"/>
              </a:rPr>
              <a:t>YELP</a:t>
            </a:r>
            <a:endParaRPr lang="bg-BG" sz="7200" spc="300" baseline="0" dirty="0">
              <a:solidFill>
                <a:srgbClr val="3D3743"/>
              </a:solidFill>
            </a:endParaRP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2793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318648" y="1106313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9622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32038" y="3078511"/>
            <a:ext cx="2322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E9334C"/>
                </a:solidFill>
                <a:latin typeface="GeosansLight" charset="0"/>
                <a:ea typeface="GeosansLight" charset="0"/>
                <a:cs typeface="GeosansLight" charset="0"/>
              </a:rPr>
              <a:t>Customer Ratings Prediction</a:t>
            </a:r>
            <a:endParaRPr lang="bg-BG" sz="1600" dirty="0">
              <a:solidFill>
                <a:srgbClr val="E9334C"/>
              </a:solidFill>
              <a:latin typeface="GeosansLight" charset="0"/>
              <a:ea typeface="GeosansLight" charset="0"/>
              <a:cs typeface="GeosansLight" charset="0"/>
            </a:endParaRPr>
          </a:p>
        </p:txBody>
      </p:sp>
      <p:sp>
        <p:nvSpPr>
          <p:cNvPr id="17" name="Title 73"/>
          <p:cNvSpPr txBox="1">
            <a:spLocks/>
          </p:cNvSpPr>
          <p:nvPr/>
        </p:nvSpPr>
        <p:spPr>
          <a:xfrm>
            <a:off x="2555776" y="3387418"/>
            <a:ext cx="4320480" cy="1344572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100" dirty="0" smtClean="0">
                <a:solidFill>
                  <a:srgbClr val="000000"/>
                </a:solidFill>
                <a:latin typeface="GeosansLight" pitchFamily="2" charset="0"/>
              </a:rPr>
              <a:t>By </a:t>
            </a:r>
          </a:p>
          <a:p>
            <a:r>
              <a:rPr lang="en-US" sz="1100" dirty="0">
                <a:solidFill>
                  <a:srgbClr val="000000"/>
                </a:solidFill>
                <a:latin typeface="GeosansLight" pitchFamily="2" charset="0"/>
              </a:rPr>
              <a:t>Robert D. </a:t>
            </a:r>
            <a:r>
              <a:rPr lang="en-US" sz="1100" dirty="0" smtClean="0">
                <a:solidFill>
                  <a:srgbClr val="000000"/>
                </a:solidFill>
                <a:latin typeface="GeosansLight" pitchFamily="2" charset="0"/>
              </a:rPr>
              <a:t>Driesch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GeosansLight" pitchFamily="2" charset="0"/>
              </a:rPr>
              <a:t>Todd Miller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GeosansLight" pitchFamily="2" charset="0"/>
              </a:rPr>
              <a:t>Parastoo</a:t>
            </a:r>
            <a:r>
              <a:rPr lang="en-US" sz="1100" dirty="0" smtClean="0">
                <a:solidFill>
                  <a:srgbClr val="000000"/>
                </a:solidFill>
                <a:latin typeface="GeosansLight" pitchFamily="2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GeosansLight" pitchFamily="2" charset="0"/>
              </a:rPr>
              <a:t>Karacic</a:t>
            </a:r>
            <a:r>
              <a:rPr lang="en-US" sz="1100" dirty="0">
                <a:solidFill>
                  <a:srgbClr val="000000"/>
                </a:solidFill>
                <a:latin typeface="GeosansLight" pitchFamily="2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GeosansLight" pitchFamily="2" charset="0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GeosansLight" pitchFamily="2" charset="0"/>
              </a:rPr>
              <a:t>Shraddha</a:t>
            </a:r>
            <a:r>
              <a:rPr lang="en-US" sz="1100" dirty="0" smtClean="0">
                <a:solidFill>
                  <a:srgbClr val="000000"/>
                </a:solidFill>
                <a:latin typeface="GeosansLight" pitchFamily="2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GeosansLight" pitchFamily="2" charset="0"/>
              </a:rPr>
              <a:t>Mandhale</a:t>
            </a:r>
            <a:endParaRPr lang="en-US" sz="1100" dirty="0" smtClean="0">
              <a:solidFill>
                <a:srgbClr val="000000"/>
              </a:solidFill>
              <a:latin typeface="GeosansLight" pitchFamily="2" charset="0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GeosansLight" pitchFamily="2" charset="0"/>
              </a:rPr>
              <a:t>Suraj</a:t>
            </a:r>
            <a:r>
              <a:rPr lang="en-US" sz="1100" dirty="0" smtClean="0">
                <a:solidFill>
                  <a:srgbClr val="000000"/>
                </a:solidFill>
                <a:latin typeface="GeosansLight" pitchFamily="2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GeosansLight" pitchFamily="2" charset="0"/>
              </a:rPr>
              <a:t>Jois</a:t>
            </a:r>
            <a:endParaRPr lang="en-US" sz="1100" dirty="0">
              <a:solidFill>
                <a:srgbClr val="000000"/>
              </a:solidFill>
              <a:latin typeface="GeosansLight" pitchFamily="2" charset="0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GeosansLight" pitchFamily="2" charset="0"/>
              </a:rPr>
              <a:t>Princewill</a:t>
            </a:r>
            <a:r>
              <a:rPr lang="en-US" sz="1100" dirty="0" smtClean="0">
                <a:solidFill>
                  <a:srgbClr val="000000"/>
                </a:solidFill>
                <a:latin typeface="GeosansLight" pitchFamily="2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GeosansLight" pitchFamily="2" charset="0"/>
              </a:rPr>
              <a:t>Eneh</a:t>
            </a:r>
            <a:endParaRPr lang="en-US" sz="1100" dirty="0" smtClean="0">
              <a:solidFill>
                <a:srgbClr val="000000"/>
              </a:solidFill>
              <a:latin typeface="GeosansLight" pitchFamily="2" charset="0"/>
            </a:endParaRPr>
          </a:p>
          <a:p>
            <a:endParaRPr lang="bg-BG"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1403648" y="2211710"/>
            <a:ext cx="6408712" cy="72008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 Sentiment Analysis </a:t>
            </a:r>
            <a:endParaRPr lang="en-US" dirty="0">
              <a:solidFill>
                <a:srgbClr val="E9334C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798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30 at 12.29.3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170" y="1690578"/>
            <a:ext cx="3382675" cy="288239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Screen Shot 2015-04-30 at 12.33.2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70985" y="1672206"/>
            <a:ext cx="3027628" cy="29007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048040" y="3242770"/>
            <a:ext cx="1341797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66750" y="4659982"/>
            <a:ext cx="1769160" cy="376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Sentiment Analysis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045566" y="4708289"/>
            <a:ext cx="2353047" cy="45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Transposed And Counted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95536" y="1700641"/>
            <a:ext cx="3587795" cy="2890896"/>
          </a:xfrm>
          <a:prstGeom prst="rect">
            <a:avLst/>
          </a:prstGeom>
          <a:noFill/>
          <a:ln w="12700"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89837" y="1682379"/>
            <a:ext cx="3039543" cy="2913301"/>
          </a:xfrm>
          <a:prstGeom prst="rect">
            <a:avLst/>
          </a:prstGeom>
          <a:noFill/>
          <a:ln w="12700"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9" name="Picture 8" descr="Screen Shot 2015-04-30 at 2.01.39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204155"/>
            <a:ext cx="5544511" cy="120252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715972" y="123478"/>
            <a:ext cx="5599090" cy="1282451"/>
          </a:xfrm>
          <a:prstGeom prst="rect">
            <a:avLst/>
          </a:prstGeom>
          <a:noFill/>
          <a:ln w="12700"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5673" y="1425461"/>
            <a:ext cx="942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Original Data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2417163" y="2198094"/>
            <a:ext cx="1074717" cy="240350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26770" y="593460"/>
            <a:ext cx="1944216" cy="81247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79197" y="1435689"/>
            <a:ext cx="0" cy="325254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0222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Screen Shot 2015-05-04 at 12.32.2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0849" y="4659982"/>
            <a:ext cx="2379303" cy="4839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600" y="21335"/>
            <a:ext cx="7248039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 Training &amp; Test Dataset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48" y="3939902"/>
            <a:ext cx="1794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Training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19106" y="4011910"/>
            <a:ext cx="1010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Test Data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66901" y="1995686"/>
            <a:ext cx="1285219" cy="1284288"/>
            <a:chOff x="3232150" y="1665288"/>
            <a:chExt cx="2192338" cy="2190750"/>
          </a:xfrm>
        </p:grpSpPr>
        <p:sp>
          <p:nvSpPr>
            <p:cNvPr id="21" name="Oval 20"/>
            <p:cNvSpPr/>
            <p:nvPr/>
          </p:nvSpPr>
          <p:spPr>
            <a:xfrm>
              <a:off x="4425029" y="2750123"/>
              <a:ext cx="253675" cy="25367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3284538" y="1716088"/>
              <a:ext cx="2087562" cy="2087562"/>
              <a:chOff x="3284240" y="1716038"/>
              <a:chExt cx="2088232" cy="2088232"/>
            </a:xfrm>
          </p:grpSpPr>
          <p:sp>
            <p:nvSpPr>
              <p:cNvPr id="26" name="Pie 25"/>
              <p:cNvSpPr/>
              <p:nvPr/>
            </p:nvSpPr>
            <p:spPr>
              <a:xfrm>
                <a:off x="3284240" y="1716038"/>
                <a:ext cx="2088232" cy="2088232"/>
              </a:xfrm>
              <a:prstGeom prst="pie">
                <a:avLst>
                  <a:gd name="adj1" fmla="val 20535224"/>
                  <a:gd name="adj2" fmla="val 16297221"/>
                </a:avLst>
              </a:prstGeom>
              <a:solidFill>
                <a:srgbClr val="E93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bg-BG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ie 26"/>
              <p:cNvSpPr/>
              <p:nvPr/>
            </p:nvSpPr>
            <p:spPr>
              <a:xfrm>
                <a:off x="3284240" y="1716038"/>
                <a:ext cx="2088232" cy="2088232"/>
              </a:xfrm>
              <a:prstGeom prst="pie">
                <a:avLst>
                  <a:gd name="adj1" fmla="val 20518227"/>
                  <a:gd name="adj2" fmla="val 20527653"/>
                </a:avLst>
              </a:prstGeom>
              <a:solidFill>
                <a:srgbClr val="949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bg-BG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ie 27"/>
              <p:cNvSpPr/>
              <p:nvPr/>
            </p:nvSpPr>
            <p:spPr>
              <a:xfrm>
                <a:off x="3284240" y="1716038"/>
                <a:ext cx="2088232" cy="2088232"/>
              </a:xfrm>
              <a:prstGeom prst="pie">
                <a:avLst>
                  <a:gd name="adj1" fmla="val 16262436"/>
                  <a:gd name="adj2" fmla="val 20543332"/>
                </a:avLst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bg-BG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ie 28"/>
              <p:cNvSpPr/>
              <p:nvPr/>
            </p:nvSpPr>
            <p:spPr>
              <a:xfrm>
                <a:off x="3284240" y="1716038"/>
                <a:ext cx="2088232" cy="2088232"/>
              </a:xfrm>
              <a:prstGeom prst="pie">
                <a:avLst>
                  <a:gd name="adj1" fmla="val 20605423"/>
                  <a:gd name="adj2" fmla="val 2060901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bg-B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3232150" y="1665288"/>
              <a:ext cx="2192338" cy="2190750"/>
            </a:xfrm>
            <a:prstGeom prst="ellipse">
              <a:avLst/>
            </a:prstGeom>
            <a:noFill/>
            <a:ln w="19050">
              <a:solidFill>
                <a:srgbClr val="E93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EC5368"/>
                </a:solidFill>
              </a:endParaRPr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3909719" y="2525111"/>
              <a:ext cx="777777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solidFill>
                    <a:srgbClr val="F2F2F2"/>
                  </a:solidFill>
                  <a:latin typeface="GeosansLight" charset="0"/>
                </a:rPr>
                <a:t>75%</a:t>
              </a:r>
              <a:r>
                <a:rPr lang="en-US" altLang="en-US" sz="2800" dirty="0" smtClean="0">
                  <a:solidFill>
                    <a:srgbClr val="F2F2F2"/>
                  </a:solidFill>
                  <a:latin typeface="GeosansLight" charset="0"/>
                </a:rPr>
                <a:t/>
              </a:r>
              <a:br>
                <a:rPr lang="en-US" altLang="en-US" sz="2800" dirty="0" smtClean="0">
                  <a:solidFill>
                    <a:srgbClr val="F2F2F2"/>
                  </a:solidFill>
                  <a:latin typeface="GeosansLight" charset="0"/>
                </a:rPr>
              </a:br>
              <a:r>
                <a:rPr lang="en-US" altLang="en-US" sz="1100" dirty="0" smtClean="0">
                  <a:solidFill>
                    <a:srgbClr val="F2F2F2"/>
                  </a:solidFill>
                  <a:latin typeface="GeosansLight" charset="0"/>
                </a:rPr>
                <a:t>TRAINING</a:t>
              </a:r>
              <a:endParaRPr lang="bg-BG" altLang="en-US" sz="1100" dirty="0">
                <a:solidFill>
                  <a:srgbClr val="F2F2F2"/>
                </a:solidFill>
              </a:endParaRPr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4467284" y="1910952"/>
              <a:ext cx="447558" cy="44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solidFill>
                    <a:srgbClr val="F2F2F2"/>
                  </a:solidFill>
                  <a:latin typeface="GeosansLight" charset="0"/>
                </a:rPr>
                <a:t>25%</a:t>
              </a:r>
            </a:p>
            <a:p>
              <a:pPr algn="ctr" eaLnBrk="1" hangingPunct="1"/>
              <a:r>
                <a:rPr lang="en-US" altLang="en-US" sz="1100" dirty="0" smtClean="0">
                  <a:solidFill>
                    <a:srgbClr val="F2F2F2"/>
                  </a:solidFill>
                  <a:latin typeface="GeosansLight" charset="0"/>
                </a:rPr>
                <a:t>TEST</a:t>
              </a:r>
              <a:endParaRPr lang="bg-BG" altLang="en-US" sz="1100" dirty="0">
                <a:solidFill>
                  <a:srgbClr val="F2F2F2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796136" y="1167409"/>
            <a:ext cx="3113354" cy="2844501"/>
          </a:xfrm>
          <a:prstGeom prst="rect">
            <a:avLst/>
          </a:prstGeom>
          <a:noFill/>
          <a:ln w="12700"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2280" y="1206866"/>
            <a:ext cx="3592790" cy="2726823"/>
          </a:xfrm>
          <a:prstGeom prst="rect">
            <a:avLst/>
          </a:prstGeom>
          <a:noFill/>
          <a:ln w="12700"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6" name="Picture 35" descr="Screen Shot 2015-04-30 at 1.49.4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321" y="1218123"/>
            <a:ext cx="3534519" cy="2650889"/>
          </a:xfrm>
          <a:prstGeom prst="rect">
            <a:avLst/>
          </a:prstGeom>
        </p:spPr>
      </p:pic>
      <p:pic>
        <p:nvPicPr>
          <p:cNvPr id="37" name="Picture 36" descr="Screen Shot 2015-04-30 at 1.50.11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214" y="1194809"/>
            <a:ext cx="3052276" cy="271586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065211" y="1735688"/>
            <a:ext cx="504056" cy="20893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16416" y="1635646"/>
            <a:ext cx="504056" cy="220421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880781" y="4054286"/>
            <a:ext cx="2131379" cy="965736"/>
            <a:chOff x="6908736" y="3558624"/>
            <a:chExt cx="2271776" cy="1029350"/>
          </a:xfrm>
        </p:grpSpPr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7020272" y="3558624"/>
              <a:ext cx="744114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1100" dirty="0" smtClean="0">
                  <a:solidFill>
                    <a:srgbClr val="3D3743"/>
                  </a:solidFill>
                  <a:latin typeface="GeosansLight" charset="0"/>
                </a:rPr>
                <a:t>Las Vegas:</a:t>
              </a:r>
              <a:endParaRPr lang="en-US" altLang="en-US" sz="1100" dirty="0">
                <a:solidFill>
                  <a:srgbClr val="3D3743"/>
                </a:solidFill>
                <a:latin typeface="GeosansLight" charset="0"/>
              </a:endParaRPr>
            </a:p>
            <a:p>
              <a:pPr algn="r" eaLnBrk="1" hangingPunct="1"/>
              <a:r>
                <a:rPr lang="en-US" altLang="en-US" sz="1100" dirty="0" smtClean="0">
                  <a:solidFill>
                    <a:srgbClr val="3D3743"/>
                  </a:solidFill>
                  <a:latin typeface="GeosansLight" charset="0"/>
                </a:rPr>
                <a:t>Montreal:</a:t>
              </a:r>
              <a:endParaRPr lang="en-US" altLang="en-US" sz="1100" dirty="0">
                <a:solidFill>
                  <a:srgbClr val="3D3743"/>
                </a:solidFill>
                <a:latin typeface="GeosansLight" charset="0"/>
              </a:endParaRPr>
            </a:p>
            <a:p>
              <a:pPr algn="r" eaLnBrk="1" hangingPunct="1"/>
              <a:r>
                <a:rPr lang="en-US" altLang="en-US" sz="1100" dirty="0" smtClean="0">
                  <a:solidFill>
                    <a:srgbClr val="3D3743"/>
                  </a:solidFill>
                  <a:latin typeface="GeosansLight" charset="0"/>
                </a:rPr>
                <a:t>All Cities:</a:t>
              </a:r>
              <a:endParaRPr lang="en-US" altLang="en-US" sz="1100" dirty="0">
                <a:solidFill>
                  <a:srgbClr val="3D3743"/>
                </a:solidFill>
                <a:latin typeface="GeosansLight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21523" y="3664986"/>
              <a:ext cx="1114425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21523" y="3664986"/>
              <a:ext cx="744114" cy="71438"/>
            </a:xfrm>
            <a:prstGeom prst="rect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21523" y="3831674"/>
              <a:ext cx="1114425" cy="714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21523" y="3831674"/>
              <a:ext cx="341313" cy="71437"/>
            </a:xfrm>
            <a:prstGeom prst="rect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21523" y="3998361"/>
              <a:ext cx="1114425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21523" y="3998361"/>
              <a:ext cx="877888" cy="71438"/>
            </a:xfrm>
            <a:prstGeom prst="rect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86895" y="4099271"/>
              <a:ext cx="13836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charset="0"/>
                  <a:ea typeface="Verdana" charset="0"/>
                  <a:cs typeface="Verdana" charset="0"/>
                </a:rPr>
                <a:t>1k     25K   50k</a:t>
              </a:r>
              <a:endParaRPr lang="en-US" sz="9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08736" y="4341753"/>
              <a:ext cx="22717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3D3743"/>
                  </a:solidFill>
                  <a:latin typeface="GeosansLight" charset="0"/>
                </a:rPr>
                <a:t>Subset for Training and Test Data we used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4760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Algorithms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  <p:grpSp>
        <p:nvGrpSpPr>
          <p:cNvPr id="41" name="Group 5"/>
          <p:cNvGrpSpPr>
            <a:grpSpLocks/>
          </p:cNvGrpSpPr>
          <p:nvPr/>
        </p:nvGrpSpPr>
        <p:grpSpPr bwMode="auto">
          <a:xfrm>
            <a:off x="1570633" y="2187115"/>
            <a:ext cx="1944687" cy="1261942"/>
            <a:chOff x="971601" y="1473987"/>
            <a:chExt cx="1944215" cy="1261499"/>
          </a:xfrm>
        </p:grpSpPr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971601" y="2473968"/>
              <a:ext cx="1944215" cy="26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just" eaLnBrk="1" hangingPunct="1"/>
              <a:endParaRPr lang="bg-BG" altLang="en-US" sz="1100" dirty="0">
                <a:solidFill>
                  <a:srgbClr val="3D3743"/>
                </a:solidFill>
                <a:latin typeface="GeosansLight" charset="0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1226378" y="2111026"/>
              <a:ext cx="1434661" cy="36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solidFill>
                    <a:srgbClr val="E9334C"/>
                  </a:solidFill>
                  <a:latin typeface="New Cicle" charset="0"/>
                </a:rPr>
                <a:t>NAÏVE BAYES</a:t>
              </a:r>
              <a:endParaRPr lang="bg-BG" altLang="en-US" dirty="0">
                <a:solidFill>
                  <a:srgbClr val="E9334C"/>
                </a:solidFill>
              </a:endParaRPr>
            </a:p>
          </p:txBody>
        </p:sp>
        <p:sp>
          <p:nvSpPr>
            <p:cNvPr id="44" name="Rectangle 1"/>
            <p:cNvSpPr>
              <a:spLocks noChangeArrowheads="1"/>
            </p:cNvSpPr>
            <p:nvPr/>
          </p:nvSpPr>
          <p:spPr bwMode="auto">
            <a:xfrm>
              <a:off x="1620543" y="1473987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3600" dirty="0">
                  <a:solidFill>
                    <a:srgbClr val="3D3743"/>
                  </a:solidFill>
                  <a:latin typeface="FontAwesome" charset="0"/>
                </a:rPr>
                <a:t></a:t>
              </a:r>
              <a:endParaRPr lang="bg-BG" altLang="en-US" sz="3600" dirty="0"/>
            </a:p>
          </p:txBody>
        </p:sp>
      </p:grpSp>
      <p:grpSp>
        <p:nvGrpSpPr>
          <p:cNvPr id="45" name="Group 9"/>
          <p:cNvGrpSpPr>
            <a:grpSpLocks/>
          </p:cNvGrpSpPr>
          <p:nvPr/>
        </p:nvGrpSpPr>
        <p:grpSpPr bwMode="auto">
          <a:xfrm>
            <a:off x="3491644" y="2824378"/>
            <a:ext cx="1995422" cy="755484"/>
            <a:chOff x="924123" y="2111026"/>
            <a:chExt cx="1994937" cy="755219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924123" y="2604727"/>
              <a:ext cx="1944215" cy="26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just" eaLnBrk="1" hangingPunct="1"/>
              <a:endParaRPr lang="bg-BG" altLang="en-US" sz="1100" dirty="0">
                <a:solidFill>
                  <a:srgbClr val="3D3743"/>
                </a:solidFill>
                <a:latin typeface="WeblySleek UI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968359" y="2111026"/>
              <a:ext cx="1950701" cy="36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solidFill>
                    <a:srgbClr val="E9334C"/>
                  </a:solidFill>
                  <a:latin typeface="New Cicle" charset="0"/>
                </a:rPr>
                <a:t>NEURAL NETWORK</a:t>
              </a:r>
              <a:endParaRPr lang="bg-BG" altLang="en-US" dirty="0">
                <a:solidFill>
                  <a:srgbClr val="E9334C"/>
                </a:solidFill>
              </a:endParaRPr>
            </a:p>
          </p:txBody>
        </p:sp>
      </p:grp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5507633" y="2824378"/>
            <a:ext cx="1944687" cy="624679"/>
            <a:chOff x="971601" y="2111026"/>
            <a:chExt cx="1944216" cy="624460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971601" y="2473968"/>
              <a:ext cx="1944216" cy="26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just" eaLnBrk="1" hangingPunct="1"/>
              <a:endParaRPr lang="bg-BG" altLang="en-US" sz="1100" dirty="0">
                <a:solidFill>
                  <a:srgbClr val="3D3743"/>
                </a:solidFill>
                <a:latin typeface="WeblySleek UI" charset="0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1112595" y="2111026"/>
              <a:ext cx="1662232" cy="369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solidFill>
                    <a:srgbClr val="E9334C"/>
                  </a:solidFill>
                  <a:latin typeface="New Cicle" charset="0"/>
                </a:rPr>
                <a:t>DECISION TREES</a:t>
              </a:r>
              <a:endParaRPr lang="bg-BG" altLang="en-US" dirty="0">
                <a:solidFill>
                  <a:srgbClr val="E9334C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51802" y="2418716"/>
            <a:ext cx="1224372" cy="183355"/>
            <a:chOff x="1331913" y="2563813"/>
            <a:chExt cx="6553200" cy="300037"/>
          </a:xfrm>
        </p:grpSpPr>
        <p:sp>
          <p:nvSpPr>
            <p:cNvPr id="54" name="Rounded Rectangle 53"/>
            <p:cNvSpPr/>
            <p:nvPr/>
          </p:nvSpPr>
          <p:spPr>
            <a:xfrm>
              <a:off x="1331913" y="2563813"/>
              <a:ext cx="719137" cy="300037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303463" y="2563813"/>
              <a:ext cx="720725" cy="300037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276600" y="2563813"/>
              <a:ext cx="719138" cy="300037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4248150" y="2563813"/>
              <a:ext cx="719138" cy="300037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219700" y="2563813"/>
              <a:ext cx="720725" cy="300037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192838" y="2563813"/>
              <a:ext cx="719137" cy="300037"/>
            </a:xfrm>
            <a:prstGeom prst="roundRect">
              <a:avLst>
                <a:gd name="adj" fmla="val 50000"/>
              </a:avLst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164388" y="2563813"/>
              <a:ext cx="720725" cy="300037"/>
            </a:xfrm>
            <a:prstGeom prst="roundRect">
              <a:avLst>
                <a:gd name="adj" fmla="val 50000"/>
              </a:avLst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53571" y="2315920"/>
            <a:ext cx="852809" cy="447939"/>
            <a:chOff x="3071118" y="2787773"/>
            <a:chExt cx="3082919" cy="1619308"/>
          </a:xfrm>
        </p:grpSpPr>
        <p:grpSp>
          <p:nvGrpSpPr>
            <p:cNvPr id="69" name="Group 66"/>
            <p:cNvGrpSpPr>
              <a:grpSpLocks/>
            </p:cNvGrpSpPr>
            <p:nvPr/>
          </p:nvGrpSpPr>
          <p:grpSpPr bwMode="auto">
            <a:xfrm>
              <a:off x="4310954" y="2787773"/>
              <a:ext cx="579438" cy="838165"/>
              <a:chOff x="1874908" y="2580663"/>
              <a:chExt cx="579526" cy="837535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874908" y="2580663"/>
                <a:ext cx="579526" cy="577415"/>
              </a:xfrm>
              <a:prstGeom prst="ellipse">
                <a:avLst/>
              </a:prstGeom>
              <a:solidFill>
                <a:srgbClr val="E93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89" name="Rectangle 68"/>
              <p:cNvSpPr>
                <a:spLocks noChangeArrowheads="1"/>
              </p:cNvSpPr>
              <p:nvPr/>
            </p:nvSpPr>
            <p:spPr bwMode="auto">
              <a:xfrm>
                <a:off x="1943145" y="2666301"/>
                <a:ext cx="4362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rgbClr val="F2F2F2"/>
                    </a:solidFill>
                    <a:latin typeface="FontAwesome" charset="0"/>
                  </a:rPr>
                  <a:t></a:t>
                </a:r>
              </a:p>
            </p:txBody>
          </p:sp>
          <p:sp>
            <p:nvSpPr>
              <p:cNvPr id="90" name="Rectangle 69"/>
              <p:cNvSpPr>
                <a:spLocks noChangeArrowheads="1"/>
              </p:cNvSpPr>
              <p:nvPr/>
            </p:nvSpPr>
            <p:spPr bwMode="auto">
              <a:xfrm>
                <a:off x="2060798" y="3158847"/>
                <a:ext cx="207741" cy="259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bg-BG" altLang="en-US" sz="900" dirty="0">
                  <a:solidFill>
                    <a:srgbClr val="E9334C"/>
                  </a:solidFill>
                </a:endParaRPr>
              </a:p>
            </p:txBody>
          </p:sp>
        </p:grpSp>
        <p:grpSp>
          <p:nvGrpSpPr>
            <p:cNvPr id="70" name="Group 44"/>
            <p:cNvGrpSpPr>
              <a:grpSpLocks/>
            </p:cNvGrpSpPr>
            <p:nvPr/>
          </p:nvGrpSpPr>
          <p:grpSpPr bwMode="auto">
            <a:xfrm>
              <a:off x="3071118" y="3711698"/>
              <a:ext cx="466725" cy="466725"/>
              <a:chOff x="1875510" y="2629323"/>
              <a:chExt cx="466777" cy="46684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875510" y="2629323"/>
                <a:ext cx="466777" cy="466840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87" name="Rectangle 46"/>
              <p:cNvSpPr>
                <a:spLocks noChangeArrowheads="1"/>
              </p:cNvSpPr>
              <p:nvPr/>
            </p:nvSpPr>
            <p:spPr bwMode="auto">
              <a:xfrm>
                <a:off x="1890756" y="2689644"/>
                <a:ext cx="4362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600" dirty="0">
                    <a:solidFill>
                      <a:srgbClr val="F2F2F2"/>
                    </a:solidFill>
                    <a:latin typeface="FontAwesome" charset="0"/>
                  </a:rPr>
                  <a:t></a:t>
                </a:r>
              </a:p>
            </p:txBody>
          </p:sp>
        </p:grpSp>
        <p:grpSp>
          <p:nvGrpSpPr>
            <p:cNvPr id="71" name="Group 78"/>
            <p:cNvGrpSpPr>
              <a:grpSpLocks/>
            </p:cNvGrpSpPr>
            <p:nvPr/>
          </p:nvGrpSpPr>
          <p:grpSpPr bwMode="auto">
            <a:xfrm>
              <a:off x="3942655" y="3711699"/>
              <a:ext cx="466725" cy="695382"/>
              <a:chOff x="1875510" y="2629323"/>
              <a:chExt cx="466777" cy="69555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875510" y="2629323"/>
                <a:ext cx="466777" cy="466840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auto">
              <a:xfrm>
                <a:off x="1901086" y="2693372"/>
                <a:ext cx="4362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solidFill>
                      <a:srgbClr val="F2F2F2"/>
                    </a:solidFill>
                    <a:latin typeface="FontAwesome" charset="0"/>
                  </a:rPr>
                  <a:t></a:t>
                </a:r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auto">
              <a:xfrm>
                <a:off x="2016523" y="3093987"/>
                <a:ext cx="184751" cy="230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bg-BG" altLang="en-US" sz="900" dirty="0">
                  <a:solidFill>
                    <a:srgbClr val="3D3743"/>
                  </a:solidFill>
                </a:endParaRPr>
              </a:p>
            </p:txBody>
          </p:sp>
        </p:grpSp>
        <p:grpSp>
          <p:nvGrpSpPr>
            <p:cNvPr id="72" name="Group 95"/>
            <p:cNvGrpSpPr>
              <a:grpSpLocks/>
            </p:cNvGrpSpPr>
            <p:nvPr/>
          </p:nvGrpSpPr>
          <p:grpSpPr bwMode="auto">
            <a:xfrm>
              <a:off x="4814195" y="3711698"/>
              <a:ext cx="468312" cy="466725"/>
              <a:chOff x="1875182" y="2629323"/>
              <a:chExt cx="467433" cy="46684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875182" y="2629323"/>
                <a:ext cx="467433" cy="466840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82" name="Rectangle 97"/>
              <p:cNvSpPr>
                <a:spLocks noChangeArrowheads="1"/>
              </p:cNvSpPr>
              <p:nvPr/>
            </p:nvSpPr>
            <p:spPr bwMode="auto">
              <a:xfrm>
                <a:off x="1901086" y="2693372"/>
                <a:ext cx="4362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solidFill>
                      <a:srgbClr val="F2F2F2"/>
                    </a:solidFill>
                    <a:latin typeface="FontAwesome" charset="0"/>
                  </a:rPr>
                  <a:t></a:t>
                </a:r>
              </a:p>
            </p:txBody>
          </p:sp>
        </p:grpSp>
        <p:grpSp>
          <p:nvGrpSpPr>
            <p:cNvPr id="73" name="Group 103"/>
            <p:cNvGrpSpPr>
              <a:grpSpLocks/>
            </p:cNvGrpSpPr>
            <p:nvPr/>
          </p:nvGrpSpPr>
          <p:grpSpPr bwMode="auto">
            <a:xfrm>
              <a:off x="5687313" y="3711699"/>
              <a:ext cx="466724" cy="695382"/>
              <a:chOff x="1875510" y="2629323"/>
              <a:chExt cx="466777" cy="69555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875510" y="2629323"/>
                <a:ext cx="466777" cy="466840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79" name="Rectangle 105"/>
              <p:cNvSpPr>
                <a:spLocks noChangeArrowheads="1"/>
              </p:cNvSpPr>
              <p:nvPr/>
            </p:nvSpPr>
            <p:spPr bwMode="auto">
              <a:xfrm>
                <a:off x="1901086" y="2693372"/>
                <a:ext cx="4362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600" dirty="0">
                    <a:solidFill>
                      <a:srgbClr val="F2F2F2"/>
                    </a:solidFill>
                    <a:latin typeface="FontAwesome" charset="0"/>
                  </a:rPr>
                  <a:t></a:t>
                </a:r>
              </a:p>
            </p:txBody>
          </p:sp>
          <p:sp>
            <p:nvSpPr>
              <p:cNvPr id="80" name="Rectangle 106"/>
              <p:cNvSpPr>
                <a:spLocks noChangeArrowheads="1"/>
              </p:cNvSpPr>
              <p:nvPr/>
            </p:nvSpPr>
            <p:spPr bwMode="auto">
              <a:xfrm>
                <a:off x="2016521" y="3093987"/>
                <a:ext cx="184752" cy="230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bg-BG" altLang="en-US" sz="900" dirty="0">
                  <a:solidFill>
                    <a:srgbClr val="3D3743"/>
                  </a:solidFill>
                </a:endParaRPr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H="1">
              <a:off x="3537843" y="3225924"/>
              <a:ext cx="746125" cy="485775"/>
            </a:xfrm>
            <a:prstGeom prst="line">
              <a:avLst/>
            </a:prstGeom>
            <a:ln w="1905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941193" y="3225924"/>
              <a:ext cx="746125" cy="485775"/>
            </a:xfrm>
            <a:prstGeom prst="line">
              <a:avLst/>
            </a:prstGeom>
            <a:ln w="1905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176018" y="3327524"/>
              <a:ext cx="134937" cy="293688"/>
            </a:xfrm>
            <a:prstGeom prst="line">
              <a:avLst/>
            </a:prstGeom>
            <a:ln w="1905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880868" y="3335462"/>
              <a:ext cx="166687" cy="285750"/>
            </a:xfrm>
            <a:prstGeom prst="line">
              <a:avLst/>
            </a:prstGeom>
            <a:ln w="1905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29197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123478"/>
            <a:ext cx="9001000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E9334C"/>
                </a:solidFill>
                <a:latin typeface="GeosansLight" pitchFamily="2" charset="0"/>
              </a:rPr>
              <a:t>Application Function Modeler </a:t>
            </a:r>
            <a:r>
              <a:rPr lang="en-US" sz="3600" b="1" dirty="0" smtClean="0">
                <a:solidFill>
                  <a:srgbClr val="E9334C"/>
                </a:solidFill>
                <a:latin typeface="GeosansLight" pitchFamily="2" charset="0"/>
              </a:rPr>
              <a:t>(AFM)</a:t>
            </a:r>
            <a:endParaRPr lang="bg-BG" sz="3600" b="1" dirty="0" smtClean="0">
              <a:solidFill>
                <a:srgbClr val="3D3743"/>
              </a:solidFill>
            </a:endParaRPr>
          </a:p>
        </p:txBody>
      </p:sp>
      <p:pic>
        <p:nvPicPr>
          <p:cNvPr id="228" name="Picture 227" descr="Screen Shot 2015-04-30 at 12.42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131590"/>
            <a:ext cx="6244851" cy="3269218"/>
          </a:xfrm>
          <a:prstGeom prst="rect">
            <a:avLst/>
          </a:prstGeom>
        </p:spPr>
      </p:pic>
      <p:sp>
        <p:nvSpPr>
          <p:cNvPr id="231" name="Rectangle 230"/>
          <p:cNvSpPr/>
          <p:nvPr/>
        </p:nvSpPr>
        <p:spPr>
          <a:xfrm>
            <a:off x="1424611" y="1144970"/>
            <a:ext cx="6255087" cy="3243674"/>
          </a:xfrm>
          <a:prstGeom prst="rect">
            <a:avLst/>
          </a:prstGeom>
          <a:noFill/>
          <a:ln w="12700"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6461" y="2326574"/>
            <a:ext cx="581443" cy="53320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6461" y="3507854"/>
            <a:ext cx="581443" cy="53320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2091" y="4443958"/>
            <a:ext cx="2627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D3743"/>
                </a:solidFill>
                <a:latin typeface="GeosansLight" charset="0"/>
              </a:rPr>
              <a:t>Separate AFM models for each Algorithm.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60232" y="2254566"/>
            <a:ext cx="720079" cy="17316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3513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03648" y="1988964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</a:rPr>
              <a:t>Result Analysis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9712" y="2715766"/>
            <a:ext cx="532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Confusion Matrix ,  Roc Curve &amp; Percent Off Diagonal  </a:t>
            </a:r>
            <a:endParaRPr lang="bg-BG" sz="1600" dirty="0">
              <a:solidFill>
                <a:srgbClr val="E93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873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</a:rPr>
              <a:t>Results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38909" y="4177412"/>
            <a:ext cx="1128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Naïve Bayes</a:t>
            </a:r>
            <a:endParaRPr lang="bg-BG" sz="1600" dirty="0">
              <a:solidFill>
                <a:srgbClr val="E9334C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95936" y="4371950"/>
            <a:ext cx="13837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Neural Network</a:t>
            </a:r>
            <a:endParaRPr lang="bg-BG" sz="1600" dirty="0">
              <a:solidFill>
                <a:srgbClr val="E9334C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66275" y="987575"/>
            <a:ext cx="1637727" cy="3104728"/>
          </a:xfrm>
          <a:prstGeom prst="rect">
            <a:avLst/>
          </a:prstGeom>
          <a:noFill/>
          <a:ln w="19050">
            <a:solidFill>
              <a:srgbClr val="E933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6096" y="987575"/>
            <a:ext cx="1631688" cy="3104728"/>
          </a:xfrm>
          <a:prstGeom prst="rect">
            <a:avLst/>
          </a:prstGeom>
          <a:noFill/>
          <a:ln w="19050">
            <a:solidFill>
              <a:srgbClr val="E933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64580" y="2427734"/>
            <a:ext cx="463604" cy="432048"/>
            <a:chOff x="5436096" y="2283718"/>
            <a:chExt cx="463604" cy="432048"/>
          </a:xfrm>
        </p:grpSpPr>
        <p:sp>
          <p:nvSpPr>
            <p:cNvPr id="59" name="Oval 58"/>
            <p:cNvSpPr/>
            <p:nvPr/>
          </p:nvSpPr>
          <p:spPr>
            <a:xfrm>
              <a:off x="5436096" y="2283718"/>
              <a:ext cx="463604" cy="432048"/>
            </a:xfrm>
            <a:prstGeom prst="ellipse">
              <a:avLst/>
            </a:prstGeom>
            <a:solidFill>
              <a:srgbClr val="E9334C">
                <a:alpha val="8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11580" y="2386342"/>
              <a:ext cx="316112" cy="184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F2F2F2"/>
                  </a:solidFill>
                  <a:latin typeface="GeosansLight" pitchFamily="2" charset="0"/>
                </a:rPr>
                <a:t>VS</a:t>
              </a:r>
              <a:endParaRPr lang="bg-BG" sz="1000" dirty="0">
                <a:solidFill>
                  <a:srgbClr val="F2F2F2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539255" y="4371950"/>
            <a:ext cx="12731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Decision Tree</a:t>
            </a:r>
            <a:endParaRPr lang="bg-BG" sz="1600" dirty="0">
              <a:solidFill>
                <a:srgbClr val="E9334C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12392" y="987574"/>
            <a:ext cx="1588000" cy="3032932"/>
          </a:xfrm>
          <a:prstGeom prst="rect">
            <a:avLst/>
          </a:prstGeom>
          <a:noFill/>
          <a:ln w="19050">
            <a:solidFill>
              <a:srgbClr val="E933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" name="Picture 2" descr="LV_D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811"/>
          <a:stretch/>
        </p:blipFill>
        <p:spPr>
          <a:xfrm>
            <a:off x="6588224" y="1068177"/>
            <a:ext cx="1360575" cy="2871725"/>
          </a:xfrm>
          <a:prstGeom prst="rect">
            <a:avLst/>
          </a:prstGeom>
        </p:spPr>
      </p:pic>
      <p:pic>
        <p:nvPicPr>
          <p:cNvPr id="5" name="Picture 4" descr="LV_NB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944"/>
          <a:stretch/>
        </p:blipFill>
        <p:spPr>
          <a:xfrm>
            <a:off x="1072206" y="1105493"/>
            <a:ext cx="1404966" cy="2834409"/>
          </a:xfrm>
          <a:prstGeom prst="rect">
            <a:avLst/>
          </a:prstGeom>
        </p:spPr>
      </p:pic>
      <p:pic>
        <p:nvPicPr>
          <p:cNvPr id="6" name="Picture 5" descr="LV_N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8736" y="1100467"/>
            <a:ext cx="1372001" cy="285978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010937" y="2406828"/>
            <a:ext cx="463604" cy="432048"/>
            <a:chOff x="5436096" y="2283718"/>
            <a:chExt cx="463604" cy="432048"/>
          </a:xfrm>
        </p:grpSpPr>
        <p:sp>
          <p:nvSpPr>
            <p:cNvPr id="21" name="Oval 20"/>
            <p:cNvSpPr/>
            <p:nvPr/>
          </p:nvSpPr>
          <p:spPr>
            <a:xfrm>
              <a:off x="5436096" y="2283718"/>
              <a:ext cx="463604" cy="432048"/>
            </a:xfrm>
            <a:prstGeom prst="ellipse">
              <a:avLst/>
            </a:prstGeom>
            <a:solidFill>
              <a:srgbClr val="E9334C">
                <a:alpha val="8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11580" y="2386342"/>
              <a:ext cx="316112" cy="184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F2F2F2"/>
                  </a:solidFill>
                  <a:latin typeface="GeosansLight" pitchFamily="2" charset="0"/>
                </a:rPr>
                <a:t>VS</a:t>
              </a:r>
              <a:endParaRPr lang="bg-BG" sz="1000" dirty="0">
                <a:solidFill>
                  <a:srgbClr val="F2F2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284890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3880" y="2976302"/>
            <a:ext cx="9252520" cy="1539664"/>
            <a:chOff x="43880" y="2283718"/>
            <a:chExt cx="9252520" cy="153966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3880" y="2283718"/>
              <a:ext cx="9252520" cy="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Char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930353825"/>
                </p:ext>
              </p:extLst>
            </p:nvPr>
          </p:nvGraphicFramePr>
          <p:xfrm>
            <a:off x="3203848" y="2361572"/>
            <a:ext cx="2900830" cy="1412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3" name="Char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1035317824"/>
                </p:ext>
              </p:extLst>
            </p:nvPr>
          </p:nvGraphicFramePr>
          <p:xfrm>
            <a:off x="274703" y="2361572"/>
            <a:ext cx="2595362" cy="1362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4" name="Char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1187797756"/>
                </p:ext>
              </p:extLst>
            </p:nvPr>
          </p:nvGraphicFramePr>
          <p:xfrm>
            <a:off x="6317659" y="2361571"/>
            <a:ext cx="2750068" cy="14618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cxnSp>
        <p:nvCxnSpPr>
          <p:cNvPr id="7" name="Straight Connector 6"/>
          <p:cNvCxnSpPr/>
          <p:nvPr/>
        </p:nvCxnSpPr>
        <p:spPr>
          <a:xfrm>
            <a:off x="6156176" y="0"/>
            <a:ext cx="0" cy="51435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8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87824" y="-92546"/>
            <a:ext cx="9984" cy="523604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8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Screen Shot 2015-05-04 at 12.32.28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4659982"/>
            <a:ext cx="2379303" cy="483979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827584" y="2824971"/>
            <a:ext cx="1180933" cy="36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Naïve Bayes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03170" y="2824971"/>
            <a:ext cx="1681611" cy="36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Neural Network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170535" y="2817961"/>
            <a:ext cx="1000595" cy="368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Decision Tree</a:t>
            </a:r>
            <a:endParaRPr lang="bg-BG" sz="1200" dirty="0">
              <a:solidFill>
                <a:srgbClr val="E9334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71800" y="2776967"/>
            <a:ext cx="449515" cy="418918"/>
            <a:chOff x="2956268" y="1779662"/>
            <a:chExt cx="463604" cy="432048"/>
          </a:xfrm>
        </p:grpSpPr>
        <p:sp>
          <p:nvSpPr>
            <p:cNvPr id="27" name="Oval 26"/>
            <p:cNvSpPr/>
            <p:nvPr/>
          </p:nvSpPr>
          <p:spPr>
            <a:xfrm>
              <a:off x="2956268" y="1779662"/>
              <a:ext cx="463604" cy="432048"/>
            </a:xfrm>
            <a:prstGeom prst="ellipse">
              <a:avLst/>
            </a:prstGeom>
            <a:solidFill>
              <a:srgbClr val="E9334C">
                <a:alpha val="8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31752" y="1882286"/>
              <a:ext cx="316112" cy="184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F2F2F2"/>
                  </a:solidFill>
                  <a:latin typeface="GeosansLight" pitchFamily="2" charset="0"/>
                </a:rPr>
                <a:t>VS</a:t>
              </a:r>
              <a:endParaRPr lang="bg-BG" sz="10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0152" y="2776967"/>
            <a:ext cx="463604" cy="432048"/>
            <a:chOff x="6340644" y="1923678"/>
            <a:chExt cx="463604" cy="432048"/>
          </a:xfrm>
        </p:grpSpPr>
        <p:sp>
          <p:nvSpPr>
            <p:cNvPr id="35" name="Oval 34"/>
            <p:cNvSpPr/>
            <p:nvPr/>
          </p:nvSpPr>
          <p:spPr>
            <a:xfrm>
              <a:off x="6340644" y="1923678"/>
              <a:ext cx="463604" cy="432048"/>
            </a:xfrm>
            <a:prstGeom prst="ellipse">
              <a:avLst/>
            </a:prstGeom>
            <a:solidFill>
              <a:srgbClr val="E9334C">
                <a:alpha val="8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16128" y="2026302"/>
              <a:ext cx="316112" cy="184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F2F2F2"/>
                  </a:solidFill>
                  <a:latin typeface="GeosansLight" pitchFamily="2" charset="0"/>
                </a:rPr>
                <a:t>VS</a:t>
              </a:r>
              <a:endParaRPr lang="bg-BG" sz="10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7504" y="1104093"/>
            <a:ext cx="9036496" cy="1584177"/>
            <a:chOff x="107504" y="3363837"/>
            <a:chExt cx="9036496" cy="1584177"/>
          </a:xfrm>
        </p:grpSpPr>
        <p:graphicFrame>
          <p:nvGraphicFramePr>
            <p:cNvPr id="51" name="Chart 5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1735551514"/>
                </p:ext>
              </p:extLst>
            </p:nvPr>
          </p:nvGraphicFramePr>
          <p:xfrm>
            <a:off x="3247954" y="3393926"/>
            <a:ext cx="2792308" cy="15540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52" name="Chart 5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095802345"/>
                </p:ext>
              </p:extLst>
            </p:nvPr>
          </p:nvGraphicFramePr>
          <p:xfrm>
            <a:off x="107504" y="3363837"/>
            <a:ext cx="2808312" cy="1467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53" name="Chart 5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755594861"/>
                </p:ext>
              </p:extLst>
            </p:nvPr>
          </p:nvGraphicFramePr>
          <p:xfrm>
            <a:off x="6403756" y="3363837"/>
            <a:ext cx="2740244" cy="15841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39" name="Title 3"/>
          <p:cNvSpPr>
            <a:spLocks noGrp="1"/>
          </p:cNvSpPr>
          <p:nvPr>
            <p:ph type="ctrTitle"/>
          </p:nvPr>
        </p:nvSpPr>
        <p:spPr>
          <a:xfrm>
            <a:off x="1319556" y="181737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</a:rPr>
              <a:t>Results All Cities</a:t>
            </a:r>
            <a:endParaRPr lang="bg-BG" dirty="0" smtClean="0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087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04 at 12.32.2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4640087"/>
            <a:ext cx="2379303" cy="483979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759473" y="4897846"/>
            <a:ext cx="118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Naïve Bayes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03170" y="4897846"/>
            <a:ext cx="1681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Neural Network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170535" y="4890836"/>
            <a:ext cx="100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Decision Tree</a:t>
            </a:r>
            <a:endParaRPr lang="bg-BG" sz="1200" dirty="0">
              <a:solidFill>
                <a:srgbClr val="E9334C"/>
              </a:solidFill>
            </a:endParaRPr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45598382"/>
              </p:ext>
            </p:extLst>
          </p:nvPr>
        </p:nvGraphicFramePr>
        <p:xfrm>
          <a:off x="6403756" y="13132"/>
          <a:ext cx="2740244" cy="1448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56176" y="0"/>
            <a:ext cx="0" cy="51435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8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87824" y="-92546"/>
            <a:ext cx="9984" cy="523604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8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71800" y="4731990"/>
            <a:ext cx="449515" cy="418918"/>
            <a:chOff x="2956268" y="1779662"/>
            <a:chExt cx="463604" cy="432048"/>
          </a:xfrm>
        </p:grpSpPr>
        <p:sp>
          <p:nvSpPr>
            <p:cNvPr id="27" name="Oval 26"/>
            <p:cNvSpPr/>
            <p:nvPr/>
          </p:nvSpPr>
          <p:spPr>
            <a:xfrm>
              <a:off x="2956268" y="1779662"/>
              <a:ext cx="463604" cy="432048"/>
            </a:xfrm>
            <a:prstGeom prst="ellipse">
              <a:avLst/>
            </a:prstGeom>
            <a:solidFill>
              <a:srgbClr val="E9334C">
                <a:alpha val="8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31752" y="1882286"/>
              <a:ext cx="316112" cy="184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F2F2F2"/>
                  </a:solidFill>
                  <a:latin typeface="GeosansLight" pitchFamily="2" charset="0"/>
                </a:rPr>
                <a:t>VS</a:t>
              </a:r>
              <a:endParaRPr lang="bg-BG" sz="10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0152" y="4731990"/>
            <a:ext cx="463604" cy="432048"/>
            <a:chOff x="6340644" y="1923678"/>
            <a:chExt cx="463604" cy="432048"/>
          </a:xfrm>
        </p:grpSpPr>
        <p:sp>
          <p:nvSpPr>
            <p:cNvPr id="35" name="Oval 34"/>
            <p:cNvSpPr/>
            <p:nvPr/>
          </p:nvSpPr>
          <p:spPr>
            <a:xfrm>
              <a:off x="6340644" y="1923678"/>
              <a:ext cx="463604" cy="432048"/>
            </a:xfrm>
            <a:prstGeom prst="ellipse">
              <a:avLst/>
            </a:prstGeom>
            <a:solidFill>
              <a:srgbClr val="E9334C">
                <a:alpha val="8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16128" y="2026302"/>
              <a:ext cx="316112" cy="184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F2F2F2"/>
                  </a:solidFill>
                  <a:latin typeface="GeosansLight" pitchFamily="2" charset="0"/>
                </a:rPr>
                <a:t>VS</a:t>
              </a:r>
              <a:endParaRPr lang="bg-BG" sz="1000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-108520" y="1563638"/>
            <a:ext cx="925252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80" y="3291830"/>
            <a:ext cx="925252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2146590"/>
              </p:ext>
            </p:extLst>
          </p:nvPr>
        </p:nvGraphicFramePr>
        <p:xfrm>
          <a:off x="3347864" y="-13690"/>
          <a:ext cx="2746288" cy="147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94292538"/>
              </p:ext>
            </p:extLst>
          </p:nvPr>
        </p:nvGraphicFramePr>
        <p:xfrm>
          <a:off x="107504" y="13132"/>
          <a:ext cx="2818296" cy="1475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63762111"/>
              </p:ext>
            </p:extLst>
          </p:nvPr>
        </p:nvGraphicFramePr>
        <p:xfrm>
          <a:off x="3300018" y="1668567"/>
          <a:ext cx="2740244" cy="155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29999242"/>
              </p:ext>
            </p:extLst>
          </p:nvPr>
        </p:nvGraphicFramePr>
        <p:xfrm>
          <a:off x="159795" y="1671934"/>
          <a:ext cx="2731570" cy="1487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7727208"/>
              </p:ext>
            </p:extLst>
          </p:nvPr>
        </p:nvGraphicFramePr>
        <p:xfrm>
          <a:off x="6403756" y="1665734"/>
          <a:ext cx="2740244" cy="15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Char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63641238"/>
              </p:ext>
            </p:extLst>
          </p:nvPr>
        </p:nvGraphicFramePr>
        <p:xfrm>
          <a:off x="3247954" y="3393926"/>
          <a:ext cx="2792308" cy="155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2004513"/>
              </p:ext>
            </p:extLst>
          </p:nvPr>
        </p:nvGraphicFramePr>
        <p:xfrm>
          <a:off x="107504" y="3363837"/>
          <a:ext cx="2808312" cy="146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0253681"/>
              </p:ext>
            </p:extLst>
          </p:nvPr>
        </p:nvGraphicFramePr>
        <p:xfrm>
          <a:off x="6403756" y="3363837"/>
          <a:ext cx="2740244" cy="1584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4" name="Rectangle 53"/>
          <p:cNvSpPr/>
          <p:nvPr/>
        </p:nvSpPr>
        <p:spPr>
          <a:xfrm rot="16200000">
            <a:off x="-735674" y="626253"/>
            <a:ext cx="1681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LAS VEGAS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-735673" y="2351820"/>
            <a:ext cx="1681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MONTREAL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-738818" y="4050030"/>
            <a:ext cx="1681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mtClean="0">
                <a:solidFill>
                  <a:srgbClr val="E9334C"/>
                </a:solidFill>
                <a:latin typeface="New Cicle" pitchFamily="2" charset="0"/>
              </a:rPr>
              <a:t>ALL CITIES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36671" y="1422861"/>
            <a:ext cx="118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Confusion Matrix</a:t>
            </a:r>
            <a:endParaRPr lang="bg-BG" sz="1200" dirty="0">
              <a:solidFill>
                <a:srgbClr val="E93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633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04 at 12.32.2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4640087"/>
            <a:ext cx="2379303" cy="483979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759473" y="4897846"/>
            <a:ext cx="118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Naïve Bayes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03170" y="4897846"/>
            <a:ext cx="1681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Neural Network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170535" y="4890836"/>
            <a:ext cx="100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Decision Tree</a:t>
            </a:r>
            <a:endParaRPr lang="bg-BG" sz="1200" dirty="0">
              <a:solidFill>
                <a:srgbClr val="E9334C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56176" y="0"/>
            <a:ext cx="0" cy="51435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8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87824" y="-92546"/>
            <a:ext cx="9984" cy="523604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8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71800" y="4731990"/>
            <a:ext cx="449515" cy="418918"/>
            <a:chOff x="2956268" y="1779662"/>
            <a:chExt cx="463604" cy="432048"/>
          </a:xfrm>
        </p:grpSpPr>
        <p:sp>
          <p:nvSpPr>
            <p:cNvPr id="27" name="Oval 26"/>
            <p:cNvSpPr/>
            <p:nvPr/>
          </p:nvSpPr>
          <p:spPr>
            <a:xfrm>
              <a:off x="2956268" y="1779662"/>
              <a:ext cx="463604" cy="432048"/>
            </a:xfrm>
            <a:prstGeom prst="ellipse">
              <a:avLst/>
            </a:prstGeom>
            <a:solidFill>
              <a:srgbClr val="E9334C">
                <a:alpha val="8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31752" y="1882286"/>
              <a:ext cx="316112" cy="184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F2F2F2"/>
                  </a:solidFill>
                  <a:latin typeface="GeosansLight" pitchFamily="2" charset="0"/>
                </a:rPr>
                <a:t>VS</a:t>
              </a:r>
              <a:endParaRPr lang="bg-BG" sz="10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0152" y="4731990"/>
            <a:ext cx="463604" cy="432048"/>
            <a:chOff x="6340644" y="1923678"/>
            <a:chExt cx="463604" cy="432048"/>
          </a:xfrm>
        </p:grpSpPr>
        <p:sp>
          <p:nvSpPr>
            <p:cNvPr id="35" name="Oval 34"/>
            <p:cNvSpPr/>
            <p:nvPr/>
          </p:nvSpPr>
          <p:spPr>
            <a:xfrm>
              <a:off x="6340644" y="1923678"/>
              <a:ext cx="463604" cy="432048"/>
            </a:xfrm>
            <a:prstGeom prst="ellipse">
              <a:avLst/>
            </a:prstGeom>
            <a:solidFill>
              <a:srgbClr val="E9334C">
                <a:alpha val="8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16128" y="2026302"/>
              <a:ext cx="316112" cy="184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F2F2F2"/>
                  </a:solidFill>
                  <a:latin typeface="GeosansLight" pitchFamily="2" charset="0"/>
                </a:rPr>
                <a:t>VS</a:t>
              </a:r>
              <a:endParaRPr lang="bg-BG" sz="1000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0" y="1563638"/>
            <a:ext cx="914400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80" y="3291830"/>
            <a:ext cx="925252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24064901"/>
              </p:ext>
            </p:extLst>
          </p:nvPr>
        </p:nvGraphicFramePr>
        <p:xfrm>
          <a:off x="3165311" y="33933"/>
          <a:ext cx="2850325" cy="140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5813605"/>
              </p:ext>
            </p:extLst>
          </p:nvPr>
        </p:nvGraphicFramePr>
        <p:xfrm>
          <a:off x="254004" y="12182"/>
          <a:ext cx="2566317" cy="143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55526127"/>
              </p:ext>
            </p:extLst>
          </p:nvPr>
        </p:nvGraphicFramePr>
        <p:xfrm>
          <a:off x="6296717" y="12182"/>
          <a:ext cx="2667771" cy="1424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61415139"/>
              </p:ext>
            </p:extLst>
          </p:nvPr>
        </p:nvGraphicFramePr>
        <p:xfrm>
          <a:off x="6273936" y="1665986"/>
          <a:ext cx="2793791" cy="1496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1450250"/>
              </p:ext>
            </p:extLst>
          </p:nvPr>
        </p:nvGraphicFramePr>
        <p:xfrm>
          <a:off x="274703" y="1627249"/>
          <a:ext cx="2570287" cy="147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18500113"/>
              </p:ext>
            </p:extLst>
          </p:nvPr>
        </p:nvGraphicFramePr>
        <p:xfrm>
          <a:off x="3219725" y="1630578"/>
          <a:ext cx="2900830" cy="151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35238502"/>
              </p:ext>
            </p:extLst>
          </p:nvPr>
        </p:nvGraphicFramePr>
        <p:xfrm>
          <a:off x="3203848" y="3369684"/>
          <a:ext cx="2900830" cy="1412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1608488"/>
              </p:ext>
            </p:extLst>
          </p:nvPr>
        </p:nvGraphicFramePr>
        <p:xfrm>
          <a:off x="274703" y="3369684"/>
          <a:ext cx="2595362" cy="1362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5299067"/>
              </p:ext>
            </p:extLst>
          </p:nvPr>
        </p:nvGraphicFramePr>
        <p:xfrm>
          <a:off x="6317659" y="3369683"/>
          <a:ext cx="2750068" cy="1461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0" name="Rectangle 39"/>
          <p:cNvSpPr/>
          <p:nvPr/>
        </p:nvSpPr>
        <p:spPr>
          <a:xfrm rot="16200000">
            <a:off x="-655778" y="626253"/>
            <a:ext cx="1681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LAS VEGAS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-655777" y="2351820"/>
            <a:ext cx="1681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MONTREAL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-658922" y="4050030"/>
            <a:ext cx="1681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mtClean="0">
                <a:solidFill>
                  <a:srgbClr val="E9334C"/>
                </a:solidFill>
                <a:latin typeface="New Cicle" pitchFamily="2" charset="0"/>
              </a:rPr>
              <a:t>ALL CITIES</a:t>
            </a:r>
            <a:endParaRPr lang="bg-BG" sz="1200" dirty="0">
              <a:solidFill>
                <a:srgbClr val="E9334C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36671" y="1422861"/>
            <a:ext cx="118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E9334C"/>
                </a:solidFill>
                <a:latin typeface="New Cicle" pitchFamily="2" charset="0"/>
              </a:rPr>
              <a:t>ROC Curve</a:t>
            </a:r>
            <a:endParaRPr lang="bg-BG" sz="1200" dirty="0">
              <a:solidFill>
                <a:srgbClr val="E93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677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Project Overview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52719" y="2215428"/>
            <a:ext cx="184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bg-BG" sz="5400" dirty="0">
              <a:solidFill>
                <a:srgbClr val="F2F2F2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1403648" y="1059582"/>
            <a:ext cx="1208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E9334C"/>
                </a:solidFill>
                <a:latin typeface="New Cicle" charset="0"/>
              </a:rPr>
              <a:t>Objective :</a:t>
            </a:r>
            <a:endParaRPr lang="bg-BG" altLang="en-US" dirty="0">
              <a:solidFill>
                <a:srgbClr val="E9334C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807540" y="1862118"/>
            <a:ext cx="1255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rgbClr val="3D3743"/>
                </a:solidFill>
                <a:latin typeface="New Cicle" charset="0"/>
              </a:rPr>
              <a:t>YELP REVIEWS</a:t>
            </a:r>
            <a:endParaRPr lang="bg-BG" altLang="en-US" sz="1400" dirty="0">
              <a:solidFill>
                <a:srgbClr val="3D3743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21668" y="2216130"/>
            <a:ext cx="1825625" cy="1825625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2174130" y="2366943"/>
            <a:ext cx="506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F2F2F2"/>
                </a:solidFill>
                <a:latin typeface="FontAwesome" charset="0"/>
              </a:rPr>
              <a:t></a:t>
            </a:r>
            <a:endParaRPr lang="bg-BG" altLang="en-US" sz="3200" dirty="0">
              <a:solidFill>
                <a:srgbClr val="F2F2F2"/>
              </a:solidFill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2556718" y="3054330"/>
            <a:ext cx="506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F2F2F2"/>
                </a:solidFill>
                <a:latin typeface="FontAwesome" charset="0"/>
              </a:rPr>
              <a:t></a:t>
            </a:r>
            <a:endParaRPr lang="bg-BG" altLang="en-US" sz="3200" dirty="0">
              <a:solidFill>
                <a:srgbClr val="F2F2F2"/>
              </a:solidFill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1777255" y="3065443"/>
            <a:ext cx="506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2F2F2"/>
                </a:solidFill>
                <a:latin typeface="FontAwesome" charset="0"/>
              </a:rPr>
              <a:t></a:t>
            </a:r>
            <a:endParaRPr lang="bg-BG" altLang="en-US" sz="3200">
              <a:solidFill>
                <a:srgbClr val="F2F2F2"/>
              </a:solidFill>
            </a:endParaRP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4245295" y="1862118"/>
            <a:ext cx="89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rgbClr val="3D3743"/>
                </a:solidFill>
                <a:latin typeface="New Cicle" charset="0"/>
              </a:rPr>
              <a:t>ANALYSIS</a:t>
            </a:r>
            <a:endParaRPr lang="bg-BG" altLang="en-US" sz="1400" dirty="0">
              <a:solidFill>
                <a:srgbClr val="3D3743"/>
              </a:solidFill>
            </a:endParaRPr>
          </a:p>
        </p:txBody>
      </p:sp>
      <p:grpSp>
        <p:nvGrpSpPr>
          <p:cNvPr id="39" name="Group 9"/>
          <p:cNvGrpSpPr>
            <a:grpSpLocks/>
          </p:cNvGrpSpPr>
          <p:nvPr/>
        </p:nvGrpSpPr>
        <p:grpSpPr bwMode="auto">
          <a:xfrm>
            <a:off x="3790205" y="2216130"/>
            <a:ext cx="1825625" cy="1825625"/>
            <a:chOff x="3491879" y="1930385"/>
            <a:chExt cx="1826757" cy="1826757"/>
          </a:xfrm>
        </p:grpSpPr>
        <p:sp>
          <p:nvSpPr>
            <p:cNvPr id="40" name="Oval 39"/>
            <p:cNvSpPr/>
            <p:nvPr/>
          </p:nvSpPr>
          <p:spPr>
            <a:xfrm>
              <a:off x="3491879" y="1930385"/>
              <a:ext cx="1826757" cy="1826757"/>
            </a:xfrm>
            <a:prstGeom prst="ellipse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EC5368"/>
                </a:solidFill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3862632" y="2534903"/>
              <a:ext cx="72096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4800" dirty="0">
                  <a:solidFill>
                    <a:srgbClr val="F2F2F2"/>
                  </a:solidFill>
                  <a:latin typeface="FontAwesome" charset="0"/>
                </a:rPr>
                <a:t></a:t>
              </a:r>
              <a:endParaRPr lang="bg-BG" altLang="en-US" sz="4800" dirty="0">
                <a:solidFill>
                  <a:srgbClr val="F2F2F2"/>
                </a:solidFill>
              </a:endParaRP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4239411" y="2290273"/>
              <a:ext cx="7645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3200" dirty="0">
                  <a:solidFill>
                    <a:srgbClr val="F2F2F2"/>
                  </a:solidFill>
                  <a:latin typeface="FontAwesome" charset="0"/>
                </a:rPr>
                <a:t></a:t>
              </a:r>
              <a:endParaRPr lang="bg-BG" altLang="en-US" sz="3200" dirty="0">
                <a:solidFill>
                  <a:srgbClr val="F2F2F2"/>
                </a:solidFill>
              </a:endParaRP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4395808" y="2690382"/>
              <a:ext cx="7645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2F2F2"/>
                  </a:solidFill>
                  <a:latin typeface="FontAwesome" charset="0"/>
                </a:rPr>
                <a:t></a:t>
              </a:r>
              <a:endParaRPr lang="bg-BG" altLang="en-US" dirty="0">
                <a:solidFill>
                  <a:srgbClr val="F2F2F2"/>
                </a:solidFill>
              </a:endParaRPr>
            </a:p>
          </p:txBody>
        </p:sp>
      </p:grpSp>
      <p:sp>
        <p:nvSpPr>
          <p:cNvPr id="44" name="Rectangle 51"/>
          <p:cNvSpPr>
            <a:spLocks noChangeArrowheads="1"/>
          </p:cNvSpPr>
          <p:nvPr/>
        </p:nvSpPr>
        <p:spPr bwMode="auto">
          <a:xfrm>
            <a:off x="6460840" y="1862118"/>
            <a:ext cx="1021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rgbClr val="3D3743"/>
                </a:solidFill>
                <a:latin typeface="New Cicle" charset="0"/>
              </a:rPr>
              <a:t>PREDICTION</a:t>
            </a:r>
            <a:endParaRPr lang="bg-BG" altLang="en-US" sz="1400" dirty="0">
              <a:solidFill>
                <a:srgbClr val="3D3743"/>
              </a:solidFill>
            </a:endParaRPr>
          </a:p>
        </p:txBody>
      </p:sp>
      <p:grpSp>
        <p:nvGrpSpPr>
          <p:cNvPr id="45" name="Group 12"/>
          <p:cNvGrpSpPr>
            <a:grpSpLocks/>
          </p:cNvGrpSpPr>
          <p:nvPr/>
        </p:nvGrpSpPr>
        <p:grpSpPr bwMode="auto">
          <a:xfrm>
            <a:off x="6057155" y="2216130"/>
            <a:ext cx="1827213" cy="1825625"/>
            <a:chOff x="5769579" y="1897888"/>
            <a:chExt cx="1826757" cy="1826757"/>
          </a:xfrm>
        </p:grpSpPr>
        <p:sp>
          <p:nvSpPr>
            <p:cNvPr id="46" name="Oval 45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EC5368"/>
                </a:solidFill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6371013" y="2303435"/>
              <a:ext cx="62388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6000">
                  <a:solidFill>
                    <a:srgbClr val="F2F2F2"/>
                  </a:solidFill>
                  <a:latin typeface="FontAwesome" charset="0"/>
                </a:rPr>
                <a:t></a:t>
              </a:r>
              <a:endParaRPr lang="bg-BG" altLang="en-US" sz="6000">
                <a:solidFill>
                  <a:srgbClr val="F2F2F2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2411759" y="2854053"/>
            <a:ext cx="1" cy="187615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501493" y="3160208"/>
            <a:ext cx="270307" cy="241500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 rot="8095012">
            <a:off x="2988518" y="2847955"/>
            <a:ext cx="1120775" cy="1152525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g-BG"/>
          </a:p>
        </p:txBody>
      </p:sp>
      <p:sp>
        <p:nvSpPr>
          <p:cNvPr id="52" name="Arc 51"/>
          <p:cNvSpPr/>
          <p:nvPr/>
        </p:nvSpPr>
        <p:spPr>
          <a:xfrm rot="8095012">
            <a:off x="5256261" y="2848749"/>
            <a:ext cx="1120775" cy="1150938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g-BG"/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2501493" y="1016745"/>
            <a:ext cx="581492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n-US" sz="1100" dirty="0" smtClean="0">
                <a:solidFill>
                  <a:srgbClr val="3D3743"/>
                </a:solidFill>
                <a:latin typeface="GeosansLight" charset="0"/>
              </a:rPr>
              <a:t>To build a model to help predict the star ratings a business is likely to receive based upon previous customer written reviews while taking into account differences observed within the data corpus for different geographies.</a:t>
            </a:r>
            <a:endParaRPr lang="bg-BG" altLang="en-US" sz="1100" dirty="0">
              <a:solidFill>
                <a:srgbClr val="3D3743"/>
              </a:solidFill>
              <a:latin typeface="WeblySleek UI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154843" y="3172362"/>
            <a:ext cx="239713" cy="204750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5"/>
          <p:cNvSpPr>
            <a:spLocks noChangeArrowheads="1"/>
          </p:cNvSpPr>
          <p:nvPr/>
        </p:nvSpPr>
        <p:spPr bwMode="auto">
          <a:xfrm>
            <a:off x="2250785" y="2914429"/>
            <a:ext cx="764067" cy="33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2F2F2"/>
                </a:solidFill>
                <a:latin typeface="FontAwesome" charset="0"/>
              </a:rPr>
              <a:t></a:t>
            </a:r>
            <a:endParaRPr lang="bg-BG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8167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894978" y="1691503"/>
            <a:ext cx="1368152" cy="1368152"/>
            <a:chOff x="1759188" y="1820166"/>
            <a:chExt cx="1368152" cy="1368152"/>
          </a:xfrm>
        </p:grpSpPr>
        <p:sp>
          <p:nvSpPr>
            <p:cNvPr id="111" name="Oval 110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2" name="Pie 111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275345"/>
                <a:gd name="adj2" fmla="val 20133130"/>
              </a:avLst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20941" y="2181234"/>
              <a:ext cx="10446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3D3743"/>
                  </a:solidFill>
                  <a:latin typeface="GeosansLight" pitchFamily="2" charset="0"/>
                </a:rPr>
                <a:t>0.851</a:t>
              </a:r>
              <a:endParaRPr lang="bg-BG" sz="3200" dirty="0">
                <a:solidFill>
                  <a:srgbClr val="3D3743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105394" y="25147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bg-BG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995936" y="1639747"/>
            <a:ext cx="1368152" cy="1368152"/>
            <a:chOff x="1759188" y="1820166"/>
            <a:chExt cx="1368152" cy="1368152"/>
          </a:xfrm>
        </p:grpSpPr>
        <p:sp>
          <p:nvSpPr>
            <p:cNvPr id="117" name="Oval 116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8" name="Pie 117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16099713"/>
                <a:gd name="adj2" fmla="val 12786403"/>
              </a:avLst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090301" y="2209747"/>
              <a:ext cx="6832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3D3743"/>
                  </a:solidFill>
                  <a:latin typeface="GeosansLight" pitchFamily="2" charset="0"/>
                </a:rPr>
                <a:t>0.8</a:t>
              </a:r>
              <a:endParaRPr lang="bg-BG" sz="3200" dirty="0">
                <a:solidFill>
                  <a:srgbClr val="3D3743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1969" y="2514763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bg-BG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746640" y="1639747"/>
            <a:ext cx="1368152" cy="1368152"/>
            <a:chOff x="1759188" y="1820166"/>
            <a:chExt cx="1368152" cy="1368152"/>
          </a:xfrm>
        </p:grpSpPr>
        <p:sp>
          <p:nvSpPr>
            <p:cNvPr id="123" name="Oval 122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4" name="Pie 123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14116500"/>
                <a:gd name="adj2" fmla="val 11165185"/>
              </a:avLst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00648" y="2209747"/>
              <a:ext cx="10852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3D3743"/>
                  </a:solidFill>
                  <a:latin typeface="GeosansLight" pitchFamily="2" charset="0"/>
                </a:rPr>
                <a:t>0.827</a:t>
              </a:r>
              <a:endParaRPr lang="bg-BG" sz="3200" dirty="0">
                <a:solidFill>
                  <a:srgbClr val="3D3743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1969" y="2514763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bg-BG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894978" y="3241308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All Naïve Bayes</a:t>
            </a:r>
            <a:endParaRPr lang="bg-BG" sz="1600" dirty="0">
              <a:solidFill>
                <a:srgbClr val="E9334C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39207" y="3241308"/>
            <a:ext cx="1681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All Neural Network</a:t>
            </a:r>
            <a:endParaRPr lang="bg-BG" sz="1600" dirty="0">
              <a:solidFill>
                <a:srgbClr val="E9334C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686370" y="3241308"/>
            <a:ext cx="151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All Decision Tree</a:t>
            </a:r>
            <a:endParaRPr lang="bg-BG" sz="1600" dirty="0">
              <a:solidFill>
                <a:srgbClr val="E9334C"/>
              </a:solidFill>
            </a:endParaRPr>
          </a:p>
        </p:txBody>
      </p:sp>
      <p:sp>
        <p:nvSpPr>
          <p:cNvPr id="25" name="Title 3"/>
          <p:cNvSpPr>
            <a:spLocks noGrp="1"/>
          </p:cNvSpPr>
          <p:nvPr>
            <p:ph type="ctrTitle"/>
          </p:nvPr>
        </p:nvSpPr>
        <p:spPr>
          <a:xfrm>
            <a:off x="1333549" y="8673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E9334C"/>
                </a:solidFill>
                <a:latin typeface="GeosansLight" pitchFamily="2" charset="0"/>
              </a:rPr>
              <a:t>Average AUC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28652" y="3909893"/>
            <a:ext cx="20799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D3743"/>
                </a:solidFill>
                <a:latin typeface="GeosansLight" charset="0"/>
              </a:rPr>
              <a:t>All Cities and All </a:t>
            </a:r>
            <a:r>
              <a:rPr lang="en-US" sz="1200" smtClean="0">
                <a:solidFill>
                  <a:srgbClr val="3D3743"/>
                </a:solidFill>
                <a:latin typeface="GeosansLight" charset="0"/>
              </a:rPr>
              <a:t>Samples Tested.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472576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423611"/>
              </p:ext>
            </p:extLst>
          </p:nvPr>
        </p:nvGraphicFramePr>
        <p:xfrm>
          <a:off x="26342" y="782109"/>
          <a:ext cx="2926833" cy="1861649"/>
        </p:xfrm>
        <a:graphic>
          <a:graphicData uri="http://schemas.openxmlformats.org/drawingml/2006/table">
            <a:tbl>
              <a:tblPr/>
              <a:tblGrid>
                <a:gridCol w="418119"/>
                <a:gridCol w="418119"/>
                <a:gridCol w="418119"/>
                <a:gridCol w="418119"/>
                <a:gridCol w="418119"/>
                <a:gridCol w="418119"/>
                <a:gridCol w="418119"/>
              </a:tblGrid>
              <a:tr h="12378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12.04%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6.41%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736C"/>
                    </a:solidFill>
                  </a:tcPr>
                </a:tc>
              </a:tr>
              <a:tr h="13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5.12%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6.32%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5.03%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2.08%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971"/>
                    </a:solidFill>
                  </a:tcPr>
                </a:tc>
              </a:tr>
              <a:tr h="13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3.14%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5.95%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3.09%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B71"/>
                    </a:solidFill>
                  </a:tcPr>
                </a:tc>
              </a:tr>
              <a:tr h="13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3.55%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6.09%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4.57%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583"/>
                    </a:solidFill>
                  </a:tcPr>
                </a:tc>
              </a:tr>
              <a:tr h="13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1.38%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13.05%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</a:tr>
              <a:tr h="13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5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Pct Off Diagonal: 56.55%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78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Off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78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43.45%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56.55%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" name="Picture 11" descr="Screen Shot 2015-05-04 at 12.32.2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0849" y="4659982"/>
            <a:ext cx="2379303" cy="483979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543317" y="4764416"/>
            <a:ext cx="1892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rgbClr val="E9334C"/>
                </a:solidFill>
                <a:latin typeface="New Cicle" pitchFamily="2" charset="0"/>
              </a:rPr>
              <a:t>All Naïve </a:t>
            </a:r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Bayes</a:t>
            </a:r>
            <a:endParaRPr lang="bg-BG" sz="1600" dirty="0">
              <a:solidFill>
                <a:srgbClr val="E9334C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072073" y="4753192"/>
            <a:ext cx="151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smtClean="0">
                <a:solidFill>
                  <a:srgbClr val="E9334C"/>
                </a:solidFill>
                <a:latin typeface="New Cicle" pitchFamily="2" charset="0"/>
              </a:rPr>
              <a:t>All Decision </a:t>
            </a:r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Tree</a:t>
            </a:r>
            <a:endParaRPr lang="bg-BG" sz="1600" dirty="0">
              <a:solidFill>
                <a:srgbClr val="E9334C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37269" y="4753192"/>
            <a:ext cx="1681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rgbClr val="E9334C"/>
                </a:solidFill>
                <a:latin typeface="New Cicle" pitchFamily="2" charset="0"/>
              </a:rPr>
              <a:t>All Neural </a:t>
            </a:r>
            <a:r>
              <a:rPr lang="en-US" sz="1600" dirty="0" smtClean="0">
                <a:solidFill>
                  <a:srgbClr val="E9334C"/>
                </a:solidFill>
                <a:latin typeface="New Cicle" pitchFamily="2" charset="0"/>
              </a:rPr>
              <a:t>Network</a:t>
            </a:r>
            <a:endParaRPr lang="bg-BG" sz="1600" dirty="0">
              <a:solidFill>
                <a:srgbClr val="E9334C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9306240"/>
              </p:ext>
            </p:extLst>
          </p:nvPr>
        </p:nvGraphicFramePr>
        <p:xfrm>
          <a:off x="6156173" y="771550"/>
          <a:ext cx="2961483" cy="1841085"/>
        </p:xfrm>
        <a:graphic>
          <a:graphicData uri="http://schemas.openxmlformats.org/drawingml/2006/table">
            <a:tbl>
              <a:tblPr/>
              <a:tblGrid>
                <a:gridCol w="423069"/>
                <a:gridCol w="423069"/>
                <a:gridCol w="423069"/>
                <a:gridCol w="423069"/>
                <a:gridCol w="423069"/>
                <a:gridCol w="423069"/>
                <a:gridCol w="423069"/>
              </a:tblGrid>
              <a:tr h="11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11.76%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7.89%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2.81%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</a:tr>
              <a:tr h="12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4.01%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3.83%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2.49%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16F"/>
                    </a:solidFill>
                  </a:tcPr>
                </a:tc>
              </a:tr>
              <a:tr h="12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2.44%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6.00%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3.32%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1.38%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8E72"/>
                    </a:solidFill>
                  </a:tcPr>
                </a:tc>
              </a:tr>
              <a:tr h="12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4.06%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4.15%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A84"/>
                    </a:solidFill>
                  </a:tcPr>
                </a:tc>
              </a:tr>
              <a:tr h="12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1.57%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12.92%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</a:tr>
              <a:tr h="12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8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Pct Off Diagonal: 61.25%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Off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38.75%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61.25%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5224149"/>
              </p:ext>
            </p:extLst>
          </p:nvPr>
        </p:nvGraphicFramePr>
        <p:xfrm>
          <a:off x="6190830" y="3052411"/>
          <a:ext cx="2820741" cy="1614052"/>
        </p:xfrm>
        <a:graphic>
          <a:graphicData uri="http://schemas.openxmlformats.org/drawingml/2006/table">
            <a:tbl>
              <a:tblPr/>
              <a:tblGrid>
                <a:gridCol w="402963"/>
                <a:gridCol w="402963"/>
                <a:gridCol w="402963"/>
                <a:gridCol w="402963"/>
                <a:gridCol w="402963"/>
                <a:gridCol w="402963"/>
                <a:gridCol w="402963"/>
              </a:tblGrid>
              <a:tr h="11856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46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 &amp;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4 &amp;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46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 &amp;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27.86%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57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4.66%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E6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46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6.87%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27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4.70%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71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46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 &amp;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7.56%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84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31.13%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46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01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Pct Off Diagonal: 35.01%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56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6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Off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56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64.99%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156176" y="0"/>
            <a:ext cx="0" cy="51435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8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824" y="-20538"/>
            <a:ext cx="0" cy="51435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8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4644696"/>
              </p:ext>
            </p:extLst>
          </p:nvPr>
        </p:nvGraphicFramePr>
        <p:xfrm>
          <a:off x="26341" y="3052411"/>
          <a:ext cx="2961483" cy="1679579"/>
        </p:xfrm>
        <a:graphic>
          <a:graphicData uri="http://schemas.openxmlformats.org/drawingml/2006/table">
            <a:tbl>
              <a:tblPr/>
              <a:tblGrid>
                <a:gridCol w="423069"/>
                <a:gridCol w="423069"/>
                <a:gridCol w="423069"/>
                <a:gridCol w="423069"/>
                <a:gridCol w="423069"/>
                <a:gridCol w="423069"/>
                <a:gridCol w="423069"/>
              </a:tblGrid>
              <a:tr h="1233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 &amp;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4 &amp;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 &amp;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29.89%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C37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6.96%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84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3.60%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4.43%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6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5.95%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4.06%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2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 &amp;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57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984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32.84%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71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Pct Off Diagonal: 31.32%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3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14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Off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3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68.68%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31.32%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5803002"/>
              </p:ext>
            </p:extLst>
          </p:nvPr>
        </p:nvGraphicFramePr>
        <p:xfrm>
          <a:off x="2987826" y="721638"/>
          <a:ext cx="3133697" cy="1850112"/>
        </p:xfrm>
        <a:graphic>
          <a:graphicData uri="http://schemas.openxmlformats.org/drawingml/2006/table">
            <a:tbl>
              <a:tblPr/>
              <a:tblGrid>
                <a:gridCol w="447671"/>
                <a:gridCol w="447671"/>
                <a:gridCol w="447671"/>
                <a:gridCol w="447671"/>
                <a:gridCol w="447671"/>
                <a:gridCol w="447671"/>
                <a:gridCol w="447671"/>
              </a:tblGrid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9.64%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6.46%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</a:tr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4.06%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3.55%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7B6E"/>
                    </a:solidFill>
                  </a:tcPr>
                </a:tc>
              </a:tr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8.21%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4.57%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A80"/>
                    </a:solidFill>
                  </a:tcPr>
                </a:tc>
              </a:tr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1.71%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2.68%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3.41%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3.74%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84"/>
                    </a:solidFill>
                  </a:tcPr>
                </a:tc>
              </a:tr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11.81%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</a:tr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Pct Off Diagonal: 62.87%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Off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37.13%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-108520" y="2859782"/>
            <a:ext cx="925252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282619"/>
              </p:ext>
            </p:extLst>
          </p:nvPr>
        </p:nvGraphicFramePr>
        <p:xfrm>
          <a:off x="2990551" y="3052410"/>
          <a:ext cx="3051538" cy="1679579"/>
        </p:xfrm>
        <a:graphic>
          <a:graphicData uri="http://schemas.openxmlformats.org/drawingml/2006/table">
            <a:tbl>
              <a:tblPr/>
              <a:tblGrid>
                <a:gridCol w="435934"/>
                <a:gridCol w="435934"/>
                <a:gridCol w="435934"/>
                <a:gridCol w="435934"/>
                <a:gridCol w="435934"/>
                <a:gridCol w="435934"/>
                <a:gridCol w="435934"/>
              </a:tblGrid>
              <a:tr h="1233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 &amp;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4 &amp;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 &amp;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23.06%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A7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5.54%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974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9.73%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7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8.21%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A8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7.61%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 &amp;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F7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6.46%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D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28.60%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71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Pct Off Diagonal: 40.13%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3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14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Off Diagonal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3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59.87%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40.13%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itle 3"/>
          <p:cNvSpPr>
            <a:spLocks noGrp="1"/>
          </p:cNvSpPr>
          <p:nvPr>
            <p:ph type="ctrTitle"/>
          </p:nvPr>
        </p:nvSpPr>
        <p:spPr>
          <a:xfrm>
            <a:off x="2077454" y="-20538"/>
            <a:ext cx="5014826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E9334C"/>
                </a:solidFill>
                <a:latin typeface="GeosansLight" pitchFamily="2" charset="0"/>
              </a:rPr>
              <a:t>Percent Off Diagonal</a:t>
            </a:r>
            <a:endParaRPr lang="bg-BG" sz="3600" dirty="0" smtClean="0">
              <a:solidFill>
                <a:srgbClr val="3D3743"/>
              </a:solidFill>
            </a:endParaRPr>
          </a:p>
        </p:txBody>
      </p:sp>
      <p:pic>
        <p:nvPicPr>
          <p:cNvPr id="22" name="Picture 21" descr="Screen Shot 2015-05-04 at 12.32.2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418671">
            <a:off x="-96258" y="1133207"/>
            <a:ext cx="713031" cy="48397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16200000">
            <a:off x="-515306" y="1106329"/>
            <a:ext cx="1584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smtClean="0">
                <a:solidFill>
                  <a:srgbClr val="E9334C"/>
                </a:solidFill>
                <a:latin typeface="New Cicle" pitchFamily="2" charset="0"/>
              </a:rPr>
              <a:t>UNBUCKETED</a:t>
            </a:r>
            <a:endParaRPr lang="bg-BG" sz="1600" b="1" dirty="0">
              <a:solidFill>
                <a:srgbClr val="E9334C"/>
              </a:solidFill>
            </a:endParaRPr>
          </a:p>
        </p:txBody>
      </p:sp>
      <p:pic>
        <p:nvPicPr>
          <p:cNvPr id="24" name="Picture 23" descr="Screen Shot 2015-05-04 at 12.32.2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418671">
            <a:off x="-168265" y="3365455"/>
            <a:ext cx="713031" cy="48397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-515307" y="3482593"/>
            <a:ext cx="1584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E9334C"/>
                </a:solidFill>
                <a:latin typeface="New Cicle" pitchFamily="2" charset="0"/>
              </a:rPr>
              <a:t>BUCKETED</a:t>
            </a:r>
            <a:endParaRPr lang="bg-BG" sz="1600" b="1" dirty="0">
              <a:solidFill>
                <a:srgbClr val="E93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5174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Challenges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87450" y="1707654"/>
            <a:ext cx="139290" cy="13929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1507646" y="1584855"/>
            <a:ext cx="587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n-US" dirty="0" smtClean="0">
                <a:solidFill>
                  <a:srgbClr val="3D3743"/>
                </a:solidFill>
                <a:latin typeface="GeosansLight" charset="0"/>
              </a:rPr>
              <a:t>Pre-processing the data before importing into SAP.</a:t>
            </a:r>
            <a:endParaRPr lang="en-US" altLang="en-US" dirty="0">
              <a:solidFill>
                <a:srgbClr val="3D3743"/>
              </a:solidFill>
              <a:latin typeface="GeosansLight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187624" y="2216436"/>
            <a:ext cx="139290" cy="13929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30" name="Rectangle 73"/>
          <p:cNvSpPr>
            <a:spLocks noChangeArrowheads="1"/>
          </p:cNvSpPr>
          <p:nvPr/>
        </p:nvSpPr>
        <p:spPr bwMode="auto">
          <a:xfrm>
            <a:off x="1507820" y="2068855"/>
            <a:ext cx="587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n-US" dirty="0" smtClean="0">
                <a:solidFill>
                  <a:srgbClr val="3D3743"/>
                </a:solidFill>
                <a:latin typeface="GeosansLight" charset="0"/>
              </a:rPr>
              <a:t>Handling the Skew of the data</a:t>
            </a:r>
            <a:endParaRPr lang="en-US" altLang="en-US" dirty="0">
              <a:solidFill>
                <a:srgbClr val="3D3743"/>
              </a:solidFill>
              <a:latin typeface="GeosansLight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187624" y="2648484"/>
            <a:ext cx="139290" cy="13929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1507820" y="2520959"/>
            <a:ext cx="587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n-US" dirty="0" smtClean="0">
                <a:solidFill>
                  <a:srgbClr val="3D3743"/>
                </a:solidFill>
                <a:latin typeface="GeosansLight" charset="0"/>
              </a:rPr>
              <a:t>Tool learning curve (AFM, Python, XLSTAT)</a:t>
            </a:r>
            <a:endParaRPr lang="en-US" altLang="en-US" dirty="0">
              <a:solidFill>
                <a:srgbClr val="3D3743"/>
              </a:solidFill>
              <a:latin typeface="GeosansLight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187798" y="3152540"/>
            <a:ext cx="139290" cy="13929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34" name="Rectangle 73"/>
          <p:cNvSpPr>
            <a:spLocks noChangeArrowheads="1"/>
          </p:cNvSpPr>
          <p:nvPr/>
        </p:nvSpPr>
        <p:spPr bwMode="auto">
          <a:xfrm>
            <a:off x="1507994" y="3004959"/>
            <a:ext cx="587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n-US" dirty="0">
                <a:solidFill>
                  <a:srgbClr val="3D3743"/>
                </a:solidFill>
                <a:latin typeface="GeosansLight" charset="0"/>
              </a:rPr>
              <a:t>F</a:t>
            </a:r>
            <a:r>
              <a:rPr lang="en-US" altLang="en-US" dirty="0" smtClean="0">
                <a:solidFill>
                  <a:srgbClr val="3D3743"/>
                </a:solidFill>
                <a:latin typeface="GeosansLight" charset="0"/>
              </a:rPr>
              <a:t>ocusing on a specific problem.</a:t>
            </a:r>
            <a:endParaRPr lang="en-US" altLang="en-US" dirty="0">
              <a:solidFill>
                <a:srgbClr val="3D3743"/>
              </a:solidFill>
              <a:latin typeface="Geosans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00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123478"/>
            <a:ext cx="9001000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Conclusion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1187450" y="1779662"/>
            <a:ext cx="139290" cy="13929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39" name="Rectangle 73"/>
          <p:cNvSpPr>
            <a:spLocks noChangeArrowheads="1"/>
          </p:cNvSpPr>
          <p:nvPr/>
        </p:nvSpPr>
        <p:spPr bwMode="auto">
          <a:xfrm>
            <a:off x="1579306" y="1646991"/>
            <a:ext cx="68811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n-US" sz="1600" dirty="0" smtClean="0">
                <a:solidFill>
                  <a:srgbClr val="3D3743"/>
                </a:solidFill>
                <a:latin typeface="GeosansLight" charset="0"/>
              </a:rPr>
              <a:t>Naïve Bayes performed best because it allows each attribute to contribute equally towards the final decision.</a:t>
            </a:r>
            <a:endParaRPr lang="en-US" altLang="en-US" sz="1600" dirty="0">
              <a:solidFill>
                <a:srgbClr val="3D3743"/>
              </a:solidFill>
              <a:latin typeface="GeosansLight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1187624" y="2360452"/>
            <a:ext cx="139290" cy="13929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1619672" y="2244809"/>
            <a:ext cx="58726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n-US" sz="1600" dirty="0" smtClean="0">
                <a:solidFill>
                  <a:srgbClr val="3D3743"/>
                </a:solidFill>
                <a:latin typeface="GeosansLight" charset="0"/>
              </a:rPr>
              <a:t>Predication accuracy for different </a:t>
            </a:r>
            <a:r>
              <a:rPr lang="en-US" altLang="en-US" sz="1600" dirty="0">
                <a:solidFill>
                  <a:srgbClr val="3D3743"/>
                </a:solidFill>
                <a:latin typeface="GeosansLight" charset="0"/>
              </a:rPr>
              <a:t>g</a:t>
            </a:r>
            <a:r>
              <a:rPr lang="en-US" altLang="en-US" sz="1600" dirty="0" smtClean="0">
                <a:solidFill>
                  <a:srgbClr val="3D3743"/>
                </a:solidFill>
                <a:latin typeface="GeosansLight" charset="0"/>
              </a:rPr>
              <a:t>eographic location were consistent because we used the same configuration file /dictionary to perform our text analysis.</a:t>
            </a:r>
            <a:endParaRPr lang="en-US" altLang="en-US" sz="1600" dirty="0">
              <a:solidFill>
                <a:srgbClr val="3D3743"/>
              </a:solidFill>
              <a:latin typeface="GeosansLight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187624" y="3147814"/>
            <a:ext cx="139290" cy="13929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43" name="Rectangle 73"/>
          <p:cNvSpPr>
            <a:spLocks noChangeArrowheads="1"/>
          </p:cNvSpPr>
          <p:nvPr/>
        </p:nvSpPr>
        <p:spPr bwMode="auto">
          <a:xfrm>
            <a:off x="1579480" y="3075806"/>
            <a:ext cx="5872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n-US" sz="1600" dirty="0" smtClean="0">
                <a:solidFill>
                  <a:srgbClr val="3D3743"/>
                </a:solidFill>
                <a:latin typeface="GeosansLight" charset="0"/>
              </a:rPr>
              <a:t>Binning the predictions 1-2, 3 ,4-5 gave us the best result.</a:t>
            </a:r>
            <a:endParaRPr lang="en-US" altLang="en-US" sz="1600" dirty="0">
              <a:solidFill>
                <a:srgbClr val="3D3743"/>
              </a:solidFill>
              <a:latin typeface="Geosans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027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067694"/>
            <a:ext cx="70731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E9334C"/>
                </a:solidFill>
                <a:latin typeface="GeosansLight" pitchFamily="2" charset="0"/>
              </a:rPr>
              <a:t>Thanks </a:t>
            </a:r>
            <a:r>
              <a:rPr lang="en-US" sz="3200" dirty="0" smtClean="0">
                <a:solidFill>
                  <a:srgbClr val="E9334C"/>
                </a:solidFill>
                <a:latin typeface="GeosansLight" pitchFamily="2" charset="0"/>
              </a:rPr>
              <a:t>and</a:t>
            </a:r>
            <a:r>
              <a:rPr lang="en-US" sz="7200" dirty="0" smtClean="0">
                <a:solidFill>
                  <a:srgbClr val="E9334C"/>
                </a:solidFill>
                <a:latin typeface="GeosansLight" pitchFamily="2" charset="0"/>
              </a:rPr>
              <a:t> </a:t>
            </a:r>
            <a:r>
              <a:rPr lang="en-US" sz="7200" dirty="0" smtClean="0">
                <a:solidFill>
                  <a:srgbClr val="3D3743"/>
                </a:solidFill>
                <a:latin typeface="GeosansLight" pitchFamily="2" charset="0"/>
              </a:rPr>
              <a:t>Questions</a:t>
            </a:r>
            <a:endParaRPr lang="bg-BG" sz="7200" dirty="0"/>
          </a:p>
        </p:txBody>
      </p:sp>
      <p:pic>
        <p:nvPicPr>
          <p:cNvPr id="13" name="Picture 2" descr="C:\Users\Jokomoro\Documents\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2793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318648" y="1106313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25846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4710" y="48615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08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 rot="1826265">
            <a:off x="5289158" y="3041224"/>
            <a:ext cx="3268165" cy="2065474"/>
            <a:chOff x="4454525" y="1835152"/>
            <a:chExt cx="3213100" cy="2195511"/>
          </a:xfrm>
        </p:grpSpPr>
        <p:grpSp>
          <p:nvGrpSpPr>
            <p:cNvPr id="119" name="Group 58"/>
            <p:cNvGrpSpPr>
              <a:grpSpLocks/>
            </p:cNvGrpSpPr>
            <p:nvPr/>
          </p:nvGrpSpPr>
          <p:grpSpPr bwMode="auto">
            <a:xfrm>
              <a:off x="5510214" y="3419477"/>
              <a:ext cx="577850" cy="577850"/>
              <a:chOff x="1875934" y="2580663"/>
              <a:chExt cx="577468" cy="578549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1875934" y="2580663"/>
                <a:ext cx="577468" cy="578549"/>
              </a:xfrm>
              <a:prstGeom prst="ellipse">
                <a:avLst/>
              </a:prstGeom>
              <a:solidFill>
                <a:srgbClr val="E93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1961219" y="2685089"/>
                <a:ext cx="436287" cy="369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2F2F2"/>
                  </a:solidFill>
                  <a:latin typeface="FontAwesome" charset="0"/>
                </a:endParaRPr>
              </a:p>
            </p:txBody>
          </p:sp>
        </p:grpSp>
        <p:grpSp>
          <p:nvGrpSpPr>
            <p:cNvPr id="120" name="Group 62"/>
            <p:cNvGrpSpPr>
              <a:grpSpLocks/>
            </p:cNvGrpSpPr>
            <p:nvPr/>
          </p:nvGrpSpPr>
          <p:grpSpPr bwMode="auto">
            <a:xfrm>
              <a:off x="6350000" y="2786064"/>
              <a:ext cx="577850" cy="577850"/>
              <a:chOff x="1875574" y="2580663"/>
              <a:chExt cx="578184" cy="577415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1875574" y="2580663"/>
                <a:ext cx="578184" cy="577415"/>
              </a:xfrm>
              <a:prstGeom prst="ellipse">
                <a:avLst/>
              </a:prstGeom>
              <a:solidFill>
                <a:srgbClr val="E93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132" name="Rectangle 64"/>
              <p:cNvSpPr>
                <a:spLocks noChangeArrowheads="1"/>
              </p:cNvSpPr>
              <p:nvPr/>
            </p:nvSpPr>
            <p:spPr bwMode="auto">
              <a:xfrm>
                <a:off x="1967678" y="2683192"/>
                <a:ext cx="4362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2F2F2"/>
                  </a:solidFill>
                  <a:latin typeface="FontAwesome" charset="0"/>
                </a:endParaRPr>
              </a:p>
            </p:txBody>
          </p:sp>
        </p:grpSp>
        <p:grpSp>
          <p:nvGrpSpPr>
            <p:cNvPr id="121" name="Group 66"/>
            <p:cNvGrpSpPr>
              <a:grpSpLocks/>
            </p:cNvGrpSpPr>
            <p:nvPr/>
          </p:nvGrpSpPr>
          <p:grpSpPr bwMode="auto">
            <a:xfrm>
              <a:off x="6926261" y="1835152"/>
              <a:ext cx="577850" cy="577850"/>
              <a:chOff x="1875712" y="2580663"/>
              <a:chExt cx="577915" cy="578549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875712" y="2580663"/>
                <a:ext cx="577915" cy="578549"/>
              </a:xfrm>
              <a:prstGeom prst="ellipse">
                <a:avLst/>
              </a:prstGeom>
              <a:solidFill>
                <a:srgbClr val="E93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129" name="Rectangle 68"/>
              <p:cNvSpPr>
                <a:spLocks noChangeArrowheads="1"/>
              </p:cNvSpPr>
              <p:nvPr/>
            </p:nvSpPr>
            <p:spPr bwMode="auto">
              <a:xfrm>
                <a:off x="1958945" y="2649084"/>
                <a:ext cx="4362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2F2F2"/>
                  </a:solidFill>
                  <a:latin typeface="FontAwesome" charset="0"/>
                </a:endParaRPr>
              </a:p>
            </p:txBody>
          </p:sp>
        </p:grpSp>
        <p:sp>
          <p:nvSpPr>
            <p:cNvPr id="122" name="Oval 121"/>
            <p:cNvSpPr/>
            <p:nvPr/>
          </p:nvSpPr>
          <p:spPr>
            <a:xfrm>
              <a:off x="5726113" y="3297238"/>
              <a:ext cx="73025" cy="71437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6419850" y="2717800"/>
              <a:ext cx="73025" cy="71438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6805613" y="2087563"/>
              <a:ext cx="73025" cy="71437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25" name="Arc 124"/>
            <p:cNvSpPr/>
            <p:nvPr/>
          </p:nvSpPr>
          <p:spPr>
            <a:xfrm flipH="1">
              <a:off x="4621213" y="2073275"/>
              <a:ext cx="3046412" cy="941388"/>
            </a:xfrm>
            <a:prstGeom prst="arc">
              <a:avLst>
                <a:gd name="adj1" fmla="val 12596661"/>
                <a:gd name="adj2" fmla="val 20457581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126" name="Arc 125"/>
            <p:cNvSpPr/>
            <p:nvPr/>
          </p:nvSpPr>
          <p:spPr>
            <a:xfrm rot="700111">
              <a:off x="4619625" y="2217738"/>
              <a:ext cx="1851025" cy="966787"/>
            </a:xfrm>
            <a:prstGeom prst="arc">
              <a:avLst>
                <a:gd name="adj1" fmla="val 12596661"/>
                <a:gd name="adj2" fmla="val 20993129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127" name="Arc 126"/>
            <p:cNvSpPr/>
            <p:nvPr/>
          </p:nvSpPr>
          <p:spPr>
            <a:xfrm rot="700111">
              <a:off x="4454525" y="2205038"/>
              <a:ext cx="1347788" cy="1825625"/>
            </a:xfrm>
            <a:prstGeom prst="arc">
              <a:avLst>
                <a:gd name="adj1" fmla="val 13745913"/>
                <a:gd name="adj2" fmla="val 525263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Workflow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0800000" flipV="1">
            <a:off x="3184525" y="2827338"/>
            <a:ext cx="52388" cy="1087437"/>
          </a:xfrm>
          <a:prstGeom prst="bentConnector3">
            <a:avLst>
              <a:gd name="adj1" fmla="val 1966514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8"/>
          <p:cNvGrpSpPr>
            <a:grpSpLocks/>
          </p:cNvGrpSpPr>
          <p:nvPr/>
        </p:nvGrpSpPr>
        <p:grpSpPr bwMode="auto">
          <a:xfrm>
            <a:off x="1371422" y="1620838"/>
            <a:ext cx="1760418" cy="360362"/>
            <a:chOff x="1374887" y="1563638"/>
            <a:chExt cx="1760866" cy="360040"/>
          </a:xfrm>
        </p:grpSpPr>
        <p:sp>
          <p:nvSpPr>
            <p:cNvPr id="67" name="Rounded Rectangle 66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1374887" y="1574381"/>
              <a:ext cx="1760866" cy="33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solidFill>
                    <a:srgbClr val="F2F2F2"/>
                  </a:solidFill>
                  <a:latin typeface="New Cicle" charset="0"/>
                </a:rPr>
                <a:t>Import &amp; Parse Data</a:t>
              </a:r>
              <a:endParaRPr lang="bg-BG" altLang="en-US" sz="16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69" name="Group 7"/>
          <p:cNvGrpSpPr>
            <a:grpSpLocks/>
          </p:cNvGrpSpPr>
          <p:nvPr/>
        </p:nvGrpSpPr>
        <p:grpSpPr bwMode="auto">
          <a:xfrm>
            <a:off x="3884610" y="1620838"/>
            <a:ext cx="1688116" cy="360362"/>
            <a:chOff x="3923928" y="1574381"/>
            <a:chExt cx="1688547" cy="360040"/>
          </a:xfrm>
        </p:grpSpPr>
        <p:sp>
          <p:nvSpPr>
            <p:cNvPr id="70" name="Rounded Rectangle 69"/>
            <p:cNvSpPr/>
            <p:nvPr/>
          </p:nvSpPr>
          <p:spPr>
            <a:xfrm>
              <a:off x="3923928" y="1574381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3941398" y="1585124"/>
              <a:ext cx="1671077" cy="33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solidFill>
                    <a:srgbClr val="F2F2F2"/>
                  </a:solidFill>
                  <a:latin typeface="New Cicle" charset="0"/>
                </a:rPr>
                <a:t>Sentiment Analysis</a:t>
              </a:r>
              <a:endParaRPr lang="bg-BG" altLang="en-US" sz="16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72" name="Group 6"/>
          <p:cNvGrpSpPr>
            <a:grpSpLocks/>
          </p:cNvGrpSpPr>
          <p:nvPr/>
        </p:nvGrpSpPr>
        <p:grpSpPr bwMode="auto">
          <a:xfrm>
            <a:off x="6369048" y="1620838"/>
            <a:ext cx="2235400" cy="360362"/>
            <a:chOff x="6372200" y="1585124"/>
            <a:chExt cx="2235969" cy="360040"/>
          </a:xfrm>
        </p:grpSpPr>
        <p:sp>
          <p:nvSpPr>
            <p:cNvPr id="73" name="Rounded Rectangle 72"/>
            <p:cNvSpPr/>
            <p:nvPr/>
          </p:nvSpPr>
          <p:spPr>
            <a:xfrm>
              <a:off x="6372200" y="1585124"/>
              <a:ext cx="2235969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6586182" y="1595867"/>
              <a:ext cx="1857071" cy="33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solidFill>
                    <a:srgbClr val="F2F2F2"/>
                  </a:solidFill>
                  <a:latin typeface="New Cicle" charset="0"/>
                </a:rPr>
                <a:t>Transpose Sentiment</a:t>
              </a:r>
              <a:endParaRPr lang="bg-BG" altLang="en-US" sz="16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75" name="Group 19"/>
          <p:cNvGrpSpPr>
            <a:grpSpLocks/>
          </p:cNvGrpSpPr>
          <p:nvPr/>
        </p:nvGrpSpPr>
        <p:grpSpPr bwMode="auto">
          <a:xfrm>
            <a:off x="5621338" y="2503488"/>
            <a:ext cx="647700" cy="647700"/>
            <a:chOff x="5769579" y="1897888"/>
            <a:chExt cx="1826757" cy="1826757"/>
          </a:xfrm>
        </p:grpSpPr>
        <p:sp>
          <p:nvSpPr>
            <p:cNvPr id="76" name="Oval 75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EC5368"/>
                </a:solidFill>
              </a:endParaRPr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6422456" y="2073851"/>
              <a:ext cx="521008" cy="1475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bg-BG" altLang="en-US" sz="28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78" name="Group 25"/>
          <p:cNvGrpSpPr>
            <a:grpSpLocks/>
          </p:cNvGrpSpPr>
          <p:nvPr/>
        </p:nvGrpSpPr>
        <p:grpSpPr bwMode="auto">
          <a:xfrm>
            <a:off x="3184525" y="2503488"/>
            <a:ext cx="647700" cy="647700"/>
            <a:chOff x="5769579" y="1897888"/>
            <a:chExt cx="1826757" cy="1826757"/>
          </a:xfrm>
        </p:grpSpPr>
        <p:sp>
          <p:nvSpPr>
            <p:cNvPr id="79" name="Oval 78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EC5368"/>
                </a:solidFill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5916622" y="2073852"/>
              <a:ext cx="1532671" cy="147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2F2F2"/>
                  </a:solidFill>
                  <a:latin typeface="FontAwesome" charset="0"/>
                </a:rPr>
                <a:t></a:t>
              </a:r>
              <a:endParaRPr lang="bg-BG" altLang="en-US" sz="2800">
                <a:solidFill>
                  <a:srgbClr val="F2F2F2"/>
                </a:solidFill>
              </a:endParaRPr>
            </a:p>
          </p:txBody>
        </p:sp>
      </p:grp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5688245" y="3151188"/>
            <a:ext cx="5757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E9334C"/>
                </a:solidFill>
                <a:latin typeface="New Cicle" charset="0"/>
              </a:rPr>
              <a:t>Train</a:t>
            </a:r>
            <a:endParaRPr lang="bg-BG" altLang="en-US" sz="1600" dirty="0">
              <a:solidFill>
                <a:srgbClr val="E9334C"/>
              </a:solidFill>
            </a:endParaRP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4519960" y="3151188"/>
            <a:ext cx="5517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E9334C"/>
                </a:solidFill>
                <a:latin typeface="New Cicle" charset="0"/>
              </a:rPr>
              <a:t>Test</a:t>
            </a:r>
            <a:endParaRPr lang="bg-BG" altLang="en-US" sz="1600" dirty="0">
              <a:solidFill>
                <a:srgbClr val="E9334C"/>
              </a:solidFill>
            </a:endParaRP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3134715" y="3151188"/>
            <a:ext cx="747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E9334C"/>
                </a:solidFill>
                <a:latin typeface="New Cicle" charset="0"/>
              </a:rPr>
              <a:t>Predict</a:t>
            </a:r>
            <a:endParaRPr lang="bg-BG" altLang="en-US" sz="1600" dirty="0">
              <a:solidFill>
                <a:srgbClr val="E9334C"/>
              </a:solidFill>
            </a:endParaRPr>
          </a:p>
        </p:txBody>
      </p:sp>
      <p:grpSp>
        <p:nvGrpSpPr>
          <p:cNvPr id="84" name="Group 32"/>
          <p:cNvGrpSpPr>
            <a:grpSpLocks/>
          </p:cNvGrpSpPr>
          <p:nvPr/>
        </p:nvGrpSpPr>
        <p:grpSpPr bwMode="auto">
          <a:xfrm>
            <a:off x="3184525" y="3735388"/>
            <a:ext cx="3084513" cy="358775"/>
            <a:chOff x="1403648" y="1563638"/>
            <a:chExt cx="1656184" cy="360040"/>
          </a:xfrm>
        </p:grpSpPr>
        <p:sp>
          <p:nvSpPr>
            <p:cNvPr id="85" name="Rounded Rectangle 84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86" name="Rectangle 35"/>
            <p:cNvSpPr>
              <a:spLocks noChangeArrowheads="1"/>
            </p:cNvSpPr>
            <p:nvPr/>
          </p:nvSpPr>
          <p:spPr bwMode="auto">
            <a:xfrm>
              <a:off x="1879196" y="1574381"/>
              <a:ext cx="705093" cy="339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2F2F2"/>
                  </a:solidFill>
                  <a:latin typeface="New Cicle" charset="0"/>
                </a:rPr>
                <a:t>Analyze Result</a:t>
              </a:r>
              <a:endParaRPr lang="bg-BG" altLang="en-US" sz="1600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055938" y="1801813"/>
            <a:ext cx="828675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540375" y="1801813"/>
            <a:ext cx="828675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>
            <a:off x="6310313" y="1939925"/>
            <a:ext cx="846138" cy="928687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5091113" y="2827338"/>
            <a:ext cx="530225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832225" y="2827338"/>
            <a:ext cx="595313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 rot="2700000">
            <a:off x="4496594" y="2559844"/>
            <a:ext cx="534988" cy="533400"/>
          </a:xfrm>
          <a:prstGeom prst="round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3" name="Rectangle 69"/>
          <p:cNvSpPr>
            <a:spLocks noChangeArrowheads="1"/>
          </p:cNvSpPr>
          <p:nvPr/>
        </p:nvSpPr>
        <p:spPr bwMode="auto">
          <a:xfrm>
            <a:off x="4556125" y="26416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2F2F2"/>
                </a:solidFill>
                <a:latin typeface="FontAwesome" charset="0"/>
              </a:rPr>
              <a:t></a:t>
            </a:r>
            <a:endParaRPr lang="bg-BG" altLang="en-US">
              <a:solidFill>
                <a:srgbClr val="F2F2F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5338" y="2650515"/>
            <a:ext cx="5856818" cy="1935302"/>
            <a:chOff x="675338" y="2650515"/>
            <a:chExt cx="5856818" cy="1935302"/>
          </a:xfrm>
        </p:grpSpPr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75338" y="3755334"/>
              <a:ext cx="720517" cy="830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bg-BG" altLang="en-US" sz="4800" dirty="0">
                <a:solidFill>
                  <a:srgbClr val="F2F2F2"/>
                </a:solidFill>
              </a:endParaRPr>
            </a:p>
          </p:txBody>
        </p:sp>
        <p:sp>
          <p:nvSpPr>
            <p:cNvPr id="98" name="Rectangle 44"/>
            <p:cNvSpPr>
              <a:spLocks noChangeArrowheads="1"/>
            </p:cNvSpPr>
            <p:nvPr/>
          </p:nvSpPr>
          <p:spPr bwMode="auto">
            <a:xfrm>
              <a:off x="1051883" y="3510854"/>
              <a:ext cx="5227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bg-BG" altLang="en-US" sz="3200" dirty="0">
                <a:solidFill>
                  <a:srgbClr val="F2F2F2"/>
                </a:solidFill>
              </a:endParaRPr>
            </a:p>
          </p:txBody>
        </p:sp>
        <p:sp>
          <p:nvSpPr>
            <p:cNvPr id="99" name="Rectangle 45"/>
            <p:cNvSpPr>
              <a:spLocks noChangeArrowheads="1"/>
            </p:cNvSpPr>
            <p:nvPr/>
          </p:nvSpPr>
          <p:spPr bwMode="auto">
            <a:xfrm>
              <a:off x="5768089" y="2650515"/>
              <a:ext cx="764067" cy="369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2F2F2"/>
                  </a:solidFill>
                  <a:latin typeface="FontAwesome" charset="0"/>
                </a:rPr>
                <a:t></a:t>
              </a:r>
              <a:endParaRPr lang="bg-BG" altLang="en-US" dirty="0">
                <a:solidFill>
                  <a:srgbClr val="F2F2F2"/>
                </a:solidFill>
              </a:endParaRPr>
            </a:p>
          </p:txBody>
        </p:sp>
      </p:grp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7212459" y="4735993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E9334C"/>
                </a:solidFill>
                <a:latin typeface="New Cicle" charset="0"/>
              </a:rPr>
              <a:t>Algorithms</a:t>
            </a:r>
            <a:endParaRPr lang="bg-BG" altLang="en-US" sz="1600" dirty="0">
              <a:solidFill>
                <a:srgbClr val="E9334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0380" y="4371367"/>
            <a:ext cx="52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eosansLight" charset="0"/>
                <a:ea typeface="GeosansLight" charset="0"/>
                <a:cs typeface="GeosansLight" charset="0"/>
              </a:rPr>
              <a:t>1</a:t>
            </a:r>
            <a:endParaRPr lang="en-US" dirty="0">
              <a:solidFill>
                <a:schemeClr val="bg1"/>
              </a:solidFill>
              <a:latin typeface="GeosansLight" charset="0"/>
              <a:ea typeface="GeosansLight" charset="0"/>
              <a:cs typeface="GeosansLight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97726" y="4301024"/>
            <a:ext cx="52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sansLight" charset="0"/>
                <a:ea typeface="GeosansLight" charset="0"/>
                <a:cs typeface="GeosansLight" charset="0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76722" y="3830138"/>
            <a:ext cx="52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sansLight" charset="0"/>
                <a:ea typeface="GeosansLight" charset="0"/>
                <a:cs typeface="GeosansLight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966678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888" y="61352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E9334C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Tools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2555776" y="992931"/>
            <a:ext cx="5158523" cy="2875243"/>
            <a:chOff x="2287200" y="1352550"/>
            <a:chExt cx="5158523" cy="2875243"/>
          </a:xfrm>
        </p:grpSpPr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3654425" y="1352550"/>
              <a:ext cx="1835150" cy="193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0" dirty="0">
                  <a:solidFill>
                    <a:srgbClr val="3D3743"/>
                  </a:solidFill>
                  <a:latin typeface="FontAwesome" charset="0"/>
                </a:rPr>
                <a:t></a:t>
              </a:r>
              <a:endParaRPr lang="bg-BG" altLang="en-US" sz="12000" dirty="0"/>
            </a:p>
          </p:txBody>
        </p:sp>
        <p:sp>
          <p:nvSpPr>
            <p:cNvPr id="216" name="Isosceles Triangle 5"/>
            <p:cNvSpPr/>
            <p:nvPr/>
          </p:nvSpPr>
          <p:spPr>
            <a:xfrm>
              <a:off x="4356100" y="2338388"/>
              <a:ext cx="395288" cy="238125"/>
            </a:xfrm>
            <a:prstGeom prst="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2F2F2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486275" y="2497138"/>
              <a:ext cx="134938" cy="4000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24" name="Rectangle 52"/>
            <p:cNvSpPr>
              <a:spLocks noChangeArrowheads="1"/>
            </p:cNvSpPr>
            <p:nvPr/>
          </p:nvSpPr>
          <p:spPr bwMode="auto">
            <a:xfrm>
              <a:off x="2287200" y="2890568"/>
              <a:ext cx="435747" cy="369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2F2F2"/>
                  </a:solidFill>
                  <a:latin typeface="FontAwesome" charset="0"/>
                </a:rPr>
                <a:t></a:t>
              </a:r>
            </a:p>
          </p:txBody>
        </p:sp>
        <p:grpSp>
          <p:nvGrpSpPr>
            <p:cNvPr id="226" name="Group 54"/>
            <p:cNvGrpSpPr>
              <a:grpSpLocks/>
            </p:cNvGrpSpPr>
            <p:nvPr/>
          </p:nvGrpSpPr>
          <p:grpSpPr bwMode="auto">
            <a:xfrm>
              <a:off x="3065463" y="3419476"/>
              <a:ext cx="577850" cy="808317"/>
              <a:chOff x="1875574" y="2580663"/>
              <a:chExt cx="578184" cy="809295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1875574" y="2580663"/>
                <a:ext cx="578184" cy="578549"/>
              </a:xfrm>
              <a:prstGeom prst="ellipse">
                <a:avLst/>
              </a:prstGeom>
              <a:solidFill>
                <a:srgbClr val="E93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229" name="Rectangle 57"/>
              <p:cNvSpPr>
                <a:spLocks noChangeArrowheads="1"/>
              </p:cNvSpPr>
              <p:nvPr/>
            </p:nvSpPr>
            <p:spPr bwMode="auto">
              <a:xfrm>
                <a:off x="1878205" y="3158847"/>
                <a:ext cx="572925" cy="231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900" dirty="0" smtClean="0">
                    <a:solidFill>
                      <a:srgbClr val="E9334C"/>
                    </a:solidFill>
                    <a:latin typeface="New Cicle" charset="0"/>
                  </a:rPr>
                  <a:t>MATLAB</a:t>
                </a:r>
                <a:endParaRPr lang="bg-BG" altLang="en-US" sz="900" dirty="0">
                  <a:solidFill>
                    <a:srgbClr val="E9334C"/>
                  </a:solidFill>
                </a:endParaRPr>
              </a:p>
            </p:txBody>
          </p:sp>
        </p:grpSp>
        <p:grpSp>
          <p:nvGrpSpPr>
            <p:cNvPr id="230" name="Group 58"/>
            <p:cNvGrpSpPr>
              <a:grpSpLocks/>
            </p:cNvGrpSpPr>
            <p:nvPr/>
          </p:nvGrpSpPr>
          <p:grpSpPr bwMode="auto">
            <a:xfrm>
              <a:off x="5510214" y="3419476"/>
              <a:ext cx="577850" cy="808317"/>
              <a:chOff x="1875934" y="2580663"/>
              <a:chExt cx="577468" cy="809295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1875934" y="2580663"/>
                <a:ext cx="577468" cy="578549"/>
              </a:xfrm>
              <a:prstGeom prst="ellipse">
                <a:avLst/>
              </a:prstGeom>
              <a:solidFill>
                <a:srgbClr val="E93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EC5368"/>
                  </a:solidFill>
                </a:endParaRPr>
              </a:p>
            </p:txBody>
          </p:sp>
          <p:sp>
            <p:nvSpPr>
              <p:cNvPr id="232" name="Rectangle 60"/>
              <p:cNvSpPr>
                <a:spLocks noChangeArrowheads="1"/>
              </p:cNvSpPr>
              <p:nvPr/>
            </p:nvSpPr>
            <p:spPr bwMode="auto">
              <a:xfrm>
                <a:off x="1961219" y="2685089"/>
                <a:ext cx="4362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2F2F2"/>
                  </a:solidFill>
                  <a:latin typeface="FontAwesome" charset="0"/>
                </a:endParaRPr>
              </a:p>
            </p:txBody>
          </p:sp>
          <p:sp>
            <p:nvSpPr>
              <p:cNvPr id="233" name="Rectangle 61"/>
              <p:cNvSpPr>
                <a:spLocks noChangeArrowheads="1"/>
              </p:cNvSpPr>
              <p:nvPr/>
            </p:nvSpPr>
            <p:spPr bwMode="auto">
              <a:xfrm>
                <a:off x="1886569" y="3158847"/>
                <a:ext cx="556196" cy="231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900" dirty="0" smtClean="0">
                    <a:solidFill>
                      <a:srgbClr val="E9334C"/>
                    </a:solidFill>
                    <a:latin typeface="New Cicle" charset="0"/>
                  </a:rPr>
                  <a:t>XLSTAT</a:t>
                </a:r>
                <a:endParaRPr lang="bg-BG" altLang="en-US" sz="900" dirty="0">
                  <a:solidFill>
                    <a:srgbClr val="E9334C"/>
                  </a:solidFill>
                </a:endParaRPr>
              </a:p>
            </p:txBody>
          </p:sp>
        </p:grpSp>
        <p:sp>
          <p:nvSpPr>
            <p:cNvPr id="240" name="Rectangle 68"/>
            <p:cNvSpPr>
              <a:spLocks noChangeArrowheads="1"/>
            </p:cNvSpPr>
            <p:nvPr/>
          </p:nvSpPr>
          <p:spPr bwMode="auto">
            <a:xfrm>
              <a:off x="7009485" y="1903491"/>
              <a:ext cx="436238" cy="36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2F2F2"/>
                  </a:solidFill>
                  <a:latin typeface="FontAwesome" charset="0"/>
                </a:rPr>
                <a:t></a:t>
              </a:r>
            </a:p>
          </p:txBody>
        </p:sp>
        <p:sp>
          <p:nvSpPr>
            <p:cNvPr id="244" name="Oval 243"/>
            <p:cNvSpPr/>
            <p:nvPr/>
          </p:nvSpPr>
          <p:spPr>
            <a:xfrm>
              <a:off x="3348038" y="3297238"/>
              <a:ext cx="71437" cy="71437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5726113" y="3297238"/>
              <a:ext cx="73025" cy="71437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50" name="Arc 249"/>
            <p:cNvSpPr/>
            <p:nvPr/>
          </p:nvSpPr>
          <p:spPr>
            <a:xfrm rot="20899889" flipH="1">
              <a:off x="3341688" y="2138363"/>
              <a:ext cx="1347787" cy="1827212"/>
            </a:xfrm>
            <a:prstGeom prst="arc">
              <a:avLst>
                <a:gd name="adj1" fmla="val 13745913"/>
                <a:gd name="adj2" fmla="val 525263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253" name="Arc 252"/>
            <p:cNvSpPr/>
            <p:nvPr/>
          </p:nvSpPr>
          <p:spPr>
            <a:xfrm rot="700111">
              <a:off x="4454525" y="2205038"/>
              <a:ext cx="1347788" cy="1825625"/>
            </a:xfrm>
            <a:prstGeom prst="arc">
              <a:avLst>
                <a:gd name="adj1" fmla="val 13745913"/>
                <a:gd name="adj2" fmla="val 525263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254" name="Rectangle 83"/>
            <p:cNvSpPr>
              <a:spLocks noChangeArrowheads="1"/>
            </p:cNvSpPr>
            <p:nvPr/>
          </p:nvSpPr>
          <p:spPr bwMode="auto">
            <a:xfrm>
              <a:off x="4041426" y="2825750"/>
              <a:ext cx="1024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3D3743"/>
                  </a:solidFill>
                  <a:latin typeface="New Cicle" charset="0"/>
                </a:rPr>
                <a:t>SAP HANA</a:t>
              </a:r>
              <a:endParaRPr lang="bg-BG" altLang="en-US" sz="1600" dirty="0">
                <a:solidFill>
                  <a:srgbClr val="3D3743"/>
                </a:solidFill>
              </a:endParaRPr>
            </a:p>
          </p:txBody>
        </p:sp>
        <p:sp>
          <p:nvSpPr>
            <p:cNvPr id="255" name="Rectangle 84"/>
            <p:cNvSpPr>
              <a:spLocks noChangeArrowheads="1"/>
            </p:cNvSpPr>
            <p:nvPr/>
          </p:nvSpPr>
          <p:spPr bwMode="auto">
            <a:xfrm>
              <a:off x="4469316" y="3014663"/>
              <a:ext cx="1847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bg-BG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4610131" y="2721119"/>
            <a:ext cx="3818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 dirty="0" smtClean="0">
                <a:solidFill>
                  <a:srgbClr val="E9334C"/>
                </a:solidFill>
                <a:latin typeface="New Cicle" charset="0"/>
              </a:rPr>
              <a:t>AFM</a:t>
            </a:r>
            <a:endParaRPr lang="bg-BG" altLang="en-US" sz="900" dirty="0">
              <a:solidFill>
                <a:srgbClr val="E9334C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646422" y="3651870"/>
            <a:ext cx="577850" cy="57785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24" name="Rectangle 57"/>
          <p:cNvSpPr>
            <a:spLocks noChangeArrowheads="1"/>
          </p:cNvSpPr>
          <p:nvPr/>
        </p:nvSpPr>
        <p:spPr bwMode="auto">
          <a:xfrm>
            <a:off x="4501351" y="4229355"/>
            <a:ext cx="8627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 dirty="0" smtClean="0">
                <a:solidFill>
                  <a:srgbClr val="E9334C"/>
                </a:solidFill>
                <a:latin typeface="New Cicle" charset="0"/>
              </a:rPr>
              <a:t>DQ ANALYZER</a:t>
            </a:r>
            <a:endParaRPr lang="bg-BG" altLang="en-US" sz="900" dirty="0">
              <a:solidFill>
                <a:srgbClr val="E93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243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"/>
          <p:cNvSpPr>
            <a:spLocks noGrp="1"/>
          </p:cNvSpPr>
          <p:nvPr>
            <p:ph type="ctrTitle"/>
          </p:nvPr>
        </p:nvSpPr>
        <p:spPr>
          <a:xfrm>
            <a:off x="1115616" y="1995686"/>
            <a:ext cx="676875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Preliminary Analysis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70636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reen Shot 2015-05-01 at 11.50.43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987575"/>
            <a:ext cx="3960440" cy="2887150"/>
          </a:xfrm>
          <a:prstGeom prst="rect">
            <a:avLst/>
          </a:prstGeom>
        </p:spPr>
      </p:pic>
      <p:pic>
        <p:nvPicPr>
          <p:cNvPr id="25" name="Picture 24" descr="Screen Shot 2015-05-01 at 11.52.36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1134" y="980745"/>
            <a:ext cx="3813314" cy="28871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12351" y="915566"/>
            <a:ext cx="8028810" cy="3024337"/>
          </a:xfrm>
          <a:prstGeom prst="rect">
            <a:avLst/>
          </a:prstGeom>
          <a:noFill/>
          <a:ln w="12700"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7" name="Title 3"/>
          <p:cNvSpPr>
            <a:spLocks noGrp="1"/>
          </p:cNvSpPr>
          <p:nvPr>
            <p:ph type="ctrTitle"/>
          </p:nvPr>
        </p:nvSpPr>
        <p:spPr>
          <a:xfrm>
            <a:off x="1259632" y="21878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Data Profiling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37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0369" y="-92546"/>
            <a:ext cx="5727556" cy="324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132515" y="1126248"/>
            <a:ext cx="748171" cy="45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3D3743"/>
                </a:solidFill>
                <a:latin typeface="FontAwesome" charset="0"/>
              </a:rPr>
              <a:t></a:t>
            </a:r>
            <a:endParaRPr lang="bg-BG" altLang="en-US" dirty="0">
              <a:solidFill>
                <a:srgbClr val="3D3743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94422" y="318617"/>
            <a:ext cx="1629506" cy="596949"/>
            <a:chOff x="5948404" y="1546051"/>
            <a:chExt cx="1620504" cy="593651"/>
          </a:xfrm>
        </p:grpSpPr>
        <p:sp>
          <p:nvSpPr>
            <p:cNvPr id="28" name="Rounded Rectangle 27"/>
            <p:cNvSpPr/>
            <p:nvPr/>
          </p:nvSpPr>
          <p:spPr>
            <a:xfrm>
              <a:off x="5948404" y="1546051"/>
              <a:ext cx="1620504" cy="339725"/>
            </a:xfrm>
            <a:prstGeom prst="roundRect">
              <a:avLst>
                <a:gd name="adj" fmla="val 50000"/>
              </a:avLst>
            </a:prstGeom>
            <a:solidFill>
              <a:srgbClr val="E9334C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6345722" y="1558004"/>
              <a:ext cx="999665" cy="37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dirty="0" smtClean="0">
                  <a:solidFill>
                    <a:schemeClr val="bg1"/>
                  </a:solidFill>
                  <a:latin typeface="New Cicle" charset="0"/>
                </a:rPr>
                <a:t>CANADA</a:t>
              </a:r>
              <a:endParaRPr lang="bg-BG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289508" y="1885776"/>
              <a:ext cx="18796" cy="253926"/>
            </a:xfrm>
            <a:prstGeom prst="straightConnector1">
              <a:avLst/>
            </a:prstGeom>
            <a:ln w="19050">
              <a:solidFill>
                <a:srgbClr val="E9334C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0" name="Group 2049"/>
          <p:cNvGrpSpPr/>
          <p:nvPr/>
        </p:nvGrpSpPr>
        <p:grpSpPr>
          <a:xfrm>
            <a:off x="1908834" y="1202812"/>
            <a:ext cx="1329559" cy="340350"/>
            <a:chOff x="3179785" y="3279482"/>
            <a:chExt cx="1327119" cy="339725"/>
          </a:xfrm>
        </p:grpSpPr>
        <p:sp>
          <p:nvSpPr>
            <p:cNvPr id="33" name="Rounded Rectangle 32"/>
            <p:cNvSpPr/>
            <p:nvPr/>
          </p:nvSpPr>
          <p:spPr>
            <a:xfrm>
              <a:off x="3179785" y="3279482"/>
              <a:ext cx="1031399" cy="33972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3347088" y="3295357"/>
              <a:ext cx="7688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  <a:latin typeface="New Cicle" charset="0"/>
                </a:rPr>
                <a:t> 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New Cicle" charset="0"/>
                </a:rPr>
                <a:t>USA</a:t>
              </a:r>
              <a:endParaRPr lang="bg-BG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211185" y="3445060"/>
              <a:ext cx="295719" cy="4285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ectangle 30"/>
          <p:cNvSpPr>
            <a:spLocks noChangeArrowheads="1"/>
          </p:cNvSpPr>
          <p:nvPr/>
        </p:nvSpPr>
        <p:spPr bwMode="auto">
          <a:xfrm>
            <a:off x="3515551" y="843558"/>
            <a:ext cx="552393" cy="45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E9334C"/>
                </a:solidFill>
                <a:latin typeface="FontAwesome" charset="0"/>
              </a:rPr>
              <a:t></a:t>
            </a:r>
            <a:endParaRPr lang="bg-BG" altLang="en-US" dirty="0">
              <a:solidFill>
                <a:srgbClr val="E9334C"/>
              </a:solidFill>
            </a:endParaRPr>
          </a:p>
        </p:txBody>
      </p:sp>
      <p:pic>
        <p:nvPicPr>
          <p:cNvPr id="5" name="Picture 4" descr="unnamed (2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254" y="3196174"/>
            <a:ext cx="4142456" cy="1464006"/>
          </a:xfrm>
          <a:prstGeom prst="rect">
            <a:avLst/>
          </a:prstGeom>
        </p:spPr>
      </p:pic>
      <p:sp>
        <p:nvSpPr>
          <p:cNvPr id="341" name="Rectangle 340"/>
          <p:cNvSpPr/>
          <p:nvPr/>
        </p:nvSpPr>
        <p:spPr>
          <a:xfrm>
            <a:off x="2513426" y="3147814"/>
            <a:ext cx="4218814" cy="1523075"/>
          </a:xfrm>
          <a:prstGeom prst="rect">
            <a:avLst/>
          </a:prstGeom>
          <a:noFill/>
          <a:ln w="12700"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2515" y="2897060"/>
            <a:ext cx="2900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D3743"/>
                </a:solidFill>
                <a:latin typeface="GeosansLight" charset="0"/>
              </a:rPr>
              <a:t>Distribution of Star ratings based on All reviews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6908736" y="3558624"/>
            <a:ext cx="2271776" cy="1029350"/>
            <a:chOff x="6908736" y="3558624"/>
            <a:chExt cx="2271776" cy="1029350"/>
          </a:xfrm>
        </p:grpSpPr>
        <p:sp>
          <p:nvSpPr>
            <p:cNvPr id="53" name="Rectangle 35"/>
            <p:cNvSpPr>
              <a:spLocks noChangeArrowheads="1"/>
            </p:cNvSpPr>
            <p:nvPr/>
          </p:nvSpPr>
          <p:spPr bwMode="auto">
            <a:xfrm>
              <a:off x="7020272" y="3558624"/>
              <a:ext cx="744114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1100" dirty="0" smtClean="0">
                  <a:solidFill>
                    <a:srgbClr val="3D3743"/>
                  </a:solidFill>
                  <a:latin typeface="GeosansLight" charset="0"/>
                </a:rPr>
                <a:t>Las Vegas:</a:t>
              </a:r>
              <a:endParaRPr lang="en-US" altLang="en-US" sz="1100" dirty="0">
                <a:solidFill>
                  <a:srgbClr val="3D3743"/>
                </a:solidFill>
                <a:latin typeface="GeosansLight" charset="0"/>
              </a:endParaRPr>
            </a:p>
            <a:p>
              <a:pPr algn="r" eaLnBrk="1" hangingPunct="1"/>
              <a:r>
                <a:rPr lang="en-US" altLang="en-US" sz="1100" dirty="0" smtClean="0">
                  <a:solidFill>
                    <a:srgbClr val="3D3743"/>
                  </a:solidFill>
                  <a:latin typeface="GeosansLight" charset="0"/>
                </a:rPr>
                <a:t>Montreal:</a:t>
              </a:r>
              <a:endParaRPr lang="en-US" altLang="en-US" sz="1100" dirty="0">
                <a:solidFill>
                  <a:srgbClr val="3D3743"/>
                </a:solidFill>
                <a:latin typeface="GeosansLight" charset="0"/>
              </a:endParaRPr>
            </a:p>
            <a:p>
              <a:pPr algn="r" eaLnBrk="1" hangingPunct="1"/>
              <a:r>
                <a:rPr lang="en-US" altLang="en-US" sz="1100" dirty="0" smtClean="0">
                  <a:solidFill>
                    <a:srgbClr val="3D3743"/>
                  </a:solidFill>
                  <a:latin typeface="GeosansLight" charset="0"/>
                </a:rPr>
                <a:t>All Cities:</a:t>
              </a:r>
              <a:endParaRPr lang="en-US" altLang="en-US" sz="1100" dirty="0">
                <a:solidFill>
                  <a:srgbClr val="3D3743"/>
                </a:solidFill>
                <a:latin typeface="GeosansLight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21523" y="3664986"/>
              <a:ext cx="1114425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21523" y="3664986"/>
              <a:ext cx="744114" cy="71438"/>
            </a:xfrm>
            <a:prstGeom prst="rect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21523" y="3831674"/>
              <a:ext cx="1114425" cy="714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21523" y="3831674"/>
              <a:ext cx="341313" cy="71437"/>
            </a:xfrm>
            <a:prstGeom prst="rect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721523" y="3998361"/>
              <a:ext cx="1114425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21523" y="3998361"/>
              <a:ext cx="877888" cy="71438"/>
            </a:xfrm>
            <a:prstGeom prst="rect">
              <a:avLst/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86895" y="4099271"/>
              <a:ext cx="13836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charset="0"/>
                  <a:ea typeface="Verdana" charset="0"/>
                  <a:cs typeface="Verdana" charset="0"/>
                </a:rPr>
                <a:t>1k     25K   50k</a:t>
              </a:r>
              <a:endParaRPr lang="en-US" sz="9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08736" y="4341753"/>
              <a:ext cx="22717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3D3743"/>
                  </a:solidFill>
                  <a:latin typeface="GeosansLight" charset="0"/>
                </a:rPr>
                <a:t>Subset for Training and Test Data we used</a:t>
              </a:r>
              <a:endParaRPr lang="en-US" sz="1000" dirty="0"/>
            </a:p>
          </p:txBody>
        </p:sp>
      </p:grpSp>
      <p:sp>
        <p:nvSpPr>
          <p:cNvPr id="30" name="Oval 29"/>
          <p:cNvSpPr/>
          <p:nvPr/>
        </p:nvSpPr>
        <p:spPr bwMode="auto">
          <a:xfrm>
            <a:off x="2992550" y="2931790"/>
            <a:ext cx="139290" cy="13929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08974" y="4381403"/>
            <a:ext cx="139290" cy="139290"/>
          </a:xfrm>
          <a:prstGeom prst="ellips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EC53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6979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06 at 4.24.32 PM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51520" y="411510"/>
            <a:ext cx="9144000" cy="437358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Yelp ERD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2040" y="1419622"/>
            <a:ext cx="1224136" cy="144016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4621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9632" y="123478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E9334C"/>
                </a:solidFill>
                <a:latin typeface="GeosansLight" pitchFamily="2" charset="0"/>
                <a:sym typeface="Calibri"/>
              </a:rPr>
              <a:t>Yelp Review Table</a:t>
            </a:r>
            <a:endParaRPr lang="bg-BG" dirty="0">
              <a:solidFill>
                <a:srgbClr val="E9334C"/>
              </a:solidFill>
              <a:latin typeface="GeosansLight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374771"/>
              </p:ext>
            </p:extLst>
          </p:nvPr>
        </p:nvGraphicFramePr>
        <p:xfrm>
          <a:off x="1187624" y="1563638"/>
          <a:ext cx="7056785" cy="2360139"/>
        </p:xfrm>
        <a:graphic>
          <a:graphicData uri="http://schemas.openxmlformats.org/drawingml/2006/table">
            <a:tbl>
              <a:tblPr/>
              <a:tblGrid>
                <a:gridCol w="956851"/>
                <a:gridCol w="411302"/>
                <a:gridCol w="724960"/>
                <a:gridCol w="1255869"/>
                <a:gridCol w="1136262"/>
                <a:gridCol w="1913705"/>
                <a:gridCol w="657836"/>
              </a:tblGrid>
              <a:tr h="4576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Review _ id</a:t>
                      </a:r>
                      <a:endParaRPr kumimoji="0" lang="bg-BG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374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Id</a:t>
                      </a:r>
                      <a:endParaRPr kumimoji="0" lang="bg-BG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37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User_ id</a:t>
                      </a:r>
                      <a:endParaRPr kumimoji="0" lang="bg-BG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37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Business _id</a:t>
                      </a:r>
                      <a:endParaRPr kumimoji="0" lang="bg-BG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37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Review data</a:t>
                      </a:r>
                      <a:endParaRPr kumimoji="0" lang="bg-BG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37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Text</a:t>
                      </a:r>
                      <a:endParaRPr kumimoji="0" lang="bg-BG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374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Stars</a:t>
                      </a:r>
                      <a:endParaRPr kumimoji="0" lang="bg-BG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334C"/>
                    </a:solidFill>
                  </a:tcPr>
                </a:tc>
              </a:tr>
              <a:tr h="3941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ae3udsjd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ejfjdsfs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widsjfqak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21-MAY-11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Awesome Place to Eat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5</a:t>
                      </a:r>
                      <a:endParaRPr kumimoji="0" lang="bg-B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334C"/>
                    </a:solidFill>
                  </a:tcPr>
                </a:tc>
              </a:tr>
              <a:tr h="3328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djeualdda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fswowew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sjfajqwhaa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1-JAN-10</a:t>
                      </a:r>
                      <a:endParaRPr kumimoji="0" lang="bg-BG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Good Service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n-US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334C"/>
                    </a:solidFill>
                  </a:tcPr>
                </a:tc>
              </a:tr>
              <a:tr h="3328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eienfjsjs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ssdsdsfa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qjqdooma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21-JUN-11</a:t>
                      </a:r>
                      <a:endParaRPr kumimoji="0" lang="bg-BG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I like it 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bg-B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334C"/>
                    </a:solidFill>
                  </a:tcPr>
                </a:tc>
              </a:tr>
              <a:tr h="3328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eeeerwr4</a:t>
                      </a:r>
                      <a:endParaRPr kumimoji="0" lang="bg-B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bg-B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sdqdqdq</a:t>
                      </a:r>
                      <a:endParaRPr kumimoji="0" lang="bg-B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ifnafuqdqd</a:t>
                      </a:r>
                      <a:endParaRPr kumimoji="0" lang="bg-B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8-FEB-14</a:t>
                      </a:r>
                      <a:endParaRPr kumimoji="0" lang="bg-BG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Not good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bg-B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334C"/>
                    </a:solidFill>
                  </a:tcPr>
                </a:tc>
              </a:tr>
              <a:tr h="3328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ddfoejd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5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seqeqr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dadkanda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17-AUG-13</a:t>
                      </a:r>
                      <a:endParaRPr kumimoji="0" lang="bg-BG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D3743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Worst place ever</a:t>
                      </a:r>
                      <a:endParaRPr kumimoji="0" lang="bg-BG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D3743"/>
                        </a:solidFill>
                        <a:effectLst/>
                        <a:latin typeface="GeosansLight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sansLight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bg-B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334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4630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</TotalTime>
  <Words>869</Words>
  <Application>Microsoft Office PowerPoint</Application>
  <PresentationFormat>On-screen Show (16:9)</PresentationFormat>
  <Paragraphs>467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GeosansLight</vt:lpstr>
      <vt:lpstr>Calibri</vt:lpstr>
      <vt:lpstr>New Cicle</vt:lpstr>
      <vt:lpstr>FontAwesome</vt:lpstr>
      <vt:lpstr>WeblySleek UI</vt:lpstr>
      <vt:lpstr>Verdana</vt:lpstr>
      <vt:lpstr>Office Theme</vt:lpstr>
      <vt:lpstr>Slide 1</vt:lpstr>
      <vt:lpstr> Project Overview</vt:lpstr>
      <vt:lpstr>Workflow</vt:lpstr>
      <vt:lpstr> Tools</vt:lpstr>
      <vt:lpstr> Preliminary Analysis</vt:lpstr>
      <vt:lpstr>Data Profiling</vt:lpstr>
      <vt:lpstr>Slide 7</vt:lpstr>
      <vt:lpstr>Yelp ERD</vt:lpstr>
      <vt:lpstr>Yelp Review Table</vt:lpstr>
      <vt:lpstr>Slide 10</vt:lpstr>
      <vt:lpstr>Slide 11</vt:lpstr>
      <vt:lpstr> Training &amp; Test Dataset</vt:lpstr>
      <vt:lpstr>Algorithms</vt:lpstr>
      <vt:lpstr>Application Function Modeler (AFM)</vt:lpstr>
      <vt:lpstr>Result Analysis</vt:lpstr>
      <vt:lpstr>Results</vt:lpstr>
      <vt:lpstr>Results All Cities</vt:lpstr>
      <vt:lpstr>Slide 18</vt:lpstr>
      <vt:lpstr>Slide 19</vt:lpstr>
      <vt:lpstr>Average AUC</vt:lpstr>
      <vt:lpstr>Percent Off Diagonal</vt:lpstr>
      <vt:lpstr>Challenges</vt:lpstr>
      <vt:lpstr>Conclusion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Jokomoro</dc:creator>
  <cp:lastModifiedBy>Shraddha Dabade</cp:lastModifiedBy>
  <cp:revision>296</cp:revision>
  <dcterms:created xsi:type="dcterms:W3CDTF">2013-09-23T19:24:59Z</dcterms:created>
  <dcterms:modified xsi:type="dcterms:W3CDTF">2015-05-06T22:05:57Z</dcterms:modified>
</cp:coreProperties>
</file>