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0" r:id="rId5"/>
    <p:sldId id="269" r:id="rId6"/>
    <p:sldId id="268" r:id="rId7"/>
    <p:sldId id="267" r:id="rId8"/>
    <p:sldId id="266" r:id="rId9"/>
    <p:sldId id="265" r:id="rId10"/>
    <p:sldId id="263" r:id="rId11"/>
    <p:sldId id="262" r:id="rId12"/>
    <p:sldId id="261" r:id="rId13"/>
    <p:sldId id="260" r:id="rId14"/>
    <p:sldId id="259" r:id="rId15"/>
    <p:sldId id="258" r:id="rId16"/>
    <p:sldId id="272" r:id="rId17"/>
    <p:sldId id="273" r:id="rId18"/>
    <p:sldId id="274" r:id="rId19"/>
    <p:sldId id="275" r:id="rId20"/>
    <p:sldId id="276" r:id="rId21"/>
    <p:sldId id="277" r:id="rId22"/>
    <p:sldId id="308" r:id="rId23"/>
    <p:sldId id="309" r:id="rId24"/>
    <p:sldId id="291" r:id="rId25"/>
    <p:sldId id="292" r:id="rId26"/>
    <p:sldId id="310" r:id="rId27"/>
    <p:sldId id="311"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278" r:id="rId44"/>
    <p:sldId id="279" r:id="rId45"/>
    <p:sldId id="280" r:id="rId46"/>
    <p:sldId id="312" r:id="rId47"/>
    <p:sldId id="313" r:id="rId48"/>
    <p:sldId id="28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DA30EC-0967-4526-AA4F-8C3280DF1D1C}"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A30EC-0967-4526-AA4F-8C3280DF1D1C}"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A30EC-0967-4526-AA4F-8C3280DF1D1C}"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A30EC-0967-4526-AA4F-8C3280DF1D1C}"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30EC-0967-4526-AA4F-8C3280DF1D1C}"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DA30EC-0967-4526-AA4F-8C3280DF1D1C}"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DA30EC-0967-4526-AA4F-8C3280DF1D1C}"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A30EC-0967-4526-AA4F-8C3280DF1D1C}"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30EC-0967-4526-AA4F-8C3280DF1D1C}"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30EC-0967-4526-AA4F-8C3280DF1D1C}"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30EC-0967-4526-AA4F-8C3280DF1D1C}"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30EC-0967-4526-AA4F-8C3280DF1D1C}" type="datetimeFigureOut">
              <a:rPr lang="en-US" smtClean="0"/>
              <a:pPr/>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4C5B4-3F37-4897-AA41-8EBA5FC518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MICRO CREDIT DEFAULTER PROJECT</a:t>
            </a:r>
            <a:endParaRPr lang="en-US" dirty="0"/>
          </a:p>
        </p:txBody>
      </p:sp>
      <p:sp>
        <p:nvSpPr>
          <p:cNvPr id="3" name="Subtitle 2"/>
          <p:cNvSpPr>
            <a:spLocks noGrp="1"/>
          </p:cNvSpPr>
          <p:nvPr>
            <p:ph type="subTitle" idx="1"/>
          </p:nvPr>
        </p:nvSpPr>
        <p:spPr/>
        <p:txBody>
          <a:bodyPr/>
          <a:lstStyle/>
          <a:p>
            <a:endParaRPr lang="en-IN" dirty="0"/>
          </a:p>
          <a:p>
            <a:endParaRPr lang="en-IN" dirty="0"/>
          </a:p>
          <a:p>
            <a:endParaRPr lang="en-IN"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C6E04A0-2E33-4701-AC5A-BBB1AF67396B}"/>
              </a:ext>
            </a:extLst>
          </p:cNvPr>
          <p:cNvPicPr>
            <a:picLocks noGrp="1" noChangeAspect="1"/>
          </p:cNvPicPr>
          <p:nvPr>
            <p:ph sz="half" idx="1"/>
          </p:nvPr>
        </p:nvPicPr>
        <p:blipFill>
          <a:blip r:embed="rId2"/>
          <a:stretch>
            <a:fillRect/>
          </a:stretch>
        </p:blipFill>
        <p:spPr>
          <a:xfrm>
            <a:off x="197157" y="836712"/>
            <a:ext cx="8839340" cy="4752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ifath nazum\Pictures\Screenshots\Screenshot (984).png"/>
          <p:cNvPicPr>
            <a:picLocks noGrp="1"/>
          </p:cNvPicPr>
          <p:nvPr>
            <p:ph idx="1"/>
          </p:nvPr>
        </p:nvPicPr>
        <p:blipFill>
          <a:blip r:embed="rId2"/>
          <a:srcRect/>
          <a:stretch>
            <a:fillRect/>
          </a:stretch>
        </p:blipFill>
        <p:spPr bwMode="auto">
          <a:xfrm>
            <a:off x="538610" y="1600200"/>
            <a:ext cx="8066780" cy="4525963"/>
          </a:xfrm>
          <a:prstGeom prst="rect">
            <a:avLst/>
          </a:prstGeom>
          <a:noFill/>
          <a:ln w="9525">
            <a:noFill/>
            <a:miter lim="800000"/>
            <a:headEnd/>
            <a:tailEnd/>
          </a:ln>
        </p:spPr>
      </p:pic>
      <p:pic>
        <p:nvPicPr>
          <p:cNvPr id="2" name="Picture 1">
            <a:extLst>
              <a:ext uri="{FF2B5EF4-FFF2-40B4-BE49-F238E27FC236}">
                <a16:creationId xmlns:a16="http://schemas.microsoft.com/office/drawing/2014/main" id="{EDB2F411-DA4C-4D90-97E2-8453BF9784A9}"/>
              </a:ext>
            </a:extLst>
          </p:cNvPr>
          <p:cNvPicPr>
            <a:picLocks noChangeAspect="1"/>
          </p:cNvPicPr>
          <p:nvPr/>
        </p:nvPicPr>
        <p:blipFill>
          <a:blip r:embed="rId3"/>
          <a:stretch>
            <a:fillRect/>
          </a:stretch>
        </p:blipFill>
        <p:spPr>
          <a:xfrm>
            <a:off x="0" y="711949"/>
            <a:ext cx="9144000" cy="54341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rifath nazum\Pictures\Screenshots\Screenshot (986).png"/>
          <p:cNvPicPr>
            <a:picLocks noGrp="1"/>
          </p:cNvPicPr>
          <p:nvPr>
            <p:ph idx="1"/>
          </p:nvPr>
        </p:nvPicPr>
        <p:blipFill>
          <a:blip r:embed="rId2"/>
          <a:srcRect/>
          <a:stretch>
            <a:fillRect/>
          </a:stretch>
        </p:blipFill>
        <p:spPr bwMode="auto">
          <a:xfrm>
            <a:off x="928663" y="500042"/>
            <a:ext cx="6916144" cy="5626121"/>
          </a:xfrm>
          <a:prstGeom prst="rect">
            <a:avLst/>
          </a:prstGeom>
          <a:noFill/>
          <a:ln w="9525">
            <a:noFill/>
            <a:miter lim="800000"/>
            <a:headEnd/>
            <a:tailEnd/>
          </a:ln>
        </p:spPr>
      </p:pic>
      <p:pic>
        <p:nvPicPr>
          <p:cNvPr id="2" name="Picture 1">
            <a:extLst>
              <a:ext uri="{FF2B5EF4-FFF2-40B4-BE49-F238E27FC236}">
                <a16:creationId xmlns:a16="http://schemas.microsoft.com/office/drawing/2014/main" id="{8132D101-0E67-4AC4-879E-DE0F1C04047C}"/>
              </a:ext>
            </a:extLst>
          </p:cNvPr>
          <p:cNvPicPr>
            <a:picLocks noChangeAspect="1"/>
          </p:cNvPicPr>
          <p:nvPr/>
        </p:nvPicPr>
        <p:blipFill>
          <a:blip r:embed="rId3"/>
          <a:stretch>
            <a:fillRect/>
          </a:stretch>
        </p:blipFill>
        <p:spPr>
          <a:xfrm>
            <a:off x="152400" y="571500"/>
            <a:ext cx="8839200" cy="5715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ifath nazum\Pictures\Screenshots\Screenshot (988).png"/>
          <p:cNvPicPr>
            <a:picLocks noGrp="1"/>
          </p:cNvPicPr>
          <p:nvPr>
            <p:ph idx="1"/>
          </p:nvPr>
        </p:nvPicPr>
        <p:blipFill>
          <a:blip r:embed="rId2"/>
          <a:srcRect/>
          <a:stretch>
            <a:fillRect/>
          </a:stretch>
        </p:blipFill>
        <p:spPr bwMode="auto">
          <a:xfrm>
            <a:off x="500034" y="285728"/>
            <a:ext cx="8186766" cy="6000792"/>
          </a:xfrm>
          <a:prstGeom prst="rect">
            <a:avLst/>
          </a:prstGeom>
          <a:noFill/>
          <a:ln w="9525">
            <a:noFill/>
            <a:miter lim="800000"/>
            <a:headEnd/>
            <a:tailEnd/>
          </a:ln>
        </p:spPr>
      </p:pic>
      <p:pic>
        <p:nvPicPr>
          <p:cNvPr id="2" name="Picture 1">
            <a:extLst>
              <a:ext uri="{FF2B5EF4-FFF2-40B4-BE49-F238E27FC236}">
                <a16:creationId xmlns:a16="http://schemas.microsoft.com/office/drawing/2014/main" id="{A3BA8ADC-02E5-4BC3-B56C-2B642DFFF14C}"/>
              </a:ext>
            </a:extLst>
          </p:cNvPr>
          <p:cNvPicPr>
            <a:picLocks noChangeAspect="1"/>
          </p:cNvPicPr>
          <p:nvPr/>
        </p:nvPicPr>
        <p:blipFill>
          <a:blip r:embed="rId3"/>
          <a:stretch>
            <a:fillRect/>
          </a:stretch>
        </p:blipFill>
        <p:spPr>
          <a:xfrm>
            <a:off x="185737" y="495300"/>
            <a:ext cx="8772525" cy="5867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ifath nazum\Pictures\Screenshots\Screenshot (990).png"/>
          <p:cNvPicPr>
            <a:picLocks noGrp="1"/>
          </p:cNvPicPr>
          <p:nvPr>
            <p:ph idx="1"/>
          </p:nvPr>
        </p:nvPicPr>
        <p:blipFill>
          <a:blip r:embed="rId2"/>
          <a:srcRect/>
          <a:stretch>
            <a:fillRect/>
          </a:stretch>
        </p:blipFill>
        <p:spPr bwMode="auto">
          <a:xfrm>
            <a:off x="428596" y="285728"/>
            <a:ext cx="8258204" cy="6000792"/>
          </a:xfrm>
          <a:prstGeom prst="rect">
            <a:avLst/>
          </a:prstGeom>
          <a:noFill/>
          <a:ln w="9525">
            <a:noFill/>
            <a:miter lim="800000"/>
            <a:headEnd/>
            <a:tailEnd/>
          </a:ln>
        </p:spPr>
      </p:pic>
      <p:pic>
        <p:nvPicPr>
          <p:cNvPr id="2" name="Picture 1">
            <a:extLst>
              <a:ext uri="{FF2B5EF4-FFF2-40B4-BE49-F238E27FC236}">
                <a16:creationId xmlns:a16="http://schemas.microsoft.com/office/drawing/2014/main" id="{2DA966AD-EA5A-4CC5-A728-8B33538EC4E1}"/>
              </a:ext>
            </a:extLst>
          </p:cNvPr>
          <p:cNvPicPr>
            <a:picLocks noChangeAspect="1"/>
          </p:cNvPicPr>
          <p:nvPr/>
        </p:nvPicPr>
        <p:blipFill>
          <a:blip r:embed="rId3"/>
          <a:stretch>
            <a:fillRect/>
          </a:stretch>
        </p:blipFill>
        <p:spPr>
          <a:xfrm>
            <a:off x="128587" y="457200"/>
            <a:ext cx="8886825" cy="594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ifath nazum\Pictures\Screenshots\Screenshot (996).png"/>
          <p:cNvPicPr>
            <a:picLocks noGrp="1"/>
          </p:cNvPicPr>
          <p:nvPr>
            <p:ph idx="1"/>
          </p:nvPr>
        </p:nvPicPr>
        <p:blipFill>
          <a:blip r:embed="rId2"/>
          <a:srcRect/>
          <a:stretch>
            <a:fillRect/>
          </a:stretch>
        </p:blipFill>
        <p:spPr bwMode="auto">
          <a:xfrm>
            <a:off x="500063" y="850402"/>
            <a:ext cx="8186737" cy="4925422"/>
          </a:xfrm>
          <a:prstGeom prst="rect">
            <a:avLst/>
          </a:prstGeom>
          <a:noFill/>
          <a:ln w="9525">
            <a:noFill/>
            <a:miter lim="800000"/>
            <a:headEnd/>
            <a:tailEnd/>
          </a:ln>
        </p:spPr>
      </p:pic>
      <p:pic>
        <p:nvPicPr>
          <p:cNvPr id="2" name="Picture 1">
            <a:extLst>
              <a:ext uri="{FF2B5EF4-FFF2-40B4-BE49-F238E27FC236}">
                <a16:creationId xmlns:a16="http://schemas.microsoft.com/office/drawing/2014/main" id="{060D36EA-258B-49D9-B2E4-D456FE740873}"/>
              </a:ext>
            </a:extLst>
          </p:cNvPr>
          <p:cNvPicPr>
            <a:picLocks noChangeAspect="1"/>
          </p:cNvPicPr>
          <p:nvPr/>
        </p:nvPicPr>
        <p:blipFill>
          <a:blip r:embed="rId3"/>
          <a:stretch>
            <a:fillRect/>
          </a:stretch>
        </p:blipFill>
        <p:spPr>
          <a:xfrm>
            <a:off x="180975" y="342900"/>
            <a:ext cx="8782050" cy="6172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ifath nazum\Pictures\Screenshots\Screenshot (998).png"/>
          <p:cNvPicPr>
            <a:picLocks noGrp="1"/>
          </p:cNvPicPr>
          <p:nvPr>
            <p:ph idx="1"/>
          </p:nvPr>
        </p:nvPicPr>
        <p:blipFill>
          <a:blip r:embed="rId2"/>
          <a:srcRect/>
          <a:stretch>
            <a:fillRect/>
          </a:stretch>
        </p:blipFill>
        <p:spPr bwMode="auto">
          <a:xfrm>
            <a:off x="857224" y="428604"/>
            <a:ext cx="6775554" cy="5697559"/>
          </a:xfrm>
          <a:prstGeom prst="rect">
            <a:avLst/>
          </a:prstGeom>
          <a:noFill/>
          <a:ln w="9525">
            <a:noFill/>
            <a:miter lim="800000"/>
            <a:headEnd/>
            <a:tailEnd/>
          </a:ln>
        </p:spPr>
      </p:pic>
      <p:pic>
        <p:nvPicPr>
          <p:cNvPr id="2" name="Picture 1">
            <a:extLst>
              <a:ext uri="{FF2B5EF4-FFF2-40B4-BE49-F238E27FC236}">
                <a16:creationId xmlns:a16="http://schemas.microsoft.com/office/drawing/2014/main" id="{A02770B8-B165-4552-9CDA-AA38EF8BB735}"/>
              </a:ext>
            </a:extLst>
          </p:cNvPr>
          <p:cNvPicPr>
            <a:picLocks noChangeAspect="1"/>
          </p:cNvPicPr>
          <p:nvPr/>
        </p:nvPicPr>
        <p:blipFill>
          <a:blip r:embed="rId3"/>
          <a:stretch>
            <a:fillRect/>
          </a:stretch>
        </p:blipFill>
        <p:spPr>
          <a:xfrm>
            <a:off x="147637" y="590550"/>
            <a:ext cx="8848725" cy="5676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ers\rifath nazum\Pictures\Screenshots\Screenshot (1000).png"/>
          <p:cNvPicPr>
            <a:picLocks noGrp="1"/>
          </p:cNvPicPr>
          <p:nvPr>
            <p:ph idx="1"/>
          </p:nvPr>
        </p:nvPicPr>
        <p:blipFill>
          <a:blip r:embed="rId2"/>
          <a:srcRect/>
          <a:stretch>
            <a:fillRect/>
          </a:stretch>
        </p:blipFill>
        <p:spPr bwMode="auto">
          <a:xfrm>
            <a:off x="744814" y="412355"/>
            <a:ext cx="7411485" cy="5658640"/>
          </a:xfrm>
          <a:prstGeom prst="rect">
            <a:avLst/>
          </a:prstGeom>
          <a:noFill/>
          <a:ln w="9525">
            <a:noFill/>
            <a:miter lim="800000"/>
            <a:headEnd/>
            <a:tailEnd/>
          </a:ln>
        </p:spPr>
      </p:pic>
      <p:pic>
        <p:nvPicPr>
          <p:cNvPr id="2" name="Picture 1">
            <a:extLst>
              <a:ext uri="{FF2B5EF4-FFF2-40B4-BE49-F238E27FC236}">
                <a16:creationId xmlns:a16="http://schemas.microsoft.com/office/drawing/2014/main" id="{F61B2AAD-1D1D-4CC7-8A9E-DC5A438A54CA}"/>
              </a:ext>
            </a:extLst>
          </p:cNvPr>
          <p:cNvPicPr>
            <a:picLocks noChangeAspect="1"/>
          </p:cNvPicPr>
          <p:nvPr/>
        </p:nvPicPr>
        <p:blipFill>
          <a:blip r:embed="rId3"/>
          <a:stretch>
            <a:fillRect/>
          </a:stretch>
        </p:blipFill>
        <p:spPr>
          <a:xfrm>
            <a:off x="100012" y="261937"/>
            <a:ext cx="8943975" cy="6334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F7767A-4EA7-4B81-804E-E8C7A51DCCF6}"/>
              </a:ext>
            </a:extLst>
          </p:cNvPr>
          <p:cNvPicPr>
            <a:picLocks noChangeAspect="1"/>
          </p:cNvPicPr>
          <p:nvPr/>
        </p:nvPicPr>
        <p:blipFill>
          <a:blip r:embed="rId2"/>
          <a:stretch>
            <a:fillRect/>
          </a:stretch>
        </p:blipFill>
        <p:spPr>
          <a:xfrm>
            <a:off x="180975" y="547687"/>
            <a:ext cx="8782050" cy="5762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ifath nazum\Pictures\Screenshots\Screenshot (1007).png"/>
          <p:cNvPicPr>
            <a:picLocks noGrp="1"/>
          </p:cNvPicPr>
          <p:nvPr>
            <p:ph idx="1"/>
          </p:nvPr>
        </p:nvPicPr>
        <p:blipFill>
          <a:blip r:embed="rId2"/>
          <a:srcRect/>
          <a:stretch>
            <a:fillRect/>
          </a:stretch>
        </p:blipFill>
        <p:spPr bwMode="auto">
          <a:xfrm>
            <a:off x="785786" y="540961"/>
            <a:ext cx="7160913" cy="5401429"/>
          </a:xfrm>
          <a:prstGeom prst="rect">
            <a:avLst/>
          </a:prstGeom>
          <a:noFill/>
          <a:ln w="9525">
            <a:noFill/>
            <a:miter lim="800000"/>
            <a:headEnd/>
            <a:tailEnd/>
          </a:ln>
        </p:spPr>
      </p:pic>
      <p:pic>
        <p:nvPicPr>
          <p:cNvPr id="2" name="Picture 1">
            <a:extLst>
              <a:ext uri="{FF2B5EF4-FFF2-40B4-BE49-F238E27FC236}">
                <a16:creationId xmlns:a16="http://schemas.microsoft.com/office/drawing/2014/main" id="{45B99B66-BDA8-440E-AD6E-92A83E009066}"/>
              </a:ext>
            </a:extLst>
          </p:cNvPr>
          <p:cNvPicPr>
            <a:picLocks noChangeAspect="1"/>
          </p:cNvPicPr>
          <p:nvPr/>
        </p:nvPicPr>
        <p:blipFill>
          <a:blip r:embed="rId3"/>
          <a:stretch>
            <a:fillRect/>
          </a:stretch>
        </p:blipFill>
        <p:spPr>
          <a:xfrm>
            <a:off x="0" y="317928"/>
            <a:ext cx="8892480" cy="6222144"/>
          </a:xfrm>
          <a:prstGeom prst="rect">
            <a:avLst/>
          </a:prstGeom>
        </p:spPr>
      </p:pic>
      <p:pic>
        <p:nvPicPr>
          <p:cNvPr id="3" name="Picture 2">
            <a:extLst>
              <a:ext uri="{FF2B5EF4-FFF2-40B4-BE49-F238E27FC236}">
                <a16:creationId xmlns:a16="http://schemas.microsoft.com/office/drawing/2014/main" id="{C4B245A4-4EE1-4EFE-8C4B-E6C651EE7E8F}"/>
              </a:ext>
            </a:extLst>
          </p:cNvPr>
          <p:cNvPicPr>
            <a:picLocks noChangeAspect="1"/>
          </p:cNvPicPr>
          <p:nvPr/>
        </p:nvPicPr>
        <p:blipFill>
          <a:blip r:embed="rId4"/>
          <a:stretch>
            <a:fillRect/>
          </a:stretch>
        </p:blipFill>
        <p:spPr>
          <a:xfrm>
            <a:off x="152400" y="119062"/>
            <a:ext cx="8839200" cy="6619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normAutofit/>
          </a:bodyPr>
          <a:lstStyle/>
          <a:p>
            <a:r>
              <a:rPr lang="en-US" sz="2200" dirty="0"/>
              <a:t>A client  in Indonesian Telecom Industry is collaborating with an MFI (Microfinance Institution) to provide micro-credit on mobile balances to be paid back in 5 days. The Consumer is believed to be defaulter if he deviates from the path of paying back the loaned amount within the time duration of 5 days.</a:t>
            </a:r>
          </a:p>
          <a:p>
            <a:r>
              <a:rPr lang="en-US" sz="2200" dirty="0"/>
              <a:t>In order to improve the selection of customers for the credit, the client wants some predictions that could help them in further investment and improvement in selection of customers. </a:t>
            </a:r>
          </a:p>
          <a:p>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ifath nazum\Pictures\Screenshots\Screenshot (1009).png"/>
          <p:cNvPicPr>
            <a:picLocks noGrp="1"/>
          </p:cNvPicPr>
          <p:nvPr>
            <p:ph idx="1"/>
          </p:nvPr>
        </p:nvPicPr>
        <p:blipFill>
          <a:blip r:embed="rId2"/>
          <a:srcRect/>
          <a:stretch>
            <a:fillRect/>
          </a:stretch>
        </p:blipFill>
        <p:spPr bwMode="auto">
          <a:xfrm>
            <a:off x="1039874" y="500063"/>
            <a:ext cx="7107114" cy="5626100"/>
          </a:xfrm>
          <a:prstGeom prst="rect">
            <a:avLst/>
          </a:prstGeom>
          <a:noFill/>
          <a:ln w="9525">
            <a:noFill/>
            <a:miter lim="800000"/>
            <a:headEnd/>
            <a:tailEnd/>
          </a:ln>
        </p:spPr>
      </p:pic>
      <p:pic>
        <p:nvPicPr>
          <p:cNvPr id="2" name="Picture 1">
            <a:extLst>
              <a:ext uri="{FF2B5EF4-FFF2-40B4-BE49-F238E27FC236}">
                <a16:creationId xmlns:a16="http://schemas.microsoft.com/office/drawing/2014/main" id="{2930512D-ACC7-4300-9A87-5E9047E229EF}"/>
              </a:ext>
            </a:extLst>
          </p:cNvPr>
          <p:cNvPicPr>
            <a:picLocks noChangeAspect="1"/>
          </p:cNvPicPr>
          <p:nvPr/>
        </p:nvPicPr>
        <p:blipFill>
          <a:blip r:embed="rId3"/>
          <a:stretch>
            <a:fillRect/>
          </a:stretch>
        </p:blipFill>
        <p:spPr>
          <a:xfrm>
            <a:off x="228600" y="314325"/>
            <a:ext cx="8686800" cy="62293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ifath nazum\Pictures\Screenshots\Screenshot (1015).png"/>
          <p:cNvPicPr>
            <a:picLocks noGrp="1"/>
          </p:cNvPicPr>
          <p:nvPr>
            <p:ph idx="1"/>
          </p:nvPr>
        </p:nvPicPr>
        <p:blipFill>
          <a:blip r:embed="rId2"/>
          <a:srcRect/>
          <a:stretch>
            <a:fillRect/>
          </a:stretch>
        </p:blipFill>
        <p:spPr bwMode="auto">
          <a:xfrm>
            <a:off x="357188" y="907075"/>
            <a:ext cx="8329612" cy="4883512"/>
          </a:xfrm>
          <a:prstGeom prst="rect">
            <a:avLst/>
          </a:prstGeom>
          <a:noFill/>
          <a:ln w="9525">
            <a:noFill/>
            <a:miter lim="800000"/>
            <a:headEnd/>
            <a:tailEnd/>
          </a:ln>
        </p:spPr>
      </p:pic>
      <p:pic>
        <p:nvPicPr>
          <p:cNvPr id="2" name="Picture 1">
            <a:extLst>
              <a:ext uri="{FF2B5EF4-FFF2-40B4-BE49-F238E27FC236}">
                <a16:creationId xmlns:a16="http://schemas.microsoft.com/office/drawing/2014/main" id="{39EDCEC9-D271-4C31-B5A5-39280F17052B}"/>
              </a:ext>
            </a:extLst>
          </p:cNvPr>
          <p:cNvPicPr>
            <a:picLocks noChangeAspect="1"/>
          </p:cNvPicPr>
          <p:nvPr/>
        </p:nvPicPr>
        <p:blipFill>
          <a:blip r:embed="rId3"/>
          <a:stretch>
            <a:fillRect/>
          </a:stretch>
        </p:blipFill>
        <p:spPr>
          <a:xfrm>
            <a:off x="171450" y="395287"/>
            <a:ext cx="8801100" cy="60674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78A368-EE89-4185-95DA-2FE6B26C7553}"/>
              </a:ext>
            </a:extLst>
          </p:cNvPr>
          <p:cNvPicPr>
            <a:picLocks noGrp="1" noChangeAspect="1"/>
          </p:cNvPicPr>
          <p:nvPr>
            <p:ph idx="1"/>
          </p:nvPr>
        </p:nvPicPr>
        <p:blipFill>
          <a:blip r:embed="rId2"/>
          <a:stretch>
            <a:fillRect/>
          </a:stretch>
        </p:blipFill>
        <p:spPr>
          <a:xfrm>
            <a:off x="197768" y="260648"/>
            <a:ext cx="8748463" cy="5577483"/>
          </a:xfrm>
          <a:prstGeom prst="rect">
            <a:avLst/>
          </a:prstGeom>
        </p:spPr>
      </p:pic>
    </p:spTree>
    <p:extLst>
      <p:ext uri="{BB962C8B-B14F-4D97-AF65-F5344CB8AC3E}">
        <p14:creationId xmlns:p14="http://schemas.microsoft.com/office/powerpoint/2010/main" val="865795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E64A83-258B-4C44-9F5E-553EA397823E}"/>
              </a:ext>
            </a:extLst>
          </p:cNvPr>
          <p:cNvPicPr>
            <a:picLocks noGrp="1" noChangeAspect="1"/>
          </p:cNvPicPr>
          <p:nvPr>
            <p:ph idx="1"/>
          </p:nvPr>
        </p:nvPicPr>
        <p:blipFill>
          <a:blip r:embed="rId2"/>
          <a:stretch>
            <a:fillRect/>
          </a:stretch>
        </p:blipFill>
        <p:spPr>
          <a:xfrm>
            <a:off x="251520" y="405023"/>
            <a:ext cx="8424936" cy="6047953"/>
          </a:xfrm>
          <a:prstGeom prst="rect">
            <a:avLst/>
          </a:prstGeom>
        </p:spPr>
      </p:pic>
    </p:spTree>
    <p:extLst>
      <p:ext uri="{BB962C8B-B14F-4D97-AF65-F5344CB8AC3E}">
        <p14:creationId xmlns:p14="http://schemas.microsoft.com/office/powerpoint/2010/main" val="4152489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F004B6-172C-4E27-9006-A9370AB5D874}"/>
              </a:ext>
            </a:extLst>
          </p:cNvPr>
          <p:cNvPicPr>
            <a:picLocks noChangeAspect="1"/>
          </p:cNvPicPr>
          <p:nvPr/>
        </p:nvPicPr>
        <p:blipFill>
          <a:blip r:embed="rId2"/>
          <a:stretch>
            <a:fillRect/>
          </a:stretch>
        </p:blipFill>
        <p:spPr>
          <a:xfrm>
            <a:off x="-2988840" y="0"/>
            <a:ext cx="14617624" cy="102031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73C159-294A-43E7-A9BB-DDE7889B3CED}"/>
              </a:ext>
            </a:extLst>
          </p:cNvPr>
          <p:cNvPicPr>
            <a:picLocks noChangeAspect="1"/>
          </p:cNvPicPr>
          <p:nvPr/>
        </p:nvPicPr>
        <p:blipFill>
          <a:blip r:embed="rId2"/>
          <a:stretch>
            <a:fillRect/>
          </a:stretch>
        </p:blipFill>
        <p:spPr>
          <a:xfrm>
            <a:off x="-2916832" y="-1035496"/>
            <a:ext cx="15553727" cy="95770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EF4317-1376-4B7E-9C4B-DA4DB1556DD7}"/>
              </a:ext>
            </a:extLst>
          </p:cNvPr>
          <p:cNvPicPr>
            <a:picLocks noGrp="1" noChangeAspect="1"/>
          </p:cNvPicPr>
          <p:nvPr>
            <p:ph idx="1"/>
          </p:nvPr>
        </p:nvPicPr>
        <p:blipFill>
          <a:blip r:embed="rId2"/>
          <a:stretch>
            <a:fillRect/>
          </a:stretch>
        </p:blipFill>
        <p:spPr>
          <a:xfrm>
            <a:off x="-3776703" y="-1035497"/>
            <a:ext cx="16197575" cy="9721397"/>
          </a:xfrm>
          <a:prstGeom prst="rect">
            <a:avLst/>
          </a:prstGeom>
        </p:spPr>
      </p:pic>
    </p:spTree>
    <p:extLst>
      <p:ext uri="{BB962C8B-B14F-4D97-AF65-F5344CB8AC3E}">
        <p14:creationId xmlns:p14="http://schemas.microsoft.com/office/powerpoint/2010/main" val="1033701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7DC78A-480E-447E-B978-CD24A8DC5F31}"/>
              </a:ext>
            </a:extLst>
          </p:cNvPr>
          <p:cNvPicPr>
            <a:picLocks noChangeAspect="1"/>
          </p:cNvPicPr>
          <p:nvPr/>
        </p:nvPicPr>
        <p:blipFill>
          <a:blip r:embed="rId2"/>
          <a:stretch>
            <a:fillRect/>
          </a:stretch>
        </p:blipFill>
        <p:spPr>
          <a:xfrm>
            <a:off x="-2772816" y="-1611560"/>
            <a:ext cx="13681519" cy="10225136"/>
          </a:xfrm>
          <a:prstGeom prst="rect">
            <a:avLst/>
          </a:prstGeom>
        </p:spPr>
      </p:pic>
    </p:spTree>
    <p:extLst>
      <p:ext uri="{BB962C8B-B14F-4D97-AF65-F5344CB8AC3E}">
        <p14:creationId xmlns:p14="http://schemas.microsoft.com/office/powerpoint/2010/main" val="478573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329642" cy="5626121"/>
          </a:xfrm>
        </p:spPr>
        <p:txBody>
          <a:bodyPr>
            <a:normAutofit/>
          </a:bodyPr>
          <a:lstStyle/>
          <a:p>
            <a:r>
              <a:rPr lang="en-IN" sz="1800" dirty="0"/>
              <a:t>We can note that almost every column has outliers.</a:t>
            </a:r>
          </a:p>
          <a:p>
            <a:endParaRPr lang="en-IN" sz="1800" dirty="0"/>
          </a:p>
          <a:p>
            <a:r>
              <a:rPr lang="en-IN" sz="1800" dirty="0"/>
              <a:t>Different approaches for outlier removal:</a:t>
            </a:r>
          </a:p>
          <a:p>
            <a:r>
              <a:rPr lang="en-IN" sz="1800" dirty="0"/>
              <a:t>1-&gt;Z score</a:t>
            </a:r>
            <a:endParaRPr lang="en-US" sz="1800" dirty="0"/>
          </a:p>
        </p:txBody>
      </p:sp>
      <p:pic>
        <p:nvPicPr>
          <p:cNvPr id="2" name="Picture 1">
            <a:extLst>
              <a:ext uri="{FF2B5EF4-FFF2-40B4-BE49-F238E27FC236}">
                <a16:creationId xmlns:a16="http://schemas.microsoft.com/office/drawing/2014/main" id="{4FADDD99-7738-4197-BFEF-30C9812F796B}"/>
              </a:ext>
            </a:extLst>
          </p:cNvPr>
          <p:cNvPicPr>
            <a:picLocks noChangeAspect="1"/>
          </p:cNvPicPr>
          <p:nvPr/>
        </p:nvPicPr>
        <p:blipFill>
          <a:blip r:embed="rId2"/>
          <a:stretch>
            <a:fillRect/>
          </a:stretch>
        </p:blipFill>
        <p:spPr>
          <a:xfrm>
            <a:off x="15240" y="1988840"/>
            <a:ext cx="9123824" cy="436911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76672"/>
          </a:xfrm>
        </p:spPr>
        <p:txBody>
          <a:bodyPr/>
          <a:lstStyle/>
          <a:p>
            <a:r>
              <a:rPr lang="en-IN" dirty="0"/>
              <a:t>2)IQR:</a:t>
            </a:r>
          </a:p>
          <a:p>
            <a:endParaRPr lang="en-US" dirty="0"/>
          </a:p>
        </p:txBody>
      </p:sp>
      <p:pic>
        <p:nvPicPr>
          <p:cNvPr id="2" name="Picture 1">
            <a:extLst>
              <a:ext uri="{FF2B5EF4-FFF2-40B4-BE49-F238E27FC236}">
                <a16:creationId xmlns:a16="http://schemas.microsoft.com/office/drawing/2014/main" id="{C37415F3-A14B-4BFD-9039-AC14AA5425FF}"/>
              </a:ext>
            </a:extLst>
          </p:cNvPr>
          <p:cNvPicPr>
            <a:picLocks noChangeAspect="1"/>
          </p:cNvPicPr>
          <p:nvPr/>
        </p:nvPicPr>
        <p:blipFill>
          <a:blip r:embed="rId2"/>
          <a:stretch>
            <a:fillRect/>
          </a:stretch>
        </p:blipFill>
        <p:spPr>
          <a:xfrm>
            <a:off x="0" y="1225352"/>
            <a:ext cx="9143999" cy="50839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 FOR  THE PROJECT</a:t>
            </a:r>
            <a:endParaRPr lang="en-US" dirty="0"/>
          </a:p>
        </p:txBody>
      </p:sp>
      <p:sp>
        <p:nvSpPr>
          <p:cNvPr id="3" name="Content Placeholder 2"/>
          <p:cNvSpPr>
            <a:spLocks noGrp="1"/>
          </p:cNvSpPr>
          <p:nvPr>
            <p:ph idx="1"/>
          </p:nvPr>
        </p:nvSpPr>
        <p:spPr/>
        <p:txBody>
          <a:bodyPr/>
          <a:lstStyle/>
          <a:p>
            <a:r>
              <a:rPr lang="en-US" sz="2800" dirty="0"/>
              <a:t>Based on data provided from our client database, customer’s repayment of loan is assessed based on different factors. By building the model, we can assess which </a:t>
            </a:r>
            <a:r>
              <a:rPr lang="en-US" sz="2400" dirty="0"/>
              <a:t>customers</a:t>
            </a:r>
            <a:r>
              <a:rPr lang="en-US" sz="2800" dirty="0"/>
              <a:t> are highly likely to repay the loan, thereby it will be useful for those needy people who will repay the loan and also prevent the loss to the customer by avoiding loans to the defaulters.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24744"/>
            <a:ext cx="9144000" cy="5400600"/>
          </a:xfrm>
        </p:spPr>
        <p:txBody>
          <a:bodyPr>
            <a:normAutofit/>
          </a:bodyPr>
          <a:lstStyle/>
          <a:p>
            <a:r>
              <a:rPr lang="en-US" sz="1800" dirty="0"/>
              <a:t>Mostly outliers are removed by either z score or IQR(Inter Quartile Range).Tried both these approaches first but, the data loss is high in both these approaches. It has been mentioned in guidelines that the data loss should not exceed 7%.So applied capping technique which is also called as </a:t>
            </a:r>
            <a:r>
              <a:rPr lang="en-US" sz="1800" dirty="0" err="1"/>
              <a:t>winsorization</a:t>
            </a:r>
            <a:r>
              <a:rPr lang="en-US" sz="1800" dirty="0"/>
              <a:t>.</a:t>
            </a:r>
          </a:p>
          <a:p>
            <a:r>
              <a:rPr lang="en-US" sz="1800" dirty="0"/>
              <a:t>Another technique is replacing the outlier data with mean or median. But when we observe this data set there is a huge difference between minimum and maximum values. If we calculate mean or median it wont give appropriate values as it includes the outlier value(maximum ones).So not using this approach.</a:t>
            </a:r>
          </a:p>
          <a:p>
            <a:r>
              <a:rPr lang="en-US" sz="1800" dirty="0"/>
              <a:t>As we are not dropping the outliers, another approach is capping or </a:t>
            </a:r>
            <a:r>
              <a:rPr lang="en-US" sz="1800" dirty="0" err="1"/>
              <a:t>winsorization</a:t>
            </a:r>
            <a:r>
              <a:rPr lang="en-US" sz="1800" dirty="0"/>
              <a:t> of outliers.</a:t>
            </a:r>
          </a:p>
          <a:p>
            <a:r>
              <a:rPr lang="en-US" sz="1800" dirty="0"/>
              <a:t>using percentile capping. Values that are less than the value at 10th percentile are replaced by 10th percentile value , and values greater than 90th percentile are replaced by 90th percentile value.</a:t>
            </a:r>
          </a:p>
          <a:p>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DF25E-32FB-4FA9-A0EF-5B0E26369128}"/>
              </a:ext>
            </a:extLst>
          </p:cNvPr>
          <p:cNvPicPr>
            <a:picLocks noChangeAspect="1"/>
          </p:cNvPicPr>
          <p:nvPr/>
        </p:nvPicPr>
        <p:blipFill>
          <a:blip r:embed="rId2"/>
          <a:stretch>
            <a:fillRect/>
          </a:stretch>
        </p:blipFill>
        <p:spPr>
          <a:xfrm>
            <a:off x="-2772816" y="-1035496"/>
            <a:ext cx="13753528" cy="1034099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before building model</a:t>
            </a:r>
            <a:endParaRPr lang="en-US" dirty="0"/>
          </a:p>
        </p:txBody>
      </p:sp>
      <p:sp>
        <p:nvSpPr>
          <p:cNvPr id="3" name="Content Placeholder 2"/>
          <p:cNvSpPr>
            <a:spLocks noGrp="1"/>
          </p:cNvSpPr>
          <p:nvPr>
            <p:ph idx="1"/>
          </p:nvPr>
        </p:nvSpPr>
        <p:spPr/>
        <p:txBody>
          <a:bodyPr>
            <a:normAutofit/>
          </a:bodyPr>
          <a:lstStyle/>
          <a:p>
            <a:r>
              <a:rPr lang="en-IN" dirty="0"/>
              <a:t>Data should be segregated into x and y </a:t>
            </a:r>
          </a:p>
          <a:p>
            <a:r>
              <a:rPr lang="en-IN" dirty="0"/>
              <a:t>scaling  of x values should be done.</a:t>
            </a:r>
          </a:p>
          <a:p>
            <a:r>
              <a:rPr lang="en-IN" dirty="0" err="1"/>
              <a:t>skewness</a:t>
            </a:r>
            <a:r>
              <a:rPr lang="en-IN" dirty="0"/>
              <a:t> removal needs to be done before splitting into train and test sets.</a:t>
            </a:r>
          </a:p>
          <a:p>
            <a:endParaRPr lang="en-IN" dirty="0"/>
          </a:p>
          <a:p>
            <a:endParaRPr lang="en-IN" sz="1800" dirty="0"/>
          </a:p>
          <a:p>
            <a:endParaRPr lang="en-IN" sz="1800" dirty="0"/>
          </a:p>
          <a:p>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E2B208-DA66-493B-A7FD-FB0AEBE5A1F4}"/>
              </a:ext>
            </a:extLst>
          </p:cNvPr>
          <p:cNvPicPr>
            <a:picLocks noChangeAspect="1"/>
          </p:cNvPicPr>
          <p:nvPr/>
        </p:nvPicPr>
        <p:blipFill>
          <a:blip r:embed="rId2"/>
          <a:stretch>
            <a:fillRect/>
          </a:stretch>
        </p:blipFill>
        <p:spPr>
          <a:xfrm>
            <a:off x="-2700808" y="-2907705"/>
            <a:ext cx="13681520" cy="1070095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 y="0"/>
            <a:ext cx="8686800" cy="6126163"/>
          </a:xfrm>
        </p:spPr>
        <p:txBody>
          <a:bodyPr>
            <a:normAutofit/>
          </a:bodyPr>
          <a:lstStyle/>
          <a:p>
            <a:r>
              <a:rPr lang="en-US" sz="1600" dirty="0"/>
              <a:t>The data set is imbalanced since it has large no. of records which contains data about those repaid the loan and less no. of records of those who defaulted loan.</a:t>
            </a:r>
          </a:p>
          <a:p>
            <a:r>
              <a:rPr lang="en-US" sz="1600" dirty="0"/>
              <a:t>This might result in biased predictions. So, used imbalance learn  library to reduce the imbalances. The imbalance learn library provides different approaches one is Random under sampling. In context of this problem, </a:t>
            </a:r>
            <a:r>
              <a:rPr lang="en-US" sz="1600" dirty="0" err="1"/>
              <a:t>RandomUnderSampling</a:t>
            </a:r>
            <a:r>
              <a:rPr lang="en-US" sz="1600" dirty="0"/>
              <a:t> reduces the no. of records of those who paid the loan. To be precise, </a:t>
            </a:r>
            <a:r>
              <a:rPr lang="en-US" sz="1600" dirty="0" err="1"/>
              <a:t>RandomUnderSampling</a:t>
            </a:r>
            <a:r>
              <a:rPr lang="en-US" sz="1600" dirty="0"/>
              <a:t> deletes data from the majority class such that there will be equal no. of samples of both the classes. Hence reduces the bias. </a:t>
            </a:r>
          </a:p>
          <a:p>
            <a:endParaRPr lang="en-US" sz="1600" dirty="0"/>
          </a:p>
        </p:txBody>
      </p:sp>
      <p:pic>
        <p:nvPicPr>
          <p:cNvPr id="2" name="Picture 1">
            <a:extLst>
              <a:ext uri="{FF2B5EF4-FFF2-40B4-BE49-F238E27FC236}">
                <a16:creationId xmlns:a16="http://schemas.microsoft.com/office/drawing/2014/main" id="{E05FD5FF-68E9-4781-8CA9-CD0F44657232}"/>
              </a:ext>
            </a:extLst>
          </p:cNvPr>
          <p:cNvPicPr>
            <a:picLocks noChangeAspect="1"/>
          </p:cNvPicPr>
          <p:nvPr/>
        </p:nvPicPr>
        <p:blipFill>
          <a:blip r:embed="rId2"/>
          <a:stretch>
            <a:fillRect/>
          </a:stretch>
        </p:blipFill>
        <p:spPr>
          <a:xfrm>
            <a:off x="0" y="1988840"/>
            <a:ext cx="9143999" cy="48691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used</a:t>
            </a:r>
            <a:endParaRPr lang="en-US" dirty="0"/>
          </a:p>
        </p:txBody>
      </p:sp>
      <p:sp>
        <p:nvSpPr>
          <p:cNvPr id="3" name="Content Placeholder 2"/>
          <p:cNvSpPr>
            <a:spLocks noGrp="1"/>
          </p:cNvSpPr>
          <p:nvPr>
            <p:ph idx="1"/>
          </p:nvPr>
        </p:nvSpPr>
        <p:spPr/>
        <p:txBody>
          <a:bodyPr>
            <a:normAutofit/>
          </a:bodyPr>
          <a:lstStyle/>
          <a:p>
            <a:r>
              <a:rPr lang="en-IN" sz="1800" dirty="0"/>
              <a:t>I have tried different classification algorithms to check which algorithm performs best.</a:t>
            </a:r>
          </a:p>
          <a:p>
            <a:r>
              <a:rPr lang="en-IN" sz="1800" dirty="0"/>
              <a:t>I did cross validation before fitting a model to avoid over fitting and cross validation also determines a models ability to predict on new data.</a:t>
            </a:r>
          </a:p>
          <a:p>
            <a:r>
              <a:rPr lang="en-US" sz="1800" dirty="0"/>
              <a:t>List of algorithms used:</a:t>
            </a:r>
          </a:p>
          <a:p>
            <a:pPr lvl="0">
              <a:buNone/>
            </a:pPr>
            <a:r>
              <a:rPr lang="en-US" sz="1800" dirty="0"/>
              <a:t>       Logistic Regression</a:t>
            </a:r>
          </a:p>
          <a:p>
            <a:pPr lvl="0">
              <a:buNone/>
            </a:pPr>
            <a:r>
              <a:rPr lang="en-US" sz="1800" dirty="0"/>
              <a:t>       Decision Tree Classifier</a:t>
            </a:r>
          </a:p>
          <a:p>
            <a:pPr lvl="0">
              <a:buNone/>
            </a:pPr>
            <a:r>
              <a:rPr lang="en-US" sz="1800" dirty="0"/>
              <a:t>       </a:t>
            </a:r>
            <a:r>
              <a:rPr lang="en-US" sz="1800" dirty="0" err="1"/>
              <a:t>KNeighborsClassifier</a:t>
            </a:r>
            <a:endParaRPr lang="en-US" sz="1800" dirty="0"/>
          </a:p>
          <a:p>
            <a:pPr lvl="0">
              <a:buNone/>
            </a:pPr>
            <a:r>
              <a:rPr lang="en-US" sz="1800" dirty="0"/>
              <a:t>       </a:t>
            </a:r>
            <a:r>
              <a:rPr lang="en-US" sz="1800" dirty="0" err="1"/>
              <a:t>RandomForestClassifier</a:t>
            </a:r>
            <a:endParaRPr lang="en-US" sz="1800" dirty="0"/>
          </a:p>
          <a:p>
            <a:pPr lvl="0">
              <a:buNone/>
            </a:pPr>
            <a:r>
              <a:rPr lang="en-US" sz="1800" dirty="0"/>
              <a:t>       </a:t>
            </a:r>
            <a:r>
              <a:rPr lang="en-US" sz="1800" dirty="0" err="1"/>
              <a:t>AdaboostClassifier</a:t>
            </a:r>
            <a:endParaRPr lang="en-US" sz="1800" dirty="0"/>
          </a:p>
          <a:p>
            <a:pPr lvl="0">
              <a:buNone/>
            </a:pPr>
            <a:r>
              <a:rPr lang="en-US" sz="1800" dirty="0"/>
              <a:t>       </a:t>
            </a:r>
            <a:r>
              <a:rPr lang="en-US" sz="1800" dirty="0" err="1"/>
              <a:t>BaggingClassifier</a:t>
            </a:r>
            <a:endParaRPr lang="en-US" sz="1800" dirty="0"/>
          </a:p>
          <a:p>
            <a:pPr lvl="0">
              <a:buNone/>
            </a:pPr>
            <a:r>
              <a:rPr lang="en-US" sz="1800" dirty="0"/>
              <a:t>       </a:t>
            </a:r>
            <a:r>
              <a:rPr lang="en-US" sz="1800" dirty="0" err="1"/>
              <a:t>GradientBoostingClassifier</a:t>
            </a:r>
            <a:endParaRPr lang="en-US" sz="1800" dirty="0"/>
          </a:p>
          <a:p>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13F69E-D28A-43BC-B580-CF0456CF96B6}"/>
              </a:ext>
            </a:extLst>
          </p:cNvPr>
          <p:cNvPicPr>
            <a:picLocks noChangeAspect="1"/>
          </p:cNvPicPr>
          <p:nvPr/>
        </p:nvPicPr>
        <p:blipFill>
          <a:blip r:embed="rId2"/>
          <a:stretch>
            <a:fillRect/>
          </a:stretch>
        </p:blipFill>
        <p:spPr>
          <a:xfrm>
            <a:off x="-2916832" y="-1323528"/>
            <a:ext cx="14621614" cy="9001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B5F7B2-9092-481B-904A-0494ACB0A69E}"/>
              </a:ext>
            </a:extLst>
          </p:cNvPr>
          <p:cNvPicPr>
            <a:picLocks noChangeAspect="1"/>
          </p:cNvPicPr>
          <p:nvPr/>
        </p:nvPicPr>
        <p:blipFill>
          <a:blip r:embed="rId2"/>
          <a:stretch>
            <a:fillRect/>
          </a:stretch>
        </p:blipFill>
        <p:spPr>
          <a:xfrm>
            <a:off x="-1764704" y="-819472"/>
            <a:ext cx="15324390" cy="820891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58BFF6-61AE-439D-83E7-647EDBF72F64}"/>
              </a:ext>
            </a:extLst>
          </p:cNvPr>
          <p:cNvPicPr>
            <a:picLocks noChangeAspect="1"/>
          </p:cNvPicPr>
          <p:nvPr/>
        </p:nvPicPr>
        <p:blipFill>
          <a:blip r:embed="rId2"/>
          <a:stretch>
            <a:fillRect/>
          </a:stretch>
        </p:blipFill>
        <p:spPr>
          <a:xfrm>
            <a:off x="-4030322" y="-1035496"/>
            <a:ext cx="17204644" cy="892899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805343-B3FB-4E11-808F-10814749309F}"/>
              </a:ext>
            </a:extLst>
          </p:cNvPr>
          <p:cNvPicPr>
            <a:picLocks noChangeAspect="1"/>
          </p:cNvPicPr>
          <p:nvPr/>
        </p:nvPicPr>
        <p:blipFill>
          <a:blip r:embed="rId2"/>
          <a:stretch>
            <a:fillRect/>
          </a:stretch>
        </p:blipFill>
        <p:spPr>
          <a:xfrm>
            <a:off x="-3564904" y="-1108995"/>
            <a:ext cx="17483806" cy="90759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a:t>
            </a:r>
            <a:endParaRPr lang="en-US" dirty="0"/>
          </a:p>
        </p:txBody>
      </p:sp>
      <p:sp>
        <p:nvSpPr>
          <p:cNvPr id="3" name="Content Placeholder 2"/>
          <p:cNvSpPr>
            <a:spLocks noGrp="1"/>
          </p:cNvSpPr>
          <p:nvPr>
            <p:ph idx="1"/>
          </p:nvPr>
        </p:nvSpPr>
        <p:spPr/>
        <p:txBody>
          <a:bodyPr>
            <a:normAutofit/>
          </a:bodyPr>
          <a:lstStyle/>
          <a:p>
            <a:r>
              <a:rPr lang="en-US" sz="2400" dirty="0"/>
              <a:t>For the given project, based on various parameters we  need to predict whether the customer is a defaulter or not.</a:t>
            </a:r>
          </a:p>
          <a:p>
            <a:r>
              <a:rPr lang="en-US" sz="2400" dirty="0"/>
              <a:t>This is a classification problem. There are wide varieties of classification models like decision trees, random forests, nearest neighbor, Logistic Regression.</a:t>
            </a:r>
          </a:p>
          <a:p>
            <a:r>
              <a:rPr lang="en-US" sz="2400" dirty="0"/>
              <a:t>The data has been provided by client in a comma separated values(.</a:t>
            </a:r>
            <a:r>
              <a:rPr lang="en-US" sz="2400" dirty="0" err="1"/>
              <a:t>csv</a:t>
            </a:r>
            <a:r>
              <a:rPr lang="en-US" sz="2400" dirty="0"/>
              <a:t>) format.</a:t>
            </a:r>
          </a:p>
          <a:p>
            <a:r>
              <a:rPr lang="en-US" sz="2400" dirty="0"/>
              <a:t>This data set has around 2 </a:t>
            </a:r>
            <a:r>
              <a:rPr lang="en-US" sz="2400" dirty="0" err="1"/>
              <a:t>lakh</a:t>
            </a:r>
            <a:r>
              <a:rPr lang="en-US" sz="2400" dirty="0"/>
              <a:t> rows and 36 columns.</a:t>
            </a:r>
          </a:p>
          <a:p>
            <a:endParaRPr lang="en-US" sz="2400" dirty="0"/>
          </a:p>
          <a:p>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258204" cy="5483245"/>
          </a:xfrm>
        </p:spPr>
        <p:txBody>
          <a:bodyPr/>
          <a:lstStyle/>
          <a:p>
            <a:r>
              <a:rPr lang="en-US" dirty="0"/>
              <a:t>Ensemble models in machine learning operate on a similar idea. They combine the decisions from multiple models to improve the overall performance.</a:t>
            </a:r>
          </a:p>
          <a:p>
            <a:r>
              <a:rPr lang="en-US" dirty="0"/>
              <a:t>The idea behind bagging is combining the results of multiple models to get a generalized result.</a:t>
            </a:r>
          </a:p>
          <a:p>
            <a:r>
              <a:rPr lang="en-US" dirty="0"/>
              <a:t>Here I have used the following ensemble techniques.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A7A8C2-4473-4DE8-B6E7-C48EED65B948}"/>
              </a:ext>
            </a:extLst>
          </p:cNvPr>
          <p:cNvPicPr>
            <a:picLocks noChangeAspect="1"/>
          </p:cNvPicPr>
          <p:nvPr/>
        </p:nvPicPr>
        <p:blipFill>
          <a:blip r:embed="rId2"/>
          <a:stretch>
            <a:fillRect/>
          </a:stretch>
        </p:blipFill>
        <p:spPr>
          <a:xfrm>
            <a:off x="-2413066" y="-315416"/>
            <a:ext cx="14641771" cy="784887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1D04C8-414E-41F3-8CF1-62ABB3E254E6}"/>
              </a:ext>
            </a:extLst>
          </p:cNvPr>
          <p:cNvPicPr>
            <a:picLocks noChangeAspect="1"/>
          </p:cNvPicPr>
          <p:nvPr/>
        </p:nvPicPr>
        <p:blipFill>
          <a:blip r:embed="rId2"/>
          <a:stretch>
            <a:fillRect/>
          </a:stretch>
        </p:blipFill>
        <p:spPr>
          <a:xfrm>
            <a:off x="-3499322" y="-891480"/>
            <a:ext cx="15739077" cy="842493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2E4F51-4242-44F0-81E4-5F71C0B7384A}"/>
              </a:ext>
            </a:extLst>
          </p:cNvPr>
          <p:cNvPicPr>
            <a:picLocks noChangeAspect="1"/>
          </p:cNvPicPr>
          <p:nvPr/>
        </p:nvPicPr>
        <p:blipFill>
          <a:blip r:embed="rId2"/>
          <a:stretch>
            <a:fillRect/>
          </a:stretch>
        </p:blipFill>
        <p:spPr>
          <a:xfrm>
            <a:off x="-2960308" y="-459432"/>
            <a:ext cx="15064615" cy="813690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Choosing the Algorithm for Hyper Parameter Tuning</a:t>
            </a:r>
            <a:endParaRPr lang="en-US" dirty="0"/>
          </a:p>
        </p:txBody>
      </p:sp>
      <p:sp>
        <p:nvSpPr>
          <p:cNvPr id="3" name="Content Placeholder 2"/>
          <p:cNvSpPr>
            <a:spLocks noGrp="1"/>
          </p:cNvSpPr>
          <p:nvPr>
            <p:ph idx="1"/>
          </p:nvPr>
        </p:nvSpPr>
        <p:spPr>
          <a:xfrm>
            <a:off x="179512" y="1600200"/>
            <a:ext cx="8507288" cy="4781128"/>
          </a:xfrm>
        </p:spPr>
        <p:txBody>
          <a:bodyPr/>
          <a:lstStyle/>
          <a:p>
            <a:r>
              <a:rPr lang="en-IN" dirty="0"/>
              <a:t>The algorithms are evaluated on different criteria like accuracy, precision, recall</a:t>
            </a:r>
          </a:p>
          <a:p>
            <a:r>
              <a:rPr lang="en-IN" dirty="0"/>
              <a:t>I have chosen </a:t>
            </a:r>
          </a:p>
          <a:p>
            <a:r>
              <a:rPr lang="en-IN" dirty="0"/>
              <a:t>1.Adaboost classifier and </a:t>
            </a:r>
          </a:p>
          <a:p>
            <a:r>
              <a:rPr lang="en-IN" dirty="0"/>
              <a:t>2. GradientBoostingClassifier because there is less difference between train and test accuracies which indicates there will be no over or under fittings.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IN" dirty="0"/>
              <a:t>Hyper Parameter Tuning</a:t>
            </a:r>
            <a:endParaRPr lang="en-US" dirty="0"/>
          </a:p>
        </p:txBody>
      </p:sp>
      <p:sp>
        <p:nvSpPr>
          <p:cNvPr id="3" name="Content Placeholder 2"/>
          <p:cNvSpPr>
            <a:spLocks noGrp="1"/>
          </p:cNvSpPr>
          <p:nvPr>
            <p:ph idx="4294967295"/>
          </p:nvPr>
        </p:nvSpPr>
        <p:spPr>
          <a:xfrm>
            <a:off x="0" y="1600200"/>
            <a:ext cx="8229600" cy="4525963"/>
          </a:xfrm>
        </p:spPr>
        <p:txBody>
          <a:bodyPr/>
          <a:lstStyle/>
          <a:p>
            <a:r>
              <a:rPr lang="en-US" sz="1800" dirty="0"/>
              <a:t>Hyper parameter tuning is used to increase the performance of the algorithm</a:t>
            </a:r>
          </a:p>
          <a:p>
            <a:r>
              <a:rPr lang="en-IN" sz="1800" dirty="0"/>
              <a:t>Hyper parameter tuning tends to reduce over fitting as well</a:t>
            </a:r>
            <a:r>
              <a:rPr lang="en-IN" dirty="0"/>
              <a:t>.</a:t>
            </a:r>
          </a:p>
          <a:p>
            <a:endParaRPr lang="en-US" dirty="0"/>
          </a:p>
        </p:txBody>
      </p:sp>
      <p:pic>
        <p:nvPicPr>
          <p:cNvPr id="6" name="Picture 5">
            <a:extLst>
              <a:ext uri="{FF2B5EF4-FFF2-40B4-BE49-F238E27FC236}">
                <a16:creationId xmlns:a16="http://schemas.microsoft.com/office/drawing/2014/main" id="{C9F37AE7-3F6B-43B4-B490-E062BEC100F5}"/>
              </a:ext>
            </a:extLst>
          </p:cNvPr>
          <p:cNvPicPr>
            <a:picLocks noChangeAspect="1"/>
          </p:cNvPicPr>
          <p:nvPr/>
        </p:nvPicPr>
        <p:blipFill>
          <a:blip r:embed="rId2"/>
          <a:stretch>
            <a:fillRect/>
          </a:stretch>
        </p:blipFill>
        <p:spPr>
          <a:xfrm>
            <a:off x="0" y="2697161"/>
            <a:ext cx="9144000" cy="416083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0BA7CC-8974-45B5-A35F-43D1DCA22574}"/>
              </a:ext>
            </a:extLst>
          </p:cNvPr>
          <p:cNvPicPr>
            <a:picLocks noChangeAspect="1"/>
          </p:cNvPicPr>
          <p:nvPr/>
        </p:nvPicPr>
        <p:blipFill>
          <a:blip r:embed="rId2"/>
          <a:stretch>
            <a:fillRect/>
          </a:stretch>
        </p:blipFill>
        <p:spPr>
          <a:xfrm>
            <a:off x="-756592" y="-387425"/>
            <a:ext cx="10801200" cy="8405549"/>
          </a:xfrm>
          <a:prstGeom prst="rect">
            <a:avLst/>
          </a:prstGeom>
        </p:spPr>
      </p:pic>
    </p:spTree>
    <p:extLst>
      <p:ext uri="{BB962C8B-B14F-4D97-AF65-F5344CB8AC3E}">
        <p14:creationId xmlns:p14="http://schemas.microsoft.com/office/powerpoint/2010/main" val="844590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B6FE-2D86-441C-BE97-9E9CC979FF82}"/>
              </a:ext>
            </a:extLst>
          </p:cNvPr>
          <p:cNvSpPr>
            <a:spLocks noGrp="1"/>
          </p:cNvSpPr>
          <p:nvPr>
            <p:ph type="ctrTitle" idx="4294967295"/>
          </p:nvPr>
        </p:nvSpPr>
        <p:spPr>
          <a:xfrm>
            <a:off x="0" y="115888"/>
            <a:ext cx="7772400" cy="1368425"/>
          </a:xfrm>
        </p:spPr>
        <p:txBody>
          <a:bodyPr>
            <a:normAutofit/>
          </a:bodyPr>
          <a:lstStyle/>
          <a:p>
            <a:r>
              <a:rPr lang="en-IN" dirty="0"/>
              <a:t>Best model for prediction</a:t>
            </a:r>
          </a:p>
        </p:txBody>
      </p:sp>
      <p:sp>
        <p:nvSpPr>
          <p:cNvPr id="3" name="Subtitle 2">
            <a:extLst>
              <a:ext uri="{FF2B5EF4-FFF2-40B4-BE49-F238E27FC236}">
                <a16:creationId xmlns:a16="http://schemas.microsoft.com/office/drawing/2014/main" id="{B670CF7A-B3B5-4F54-8338-BBB687E3A4B2}"/>
              </a:ext>
            </a:extLst>
          </p:cNvPr>
          <p:cNvSpPr>
            <a:spLocks noGrp="1"/>
          </p:cNvSpPr>
          <p:nvPr>
            <p:ph type="subTitle" idx="4294967295"/>
          </p:nvPr>
        </p:nvSpPr>
        <p:spPr>
          <a:xfrm>
            <a:off x="0" y="1125538"/>
            <a:ext cx="9144000" cy="863600"/>
          </a:xfrm>
        </p:spPr>
        <p:txBody>
          <a:bodyPr>
            <a:normAutofit/>
          </a:bodyPr>
          <a:lstStyle/>
          <a:p>
            <a:r>
              <a:rPr lang="en-IN" sz="2000" dirty="0"/>
              <a:t>After Hyper Parameter Tuning we can see GradientBoostingClassifier tuned very well and giving the best score.</a:t>
            </a:r>
          </a:p>
        </p:txBody>
      </p:sp>
      <p:pic>
        <p:nvPicPr>
          <p:cNvPr id="4" name="Picture 3">
            <a:extLst>
              <a:ext uri="{FF2B5EF4-FFF2-40B4-BE49-F238E27FC236}">
                <a16:creationId xmlns:a16="http://schemas.microsoft.com/office/drawing/2014/main" id="{A45B85F4-07E8-4934-9F47-B95A530F951E}"/>
              </a:ext>
            </a:extLst>
          </p:cNvPr>
          <p:cNvPicPr>
            <a:picLocks noChangeAspect="1"/>
          </p:cNvPicPr>
          <p:nvPr/>
        </p:nvPicPr>
        <p:blipFill>
          <a:blip r:embed="rId2"/>
          <a:stretch>
            <a:fillRect/>
          </a:stretch>
        </p:blipFill>
        <p:spPr>
          <a:xfrm>
            <a:off x="0" y="1772816"/>
            <a:ext cx="9144000" cy="7040881"/>
          </a:xfrm>
          <a:prstGeom prst="rect">
            <a:avLst/>
          </a:prstGeom>
        </p:spPr>
      </p:pic>
    </p:spTree>
    <p:extLst>
      <p:ext uri="{BB962C8B-B14F-4D97-AF65-F5344CB8AC3E}">
        <p14:creationId xmlns:p14="http://schemas.microsoft.com/office/powerpoint/2010/main" val="4245020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a:xfrm>
            <a:off x="0" y="1772816"/>
            <a:ext cx="9144000" cy="5832648"/>
          </a:xfrm>
        </p:spPr>
        <p:txBody>
          <a:bodyPr>
            <a:normAutofit/>
          </a:bodyPr>
          <a:lstStyle/>
          <a:p>
            <a:r>
              <a:rPr lang="en-IN" sz="1800" dirty="0"/>
              <a:t>The model we built predicts whether the customer defaults or not with an accuracy of 85.09%.</a:t>
            </a:r>
          </a:p>
          <a:p>
            <a:r>
              <a:rPr lang="en-US" sz="1800" dirty="0"/>
              <a:t>The defaulting rate is higher in old customers. Defaulters recharge for the main account less no. of times but does recharge for data account more no. of times.</a:t>
            </a:r>
          </a:p>
          <a:p>
            <a:r>
              <a:rPr lang="en-US" sz="1800" dirty="0"/>
              <a:t>Re payers recharge the main account more no. of times when compared to defaulters.</a:t>
            </a:r>
          </a:p>
          <a:p>
            <a:r>
              <a:rPr lang="en-US" sz="1800" dirty="0"/>
              <a:t>This data set contains data of the year 2016  belonging to PSW telecom circle.</a:t>
            </a:r>
          </a:p>
          <a:p>
            <a:r>
              <a:rPr lang="en-US" sz="1800" dirty="0"/>
              <a:t>If we get data of other years along with other telecom companies  there will be scope for future work on this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EXPLORATORY DATA ANALYSIS</a:t>
            </a:r>
            <a:endParaRPr lang="en-US" dirty="0"/>
          </a:p>
        </p:txBody>
      </p:sp>
      <p:sp>
        <p:nvSpPr>
          <p:cNvPr id="3" name="Content Placeholder 2"/>
          <p:cNvSpPr>
            <a:spLocks noGrp="1"/>
          </p:cNvSpPr>
          <p:nvPr>
            <p:ph idx="1"/>
          </p:nvPr>
        </p:nvSpPr>
        <p:spPr/>
        <p:txBody>
          <a:bodyPr>
            <a:normAutofit lnSpcReduction="10000"/>
          </a:bodyPr>
          <a:lstStyle/>
          <a:p>
            <a:r>
              <a:rPr lang="en-US" sz="2400" dirty="0"/>
              <a:t>Data preprocessing is a technique of converting raw data into useful format.</a:t>
            </a:r>
          </a:p>
          <a:p>
            <a:r>
              <a:rPr lang="en-IN" sz="2400" dirty="0"/>
              <a:t>Data cleaning is a part of pre-processing technique where missing values will be dealt</a:t>
            </a:r>
            <a:r>
              <a:rPr lang="en-US" sz="2400" dirty="0"/>
              <a:t>.</a:t>
            </a:r>
            <a:endParaRPr lang="en-IN" sz="2400" dirty="0"/>
          </a:p>
          <a:p>
            <a:r>
              <a:rPr lang="en-IN" sz="2400" dirty="0" err="1"/>
              <a:t>Msisdn</a:t>
            </a:r>
            <a:r>
              <a:rPr lang="en-IN" sz="2400" dirty="0"/>
              <a:t> column will be dropped as it contains phone number of customer and it wont impact the predictions.</a:t>
            </a:r>
          </a:p>
          <a:p>
            <a:r>
              <a:rPr lang="en-IN" sz="2400" dirty="0" err="1"/>
              <a:t>Pcircle</a:t>
            </a:r>
            <a:r>
              <a:rPr lang="en-IN" sz="2400" dirty="0"/>
              <a:t> column will be dropped as it has same entry in all the columns.</a:t>
            </a:r>
          </a:p>
          <a:p>
            <a:r>
              <a:rPr lang="en-IN" sz="2400" dirty="0" err="1"/>
              <a:t>Pdate</a:t>
            </a:r>
            <a:r>
              <a:rPr lang="en-IN" sz="2400" dirty="0"/>
              <a:t> column will be divided into 3 separate columns named year month and date.</a:t>
            </a:r>
          </a:p>
          <a:p>
            <a:r>
              <a:rPr lang="en-IN" sz="2400" dirty="0"/>
              <a:t>The year column has only 1 value(</a:t>
            </a:r>
            <a:r>
              <a:rPr lang="en-IN" sz="2400" dirty="0" err="1"/>
              <a:t>i.e</a:t>
            </a:r>
            <a:r>
              <a:rPr lang="en-IN" sz="2400" dirty="0"/>
              <a:t> 2016)in all rows so deleting the year column.</a:t>
            </a:r>
            <a:endParaRPr lang="en-US" sz="2400" dirty="0"/>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58204" cy="5697559"/>
          </a:xfrm>
        </p:spPr>
        <p:txBody>
          <a:bodyPr>
            <a:normAutofit/>
          </a:bodyPr>
          <a:lstStyle/>
          <a:p>
            <a:pPr>
              <a:buNone/>
            </a:pPr>
            <a:r>
              <a:rPr lang="en-IN" sz="2400" dirty="0"/>
              <a:t>We can note that there are few columns with negative values.</a:t>
            </a:r>
          </a:p>
          <a:p>
            <a:pPr>
              <a:buNone/>
            </a:pPr>
            <a:r>
              <a:rPr lang="en-US" sz="2400" dirty="0"/>
              <a:t>1)</a:t>
            </a:r>
            <a:r>
              <a:rPr lang="en-US" sz="2400" dirty="0" err="1"/>
              <a:t>aon</a:t>
            </a:r>
            <a:endParaRPr lang="en-US" sz="2400" dirty="0"/>
          </a:p>
          <a:p>
            <a:pPr>
              <a:buNone/>
            </a:pPr>
            <a:r>
              <a:rPr lang="en-US" sz="2400" dirty="0"/>
              <a:t>2)daily_decr30=&gt;Daily amount spent from main account, averaged over last 30 days (in Indonesian Rupiah)</a:t>
            </a:r>
          </a:p>
          <a:p>
            <a:pPr>
              <a:buNone/>
            </a:pPr>
            <a:r>
              <a:rPr lang="en-US" sz="2400" dirty="0"/>
              <a:t>3)daily_decr90=&gt;Daily amount spent from main account, averaged over last 90 days (in Indonesian Rupiah)</a:t>
            </a:r>
          </a:p>
          <a:p>
            <a:pPr>
              <a:buNone/>
            </a:pPr>
            <a:r>
              <a:rPr lang="en-US" sz="2400" dirty="0"/>
              <a:t>4)rental30=&gt;Average main account balance over last 30 days</a:t>
            </a:r>
          </a:p>
          <a:p>
            <a:pPr>
              <a:buNone/>
            </a:pPr>
            <a:r>
              <a:rPr lang="en-US" sz="2400" dirty="0"/>
              <a:t>5)rental90=&gt;Average main account balance over last 90 days</a:t>
            </a:r>
          </a:p>
          <a:p>
            <a:pPr>
              <a:buNone/>
            </a:pPr>
            <a:r>
              <a:rPr lang="en-US" sz="2400" dirty="0"/>
              <a:t>6)</a:t>
            </a:r>
            <a:r>
              <a:rPr lang="en-US" sz="2400" dirty="0" err="1"/>
              <a:t>last_rech_date_ma</a:t>
            </a:r>
            <a:r>
              <a:rPr lang="en-US" sz="2400" dirty="0"/>
              <a:t>=&gt;Number of days till last recharge of main account</a:t>
            </a:r>
          </a:p>
          <a:p>
            <a:pPr>
              <a:buNone/>
            </a:pPr>
            <a:r>
              <a:rPr lang="en-US" sz="2400" dirty="0"/>
              <a:t>7)</a:t>
            </a:r>
            <a:r>
              <a:rPr lang="en-US" sz="2400" dirty="0" err="1"/>
              <a:t>last_rech_date_da</a:t>
            </a:r>
            <a:r>
              <a:rPr lang="en-US" sz="2400" dirty="0"/>
              <a:t>=&gt;Number of days till last recharge of data account</a:t>
            </a:r>
          </a:p>
          <a:p>
            <a:pPr>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71480"/>
            <a:ext cx="8329642" cy="5768997"/>
          </a:xfrm>
        </p:spPr>
        <p:txBody>
          <a:bodyPr>
            <a:normAutofit/>
          </a:bodyPr>
          <a:lstStyle/>
          <a:p>
            <a:r>
              <a:rPr lang="en-US" sz="1800" dirty="0"/>
              <a:t>Converting the </a:t>
            </a:r>
            <a:r>
              <a:rPr lang="en-US" sz="1800" dirty="0" err="1"/>
              <a:t>aon</a:t>
            </a:r>
            <a:r>
              <a:rPr lang="en-US" sz="1800" dirty="0"/>
              <a:t>  column to positive.</a:t>
            </a:r>
          </a:p>
          <a:p>
            <a:r>
              <a:rPr lang="en-US" sz="1800" b="1" dirty="0" err="1"/>
              <a:t>last_rech_date_ma</a:t>
            </a:r>
            <a:r>
              <a:rPr lang="en-US" sz="1800" dirty="0"/>
              <a:t>, </a:t>
            </a:r>
            <a:r>
              <a:rPr lang="en-US" sz="1800" b="1" dirty="0" err="1"/>
              <a:t>last_rech_date_da</a:t>
            </a:r>
            <a:r>
              <a:rPr lang="en-US" sz="1800" dirty="0"/>
              <a:t> : these two columns indicate </a:t>
            </a:r>
            <a:r>
              <a:rPr lang="en-US" sz="1800" dirty="0" err="1"/>
              <a:t>no.of</a:t>
            </a:r>
            <a:r>
              <a:rPr lang="en-US" sz="1800" dirty="0"/>
              <a:t> days till last recharge of main and data accounts. This count of days also can’t be negative. These columns will be converted to positive.</a:t>
            </a:r>
          </a:p>
          <a:p>
            <a:r>
              <a:rPr lang="en-IN" sz="1800" b="1" dirty="0"/>
              <a:t>Rental_30 </a:t>
            </a:r>
            <a:r>
              <a:rPr lang="en-IN" sz="1800" dirty="0"/>
              <a:t>and </a:t>
            </a:r>
            <a:r>
              <a:rPr lang="en-IN" sz="1800" b="1" dirty="0"/>
              <a:t>rental_90</a:t>
            </a:r>
            <a:r>
              <a:rPr lang="en-IN" sz="1800" dirty="0"/>
              <a:t> columns indicate average main account balance over 30 and 90 days respectively.</a:t>
            </a:r>
          </a:p>
          <a:p>
            <a:r>
              <a:rPr lang="en-IN" sz="1800" dirty="0"/>
              <a:t>When these columns are observed,</a:t>
            </a:r>
            <a:r>
              <a:rPr lang="en-US" sz="1800" dirty="0"/>
              <a:t> We can note that even though the average rental balance is in negatives which means the customer owe rent to company,</a:t>
            </a:r>
          </a:p>
          <a:p>
            <a:pPr>
              <a:buNone/>
            </a:pPr>
            <a:r>
              <a:rPr lang="en-US" sz="1800" dirty="0"/>
              <a:t>       they did repay their loans, which is most unlikely.</a:t>
            </a:r>
          </a:p>
          <a:p>
            <a:pPr>
              <a:buNone/>
            </a:pPr>
            <a:r>
              <a:rPr lang="en-US" sz="1800" dirty="0"/>
              <a:t>        There might be other possibility that user will not be granted loan if they have negative balance. The negative entries in the two columns might be due to erroneous entry. So converted them to positive. </a:t>
            </a:r>
          </a:p>
          <a:p>
            <a:r>
              <a:rPr lang="en-US" sz="1800" dirty="0"/>
              <a:t>It has been mentioned that </a:t>
            </a:r>
            <a:r>
              <a:rPr lang="en-US" sz="1800" b="1" dirty="0"/>
              <a:t>maxamnt_loans30 </a:t>
            </a:r>
            <a:r>
              <a:rPr lang="en-US" sz="1800" dirty="0"/>
              <a:t>columns values has to be either 6 or 12.we can notice that there are huge no. of entries other than 6,12. Ignoring 0 because there might be users who hasn’t taken loans. Converting the other numbers to zero because there is no probability of loan repay amount other than 6 ad 12.There are 1047 rows that has values other than 6,12 and 0. There are 1047 records of values that are other than 6,12 and 0.Converted these 1047 records to zero because we can’t predict their repayment amount.</a:t>
            </a:r>
          </a:p>
          <a:p>
            <a:endParaRPr lang="en-US" sz="1800" dirty="0"/>
          </a:p>
          <a:p>
            <a:pPr>
              <a:buNone/>
            </a:pPr>
            <a:endParaRPr lang="en-US" sz="1800" dirty="0"/>
          </a:p>
          <a:p>
            <a:pPr>
              <a:buNone/>
            </a:pPr>
            <a:endParaRPr lang="en-US" sz="1800" dirty="0"/>
          </a:p>
          <a:p>
            <a:endParaRPr lang="en-US" sz="1800" dirty="0"/>
          </a:p>
          <a:p>
            <a:endParaRPr lang="en-US" sz="1800" dirty="0"/>
          </a:p>
          <a:p>
            <a:endParaRPr lang="en-US" sz="1800" dirty="0"/>
          </a:p>
          <a:p>
            <a:endParaRPr lang="en-IN" sz="1800" dirty="0"/>
          </a:p>
          <a:p>
            <a:endParaRPr lang="en-IN" sz="1800" dirty="0"/>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85750" y="285750"/>
            <a:ext cx="8401050" cy="5840413"/>
          </a:xfrm>
        </p:spPr>
        <p:txBody>
          <a:bodyPr/>
          <a:lstStyle/>
          <a:p>
            <a:r>
              <a:rPr lang="en-US" sz="2000" b="1" dirty="0"/>
              <a:t>amt_loans90 </a:t>
            </a:r>
            <a:r>
              <a:rPr lang="en-US" sz="2000" dirty="0"/>
              <a:t>column describes the total amount of loans taken by the user in span of 90 days. The presence of zero in this column indicates that the user hasn’t taken any loans.</a:t>
            </a:r>
          </a:p>
          <a:p>
            <a:r>
              <a:rPr lang="en-US" sz="2000" dirty="0"/>
              <a:t>There are 2043 rows in the data frame with zero in </a:t>
            </a:r>
            <a:r>
              <a:rPr lang="en-US" sz="2000" b="1" dirty="0"/>
              <a:t>amt_loans90</a:t>
            </a:r>
            <a:r>
              <a:rPr lang="en-US" sz="2000" dirty="0"/>
              <a:t> column. Dropped the rows which has zero in the </a:t>
            </a:r>
            <a:r>
              <a:rPr lang="en-US" sz="2000" b="1" dirty="0" err="1"/>
              <a:t>amt_loans</a:t>
            </a:r>
            <a:r>
              <a:rPr lang="en-US" sz="2000" b="1" dirty="0"/>
              <a:t> 90 </a:t>
            </a:r>
            <a:r>
              <a:rPr lang="en-US" sz="2000" dirty="0"/>
              <a:t>column because such rows wont be useful in predicting the loan repayment.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Visualizations</a:t>
            </a:r>
            <a:endParaRPr lang="en-US" dirty="0"/>
          </a:p>
        </p:txBody>
      </p:sp>
      <p:pic>
        <p:nvPicPr>
          <p:cNvPr id="3" name="Picture 2">
            <a:extLst>
              <a:ext uri="{FF2B5EF4-FFF2-40B4-BE49-F238E27FC236}">
                <a16:creationId xmlns:a16="http://schemas.microsoft.com/office/drawing/2014/main" id="{4253A6BB-AC03-4D30-88A2-6EF7289E56B3}"/>
              </a:ext>
            </a:extLst>
          </p:cNvPr>
          <p:cNvPicPr>
            <a:picLocks noChangeAspect="1"/>
          </p:cNvPicPr>
          <p:nvPr/>
        </p:nvPicPr>
        <p:blipFill>
          <a:blip r:embed="rId2"/>
          <a:stretch>
            <a:fillRect/>
          </a:stretch>
        </p:blipFill>
        <p:spPr>
          <a:xfrm>
            <a:off x="0" y="1361697"/>
            <a:ext cx="9144000" cy="41346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1465</Words>
  <Application>Microsoft Office PowerPoint</Application>
  <PresentationFormat>On-screen Show (4:3)</PresentationFormat>
  <Paragraphs>92</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Office Theme</vt:lpstr>
      <vt:lpstr>MICRO CREDIT DEFAULTER PROJECT</vt:lpstr>
      <vt:lpstr>Business Problem</vt:lpstr>
      <vt:lpstr>MOTIVATION FOR  THE PROJECT</vt:lpstr>
      <vt:lpstr>ANALYTICAL PROBLEM FRAMING</vt:lpstr>
      <vt:lpstr>EXPLORATORY DATA ANALYSIS</vt:lpstr>
      <vt:lpstr>PowerPoint Presentation</vt:lpstr>
      <vt:lpstr>PowerPoint Presentation</vt:lpstr>
      <vt:lpstr>PowerPoint Presentation</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before building model</vt:lpstr>
      <vt:lpstr>PowerPoint Presentation</vt:lpstr>
      <vt:lpstr>PowerPoint Presentation</vt:lpstr>
      <vt:lpstr>Algorithms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Choosing the Algorithm for Hyper Parameter Tuning</vt:lpstr>
      <vt:lpstr>Hyper Parameter Tuning</vt:lpstr>
      <vt:lpstr>PowerPoint Presentation</vt:lpstr>
      <vt:lpstr>Best model for 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rifath nazum</dc:creator>
  <cp:lastModifiedBy>prince kumar</cp:lastModifiedBy>
  <cp:revision>93</cp:revision>
  <dcterms:created xsi:type="dcterms:W3CDTF">2021-03-18T07:23:37Z</dcterms:created>
  <dcterms:modified xsi:type="dcterms:W3CDTF">2022-11-01T11:43:07Z</dcterms:modified>
</cp:coreProperties>
</file>