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3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58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7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9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58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5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2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4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41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1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FC3E7603-8263-4A13-91E4-13E9B76FDE97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E250D8F-0334-4570-85C8-C7273C304A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1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83814-11C0-DEFA-FB84-4F8147D24522}"/>
              </a:ext>
            </a:extLst>
          </p:cNvPr>
          <p:cNvSpPr/>
          <p:nvPr/>
        </p:nvSpPr>
        <p:spPr>
          <a:xfrm>
            <a:off x="-271670" y="1315587"/>
            <a:ext cx="8839200" cy="457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</a:p>
          <a:p>
            <a:pPr algn="ctr" defTabSz="685800">
              <a:lnSpc>
                <a:spcPct val="15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Customer Retention Project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 defTabSz="685800">
              <a:defRPr/>
            </a:pPr>
            <a:r>
              <a:rPr lang="en-US" i="1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by 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Vaishnavi Balaji</a:t>
            </a: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Roll No: 1601-16-744-</a:t>
            </a:r>
            <a:r>
              <a:rPr lang="en-US" b="1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005</a:t>
            </a:r>
          </a:p>
          <a:p>
            <a:pPr algn="ctr" defTabSz="685800">
              <a:defRPr/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M. E Communication Engineering 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r>
              <a:rPr lang="en-US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</a:t>
            </a:r>
            <a:r>
              <a:rPr lang="en-US" kern="0" dirty="0"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Semester</a:t>
            </a:r>
          </a:p>
          <a:p>
            <a:pPr algn="ctr" defTabSz="685800">
              <a:defRPr/>
            </a:pP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defRPr/>
            </a:pPr>
            <a:br>
              <a:rPr lang="en-US" kern="0" dirty="0">
                <a:solidFill>
                  <a:srgbClr val="666666">
                    <a:lumMod val="50000"/>
                  </a:srgbClr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</a:br>
            <a:endParaRPr lang="en-US" kern="0" dirty="0">
              <a:solidFill>
                <a:srgbClr val="666666">
                  <a:lumMod val="50000"/>
                </a:srgbClr>
              </a:solidFill>
              <a:latin typeface="Times New Roman" panose="02020603050405020304" pitchFamily="18" charset="0"/>
              <a:cs typeface="Times New Roman" pitchFamily="18" charset="0"/>
              <a:sym typeface="Arial"/>
            </a:endParaRP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Internship-31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Flip Robo Technologies</a:t>
            </a:r>
          </a:p>
          <a:p>
            <a:pPr algn="ctr" defTabSz="685800">
              <a:lnSpc>
                <a:spcPct val="125000"/>
              </a:lnSpc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Arial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10F9-9710-9EC5-58E6-EE21C8DD501D}"/>
              </a:ext>
            </a:extLst>
          </p:cNvPr>
          <p:cNvSpPr/>
          <p:nvPr/>
        </p:nvSpPr>
        <p:spPr>
          <a:xfrm>
            <a:off x="152400" y="133230"/>
            <a:ext cx="8839200" cy="6586331"/>
          </a:xfrm>
          <a:prstGeom prst="rect">
            <a:avLst/>
          </a:prstGeom>
          <a:ln w="603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E-Retail Factors for Customer Activation 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Retention</a:t>
            </a:r>
          </a:p>
          <a:p>
            <a:pPr algn="ctr"/>
            <a:endParaRPr lang="en-IN" sz="32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Balaji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Internship-31</a:t>
            </a:r>
          </a:p>
          <a:p>
            <a:pPr algn="ctr"/>
            <a:endParaRPr lang="en-IN" sz="32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SME- </a:t>
            </a:r>
            <a:r>
              <a:rPr lang="en-IN" sz="24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Gulshana</a:t>
            </a:r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/>
            <a:endParaRPr lang="en-IN" sz="2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 Robo Technologies</a:t>
            </a:r>
          </a:p>
          <a:p>
            <a:pPr algn="ctr"/>
            <a:r>
              <a:rPr lang="en-IN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#39, NGEF Lane, 2nd Floor, Suite No.1759, Indiranagar, Bangalore, Karnataka, India 560 038</a:t>
            </a:r>
          </a:p>
          <a:p>
            <a:pPr algn="ctr"/>
            <a:endParaRPr lang="en-IN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F0C1B-DCD4-4D4D-2803-86127A72D768}"/>
              </a:ext>
            </a:extLst>
          </p:cNvPr>
          <p:cNvSpPr txBox="1"/>
          <p:nvPr/>
        </p:nvSpPr>
        <p:spPr>
          <a:xfrm>
            <a:off x="251792" y="6346323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  <a:r>
              <a:rPr lang="en-IN" baseline="30000" dirty="0"/>
              <a:t>th</a:t>
            </a:r>
            <a:r>
              <a:rPr lang="en-IN" dirty="0"/>
              <a:t> October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A1ED-9D41-D9EB-80EE-C1E289C0F663}"/>
              </a:ext>
            </a:extLst>
          </p:cNvPr>
          <p:cNvSpPr txBox="1"/>
          <p:nvPr/>
        </p:nvSpPr>
        <p:spPr>
          <a:xfrm>
            <a:off x="7684249" y="635022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Hyderabad</a:t>
            </a:r>
          </a:p>
        </p:txBody>
      </p:sp>
    </p:spTree>
    <p:extLst>
      <p:ext uri="{BB962C8B-B14F-4D97-AF65-F5344CB8AC3E}">
        <p14:creationId xmlns:p14="http://schemas.microsoft.com/office/powerpoint/2010/main" val="17632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8630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556988"/>
            <a:ext cx="8730696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35782-5433-60DC-B282-8DD75A5989A9}"/>
              </a:ext>
            </a:extLst>
          </p:cNvPr>
          <p:cNvSpPr txBox="1"/>
          <p:nvPr/>
        </p:nvSpPr>
        <p:spPr>
          <a:xfrm>
            <a:off x="-172279" y="305197"/>
            <a:ext cx="8375374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density of women customers are higher than men.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are men from Bangalore and Ghaziabad have shopped for less than a year.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men shopping online belong from Delhi and Noida.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 from Moradabad have been shopping for the longest time.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Women from Meerut and Noida have shopped the longest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64C76-86D9-4E4B-5C57-57F1AEA12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1" t="22801" r="17772" b="17316"/>
          <a:stretch/>
        </p:blipFill>
        <p:spPr>
          <a:xfrm>
            <a:off x="541269" y="2555074"/>
            <a:ext cx="8061462" cy="42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9EB22379-2629-B981-5854-6F0B88D5C996}"/>
              </a:ext>
            </a:extLst>
          </p:cNvPr>
          <p:cNvSpPr txBox="1">
            <a:spLocks/>
          </p:cNvSpPr>
          <p:nvPr/>
        </p:nvSpPr>
        <p:spPr>
          <a:xfrm>
            <a:off x="254278" y="0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A6F7-09FF-CFE0-CDCC-145083F61165}"/>
              </a:ext>
            </a:extLst>
          </p:cNvPr>
          <p:cNvSpPr txBox="1"/>
          <p:nvPr/>
        </p:nvSpPr>
        <p:spPr>
          <a:xfrm>
            <a:off x="-185531" y="439277"/>
            <a:ext cx="8375374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Many customers who have been shopping online for more than 4 years still use the website, which indicates online brands need to focus on regularly updating their website.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2C24F-6A90-93C7-02BC-BBD934425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16" t="21316" r="27536" b="17342"/>
          <a:stretch/>
        </p:blipFill>
        <p:spPr>
          <a:xfrm>
            <a:off x="1099931" y="1702656"/>
            <a:ext cx="6600048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C280B-AA81-DAD6-CBD3-450894EC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2" name="Shape 111">
            <a:extLst>
              <a:ext uri="{FF2B5EF4-FFF2-40B4-BE49-F238E27FC236}">
                <a16:creationId xmlns:a16="http://schemas.microsoft.com/office/drawing/2014/main" id="{ACB5BE6F-A745-056C-66F2-EF497486E895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6795-1C0B-09F8-5C2C-6EDDE9F54071}"/>
              </a:ext>
            </a:extLst>
          </p:cNvPr>
          <p:cNvSpPr txBox="1"/>
          <p:nvPr/>
        </p:nvSpPr>
        <p:spPr>
          <a:xfrm>
            <a:off x="206652" y="914719"/>
            <a:ext cx="8730696" cy="651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3.	Brand Image: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With respect to the below mentioned features-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Easy to use website/application					Visual appeal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Wide variety of products on offer				Complete, relevant description of product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Fast loading speed of website and application		Reliability of the website or application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Quickness to complete purchase				Availability to several payment options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Speedy order delivery						Privacy of customer’s information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Security of customer’s Financial Information			Perceived trustworthiness</a:t>
            </a:r>
          </a:p>
          <a:p>
            <a:pPr marL="434250">
              <a:lnSpc>
                <a:spcPct val="200000"/>
              </a:lnSpc>
            </a:pPr>
            <a:r>
              <a:rPr lang="en-US" sz="1400" dirty="0"/>
              <a:t>Presence of online assistance through multi-channel</a:t>
            </a:r>
          </a:p>
          <a:p>
            <a:pPr marL="434250">
              <a:lnSpc>
                <a:spcPct val="200000"/>
              </a:lnSpc>
            </a:pPr>
            <a:endParaRPr lang="en-US" sz="1400" dirty="0"/>
          </a:p>
          <a:p>
            <a:pPr marL="434250">
              <a:lnSpc>
                <a:spcPct val="200000"/>
              </a:lnSpc>
            </a:pPr>
            <a:r>
              <a:rPr lang="en-US" sz="1600" b="1" dirty="0"/>
              <a:t>Amazon and Flipkart have the highest percentage for brand image followed by Paytm and Myntra.</a:t>
            </a:r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6C68B-CE9F-7D30-7944-F3BE0780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E8FB2872-B5A0-B5FC-9212-C621CC6CE7A8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5D425-C3ED-8D5F-1883-750A012037EA}"/>
              </a:ext>
            </a:extLst>
          </p:cNvPr>
          <p:cNvSpPr txBox="1"/>
          <p:nvPr/>
        </p:nvSpPr>
        <p:spPr>
          <a:xfrm>
            <a:off x="254278" y="708546"/>
            <a:ext cx="8005205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/>
              <a:t>There are many people who leave their cart because they find better alternative offers, which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is occurring often in Amazon, Flipkart and Paytm.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04EAF-AEC0-0A68-C422-FC5F031C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14134" r="16522" b="10156"/>
          <a:stretch/>
        </p:blipFill>
        <p:spPr>
          <a:xfrm>
            <a:off x="682487" y="1713458"/>
            <a:ext cx="7779026" cy="49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D32FA-CCBE-A4D5-5A45-8E1CA880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F4B6A2A5-CAA1-7BA5-0CCE-870385EB7387}"/>
              </a:ext>
            </a:extLst>
          </p:cNvPr>
          <p:cNvSpPr txBox="1">
            <a:spLocks/>
          </p:cNvSpPr>
          <p:nvPr/>
        </p:nvSpPr>
        <p:spPr>
          <a:xfrm>
            <a:off x="254278" y="120815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AAD48-A21D-BBE5-7A59-B613AE8FE42F}"/>
              </a:ext>
            </a:extLst>
          </p:cNvPr>
          <p:cNvSpPr txBox="1"/>
          <p:nvPr/>
        </p:nvSpPr>
        <p:spPr>
          <a:xfrm>
            <a:off x="206652" y="914719"/>
            <a:ext cx="8730696" cy="4978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sz="1600" dirty="0"/>
              <a:t>Loyalty: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In the given dataset the negative features about the brand are given as follows: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Longer Time to get logged in				Longer time to display graphics and photos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Late declaration of price					Longer Page loading time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Limited mode of payment in most products		Longer delivery period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Change in website design					Frequent disruption when moving from one 											page to another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434250">
              <a:lnSpc>
                <a:spcPct val="200000"/>
              </a:lnSpc>
            </a:pPr>
            <a:r>
              <a:rPr lang="en-IN" sz="1600" dirty="0"/>
              <a:t>	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  <a:r>
              <a:rPr lang="en-IN" sz="1600" b="1" dirty="0"/>
              <a:t>Customers are loyal to Amazon, Flipkart and Paytm even though they have negative remarks 	about them, they would still recommend these brands to their family and friends.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73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E4DD09-C93B-1FB8-306C-AE9D1CFB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1E17E041-DA8D-F945-405C-8287683B9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8330" y="0"/>
            <a:ext cx="2067339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B015B-4449-C3AB-EE61-CE2FB8D6DB9F}"/>
              </a:ext>
            </a:extLst>
          </p:cNvPr>
          <p:cNvSpPr txBox="1"/>
          <p:nvPr/>
        </p:nvSpPr>
        <p:spPr>
          <a:xfrm>
            <a:off x="254278" y="820057"/>
            <a:ext cx="8889722" cy="394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given dataset, models are developed using many algorithms- Logistic Regression, Decision Tree Classifier, Random Forest Classifier, K-Neighbors Classifier, Support Vector Classifier, Gaussian NB. After comparing the results, the models which are efficient are-Logistic Regression model, Random Forest Classifier model, K-Neighbors Classifier model, Support Vector Classifier model.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above models the parameter which is the target is “Which of the Indian online retailer would you recommend to a friend?”, which is considered as a major factor in analyzing Customer Satisfaction.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cross-validation score of 0.99 is achieved.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D7FFD-1B68-AC99-FE4F-DCDCF18F25C0}"/>
              </a:ext>
            </a:extLst>
          </p:cNvPr>
          <p:cNvSpPr txBox="1"/>
          <p:nvPr/>
        </p:nvSpPr>
        <p:spPr>
          <a:xfrm>
            <a:off x="2822418" y="2756453"/>
            <a:ext cx="3499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55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6">
            <a:extLst>
              <a:ext uri="{FF2B5EF4-FFF2-40B4-BE49-F238E27FC236}">
                <a16:creationId xmlns:a16="http://schemas.microsoft.com/office/drawing/2014/main" id="{87A22CC6-1DC5-7EC4-39B4-05B38476E6E1}"/>
              </a:ext>
            </a:extLst>
          </p:cNvPr>
          <p:cNvSpPr txBox="1">
            <a:spLocks/>
          </p:cNvSpPr>
          <p:nvPr/>
        </p:nvSpPr>
        <p:spPr>
          <a:xfrm>
            <a:off x="197047" y="465167"/>
            <a:ext cx="5478412" cy="459434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Bef>
                <a:spcPts val="0"/>
              </a:spcBef>
              <a:defRPr/>
            </a:pP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Seminar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CD42-19DF-52B2-0F9A-E0912477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758448"/>
            <a:ext cx="284871" cy="284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AD13D-11A6-9D83-4170-FE16F942A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374609"/>
            <a:ext cx="284871" cy="28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C8AE3-00EA-9E01-91B9-9142FE50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2961455"/>
            <a:ext cx="284871" cy="284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EB2E7-CD55-62DD-49F3-AD36E79F20C1}"/>
              </a:ext>
            </a:extLst>
          </p:cNvPr>
          <p:cNvSpPr txBox="1"/>
          <p:nvPr/>
        </p:nvSpPr>
        <p:spPr>
          <a:xfrm>
            <a:off x="663682" y="2284452"/>
            <a:ext cx="15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132E2-CC54-6DF3-EDCC-2CDCF1D004F8}"/>
              </a:ext>
            </a:extLst>
          </p:cNvPr>
          <p:cNvSpPr txBox="1"/>
          <p:nvPr/>
        </p:nvSpPr>
        <p:spPr>
          <a:xfrm>
            <a:off x="649878" y="1673706"/>
            <a:ext cx="22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3D6F8-6334-F379-7924-F3CD4D65A360}"/>
              </a:ext>
            </a:extLst>
          </p:cNvPr>
          <p:cNvSpPr txBox="1"/>
          <p:nvPr/>
        </p:nvSpPr>
        <p:spPr>
          <a:xfrm>
            <a:off x="649878" y="1128648"/>
            <a:ext cx="22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13D2A-24FD-A3C3-4102-DED8867F2EA2}"/>
              </a:ext>
            </a:extLst>
          </p:cNvPr>
          <p:cNvSpPr txBox="1"/>
          <p:nvPr/>
        </p:nvSpPr>
        <p:spPr>
          <a:xfrm flipH="1">
            <a:off x="660709" y="2898444"/>
            <a:ext cx="56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77AB5-ECD1-F3DC-AE1E-FF89DD0C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3606297"/>
            <a:ext cx="284871" cy="284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818DF5-85E7-C1C6-FC1B-5E2770F2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4" t="33222" r="65500" b="61236"/>
          <a:stretch/>
        </p:blipFill>
        <p:spPr>
          <a:xfrm>
            <a:off x="232117" y="1200932"/>
            <a:ext cx="284871" cy="284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26F95D-1F63-8581-8C80-E38140878CC3}"/>
              </a:ext>
            </a:extLst>
          </p:cNvPr>
          <p:cNvSpPr txBox="1"/>
          <p:nvPr/>
        </p:nvSpPr>
        <p:spPr>
          <a:xfrm flipH="1">
            <a:off x="663682" y="3542376"/>
            <a:ext cx="73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9975D-80FA-7434-3C20-66B6CCB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1" y="1485803"/>
            <a:ext cx="5411377" cy="31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341F0-76E5-D01A-8B1B-E4095016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58">
            <a:extLst>
              <a:ext uri="{FF2B5EF4-FFF2-40B4-BE49-F238E27FC236}">
                <a16:creationId xmlns:a16="http://schemas.microsoft.com/office/drawing/2014/main" id="{2FBDF06A-241E-1FD4-66E9-0266FF59227F}"/>
              </a:ext>
            </a:extLst>
          </p:cNvPr>
          <p:cNvSpPr txBox="1">
            <a:spLocks/>
          </p:cNvSpPr>
          <p:nvPr/>
        </p:nvSpPr>
        <p:spPr>
          <a:xfrm>
            <a:off x="640556" y="160406"/>
            <a:ext cx="7862888" cy="6540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7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C14FB-FA4C-7ED6-6128-F0C6632DA30D}"/>
              </a:ext>
            </a:extLst>
          </p:cNvPr>
          <p:cNvSpPr txBox="1"/>
          <p:nvPr/>
        </p:nvSpPr>
        <p:spPr>
          <a:xfrm>
            <a:off x="254278" y="940904"/>
            <a:ext cx="8458021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 the age of E-commerce, Customer Satisfaction is the most critical yardstick which</a:t>
            </a:r>
          </a:p>
          <a:p>
            <a:pPr>
              <a:lnSpc>
                <a:spcPct val="150000"/>
              </a:lnSpc>
            </a:pPr>
            <a:r>
              <a:rPr lang="en-IN" dirty="0"/>
              <a:t>      is monitored to measure the profits of the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Customer Satisfaction stands as a key factor in determining the tendency of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customer to repurchase and refer the portal to their friends and family.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Hence because of positive experience of the customer leads to cyclical profits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conversely negative experience may be hazardous to the profit and reputation of the</a:t>
            </a:r>
          </a:p>
          <a:p>
            <a:pPr>
              <a:lnSpc>
                <a:spcPct val="150000"/>
              </a:lnSpc>
            </a:pPr>
            <a:r>
              <a:rPr lang="en-IN" dirty="0"/>
              <a:t>     organisation.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FCAA-94CE-8941-A68D-09019B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29" y="3837610"/>
            <a:ext cx="5084415" cy="28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>
            <a:extLst>
              <a:ext uri="{FF2B5EF4-FFF2-40B4-BE49-F238E27FC236}">
                <a16:creationId xmlns:a16="http://schemas.microsoft.com/office/drawing/2014/main" id="{5C9B58F1-4853-1B0D-DD4A-ED786E0A4221}"/>
              </a:ext>
            </a:extLst>
          </p:cNvPr>
          <p:cNvSpPr txBox="1">
            <a:spLocks/>
          </p:cNvSpPr>
          <p:nvPr/>
        </p:nvSpPr>
        <p:spPr>
          <a:xfrm>
            <a:off x="-36563" y="748043"/>
            <a:ext cx="8819212" cy="7604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e-retail success factors which play a major role in customer satisfaction.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43">
            <a:extLst>
              <a:ext uri="{FF2B5EF4-FFF2-40B4-BE49-F238E27FC236}">
                <a16:creationId xmlns:a16="http://schemas.microsoft.com/office/drawing/2014/main" id="{90E5A27A-D74A-2821-5737-0D8E77FD57D5}"/>
              </a:ext>
            </a:extLst>
          </p:cNvPr>
          <p:cNvSpPr txBox="1">
            <a:spLocks/>
          </p:cNvSpPr>
          <p:nvPr/>
        </p:nvSpPr>
        <p:spPr>
          <a:xfrm>
            <a:off x="0" y="2091551"/>
            <a:ext cx="7205989" cy="42671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r>
              <a:rPr lang="en-IN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Analysis on the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dataset based on customer’s personal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relationship between the features based on the factors of Intention of Repeat Purchase, Online Retailing, Brand Image and Loyalty.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the categorical features and training a model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and evaluating using the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hape 128" descr="photo-1434030216411-0b793f4b4173.jpg">
            <a:extLst>
              <a:ext uri="{FF2B5EF4-FFF2-40B4-BE49-F238E27FC236}">
                <a16:creationId xmlns:a16="http://schemas.microsoft.com/office/drawing/2014/main" id="{6D38E8F0-05A8-627D-A74C-643A253B1F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21763" y="2091551"/>
            <a:ext cx="2728325" cy="272832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8392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2E115FC4-1B20-F57D-939D-4D45DC15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413" y="316168"/>
            <a:ext cx="23471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troduction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111F5-1139-A5FF-01EC-9ED62565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87FAA-93BE-4508-82C5-AC1083DF107D}"/>
              </a:ext>
            </a:extLst>
          </p:cNvPr>
          <p:cNvSpPr txBox="1"/>
          <p:nvPr/>
        </p:nvSpPr>
        <p:spPr>
          <a:xfrm>
            <a:off x="254278" y="1126434"/>
            <a:ext cx="88897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concept of electronic commerce has evolved in India with the evolution of Internet. As </a:t>
            </a:r>
          </a:p>
          <a:p>
            <a:r>
              <a:rPr lang="en-IN" dirty="0"/>
              <a:t>      and when people got access to seamless network connectivity, the exposure to purchase    </a:t>
            </a:r>
          </a:p>
          <a:p>
            <a:r>
              <a:rPr lang="en-IN" dirty="0"/>
              <a:t>      commodities online increased.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spectrum of e-retailing is huge, right from planning travel tickets to purchasing big appliances as well as getting groceries delivered at the doorstep.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the rise in access to internet gave rise to an exponential increase in Indian E-commerce portals wherein customer can browse a variety of items related to a particular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interval from customer browsing the application/portal to getting the product delivered is a game changer for the Organisation, due to which majority of the e-retailers focus of customer satisfaction to enhance their turnovers and understand which field has to be improved in their organisation.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113" y="187198"/>
            <a:ext cx="4717774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767049"/>
            <a:ext cx="8583440" cy="628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data is collected from Indian Online shoppers.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Dataset consists of 269 rows and 71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Except the column “What is the Pin Code of where you shop online from?” , all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other columns are of object data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no null values in the data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After analysing the personal information, we can conclude that there were double the </a:t>
            </a:r>
          </a:p>
          <a:p>
            <a:pPr>
              <a:lnSpc>
                <a:spcPct val="150000"/>
              </a:lnSpc>
            </a:pPr>
            <a:r>
              <a:rPr lang="en-IN" dirty="0"/>
              <a:t>     number of women than men who have taken this survey.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are in the age group- 20-50 years followed by </a:t>
            </a:r>
          </a:p>
          <a:p>
            <a:pPr>
              <a:lnSpc>
                <a:spcPct val="150000"/>
              </a:lnSpc>
            </a:pPr>
            <a:r>
              <a:rPr lang="en-IN" dirty="0"/>
              <a:t>     teenagers and senior citizens being minority.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belong from Delhi, Noida and Bangalore.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There are two categories in cities section- Noida and Greater Noida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which has to be processed.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of the people have been shopping for a long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Majority of the people purchase online for around 10 times a year.</a:t>
            </a:r>
          </a:p>
          <a:p>
            <a:pPr>
              <a:lnSpc>
                <a:spcPct val="150000"/>
              </a:lnSpc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591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6307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54278" y="462249"/>
            <a:ext cx="8730696" cy="399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Analysis based on following factors: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600" dirty="0"/>
              <a:t>Intention of Repeat Purchase: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Shopaholics who shop more than 41 times a year shop from multiple brands, people who shop for 32-40 and less than 10 times a year do not shop from Myntra. No matter what the scenario is , people often shop from Amazon and Flipkart.</a:t>
            </a:r>
          </a:p>
          <a:p>
            <a:pPr marL="434250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16C3F-D3F2-3C8A-AB1F-80CBB53A8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68" b="7333"/>
          <a:stretch/>
        </p:blipFill>
        <p:spPr>
          <a:xfrm>
            <a:off x="0" y="2670313"/>
            <a:ext cx="9144000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70F8C-EE7B-031B-F2EF-E90C2E7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6" name="Shape 111">
            <a:extLst>
              <a:ext uri="{FF2B5EF4-FFF2-40B4-BE49-F238E27FC236}">
                <a16:creationId xmlns:a16="http://schemas.microsoft.com/office/drawing/2014/main" id="{3ABDA778-B8B6-05E6-D86B-FC041790E213}"/>
              </a:ext>
            </a:extLst>
          </p:cNvPr>
          <p:cNvSpPr txBox="1">
            <a:spLocks/>
          </p:cNvSpPr>
          <p:nvPr/>
        </p:nvSpPr>
        <p:spPr>
          <a:xfrm>
            <a:off x="254278" y="58228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C6C28-24FA-2E6C-6DB5-9D19C206A413}"/>
              </a:ext>
            </a:extLst>
          </p:cNvPr>
          <p:cNvSpPr txBox="1"/>
          <p:nvPr/>
        </p:nvSpPr>
        <p:spPr>
          <a:xfrm>
            <a:off x="-178904" y="638079"/>
            <a:ext cx="9322904" cy="17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 brands like Amazon and Flipkart are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who shop from multiple brand don’t seem to be satisfied.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who shop from Amazon and Flipkart gain access to a lot of loyalty programs, whereas people who shop from multiple brands do not receive the same.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605D4-7D9C-7BE7-4EA7-593E0757B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3" t="9490" r="12609" b="5793"/>
          <a:stretch/>
        </p:blipFill>
        <p:spPr>
          <a:xfrm>
            <a:off x="433182" y="2393624"/>
            <a:ext cx="8478905" cy="44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739CE-05E1-09EA-DB00-0FB78EE4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042"/>
            <a:ext cx="254278" cy="6919042"/>
          </a:xfrm>
          <a:prstGeom prst="rect">
            <a:avLst/>
          </a:prstGeom>
        </p:spPr>
      </p:pic>
      <p:sp>
        <p:nvSpPr>
          <p:cNvPr id="5" name="Shape 111">
            <a:extLst>
              <a:ext uri="{FF2B5EF4-FFF2-40B4-BE49-F238E27FC236}">
                <a16:creationId xmlns:a16="http://schemas.microsoft.com/office/drawing/2014/main" id="{CF8D4A70-78B4-8830-190C-30C814184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78" y="-75872"/>
            <a:ext cx="1362487" cy="579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7D270-1A98-1618-8270-6BA32768A3D6}"/>
              </a:ext>
            </a:extLst>
          </p:cNvPr>
          <p:cNvSpPr txBox="1"/>
          <p:nvPr/>
        </p:nvSpPr>
        <p:spPr>
          <a:xfrm>
            <a:off x="206652" y="353796"/>
            <a:ext cx="8730696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2.	Online Retailing: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number of people have been shopping beyond 4 years except the age group below 20 years and above 51 years.</a:t>
            </a:r>
          </a:p>
          <a:p>
            <a:pPr marL="7200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who have been shopping from 1-2 years do not include teenagers and old people.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C5E14-6A41-3D56-2615-595914841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81" t="21063" r="28116" b="16829"/>
          <a:stretch/>
        </p:blipFill>
        <p:spPr>
          <a:xfrm>
            <a:off x="1977060" y="2523053"/>
            <a:ext cx="5463466" cy="433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1196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Symbol</vt:lpstr>
      <vt:lpstr>Times New Roman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Introduction</vt:lpstr>
      <vt:lpstr>Exploratory Data Analysis</vt:lpstr>
      <vt:lpstr>Contd.</vt:lpstr>
      <vt:lpstr>PowerPoint Presentation</vt:lpstr>
      <vt:lpstr>Contd.</vt:lpstr>
      <vt:lpstr>Contd.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Balaji</dc:creator>
  <cp:lastModifiedBy>prince kumar</cp:lastModifiedBy>
  <cp:revision>75</cp:revision>
  <dcterms:created xsi:type="dcterms:W3CDTF">2022-10-10T01:58:57Z</dcterms:created>
  <dcterms:modified xsi:type="dcterms:W3CDTF">2022-10-17T07:00:25Z</dcterms:modified>
</cp:coreProperties>
</file>