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Berlin Sans FB Demi" panose="020E0802020502020306" pitchFamily="34" charset="0"/>
      <p:bold r:id="rId48"/>
    </p:embeddedFont>
    <p:embeddedFont>
      <p:font typeface="Caesar Dressing" panose="020B0604020202020204" charset="0"/>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76df101a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76df101a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38bd66432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38bd664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38bd66432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38bd6643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38bd66432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38bd6643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538bd66432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538bd6643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538bd66432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538bd6643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538bd66432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538bd6643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538bd66432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538bd6643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538bd66432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538bd6643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38bd66432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38bd664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538bd66432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38bd6643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e76df101a_1_6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e76df101a_1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38bd66432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38bd6643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38bd66432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38bd6643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38bd66432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38bd6643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538bd66432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538bd6643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38bd66432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38bd6643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38bd66432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38bd6643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38bd66432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38bd6643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4b51f7eb2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4b51f7e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4b51f7eb2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4b51f7eb2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b51f7eb2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b51f7eb2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e76df101a_1_1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e76df101a_1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4b51f7eb2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b51f7eb2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b51f7eb2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b51f7eb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4b51f7eb25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4b51f7eb2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b51f7eb25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b51f7eb2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4b51f7eb25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4b51f7eb2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b51f7eb25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b51f7eb2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4b51f7eb25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4b51f7eb2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4b51f7eb25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4b51f7eb2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4b51f7eb25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4b51f7eb2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4b51f7eb25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b51f7eb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e76df101a_1_1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e76df101a_1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4b51f7eb25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4b51f7eb2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4b51f7eb25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4b51f7eb2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4b51f7eb25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4b51f7eb2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4b51f7eb25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4b51f7eb2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4b51f7eb25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4b51f7eb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e76df101a_1_1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e76df101a_1_1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e76df101a_1_15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e76df101a_1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38bd6643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38bd664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38bd66432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38bd6643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38bd66432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38bd6643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_2">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13"/>
          <p:cNvGrpSpPr/>
          <p:nvPr/>
        </p:nvGrpSpPr>
        <p:grpSpPr>
          <a:xfrm>
            <a:off x="595613" y="2538080"/>
            <a:ext cx="7952774" cy="64502"/>
            <a:chOff x="595675" y="2820050"/>
            <a:chExt cx="7952774" cy="64502"/>
          </a:xfrm>
        </p:grpSpPr>
        <p:sp>
          <p:nvSpPr>
            <p:cNvPr id="53" name="Google Shape;53;p13"/>
            <p:cNvSpPr/>
            <p:nvPr/>
          </p:nvSpPr>
          <p:spPr>
            <a:xfrm>
              <a:off x="2186208" y="2820050"/>
              <a:ext cx="1620000" cy="64500"/>
            </a:xfrm>
            <a:prstGeom prst="rect">
              <a:avLst/>
            </a:prstGeom>
            <a:solidFill>
              <a:srgbClr val="D6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p:nvPr/>
          </p:nvSpPr>
          <p:spPr>
            <a:xfrm>
              <a:off x="3776784" y="2820050"/>
              <a:ext cx="1620000" cy="64500"/>
            </a:xfrm>
            <a:prstGeom prst="rect">
              <a:avLst/>
            </a:prstGeom>
            <a:solidFill>
              <a:srgbClr val="F77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5373056" y="2820052"/>
              <a:ext cx="1596300" cy="64500"/>
            </a:xfrm>
            <a:prstGeom prst="rect">
              <a:avLst/>
            </a:prstGeom>
            <a:solidFill>
              <a:srgbClr val="FCB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595675" y="2820050"/>
              <a:ext cx="1590600" cy="64500"/>
            </a:xfrm>
            <a:prstGeom prst="rect">
              <a:avLst/>
            </a:prstGeom>
            <a:solidFill>
              <a:srgbClr val="003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6957849" y="2820050"/>
              <a:ext cx="1590600" cy="64500"/>
            </a:xfrm>
            <a:prstGeom prst="rect">
              <a:avLst/>
            </a:prstGeom>
            <a:solidFill>
              <a:srgbClr val="EAE2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13"/>
          <p:cNvSpPr txBox="1">
            <a:spLocks noGrp="1"/>
          </p:cNvSpPr>
          <p:nvPr>
            <p:ph type="title"/>
          </p:nvPr>
        </p:nvSpPr>
        <p:spPr>
          <a:xfrm>
            <a:off x="505475" y="1375100"/>
            <a:ext cx="8043000" cy="10869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a:endParaRPr/>
          </a:p>
        </p:txBody>
      </p:sp>
      <p:sp>
        <p:nvSpPr>
          <p:cNvPr id="59" name="Google Shape;59;p13"/>
          <p:cNvSpPr txBox="1">
            <a:spLocks noGrp="1"/>
          </p:cNvSpPr>
          <p:nvPr>
            <p:ph type="subTitle" idx="1"/>
          </p:nvPr>
        </p:nvSpPr>
        <p:spPr>
          <a:xfrm>
            <a:off x="505475" y="2759992"/>
            <a:ext cx="4862400" cy="362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a:endParaRPr/>
          </a:p>
        </p:txBody>
      </p:sp>
      <p:sp>
        <p:nvSpPr>
          <p:cNvPr id="60" name="Google Shape;6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D47A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92200" y="928925"/>
            <a:ext cx="7959600" cy="15699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Clr>
                <a:schemeClr val="dk1"/>
              </a:buClr>
              <a:buSzPts val="1100"/>
              <a:buFont typeface="Arial"/>
              <a:buNone/>
            </a:pPr>
            <a:r>
              <a:rPr lang="en-GB" sz="4500">
                <a:solidFill>
                  <a:srgbClr val="0D47A1"/>
                </a:solidFill>
                <a:latin typeface="Caesar Dressing"/>
                <a:ea typeface="Caesar Dressing"/>
                <a:cs typeface="Caesar Dressing"/>
                <a:sym typeface="Caesar Dressing"/>
              </a:rPr>
              <a:t>Malignant Comments Classifier Project.</a:t>
            </a:r>
            <a:endParaRPr sz="4500">
              <a:solidFill>
                <a:srgbClr val="0D47A1"/>
              </a:solidFill>
              <a:latin typeface="Caesar Dressing"/>
              <a:ea typeface="Caesar Dressing"/>
              <a:cs typeface="Caesar Dressing"/>
              <a:sym typeface="Caesar Dressing"/>
            </a:endParaRPr>
          </a:p>
        </p:txBody>
      </p:sp>
      <p:sp>
        <p:nvSpPr>
          <p:cNvPr id="66" name="Google Shape;66;p14"/>
          <p:cNvSpPr txBox="1">
            <a:spLocks noGrp="1"/>
          </p:cNvSpPr>
          <p:nvPr>
            <p:ph type="subTitle" idx="1"/>
          </p:nvPr>
        </p:nvSpPr>
        <p:spPr>
          <a:xfrm>
            <a:off x="592200" y="2772400"/>
            <a:ext cx="7959600" cy="362400"/>
          </a:xfrm>
          <a:prstGeom prst="rect">
            <a:avLst/>
          </a:prstGeom>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GB" sz="1600" dirty="0">
                <a:solidFill>
                  <a:srgbClr val="D62828"/>
                </a:solidFill>
                <a:latin typeface="Berlin Sans FB Demi" panose="020E0802020502020306" pitchFamily="34" charset="0"/>
                <a:ea typeface="Caesar Dressing"/>
                <a:cs typeface="Caesar Dressing"/>
                <a:sym typeface="Caesar Dressing"/>
              </a:rPr>
              <a:t>Presentation By : PRINCE KUMAR | Internship 31</a:t>
            </a:r>
            <a:endParaRPr sz="1600" dirty="0">
              <a:solidFill>
                <a:srgbClr val="D62828"/>
              </a:solidFill>
              <a:latin typeface="Berlin Sans FB Demi" panose="020E0802020502020306" pitchFamily="34" charset="0"/>
              <a:ea typeface="Caesar Dressing"/>
              <a:cs typeface="Caesar Dressing"/>
              <a:sym typeface="Caesar Dressing"/>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21" name="Google Shape;121;p23"/>
          <p:cNvSpPr txBox="1">
            <a:spLocks noGrp="1"/>
          </p:cNvSpPr>
          <p:nvPr>
            <p:ph type="body" idx="1"/>
          </p:nvPr>
        </p:nvSpPr>
        <p:spPr>
          <a:xfrm>
            <a:off x="6229500" y="1065725"/>
            <a:ext cx="2602800" cy="3032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a:t>
            </a:r>
            <a:endParaRPr sz="14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From the pie chart we can notice approximately 43.58 % of the comments are malignant, 24.07 % of the comments are rude and 22.44 % are abuse. The count of malignant comments are high compared to other type of comments and the count of threat comments are very less.</a:t>
            </a:r>
            <a:endParaRPr sz="1400">
              <a:solidFill>
                <a:srgbClr val="434343"/>
              </a:solidFill>
              <a:latin typeface="Caesar Dressing"/>
              <a:ea typeface="Caesar Dressing"/>
              <a:cs typeface="Caesar Dressing"/>
              <a:sym typeface="Caesar Dressing"/>
            </a:endParaRPr>
          </a:p>
        </p:txBody>
      </p:sp>
      <p:pic>
        <p:nvPicPr>
          <p:cNvPr id="122" name="Google Shape;122;p23"/>
          <p:cNvPicPr preferRelativeResize="0"/>
          <p:nvPr/>
        </p:nvPicPr>
        <p:blipFill>
          <a:blip r:embed="rId3">
            <a:alphaModFix/>
          </a:blip>
          <a:stretch>
            <a:fillRect/>
          </a:stretch>
        </p:blipFill>
        <p:spPr>
          <a:xfrm>
            <a:off x="311700" y="1198500"/>
            <a:ext cx="5718676" cy="36071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28" name="Google Shape;128;p24"/>
          <p:cNvSpPr txBox="1">
            <a:spLocks noGrp="1"/>
          </p:cNvSpPr>
          <p:nvPr>
            <p:ph type="body" idx="1"/>
          </p:nvPr>
        </p:nvSpPr>
        <p:spPr>
          <a:xfrm>
            <a:off x="260275" y="3544675"/>
            <a:ext cx="8572200" cy="11436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r>
              <a:rPr lang="en-GB" sz="1400">
                <a:solidFill>
                  <a:srgbClr val="434343"/>
                </a:solidFill>
                <a:latin typeface="Caesar Dressing"/>
                <a:ea typeface="Caesar Dressing"/>
                <a:cs typeface="Caesar Dressing"/>
                <a:sym typeface="Caesar Dressing"/>
              </a:rPr>
              <a:t>From the above plots we can observe the count of negative comments are high compared to the non negative comments. Here around 89.8% of the comments are turned out to be negative comments and only 10.2 % of them are considered to be positive or neutral comments. We can also observe the data imbalance issue here, we need to balance the data.</a:t>
            </a:r>
            <a:endParaRPr sz="1400">
              <a:solidFill>
                <a:srgbClr val="434343"/>
              </a:solidFill>
              <a:latin typeface="Caesar Dressing"/>
              <a:ea typeface="Caesar Dressing"/>
              <a:cs typeface="Caesar Dressing"/>
              <a:sym typeface="Caesar Dressing"/>
            </a:endParaRPr>
          </a:p>
        </p:txBody>
      </p:sp>
      <p:pic>
        <p:nvPicPr>
          <p:cNvPr id="129" name="Google Shape;129;p24"/>
          <p:cNvPicPr preferRelativeResize="0"/>
          <p:nvPr/>
        </p:nvPicPr>
        <p:blipFill>
          <a:blip r:embed="rId3">
            <a:alphaModFix/>
          </a:blip>
          <a:stretch>
            <a:fillRect/>
          </a:stretch>
        </p:blipFill>
        <p:spPr>
          <a:xfrm>
            <a:off x="1541763" y="1008925"/>
            <a:ext cx="6009224" cy="24674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35" name="Google Shape;135;p25"/>
          <p:cNvSpPr txBox="1">
            <a:spLocks noGrp="1"/>
          </p:cNvSpPr>
          <p:nvPr>
            <p:ph type="body" idx="1"/>
          </p:nvPr>
        </p:nvSpPr>
        <p:spPr>
          <a:xfrm>
            <a:off x="260275" y="3544675"/>
            <a:ext cx="8572200" cy="1297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endParaRPr sz="14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From the above plots we can observe the count of malignant comments is high compared to non malignant comments. That is around 90.4 % of the comments are malignant and only 9.6 % of the comments are good.</a:t>
            </a:r>
            <a:endParaRPr sz="1400">
              <a:solidFill>
                <a:srgbClr val="434343"/>
              </a:solidFill>
              <a:latin typeface="Caesar Dressing"/>
              <a:ea typeface="Caesar Dressing"/>
              <a:cs typeface="Caesar Dressing"/>
              <a:sym typeface="Caesar Dressing"/>
            </a:endParaRPr>
          </a:p>
        </p:txBody>
      </p:sp>
      <p:pic>
        <p:nvPicPr>
          <p:cNvPr id="136" name="Google Shape;136;p25"/>
          <p:cNvPicPr preferRelativeResize="0"/>
          <p:nvPr/>
        </p:nvPicPr>
        <p:blipFill>
          <a:blip r:embed="rId3">
            <a:alphaModFix/>
          </a:blip>
          <a:stretch>
            <a:fillRect/>
          </a:stretch>
        </p:blipFill>
        <p:spPr>
          <a:xfrm>
            <a:off x="1292675" y="1052300"/>
            <a:ext cx="6069376" cy="244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42" name="Google Shape;142;p26"/>
          <p:cNvSpPr txBox="1">
            <a:spLocks noGrp="1"/>
          </p:cNvSpPr>
          <p:nvPr>
            <p:ph type="body" idx="1"/>
          </p:nvPr>
        </p:nvSpPr>
        <p:spPr>
          <a:xfrm>
            <a:off x="260275" y="3544675"/>
            <a:ext cx="8572200" cy="1049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endParaRPr sz="14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From the plot we can observe that the count of highly malignant comments is very high, which is about 99 % and only 1 % of the comments are normal.</a:t>
            </a:r>
            <a:endParaRPr sz="1400">
              <a:solidFill>
                <a:srgbClr val="434343"/>
              </a:solidFill>
              <a:latin typeface="Caesar Dressing"/>
              <a:ea typeface="Caesar Dressing"/>
              <a:cs typeface="Caesar Dressing"/>
              <a:sym typeface="Caesar Dressing"/>
            </a:endParaRPr>
          </a:p>
        </p:txBody>
      </p:sp>
      <p:pic>
        <p:nvPicPr>
          <p:cNvPr id="143" name="Google Shape;143;p26"/>
          <p:cNvPicPr preferRelativeResize="0"/>
          <p:nvPr/>
        </p:nvPicPr>
        <p:blipFill>
          <a:blip r:embed="rId3">
            <a:alphaModFix/>
          </a:blip>
          <a:stretch>
            <a:fillRect/>
          </a:stretch>
        </p:blipFill>
        <p:spPr>
          <a:xfrm>
            <a:off x="1617038" y="1136525"/>
            <a:ext cx="5858674" cy="247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49" name="Google Shape;149;p27"/>
          <p:cNvSpPr txBox="1">
            <a:spLocks noGrp="1"/>
          </p:cNvSpPr>
          <p:nvPr>
            <p:ph type="body" idx="1"/>
          </p:nvPr>
        </p:nvSpPr>
        <p:spPr>
          <a:xfrm>
            <a:off x="260275" y="3544675"/>
            <a:ext cx="8572200" cy="1049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endParaRPr sz="14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 number of rude comments are high compared to normal comments. Around 94.7 % of the comments fall into rude and remaining comments are considered to be normal comments.</a:t>
            </a:r>
            <a:endParaRPr sz="1400">
              <a:solidFill>
                <a:srgbClr val="434343"/>
              </a:solidFill>
              <a:latin typeface="Caesar Dressing"/>
              <a:ea typeface="Caesar Dressing"/>
              <a:cs typeface="Caesar Dressing"/>
              <a:sym typeface="Caesar Dressing"/>
            </a:endParaRPr>
          </a:p>
        </p:txBody>
      </p:sp>
      <p:pic>
        <p:nvPicPr>
          <p:cNvPr id="150" name="Google Shape;150;p27"/>
          <p:cNvPicPr preferRelativeResize="0"/>
          <p:nvPr/>
        </p:nvPicPr>
        <p:blipFill>
          <a:blip r:embed="rId3">
            <a:alphaModFix/>
          </a:blip>
          <a:stretch>
            <a:fillRect/>
          </a:stretch>
        </p:blipFill>
        <p:spPr>
          <a:xfrm>
            <a:off x="1400525" y="1008925"/>
            <a:ext cx="5812776" cy="246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56" name="Google Shape;156;p28"/>
          <p:cNvSpPr txBox="1">
            <a:spLocks noGrp="1"/>
          </p:cNvSpPr>
          <p:nvPr>
            <p:ph type="body" idx="1"/>
          </p:nvPr>
        </p:nvSpPr>
        <p:spPr>
          <a:xfrm>
            <a:off x="260275" y="3544675"/>
            <a:ext cx="8572200" cy="1049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endParaRPr sz="14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In the above visualization also, 99.7 % of the comments are threatening and only 0.3 % of the comments look normal.</a:t>
            </a:r>
            <a:endParaRPr sz="1400">
              <a:solidFill>
                <a:srgbClr val="434343"/>
              </a:solidFill>
              <a:latin typeface="Caesar Dressing"/>
              <a:ea typeface="Caesar Dressing"/>
              <a:cs typeface="Caesar Dressing"/>
              <a:sym typeface="Caesar Dressing"/>
            </a:endParaRPr>
          </a:p>
        </p:txBody>
      </p:sp>
      <p:pic>
        <p:nvPicPr>
          <p:cNvPr id="157" name="Google Shape;157;p28"/>
          <p:cNvPicPr preferRelativeResize="0"/>
          <p:nvPr/>
        </p:nvPicPr>
        <p:blipFill>
          <a:blip r:embed="rId3">
            <a:alphaModFix/>
          </a:blip>
          <a:stretch>
            <a:fillRect/>
          </a:stretch>
        </p:blipFill>
        <p:spPr>
          <a:xfrm>
            <a:off x="1443525" y="1037400"/>
            <a:ext cx="6205699" cy="247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63" name="Google Shape;163;p29"/>
          <p:cNvSpPr txBox="1">
            <a:spLocks noGrp="1"/>
          </p:cNvSpPr>
          <p:nvPr>
            <p:ph type="body" idx="1"/>
          </p:nvPr>
        </p:nvSpPr>
        <p:spPr>
          <a:xfrm>
            <a:off x="260275" y="3544675"/>
            <a:ext cx="8572200" cy="801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endParaRPr sz="14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 count of abusing type comments is high which is 95.1 % and only 4.9 % of the comments are normal.</a:t>
            </a:r>
            <a:endParaRPr sz="1400">
              <a:solidFill>
                <a:srgbClr val="434343"/>
              </a:solidFill>
              <a:latin typeface="Caesar Dressing"/>
              <a:ea typeface="Caesar Dressing"/>
              <a:cs typeface="Caesar Dressing"/>
              <a:sym typeface="Caesar Dressing"/>
            </a:endParaRPr>
          </a:p>
        </p:txBody>
      </p:sp>
      <p:pic>
        <p:nvPicPr>
          <p:cNvPr id="164" name="Google Shape;164;p29"/>
          <p:cNvPicPr preferRelativeResize="0"/>
          <p:nvPr/>
        </p:nvPicPr>
        <p:blipFill>
          <a:blip r:embed="rId3">
            <a:alphaModFix/>
          </a:blip>
          <a:stretch>
            <a:fillRect/>
          </a:stretch>
        </p:blipFill>
        <p:spPr>
          <a:xfrm>
            <a:off x="1586425" y="1008925"/>
            <a:ext cx="6011075" cy="2535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70" name="Google Shape;170;p30"/>
          <p:cNvSpPr txBox="1">
            <a:spLocks noGrp="1"/>
          </p:cNvSpPr>
          <p:nvPr>
            <p:ph type="body" idx="1"/>
          </p:nvPr>
        </p:nvSpPr>
        <p:spPr>
          <a:xfrm>
            <a:off x="260275" y="3544675"/>
            <a:ext cx="8572200" cy="801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endParaRPr sz="14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 count of loathe is high (99.1 %) compared to normal (0.9 %) text comments.</a:t>
            </a:r>
            <a:endParaRPr sz="1400">
              <a:solidFill>
                <a:srgbClr val="434343"/>
              </a:solidFill>
              <a:latin typeface="Caesar Dressing"/>
              <a:ea typeface="Caesar Dressing"/>
              <a:cs typeface="Caesar Dressing"/>
              <a:sym typeface="Caesar Dressing"/>
            </a:endParaRPr>
          </a:p>
        </p:txBody>
      </p:sp>
      <p:pic>
        <p:nvPicPr>
          <p:cNvPr id="171" name="Google Shape;171;p30"/>
          <p:cNvPicPr preferRelativeResize="0"/>
          <p:nvPr/>
        </p:nvPicPr>
        <p:blipFill>
          <a:blip r:embed="rId3">
            <a:alphaModFix/>
          </a:blip>
          <a:stretch>
            <a:fillRect/>
          </a:stretch>
        </p:blipFill>
        <p:spPr>
          <a:xfrm>
            <a:off x="1412925" y="1005263"/>
            <a:ext cx="6184574" cy="25394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77" name="Google Shape;177;p31"/>
          <p:cNvSpPr txBox="1">
            <a:spLocks noGrp="1"/>
          </p:cNvSpPr>
          <p:nvPr>
            <p:ph type="body" idx="1"/>
          </p:nvPr>
        </p:nvSpPr>
        <p:spPr>
          <a:xfrm>
            <a:off x="6229500" y="1065725"/>
            <a:ext cx="2602800" cy="306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From the distribution plots we can notice that all the columns are skewed to the right except the comment_label column. Since all the columns are categorical in nature there is no need to remove skewness and outliers in any of the columns.</a:t>
            </a:r>
            <a:endParaRPr sz="1400">
              <a:solidFill>
                <a:srgbClr val="434343"/>
              </a:solidFill>
              <a:latin typeface="Caesar Dressing"/>
              <a:ea typeface="Caesar Dressing"/>
              <a:cs typeface="Caesar Dressing"/>
              <a:sym typeface="Caesar Dressing"/>
            </a:endParaRPr>
          </a:p>
        </p:txBody>
      </p:sp>
      <p:pic>
        <p:nvPicPr>
          <p:cNvPr id="178" name="Google Shape;178;p31"/>
          <p:cNvPicPr preferRelativeResize="0"/>
          <p:nvPr/>
        </p:nvPicPr>
        <p:blipFill>
          <a:blip r:embed="rId3">
            <a:alphaModFix/>
          </a:blip>
          <a:stretch>
            <a:fillRect/>
          </a:stretch>
        </p:blipFill>
        <p:spPr>
          <a:xfrm>
            <a:off x="462250" y="1065725"/>
            <a:ext cx="5201800" cy="38297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84" name="Google Shape;184;p32"/>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Malignant column.</a:t>
            </a:r>
            <a:endParaRPr sz="1400">
              <a:solidFill>
                <a:srgbClr val="434343"/>
              </a:solidFill>
              <a:latin typeface="Caesar Dressing"/>
              <a:ea typeface="Caesar Dressing"/>
              <a:cs typeface="Caesar Dressing"/>
              <a:sym typeface="Caesar Dressing"/>
            </a:endParaRPr>
          </a:p>
        </p:txBody>
      </p:sp>
      <p:pic>
        <p:nvPicPr>
          <p:cNvPr id="185" name="Google Shape;185;p32"/>
          <p:cNvPicPr preferRelativeResize="0"/>
          <p:nvPr/>
        </p:nvPicPr>
        <p:blipFill>
          <a:blip r:embed="rId3">
            <a:alphaModFix/>
          </a:blip>
          <a:stretch>
            <a:fillRect/>
          </a:stretch>
        </p:blipFill>
        <p:spPr>
          <a:xfrm>
            <a:off x="311700" y="1124150"/>
            <a:ext cx="4248150" cy="3590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D62828"/>
                </a:solidFill>
                <a:latin typeface="Caesar Dressing"/>
                <a:ea typeface="Caesar Dressing"/>
                <a:cs typeface="Caesar Dressing"/>
                <a:sym typeface="Caesar Dressing"/>
              </a:rPr>
              <a:t>AGENDA.</a:t>
            </a:r>
            <a:endParaRPr sz="3020">
              <a:solidFill>
                <a:srgbClr val="D62828"/>
              </a:solidFill>
              <a:latin typeface="Caesar Dressing"/>
              <a:ea typeface="Caesar Dressing"/>
              <a:cs typeface="Caesar Dressing"/>
              <a:sym typeface="Caesar Dressing"/>
            </a:endParaRPr>
          </a:p>
        </p:txBody>
      </p:sp>
      <p:sp>
        <p:nvSpPr>
          <p:cNvPr id="72" name="Google Shape;72;p15"/>
          <p:cNvSpPr txBox="1">
            <a:spLocks noGrp="1"/>
          </p:cNvSpPr>
          <p:nvPr>
            <p:ph type="body" idx="1"/>
          </p:nvPr>
        </p:nvSpPr>
        <p:spPr>
          <a:xfrm>
            <a:off x="311700" y="1152475"/>
            <a:ext cx="38775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OVERViEW.</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Problem Statement.</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Problem Understanding.</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Importance of Malignant Comments Classification.</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Exploratory Data Analysis (Steps).</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Visualizations.</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Word Clouds.</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Data Analysis Steps.</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Model Building.</a:t>
            </a:r>
            <a:endParaRPr sz="1600">
              <a:solidFill>
                <a:srgbClr val="434343"/>
              </a:solidFill>
              <a:latin typeface="Caesar Dressing"/>
              <a:ea typeface="Caesar Dressing"/>
              <a:cs typeface="Caesar Dressing"/>
              <a:sym typeface="Caesar Dressing"/>
            </a:endParaRPr>
          </a:p>
        </p:txBody>
      </p:sp>
      <p:sp>
        <p:nvSpPr>
          <p:cNvPr id="73" name="Google Shape;73;p15"/>
          <p:cNvSpPr txBox="1"/>
          <p:nvPr/>
        </p:nvSpPr>
        <p:spPr>
          <a:xfrm>
            <a:off x="4846050" y="1177425"/>
            <a:ext cx="3532200" cy="21549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Analysis of Models.</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Cross Validation Scores.</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Hyper Parameter Tuning and Creating the Final Model.</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ROC-AUC Curve.</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Saving the model and predicting the results.</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Conclusion.</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91" name="Google Shape;191;p33"/>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Highly Malignant column.</a:t>
            </a:r>
            <a:endParaRPr sz="1400">
              <a:solidFill>
                <a:srgbClr val="434343"/>
              </a:solidFill>
              <a:latin typeface="Caesar Dressing"/>
              <a:ea typeface="Caesar Dressing"/>
              <a:cs typeface="Caesar Dressing"/>
              <a:sym typeface="Caesar Dressing"/>
            </a:endParaRPr>
          </a:p>
        </p:txBody>
      </p:sp>
      <p:pic>
        <p:nvPicPr>
          <p:cNvPr id="192" name="Google Shape;192;p33"/>
          <p:cNvPicPr preferRelativeResize="0"/>
          <p:nvPr/>
        </p:nvPicPr>
        <p:blipFill>
          <a:blip r:embed="rId3">
            <a:alphaModFix/>
          </a:blip>
          <a:stretch>
            <a:fillRect/>
          </a:stretch>
        </p:blipFill>
        <p:spPr>
          <a:xfrm>
            <a:off x="311700" y="1086950"/>
            <a:ext cx="4248150" cy="3590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98" name="Google Shape;198;p34"/>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rude column.</a:t>
            </a:r>
            <a:endParaRPr sz="1400">
              <a:solidFill>
                <a:srgbClr val="434343"/>
              </a:solidFill>
              <a:latin typeface="Caesar Dressing"/>
              <a:ea typeface="Caesar Dressing"/>
              <a:cs typeface="Caesar Dressing"/>
              <a:sym typeface="Caesar Dressing"/>
            </a:endParaRPr>
          </a:p>
        </p:txBody>
      </p:sp>
      <p:pic>
        <p:nvPicPr>
          <p:cNvPr id="199" name="Google Shape;199;p34"/>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05" name="Google Shape;205;p35"/>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threat column.</a:t>
            </a:r>
            <a:endParaRPr sz="1400">
              <a:solidFill>
                <a:srgbClr val="434343"/>
              </a:solidFill>
              <a:latin typeface="Caesar Dressing"/>
              <a:ea typeface="Caesar Dressing"/>
              <a:cs typeface="Caesar Dressing"/>
              <a:sym typeface="Caesar Dressing"/>
            </a:endParaRPr>
          </a:p>
        </p:txBody>
      </p:sp>
      <p:pic>
        <p:nvPicPr>
          <p:cNvPr id="206" name="Google Shape;206;p35"/>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12" name="Google Shape;212;p36"/>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abuse column.</a:t>
            </a:r>
            <a:endParaRPr sz="1400">
              <a:solidFill>
                <a:srgbClr val="434343"/>
              </a:solidFill>
              <a:latin typeface="Caesar Dressing"/>
              <a:ea typeface="Caesar Dressing"/>
              <a:cs typeface="Caesar Dressing"/>
              <a:sym typeface="Caesar Dressing"/>
            </a:endParaRPr>
          </a:p>
        </p:txBody>
      </p:sp>
      <p:pic>
        <p:nvPicPr>
          <p:cNvPr id="213" name="Google Shape;213;p36"/>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19" name="Google Shape;219;p37"/>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loathe column.</a:t>
            </a:r>
            <a:endParaRPr sz="1400">
              <a:solidFill>
                <a:srgbClr val="434343"/>
              </a:solidFill>
              <a:latin typeface="Caesar Dressing"/>
              <a:ea typeface="Caesar Dressing"/>
              <a:cs typeface="Caesar Dressing"/>
              <a:sym typeface="Caesar Dressing"/>
            </a:endParaRPr>
          </a:p>
        </p:txBody>
      </p:sp>
      <p:pic>
        <p:nvPicPr>
          <p:cNvPr id="220" name="Google Shape;220;p37"/>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Caesar Dressing"/>
                <a:ea typeface="Caesar Dressing"/>
                <a:cs typeface="Caesar Dressing"/>
                <a:sym typeface="Caesar Dressing"/>
              </a:rPr>
              <a:t>DATA ANALYSIS STEPS.</a:t>
            </a:r>
            <a:endParaRPr sz="3011">
              <a:solidFill>
                <a:srgbClr val="D62828"/>
              </a:solidFill>
              <a:latin typeface="Caesar Dressing"/>
              <a:ea typeface="Caesar Dressing"/>
              <a:cs typeface="Caesar Dressing"/>
              <a:sym typeface="Caesar Dressing"/>
            </a:endParaRPr>
          </a:p>
        </p:txBody>
      </p:sp>
      <p:sp>
        <p:nvSpPr>
          <p:cNvPr id="226" name="Google Shape;226;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I have extracted some features and removed the feature “Id” to improve data normality and linearity.</a:t>
            </a:r>
            <a:endParaRPr sz="1600">
              <a:solidFill>
                <a:srgbClr val="434343"/>
              </a:solidFill>
              <a:latin typeface="Caesar Dressing"/>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a:solidFill>
                <a:srgbClr val="434343"/>
              </a:solidFill>
              <a:latin typeface="Caesar Dressing"/>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Then created new column as clean_length after cleaning the data. </a:t>
            </a:r>
            <a:endParaRPr sz="1600">
              <a:solidFill>
                <a:srgbClr val="434343"/>
              </a:solidFill>
              <a:latin typeface="Caesar Dressing"/>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All these steps were done on both train and test datasets. </a:t>
            </a:r>
            <a:endParaRPr sz="1600">
              <a:solidFill>
                <a:srgbClr val="434343"/>
              </a:solidFill>
              <a:latin typeface="Caesar Dressing"/>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Used Pearson’s correlation coefficient and heat map to check the correlation. </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Caesar Dressing"/>
                <a:ea typeface="Caesar Dressing"/>
                <a:cs typeface="Caesar Dressing"/>
                <a:sym typeface="Caesar Dressing"/>
              </a:rPr>
              <a:t>DATA ANALYSIS STEPS.</a:t>
            </a:r>
            <a:endParaRPr sz="3011">
              <a:solidFill>
                <a:srgbClr val="D62828"/>
              </a:solidFill>
              <a:latin typeface="Caesar Dressing"/>
              <a:ea typeface="Caesar Dressing"/>
              <a:cs typeface="Caesar Dressing"/>
              <a:sym typeface="Caesar Dressing"/>
            </a:endParaRPr>
          </a:p>
        </p:txBody>
      </p:sp>
      <p:sp>
        <p:nvSpPr>
          <p:cNvPr id="232" name="Google Shape;232;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After getting a cleaned data used TF-IDF vectorizer. It’ll help to transform the text data to feature vector which can be used as input in our modelling.</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Balanced the data using Random-oversampler mechanism.</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Split train and test to build machine learning models. </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Model building process will be shown in the further steps.</a:t>
            </a:r>
            <a:endParaRPr sz="1600">
              <a:solidFill>
                <a:srgbClr val="434343"/>
              </a:solidFill>
              <a:latin typeface="Caesar Dressing"/>
              <a:ea typeface="Caesar Dressing"/>
              <a:cs typeface="Caesar Dressing"/>
              <a:sym typeface="Caesar Dressing"/>
            </a:endParaRPr>
          </a:p>
          <a:p>
            <a:pPr marL="0" lvl="0" indent="0" algn="l" rtl="0">
              <a:spcBef>
                <a:spcPts val="1200"/>
              </a:spcBef>
              <a:spcAft>
                <a:spcPts val="1200"/>
              </a:spcAft>
              <a:buNone/>
            </a:pP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MODEL BUILDING.</a:t>
            </a:r>
            <a:endParaRPr sz="3011">
              <a:solidFill>
                <a:srgbClr val="F77F00"/>
              </a:solidFill>
              <a:latin typeface="Caesar Dressing"/>
              <a:ea typeface="Caesar Dressing"/>
              <a:cs typeface="Caesar Dressing"/>
              <a:sym typeface="Caesar Dressing"/>
            </a:endParaRPr>
          </a:p>
        </p:txBody>
      </p:sp>
      <p:sp>
        <p:nvSpPr>
          <p:cNvPr id="238" name="Google Shape;238;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GB" sz="1600">
                <a:solidFill>
                  <a:srgbClr val="434343"/>
                </a:solidFill>
                <a:latin typeface="Caesar Dressing"/>
                <a:ea typeface="Caesar Dressing"/>
                <a:cs typeface="Caesar Dressing"/>
                <a:sym typeface="Caesar Dressing"/>
              </a:rPr>
              <a:t>In this project there were 6 features which defines the type of comment like malignant, hate, abuse, threat, loathe but we created another feature named as “label” which is combined of all the above features and contains the labeled data into the format of 0 and 1 where 0 represents “NO” and 1 represents “Yes”. </a:t>
            </a:r>
            <a:endParaRPr sz="1600">
              <a:solidFill>
                <a:srgbClr val="434343"/>
              </a:solidFill>
              <a:latin typeface="Caesar Dressing"/>
              <a:ea typeface="Caesar Dressing"/>
              <a:cs typeface="Caesar Dressing"/>
              <a:sym typeface="Caesar Dressing"/>
            </a:endParaRPr>
          </a:p>
          <a:p>
            <a:pPr marL="0" lvl="0" indent="457200" algn="l" rtl="0">
              <a:spcBef>
                <a:spcPts val="1200"/>
              </a:spcBef>
              <a:spcAft>
                <a:spcPts val="0"/>
              </a:spcAft>
              <a:buNone/>
            </a:pPr>
            <a:r>
              <a:rPr lang="en-GB" sz="1600">
                <a:solidFill>
                  <a:srgbClr val="434343"/>
                </a:solidFill>
                <a:latin typeface="Caesar Dressing"/>
                <a:ea typeface="Caesar Dressing"/>
                <a:cs typeface="Caesar Dressing"/>
                <a:sym typeface="Caesar Dressing"/>
              </a:rPr>
              <a:t>In this NLP based project we need to predict the multiple labels which are binary. I have converted text into feature vectors using TF-IDF vectorizer and separated our features and labels. Also, before building the model, I made sure that the input data was cleaned and scaled before it was fed into the machine learning models.</a:t>
            </a:r>
            <a:endParaRPr sz="1600">
              <a:solidFill>
                <a:srgbClr val="434343"/>
              </a:solidFill>
              <a:latin typeface="Caesar Dressing"/>
              <a:ea typeface="Caesar Dressing"/>
              <a:cs typeface="Caesar Dressing"/>
              <a:sym typeface="Caesar Dressing"/>
            </a:endParaRPr>
          </a:p>
          <a:p>
            <a:pPr marL="0" lvl="0" indent="0" algn="l" rtl="0">
              <a:spcBef>
                <a:spcPts val="1200"/>
              </a:spcBef>
              <a:spcAft>
                <a:spcPts val="1200"/>
              </a:spcAft>
              <a:buNone/>
            </a:pPr>
            <a:r>
              <a:rPr lang="en-GB" sz="1600">
                <a:solidFill>
                  <a:srgbClr val="434343"/>
                </a:solidFill>
                <a:latin typeface="Caesar Dressing"/>
                <a:ea typeface="Caesar Dressing"/>
                <a:cs typeface="Caesar Dressing"/>
                <a:sym typeface="Caesar Dressing"/>
              </a:rPr>
              <a:t>	After the pre-processing and data cleaning I used remaining independent features for model building and prediction.</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MODEL BUILDING.</a:t>
            </a:r>
            <a:endParaRPr sz="3011">
              <a:solidFill>
                <a:srgbClr val="F77F00"/>
              </a:solidFill>
              <a:latin typeface="Caesar Dressing"/>
              <a:ea typeface="Caesar Dressing"/>
              <a:cs typeface="Caesar Dressing"/>
              <a:sym typeface="Caesar Dressing"/>
            </a:endParaRPr>
          </a:p>
        </p:txBody>
      </p:sp>
      <p:sp>
        <p:nvSpPr>
          <p:cNvPr id="244" name="Google Shape;244;p41"/>
          <p:cNvSpPr txBox="1">
            <a:spLocks noGrp="1"/>
          </p:cNvSpPr>
          <p:nvPr>
            <p:ph type="body" idx="1"/>
          </p:nvPr>
        </p:nvSpPr>
        <p:spPr>
          <a:xfrm>
            <a:off x="311700" y="1152475"/>
            <a:ext cx="8520600" cy="2598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rgbClr val="434343"/>
                </a:solidFill>
                <a:latin typeface="Caesar Dressing"/>
                <a:ea typeface="Caesar Dressing"/>
                <a:cs typeface="Caesar Dressing"/>
                <a:sym typeface="Caesar Dressing"/>
              </a:rPr>
              <a:t>The classification algorithms used on training the data are as follows:</a:t>
            </a:r>
            <a:endParaRPr sz="1600">
              <a:solidFill>
                <a:srgbClr val="434343"/>
              </a:solidFill>
              <a:latin typeface="Caesar Dressing"/>
              <a:ea typeface="Caesar Dressing"/>
              <a:cs typeface="Caesar Dressing"/>
              <a:sym typeface="Caesar Dressing"/>
            </a:endParaRPr>
          </a:p>
          <a:p>
            <a:pPr marL="457200" lvl="0" indent="-330200" algn="l" rtl="0">
              <a:spcBef>
                <a:spcPts val="120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Logistic Regression Model</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Decision Tree Classifier Model</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Linear SVC Model</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MultinomialNB Classifier Model</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AdaBoost Classifier Model</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Extreme Gradient Boosting Classifier (XGB) Model</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Extra Trees Classifier</a:t>
            </a:r>
            <a:r>
              <a:rPr lang="en-GB"/>
              <a:t> </a:t>
            </a:r>
            <a:r>
              <a:rPr lang="en-GB" sz="1600">
                <a:solidFill>
                  <a:srgbClr val="434343"/>
                </a:solidFill>
                <a:latin typeface="Caesar Dressing"/>
                <a:ea typeface="Caesar Dressing"/>
                <a:cs typeface="Caesar Dressing"/>
                <a:sym typeface="Caesar Dressing"/>
              </a:rPr>
              <a:t>Model</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311700" y="445025"/>
            <a:ext cx="36915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LOGISTIC REGRESSION MODEL.</a:t>
            </a:r>
            <a:endParaRPr sz="3011">
              <a:solidFill>
                <a:srgbClr val="FCBF49"/>
              </a:solidFill>
              <a:latin typeface="Caesar Dressing"/>
              <a:ea typeface="Caesar Dressing"/>
              <a:cs typeface="Caesar Dressing"/>
              <a:sym typeface="Caesar Dressing"/>
            </a:endParaRPr>
          </a:p>
        </p:txBody>
      </p:sp>
      <p:sp>
        <p:nvSpPr>
          <p:cNvPr id="250" name="Google Shape;250;p42"/>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a:latin typeface="Caesar Dressing"/>
                <a:ea typeface="Caesar Dressing"/>
                <a:cs typeface="Caesar Dressing"/>
                <a:sym typeface="Caesar Dressing"/>
              </a:rPr>
              <a:t>The Logistic Regression Model gave us an accuracy score of 94.46 %.</a:t>
            </a:r>
            <a:endParaRPr sz="1600">
              <a:latin typeface="Caesar Dressing"/>
              <a:ea typeface="Caesar Dressing"/>
              <a:cs typeface="Caesar Dressing"/>
              <a:sym typeface="Caesar Dressing"/>
            </a:endParaRPr>
          </a:p>
        </p:txBody>
      </p:sp>
      <p:pic>
        <p:nvPicPr>
          <p:cNvPr id="251" name="Google Shape;251;p42"/>
          <p:cNvPicPr preferRelativeResize="0"/>
          <p:nvPr/>
        </p:nvPicPr>
        <p:blipFill>
          <a:blip r:embed="rId3">
            <a:alphaModFix/>
          </a:blip>
          <a:stretch>
            <a:fillRect/>
          </a:stretch>
        </p:blipFill>
        <p:spPr>
          <a:xfrm>
            <a:off x="4067475" y="600000"/>
            <a:ext cx="4727646"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77F00"/>
                </a:solidFill>
                <a:latin typeface="Caesar Dressing"/>
                <a:ea typeface="Caesar Dressing"/>
                <a:cs typeface="Caesar Dressing"/>
                <a:sym typeface="Caesar Dressing"/>
              </a:rPr>
              <a:t>OVERVIEW.</a:t>
            </a:r>
            <a:endParaRPr sz="3020">
              <a:solidFill>
                <a:srgbClr val="F77F00"/>
              </a:solidFill>
              <a:latin typeface="Caesar Dressing"/>
              <a:ea typeface="Caesar Dressing"/>
              <a:cs typeface="Caesar Dressing"/>
              <a:sym typeface="Caesar Dressing"/>
            </a:endParaRPr>
          </a:p>
        </p:txBody>
      </p:sp>
      <p:sp>
        <p:nvSpPr>
          <p:cNvPr id="79" name="Google Shape;79;p16"/>
          <p:cNvSpPr txBox="1">
            <a:spLocks noGrp="1"/>
          </p:cNvSpPr>
          <p:nvPr>
            <p:ph type="body" idx="1"/>
          </p:nvPr>
        </p:nvSpPr>
        <p:spPr>
          <a:xfrm>
            <a:off x="311700" y="1152475"/>
            <a:ext cx="8314500" cy="2345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600">
                <a:solidFill>
                  <a:srgbClr val="434343"/>
                </a:solidFill>
                <a:latin typeface="Caesar Dressing"/>
                <a:ea typeface="Caesar Dressing"/>
                <a:cs typeface="Caesar Dressing"/>
                <a:sym typeface="Caesar Dressing"/>
              </a:rPr>
              <a:t>In this particular presentation we will be looking at:</a:t>
            </a:r>
            <a:endParaRPr sz="1600">
              <a:solidFill>
                <a:srgbClr val="434343"/>
              </a:solidFill>
              <a:latin typeface="Caesar Dressing"/>
              <a:ea typeface="Caesar Dressing"/>
              <a:cs typeface="Caesar Dressing"/>
              <a:sym typeface="Caesar Dressing"/>
            </a:endParaRPr>
          </a:p>
          <a:p>
            <a:pPr marL="457200" lvl="0" indent="-330200" algn="l" rtl="0">
              <a:lnSpc>
                <a:spcPct val="150000"/>
              </a:lnSpc>
              <a:spcBef>
                <a:spcPts val="120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How to analyze the dataset of Malignant Comment Classifier.</a:t>
            </a:r>
            <a:endParaRPr sz="1600">
              <a:solidFill>
                <a:srgbClr val="434343"/>
              </a:solidFill>
              <a:latin typeface="Caesar Dressing"/>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What are the EDA steps in cleaning the dataset.</a:t>
            </a:r>
            <a:endParaRPr sz="1600">
              <a:solidFill>
                <a:srgbClr val="434343"/>
              </a:solidFill>
              <a:latin typeface="Caesar Dressing"/>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Overall analysis on the problem.</a:t>
            </a:r>
            <a:endParaRPr sz="1600">
              <a:solidFill>
                <a:srgbClr val="434343"/>
              </a:solidFill>
              <a:latin typeface="Caesar Dressing"/>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Model building from the cleaned dataset.</a:t>
            </a:r>
            <a:endParaRPr sz="1600">
              <a:solidFill>
                <a:srgbClr val="434343"/>
              </a:solidFill>
              <a:latin typeface="Caesar Dressing"/>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Predictions for test dataset from saved model.</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DECISION TREE CLASSIFIER MODEL.</a:t>
            </a:r>
            <a:endParaRPr sz="3011">
              <a:solidFill>
                <a:srgbClr val="FCBF49"/>
              </a:solidFill>
              <a:latin typeface="Caesar Dressing"/>
              <a:ea typeface="Caesar Dressing"/>
              <a:cs typeface="Caesar Dressing"/>
              <a:sym typeface="Caesar Dressing"/>
            </a:endParaRPr>
          </a:p>
        </p:txBody>
      </p:sp>
      <p:sp>
        <p:nvSpPr>
          <p:cNvPr id="257" name="Google Shape;257;p43"/>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a:latin typeface="Caesar Dressing"/>
                <a:ea typeface="Caesar Dressing"/>
                <a:cs typeface="Caesar Dressing"/>
                <a:sym typeface="Caesar Dressing"/>
              </a:rPr>
              <a:t>The Decision Tree Classifier Model gave us an accuracy score of 92.92 %.</a:t>
            </a:r>
            <a:endParaRPr sz="1600">
              <a:latin typeface="Caesar Dressing"/>
              <a:ea typeface="Caesar Dressing"/>
              <a:cs typeface="Caesar Dressing"/>
              <a:sym typeface="Caesar Dressing"/>
            </a:endParaRPr>
          </a:p>
        </p:txBody>
      </p:sp>
      <p:pic>
        <p:nvPicPr>
          <p:cNvPr id="258" name="Google Shape;258;p43"/>
          <p:cNvPicPr preferRelativeResize="0"/>
          <p:nvPr/>
        </p:nvPicPr>
        <p:blipFill>
          <a:blip r:embed="rId3">
            <a:alphaModFix/>
          </a:blip>
          <a:stretch>
            <a:fillRect/>
          </a:stretch>
        </p:blipFill>
        <p:spPr>
          <a:xfrm>
            <a:off x="3867000" y="581175"/>
            <a:ext cx="4972200" cy="398114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LINEAR SVC MODEL.</a:t>
            </a:r>
            <a:endParaRPr sz="3011">
              <a:solidFill>
                <a:srgbClr val="FCBF49"/>
              </a:solidFill>
              <a:latin typeface="Caesar Dressing"/>
              <a:ea typeface="Caesar Dressing"/>
              <a:cs typeface="Caesar Dressing"/>
              <a:sym typeface="Caesar Dressing"/>
            </a:endParaRPr>
          </a:p>
        </p:txBody>
      </p:sp>
      <p:sp>
        <p:nvSpPr>
          <p:cNvPr id="264" name="Google Shape;264;p44"/>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a:latin typeface="Caesar Dressing"/>
                <a:ea typeface="Caesar Dressing"/>
                <a:cs typeface="Caesar Dressing"/>
                <a:sym typeface="Caesar Dressing"/>
              </a:rPr>
              <a:t>The Linear SVC Model gave us an accuracy score of 93.92 %.</a:t>
            </a:r>
            <a:endParaRPr sz="1600">
              <a:latin typeface="Caesar Dressing"/>
              <a:ea typeface="Caesar Dressing"/>
              <a:cs typeface="Caesar Dressing"/>
              <a:sym typeface="Caesar Dressing"/>
            </a:endParaRPr>
          </a:p>
        </p:txBody>
      </p:sp>
      <p:pic>
        <p:nvPicPr>
          <p:cNvPr id="265" name="Google Shape;265;p44"/>
          <p:cNvPicPr preferRelativeResize="0"/>
          <p:nvPr/>
        </p:nvPicPr>
        <p:blipFill>
          <a:blip r:embed="rId3">
            <a:alphaModFix/>
          </a:blip>
          <a:stretch>
            <a:fillRect/>
          </a:stretch>
        </p:blipFill>
        <p:spPr>
          <a:xfrm>
            <a:off x="3796325" y="602175"/>
            <a:ext cx="4972201" cy="3939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9"/>
        <p:cNvGrpSpPr/>
        <p:nvPr/>
      </p:nvGrpSpPr>
      <p:grpSpPr>
        <a:xfrm>
          <a:off x="0" y="0"/>
          <a:ext cx="0" cy="0"/>
          <a:chOff x="0" y="0"/>
          <a:chExt cx="0" cy="0"/>
        </a:xfrm>
      </p:grpSpPr>
      <p:sp>
        <p:nvSpPr>
          <p:cNvPr id="270" name="Google Shape;270;p45"/>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MULTINOMIALNB CLASSIFIER MODEL.</a:t>
            </a:r>
            <a:endParaRPr sz="3011">
              <a:solidFill>
                <a:srgbClr val="FCBF49"/>
              </a:solidFill>
              <a:latin typeface="Caesar Dressing"/>
              <a:ea typeface="Caesar Dressing"/>
              <a:cs typeface="Caesar Dressing"/>
              <a:sym typeface="Caesar Dressing"/>
            </a:endParaRPr>
          </a:p>
        </p:txBody>
      </p:sp>
      <p:sp>
        <p:nvSpPr>
          <p:cNvPr id="271" name="Google Shape;271;p45"/>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a:latin typeface="Caesar Dressing"/>
                <a:ea typeface="Caesar Dressing"/>
                <a:cs typeface="Caesar Dressing"/>
                <a:sym typeface="Caesar Dressing"/>
              </a:rPr>
              <a:t>The MULTINOMIALNB CLASSIFIER Model gave us an accuracy score of 91.07 %.</a:t>
            </a:r>
            <a:endParaRPr sz="1600">
              <a:latin typeface="Caesar Dressing"/>
              <a:ea typeface="Caesar Dressing"/>
              <a:cs typeface="Caesar Dressing"/>
              <a:sym typeface="Caesar Dressing"/>
            </a:endParaRPr>
          </a:p>
        </p:txBody>
      </p:sp>
      <p:pic>
        <p:nvPicPr>
          <p:cNvPr id="272" name="Google Shape;272;p45"/>
          <p:cNvPicPr preferRelativeResize="0"/>
          <p:nvPr/>
        </p:nvPicPr>
        <p:blipFill>
          <a:blip r:embed="rId3">
            <a:alphaModFix/>
          </a:blip>
          <a:stretch>
            <a:fillRect/>
          </a:stretch>
        </p:blipFill>
        <p:spPr>
          <a:xfrm>
            <a:off x="3734325" y="546988"/>
            <a:ext cx="4972201" cy="40495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46"/>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ADABOOST CLASSIFIER MODEL.</a:t>
            </a:r>
            <a:endParaRPr sz="3011">
              <a:solidFill>
                <a:srgbClr val="FCBF49"/>
              </a:solidFill>
              <a:latin typeface="Caesar Dressing"/>
              <a:ea typeface="Caesar Dressing"/>
              <a:cs typeface="Caesar Dressing"/>
              <a:sym typeface="Caesar Dressing"/>
            </a:endParaRPr>
          </a:p>
        </p:txBody>
      </p:sp>
      <p:sp>
        <p:nvSpPr>
          <p:cNvPr id="278" name="Google Shape;278;p46"/>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a:latin typeface="Caesar Dressing"/>
                <a:ea typeface="Caesar Dressing"/>
                <a:cs typeface="Caesar Dressing"/>
                <a:sym typeface="Caesar Dressing"/>
              </a:rPr>
              <a:t>The ADABoost CLASSIFIER Model gave us an accuracy score of 92.68 %.</a:t>
            </a:r>
            <a:endParaRPr sz="1600">
              <a:latin typeface="Caesar Dressing"/>
              <a:ea typeface="Caesar Dressing"/>
              <a:cs typeface="Caesar Dressing"/>
              <a:sym typeface="Caesar Dressing"/>
            </a:endParaRPr>
          </a:p>
        </p:txBody>
      </p:sp>
      <p:pic>
        <p:nvPicPr>
          <p:cNvPr id="279" name="Google Shape;279;p46"/>
          <p:cNvPicPr preferRelativeResize="0"/>
          <p:nvPr/>
        </p:nvPicPr>
        <p:blipFill>
          <a:blip r:embed="rId3">
            <a:alphaModFix/>
          </a:blip>
          <a:stretch>
            <a:fillRect/>
          </a:stretch>
        </p:blipFill>
        <p:spPr>
          <a:xfrm>
            <a:off x="3796300" y="576888"/>
            <a:ext cx="4972201" cy="398972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XGBoost CLASSIFIER MODEL.</a:t>
            </a:r>
            <a:endParaRPr sz="3011">
              <a:solidFill>
                <a:srgbClr val="FCBF49"/>
              </a:solidFill>
              <a:latin typeface="Caesar Dressing"/>
              <a:ea typeface="Caesar Dressing"/>
              <a:cs typeface="Caesar Dressing"/>
              <a:sym typeface="Caesar Dressing"/>
            </a:endParaRPr>
          </a:p>
        </p:txBody>
      </p:sp>
      <p:sp>
        <p:nvSpPr>
          <p:cNvPr id="285" name="Google Shape;285;p47"/>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a:latin typeface="Caesar Dressing"/>
                <a:ea typeface="Caesar Dressing"/>
                <a:cs typeface="Caesar Dressing"/>
                <a:sym typeface="Caesar Dressing"/>
              </a:rPr>
              <a:t>The XGBoost CLASSIFIER Model gave us an accuracy score of 94.89 %.</a:t>
            </a:r>
            <a:endParaRPr sz="1600">
              <a:latin typeface="Caesar Dressing"/>
              <a:ea typeface="Caesar Dressing"/>
              <a:cs typeface="Caesar Dressing"/>
              <a:sym typeface="Caesar Dressing"/>
            </a:endParaRPr>
          </a:p>
        </p:txBody>
      </p:sp>
      <p:pic>
        <p:nvPicPr>
          <p:cNvPr id="286" name="Google Shape;286;p47"/>
          <p:cNvPicPr preferRelativeResize="0"/>
          <p:nvPr/>
        </p:nvPicPr>
        <p:blipFill>
          <a:blip r:embed="rId3">
            <a:alphaModFix/>
          </a:blip>
          <a:stretch>
            <a:fillRect/>
          </a:stretch>
        </p:blipFill>
        <p:spPr>
          <a:xfrm>
            <a:off x="3867000" y="565350"/>
            <a:ext cx="4972200" cy="40127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EXTRA TREES CLASSIFIER MODEL.</a:t>
            </a:r>
            <a:endParaRPr sz="3011">
              <a:solidFill>
                <a:srgbClr val="FCBF49"/>
              </a:solidFill>
              <a:latin typeface="Caesar Dressing"/>
              <a:ea typeface="Caesar Dressing"/>
              <a:cs typeface="Caesar Dressing"/>
              <a:sym typeface="Caesar Dressing"/>
            </a:endParaRPr>
          </a:p>
        </p:txBody>
      </p:sp>
      <p:sp>
        <p:nvSpPr>
          <p:cNvPr id="292" name="Google Shape;292;p48"/>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a:latin typeface="Caesar Dressing"/>
                <a:ea typeface="Caesar Dressing"/>
                <a:cs typeface="Caesar Dressing"/>
                <a:sym typeface="Caesar Dressing"/>
              </a:rPr>
              <a:t>The Extra Trees CLASSIFIER Model gave us an accuracy score of 95.30 %.</a:t>
            </a:r>
            <a:endParaRPr sz="1600">
              <a:latin typeface="Caesar Dressing"/>
              <a:ea typeface="Caesar Dressing"/>
              <a:cs typeface="Caesar Dressing"/>
              <a:sym typeface="Caesar Dressing"/>
            </a:endParaRPr>
          </a:p>
        </p:txBody>
      </p:sp>
      <p:pic>
        <p:nvPicPr>
          <p:cNvPr id="293" name="Google Shape;293;p48"/>
          <p:cNvPicPr preferRelativeResize="0"/>
          <p:nvPr/>
        </p:nvPicPr>
        <p:blipFill>
          <a:blip r:embed="rId3">
            <a:alphaModFix/>
          </a:blip>
          <a:stretch>
            <a:fillRect/>
          </a:stretch>
        </p:blipFill>
        <p:spPr>
          <a:xfrm>
            <a:off x="3867000" y="524225"/>
            <a:ext cx="4972200" cy="395226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7"/>
        <p:cNvGrpSpPr/>
        <p:nvPr/>
      </p:nvGrpSpPr>
      <p:grpSpPr>
        <a:xfrm>
          <a:off x="0" y="0"/>
          <a:ext cx="0" cy="0"/>
          <a:chOff x="0" y="0"/>
          <a:chExt cx="0" cy="0"/>
        </a:xfrm>
      </p:grpSpPr>
      <p:sp>
        <p:nvSpPr>
          <p:cNvPr id="298" name="Google Shape;298;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0D47A1"/>
                </a:solidFill>
                <a:latin typeface="Caesar Dressing"/>
                <a:ea typeface="Caesar Dressing"/>
                <a:cs typeface="Caesar Dressing"/>
                <a:sym typeface="Caesar Dressing"/>
              </a:rPr>
              <a:t>Analysis of Models.</a:t>
            </a:r>
            <a:endParaRPr sz="3011">
              <a:solidFill>
                <a:srgbClr val="0D47A1"/>
              </a:solidFill>
              <a:latin typeface="Caesar Dressing"/>
              <a:ea typeface="Caesar Dressing"/>
              <a:cs typeface="Caesar Dressing"/>
              <a:sym typeface="Caesar Dressing"/>
            </a:endParaRPr>
          </a:p>
        </p:txBody>
      </p:sp>
      <p:sp>
        <p:nvSpPr>
          <p:cNvPr id="299" name="Google Shape;299;p49"/>
          <p:cNvSpPr txBox="1">
            <a:spLocks noGrp="1"/>
          </p:cNvSpPr>
          <p:nvPr>
            <p:ph type="body" idx="1"/>
          </p:nvPr>
        </p:nvSpPr>
        <p:spPr>
          <a:xfrm>
            <a:off x="311700" y="1152475"/>
            <a:ext cx="8520600" cy="1588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rgbClr val="434343"/>
                </a:solidFill>
                <a:latin typeface="Caesar Dressing"/>
                <a:ea typeface="Caesar Dressing"/>
                <a:cs typeface="Caesar Dressing"/>
                <a:sym typeface="Caesar Dressing"/>
              </a:rPr>
              <a:t>From the above Classification Models, the highest accuracy score belongs to the Extra Trees Classifier, followed by the XGBoost Classifier and Logistic Regression Model.</a:t>
            </a:r>
            <a:endParaRPr sz="1600">
              <a:solidFill>
                <a:srgbClr val="434343"/>
              </a:solidFill>
              <a:latin typeface="Caesar Dressing"/>
              <a:ea typeface="Caesar Dressing"/>
              <a:cs typeface="Caesar Dressing"/>
              <a:sym typeface="Caesar Dressing"/>
            </a:endParaRPr>
          </a:p>
          <a:p>
            <a:pPr marL="0" lvl="0" indent="0" algn="l" rtl="0">
              <a:spcBef>
                <a:spcPts val="1200"/>
              </a:spcBef>
              <a:spcAft>
                <a:spcPts val="0"/>
              </a:spcAft>
              <a:buNone/>
            </a:pPr>
            <a:r>
              <a:rPr lang="en-GB" sz="1600">
                <a:solidFill>
                  <a:srgbClr val="434343"/>
                </a:solidFill>
                <a:latin typeface="Caesar Dressing"/>
                <a:ea typeface="Caesar Dressing"/>
                <a:cs typeface="Caesar Dressing"/>
                <a:sym typeface="Caesar Dressing"/>
              </a:rPr>
              <a:t>Next, the Linear SVC Model followed by the AdaBoost Classifier and the Decision Tree Classifier.</a:t>
            </a:r>
            <a:endParaRPr sz="1600">
              <a:solidFill>
                <a:srgbClr val="434343"/>
              </a:solidFill>
              <a:latin typeface="Caesar Dressing"/>
              <a:ea typeface="Caesar Dressing"/>
              <a:cs typeface="Caesar Dressing"/>
              <a:sym typeface="Caesar Dressing"/>
            </a:endParaRPr>
          </a:p>
          <a:p>
            <a:pPr marL="0" lvl="0" indent="0" algn="l" rtl="0">
              <a:spcBef>
                <a:spcPts val="1200"/>
              </a:spcBef>
              <a:spcAft>
                <a:spcPts val="1200"/>
              </a:spcAft>
              <a:buNone/>
            </a:pPr>
            <a:r>
              <a:rPr lang="en-GB" sz="1600">
                <a:solidFill>
                  <a:srgbClr val="434343"/>
                </a:solidFill>
                <a:latin typeface="Caesar Dressing"/>
                <a:ea typeface="Caesar Dressing"/>
                <a:cs typeface="Caesar Dressing"/>
                <a:sym typeface="Caesar Dressing"/>
              </a:rPr>
              <a:t>Lastly the MultinomialNB Classifier Model.</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Caesar Dressing"/>
                <a:ea typeface="Caesar Dressing"/>
                <a:cs typeface="Caesar Dressing"/>
                <a:sym typeface="Caesar Dressing"/>
              </a:rPr>
              <a:t>Cross ValIdatIon Scores.</a:t>
            </a:r>
            <a:endParaRPr sz="3011">
              <a:solidFill>
                <a:srgbClr val="D62828"/>
              </a:solidFill>
              <a:latin typeface="Caesar Dressing"/>
              <a:ea typeface="Caesar Dressing"/>
              <a:cs typeface="Caesar Dressing"/>
              <a:sym typeface="Caesar Dressing"/>
            </a:endParaRPr>
          </a:p>
        </p:txBody>
      </p:sp>
      <p:sp>
        <p:nvSpPr>
          <p:cNvPr id="305" name="Google Shape;305;p50"/>
          <p:cNvSpPr txBox="1">
            <a:spLocks noGrp="1"/>
          </p:cNvSpPr>
          <p:nvPr>
            <p:ph type="body" idx="1"/>
          </p:nvPr>
        </p:nvSpPr>
        <p:spPr>
          <a:xfrm>
            <a:off x="311700" y="1152475"/>
            <a:ext cx="8520600" cy="341700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 cross validation score of the Logistic Regression Model is 95.59 %.</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 cross validation score of the Decision Tree Classifier Model is 94.04 %.</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 cross validation score of the Linear SVC Model is 95.92 %.</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 cross validation score of the MultinomialNB Classifier Model is 94.63 %.</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 cross validation score of the Adaboost classifier Model is 94.57 %.</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 cross validation score of the XGBoost Classifier Model is 95.36 %.</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 cross validation score of the Extra Trees Classifier Model is 95.62 %.</a:t>
            </a:r>
            <a:endParaRPr sz="1600">
              <a:solidFill>
                <a:srgbClr val="434343"/>
              </a:solidFill>
              <a:latin typeface="Caesar Dressing"/>
              <a:ea typeface="Caesar Dressing"/>
              <a:cs typeface="Caesar Dressing"/>
              <a:sym typeface="Caesar Dressing"/>
            </a:endParaRPr>
          </a:p>
          <a:p>
            <a:pPr marL="0" lvl="0" indent="0" algn="l" rtl="0">
              <a:spcBef>
                <a:spcPts val="1200"/>
              </a:spcBef>
              <a:spcAft>
                <a:spcPts val="1200"/>
              </a:spcAft>
              <a:buNone/>
            </a:pPr>
            <a:r>
              <a:rPr lang="en-GB" sz="1600">
                <a:solidFill>
                  <a:srgbClr val="434343"/>
                </a:solidFill>
                <a:latin typeface="Caesar Dressing"/>
                <a:ea typeface="Caesar Dressing"/>
                <a:cs typeface="Caesar Dressing"/>
                <a:sym typeface="Caesar Dressing"/>
              </a:rPr>
              <a:t>From the above Cross Validation Scores, the highest CV score belongs to the LinearSVC model, followed by the Extra Trees Classifier &amp; Logistic Regression Model. Next the XGBoost Classifier model , the MultinomialNB Classifier and the AdaBoost Classifier Model. Lastly, the Decision Tree Classifier.</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a:t>
            </a:r>
            <a:endParaRPr sz="3011">
              <a:solidFill>
                <a:srgbClr val="F77F00"/>
              </a:solidFill>
              <a:latin typeface="Caesar Dressing"/>
              <a:ea typeface="Caesar Dressing"/>
              <a:cs typeface="Caesar Dressing"/>
              <a:sym typeface="Caesar Dressing"/>
            </a:endParaRPr>
          </a:p>
        </p:txBody>
      </p:sp>
      <p:sp>
        <p:nvSpPr>
          <p:cNvPr id="311" name="Google Shape;311;p51"/>
          <p:cNvSpPr txBox="1">
            <a:spLocks noGrp="1"/>
          </p:cNvSpPr>
          <p:nvPr>
            <p:ph type="body" idx="1"/>
          </p:nvPr>
        </p:nvSpPr>
        <p:spPr>
          <a:xfrm>
            <a:off x="311700" y="1152475"/>
            <a:ext cx="8520600" cy="2154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rgbClr val="434343"/>
                </a:solidFill>
                <a:latin typeface="Caesar Dressing"/>
                <a:ea typeface="Caesar Dressing"/>
                <a:cs typeface="Caesar Dressing"/>
                <a:sym typeface="Caesar Dressing"/>
              </a:rPr>
              <a:t>Since the Accuracy Score and the cross validation score of the </a:t>
            </a:r>
            <a:r>
              <a:rPr lang="en-GB" sz="1600">
                <a:solidFill>
                  <a:srgbClr val="F77F00"/>
                </a:solidFill>
                <a:latin typeface="Caesar Dressing"/>
                <a:ea typeface="Caesar Dressing"/>
                <a:cs typeface="Caesar Dressing"/>
                <a:sym typeface="Caesar Dressing"/>
              </a:rPr>
              <a:t>Logistic Regression</a:t>
            </a:r>
            <a:r>
              <a:rPr lang="en-GB" sz="1600">
                <a:solidFill>
                  <a:srgbClr val="434343"/>
                </a:solidFill>
                <a:latin typeface="Caesar Dressing"/>
                <a:ea typeface="Caesar Dressing"/>
                <a:cs typeface="Caesar Dressing"/>
                <a:sym typeface="Caesar Dressing"/>
              </a:rPr>
              <a:t> Model are good and the AUC score is the highest among others we shall consider this model for hyper parameter tuning.</a:t>
            </a:r>
            <a:endParaRPr sz="1600">
              <a:solidFill>
                <a:srgbClr val="434343"/>
              </a:solidFill>
              <a:latin typeface="Caesar Dressing"/>
              <a:ea typeface="Caesar Dressing"/>
              <a:cs typeface="Caesar Dressing"/>
              <a:sym typeface="Caesar Dressing"/>
            </a:endParaRPr>
          </a:p>
          <a:p>
            <a:pPr marL="0" lvl="0" indent="0" algn="l" rtl="0">
              <a:spcBef>
                <a:spcPts val="1200"/>
              </a:spcBef>
              <a:spcAft>
                <a:spcPts val="0"/>
              </a:spcAft>
              <a:buNone/>
            </a:pPr>
            <a:r>
              <a:rPr lang="en-GB" sz="1600">
                <a:solidFill>
                  <a:srgbClr val="434343"/>
                </a:solidFill>
                <a:latin typeface="Caesar Dressing"/>
                <a:ea typeface="Caesar Dressing"/>
                <a:cs typeface="Caesar Dressing"/>
                <a:sym typeface="Caesar Dressing"/>
              </a:rPr>
              <a:t>We shall use GridSearchCV for hyper parameter tuning.</a:t>
            </a:r>
            <a:endParaRPr sz="1600">
              <a:solidFill>
                <a:srgbClr val="434343"/>
              </a:solidFill>
              <a:latin typeface="Caesar Dressing"/>
              <a:ea typeface="Caesar Dressing"/>
              <a:cs typeface="Caesar Dressing"/>
              <a:sym typeface="Caesar Dressing"/>
            </a:endParaRPr>
          </a:p>
          <a:p>
            <a:pPr marL="0" lvl="0" indent="0" algn="l" rtl="0">
              <a:spcBef>
                <a:spcPts val="1200"/>
              </a:spcBef>
              <a:spcAft>
                <a:spcPts val="1200"/>
              </a:spcAft>
              <a:buNone/>
            </a:pPr>
            <a:r>
              <a:rPr lang="en-GB" sz="1600">
                <a:solidFill>
                  <a:srgbClr val="434343"/>
                </a:solidFill>
                <a:latin typeface="Caesar Dressing"/>
                <a:ea typeface="Caesar Dressing"/>
                <a:cs typeface="Caesar Dressing"/>
                <a:sym typeface="Caesar Dressing"/>
              </a:rPr>
              <a:t>After multiple tries with hyper parameter tuning, the highest accuracy score obtained was </a:t>
            </a:r>
            <a:r>
              <a:rPr lang="en-GB" sz="1600">
                <a:solidFill>
                  <a:srgbClr val="F77F00"/>
                </a:solidFill>
                <a:latin typeface="Caesar Dressing"/>
                <a:ea typeface="Caesar Dressing"/>
                <a:cs typeface="Caesar Dressing"/>
                <a:sym typeface="Caesar Dressing"/>
              </a:rPr>
              <a:t>94.49 %</a:t>
            </a:r>
            <a:r>
              <a:rPr lang="en-GB" sz="1600">
                <a:solidFill>
                  <a:srgbClr val="434343"/>
                </a:solidFill>
                <a:latin typeface="Caesar Dressing"/>
                <a:ea typeface="Caesar Dressing"/>
                <a:cs typeface="Caesar Dressing"/>
                <a:sym typeface="Caesar Dressing"/>
              </a:rPr>
              <a:t>.</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a:t>
            </a:r>
            <a:endParaRPr sz="3011">
              <a:solidFill>
                <a:srgbClr val="F77F00"/>
              </a:solidFill>
              <a:latin typeface="Caesar Dressing"/>
              <a:ea typeface="Caesar Dressing"/>
              <a:cs typeface="Caesar Dressing"/>
              <a:sym typeface="Caesar Dressing"/>
            </a:endParaRPr>
          </a:p>
        </p:txBody>
      </p:sp>
      <p:pic>
        <p:nvPicPr>
          <p:cNvPr id="317" name="Google Shape;317;p52"/>
          <p:cNvPicPr preferRelativeResize="0"/>
          <p:nvPr/>
        </p:nvPicPr>
        <p:blipFill>
          <a:blip r:embed="rId3">
            <a:alphaModFix/>
          </a:blip>
          <a:stretch>
            <a:fillRect/>
          </a:stretch>
        </p:blipFill>
        <p:spPr>
          <a:xfrm>
            <a:off x="1519238" y="1194925"/>
            <a:ext cx="6105525" cy="3276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Problem STATEMENT.</a:t>
            </a:r>
            <a:endParaRPr sz="3020">
              <a:solidFill>
                <a:srgbClr val="FCBF49"/>
              </a:solidFill>
              <a:latin typeface="Caesar Dressing"/>
              <a:ea typeface="Caesar Dressing"/>
              <a:cs typeface="Caesar Dressing"/>
              <a:sym typeface="Caesar Dressing"/>
            </a:endParaRPr>
          </a:p>
        </p:txBody>
      </p:sp>
      <p:sp>
        <p:nvSpPr>
          <p:cNvPr id="85" name="Google Shape;85;p17"/>
          <p:cNvSpPr txBox="1">
            <a:spLocks noGrp="1"/>
          </p:cNvSpPr>
          <p:nvPr>
            <p:ph type="body" idx="1"/>
          </p:nvPr>
        </p:nvSpPr>
        <p:spPr>
          <a:xfrm>
            <a:off x="311700" y="1040925"/>
            <a:ext cx="8314500" cy="3700200"/>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a:solidFill>
                  <a:srgbClr val="434343"/>
                </a:solidFill>
                <a:latin typeface="Caesar Dressing"/>
                <a:ea typeface="Caesar Dressing"/>
                <a:cs typeface="Caesar Dressing"/>
                <a:sym typeface="Caesar Dressing"/>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endParaRPr sz="1600">
              <a:solidFill>
                <a:srgbClr val="434343"/>
              </a:solidFill>
              <a:latin typeface="Caesar Dressing"/>
              <a:ea typeface="Caesar Dressing"/>
              <a:cs typeface="Caesar Dressing"/>
              <a:sym typeface="Caesar Dressing"/>
            </a:endParaRPr>
          </a:p>
          <a:p>
            <a:pPr marL="0" lvl="0" indent="457200" algn="l" rtl="0">
              <a:spcBef>
                <a:spcPts val="1200"/>
              </a:spcBef>
              <a:spcAft>
                <a:spcPts val="1200"/>
              </a:spcAft>
              <a:buNone/>
            </a:pPr>
            <a:r>
              <a:rPr lang="en-GB" sz="1600">
                <a:solidFill>
                  <a:srgbClr val="434343"/>
                </a:solidFill>
                <a:latin typeface="Caesar Dressing"/>
                <a:ea typeface="Caesar Dressing"/>
                <a:cs typeface="Caesar Dressing"/>
                <a:sym typeface="Caesar Dressing"/>
              </a:rPr>
              <a:t>Online hate, described as abusive language, aggression, cyberbullying, hatefulness and many others has been identified as a major threat on online social media platforms. Social media platforms are the most prominent grounds for such toxic behaviour. 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1"/>
        <p:cNvGrpSpPr/>
        <p:nvPr/>
      </p:nvGrpSpPr>
      <p:grpSpPr>
        <a:xfrm>
          <a:off x="0" y="0"/>
          <a:ext cx="0" cy="0"/>
          <a:chOff x="0" y="0"/>
          <a:chExt cx="0" cy="0"/>
        </a:xfrm>
      </p:grpSpPr>
      <p:sp>
        <p:nvSpPr>
          <p:cNvPr id="322" name="Google Shape;322;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 [FINAL MODEL].</a:t>
            </a:r>
            <a:endParaRPr sz="3011">
              <a:solidFill>
                <a:srgbClr val="F77F00"/>
              </a:solidFill>
              <a:latin typeface="Caesar Dressing"/>
              <a:ea typeface="Caesar Dressing"/>
              <a:cs typeface="Caesar Dressing"/>
              <a:sym typeface="Caesar Dressing"/>
            </a:endParaRPr>
          </a:p>
        </p:txBody>
      </p:sp>
      <p:pic>
        <p:nvPicPr>
          <p:cNvPr id="323" name="Google Shape;323;p53"/>
          <p:cNvPicPr preferRelativeResize="0"/>
          <p:nvPr/>
        </p:nvPicPr>
        <p:blipFill>
          <a:blip r:embed="rId3">
            <a:alphaModFix/>
          </a:blip>
          <a:stretch>
            <a:fillRect/>
          </a:stretch>
        </p:blipFill>
        <p:spPr>
          <a:xfrm>
            <a:off x="2656000" y="1017725"/>
            <a:ext cx="6056375" cy="3820975"/>
          </a:xfrm>
          <a:prstGeom prst="rect">
            <a:avLst/>
          </a:prstGeom>
          <a:noFill/>
          <a:ln>
            <a:noFill/>
          </a:ln>
        </p:spPr>
      </p:pic>
      <p:sp>
        <p:nvSpPr>
          <p:cNvPr id="324" name="Google Shape;324;p53"/>
          <p:cNvSpPr txBox="1"/>
          <p:nvPr/>
        </p:nvSpPr>
        <p:spPr>
          <a:xfrm>
            <a:off x="384225" y="1152650"/>
            <a:ext cx="21690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rgbClr val="434343"/>
                </a:solidFill>
                <a:latin typeface="Caesar Dressing"/>
                <a:ea typeface="Caesar Dressing"/>
                <a:cs typeface="Caesar Dressing"/>
                <a:sym typeface="Caesar Dressing"/>
              </a:rPr>
              <a:t>I have successfully incorporated hyper parameter tuning using best parameters of Logistic Regression and the accuracy of the model has been increased, We received the accuracy score as 94.49%, which is very good.</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8"/>
        <p:cNvGrpSpPr/>
        <p:nvPr/>
      </p:nvGrpSpPr>
      <p:grpSpPr>
        <a:xfrm>
          <a:off x="0" y="0"/>
          <a:ext cx="0" cy="0"/>
          <a:chOff x="0" y="0"/>
          <a:chExt cx="0" cy="0"/>
        </a:xfrm>
      </p:grpSpPr>
      <p:sp>
        <p:nvSpPr>
          <p:cNvPr id="329" name="Google Shape;329;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ROC-AUC Curve.</a:t>
            </a:r>
            <a:endParaRPr sz="3011">
              <a:solidFill>
                <a:srgbClr val="FCBF49"/>
              </a:solidFill>
              <a:latin typeface="Caesar Dressing"/>
              <a:ea typeface="Caesar Dressing"/>
              <a:cs typeface="Caesar Dressing"/>
              <a:sym typeface="Caesar Dressing"/>
            </a:endParaRPr>
          </a:p>
        </p:txBody>
      </p:sp>
      <p:sp>
        <p:nvSpPr>
          <p:cNvPr id="330" name="Google Shape;330;p54"/>
          <p:cNvSpPr txBox="1"/>
          <p:nvPr/>
        </p:nvSpPr>
        <p:spPr>
          <a:xfrm>
            <a:off x="420900" y="3866925"/>
            <a:ext cx="8302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rgbClr val="434343"/>
                </a:solidFill>
                <a:latin typeface="Caesar Dressing"/>
                <a:ea typeface="Caesar Dressing"/>
                <a:cs typeface="Caesar Dressing"/>
                <a:sym typeface="Caesar Dressing"/>
              </a:rPr>
              <a:t>I have generated the ROC Curve for all the models and for the best model and compared it with AUC. The AUC score for my final model was 97%.</a:t>
            </a:r>
            <a:endParaRPr sz="1600">
              <a:solidFill>
                <a:srgbClr val="434343"/>
              </a:solidFill>
              <a:latin typeface="Caesar Dressing"/>
              <a:ea typeface="Caesar Dressing"/>
              <a:cs typeface="Caesar Dressing"/>
              <a:sym typeface="Caesar Dressing"/>
            </a:endParaRPr>
          </a:p>
        </p:txBody>
      </p:sp>
      <p:pic>
        <p:nvPicPr>
          <p:cNvPr id="331" name="Google Shape;331;p54"/>
          <p:cNvPicPr preferRelativeResize="0"/>
          <p:nvPr/>
        </p:nvPicPr>
        <p:blipFill>
          <a:blip r:embed="rId3">
            <a:alphaModFix/>
          </a:blip>
          <a:stretch>
            <a:fillRect/>
          </a:stretch>
        </p:blipFill>
        <p:spPr>
          <a:xfrm>
            <a:off x="536625" y="1170125"/>
            <a:ext cx="3532872" cy="2544400"/>
          </a:xfrm>
          <a:prstGeom prst="rect">
            <a:avLst/>
          </a:prstGeom>
          <a:noFill/>
          <a:ln>
            <a:noFill/>
          </a:ln>
        </p:spPr>
      </p:pic>
      <p:pic>
        <p:nvPicPr>
          <p:cNvPr id="332" name="Google Shape;332;p54"/>
          <p:cNvPicPr preferRelativeResize="0"/>
          <p:nvPr/>
        </p:nvPicPr>
        <p:blipFill>
          <a:blip r:embed="rId4">
            <a:alphaModFix/>
          </a:blip>
          <a:stretch>
            <a:fillRect/>
          </a:stretch>
        </p:blipFill>
        <p:spPr>
          <a:xfrm>
            <a:off x="4891172" y="1170125"/>
            <a:ext cx="3532872" cy="25444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0D47A1"/>
                </a:solidFill>
                <a:latin typeface="Caesar Dressing"/>
                <a:ea typeface="Caesar Dressing"/>
                <a:cs typeface="Caesar Dressing"/>
                <a:sym typeface="Caesar Dressing"/>
              </a:rPr>
              <a:t>Saving the model and predicting the results.</a:t>
            </a:r>
            <a:endParaRPr sz="3011">
              <a:solidFill>
                <a:srgbClr val="0D47A1"/>
              </a:solidFill>
              <a:latin typeface="Caesar Dressing"/>
              <a:ea typeface="Caesar Dressing"/>
              <a:cs typeface="Caesar Dressing"/>
              <a:sym typeface="Caesar Dressing"/>
            </a:endParaRPr>
          </a:p>
        </p:txBody>
      </p:sp>
      <p:sp>
        <p:nvSpPr>
          <p:cNvPr id="338" name="Google Shape;338;p55"/>
          <p:cNvSpPr txBox="1"/>
          <p:nvPr/>
        </p:nvSpPr>
        <p:spPr>
          <a:xfrm>
            <a:off x="420900" y="1227000"/>
            <a:ext cx="8302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rgbClr val="434343"/>
                </a:solidFill>
                <a:latin typeface="Caesar Dressing"/>
                <a:ea typeface="Caesar Dressing"/>
                <a:cs typeface="Caesar Dressing"/>
                <a:sym typeface="Caesar Dressing"/>
              </a:rPr>
              <a:t>I have saved my final best model using joblib library in .pkl format, and loaded saved model for predictions for test data. Using classification model, we have got the predicted values for malignant comments classification. </a:t>
            </a:r>
            <a:endParaRPr sz="1600">
              <a:solidFill>
                <a:srgbClr val="434343"/>
              </a:solidFill>
              <a:latin typeface="Caesar Dressing"/>
              <a:ea typeface="Caesar Dressing"/>
              <a:cs typeface="Caesar Dressing"/>
              <a:sym typeface="Caesar Dressing"/>
            </a:endParaRPr>
          </a:p>
        </p:txBody>
      </p:sp>
      <p:pic>
        <p:nvPicPr>
          <p:cNvPr id="339" name="Google Shape;339;p55"/>
          <p:cNvPicPr preferRelativeResize="0"/>
          <p:nvPr/>
        </p:nvPicPr>
        <p:blipFill>
          <a:blip r:embed="rId3">
            <a:alphaModFix/>
          </a:blip>
          <a:stretch>
            <a:fillRect/>
          </a:stretch>
        </p:blipFill>
        <p:spPr>
          <a:xfrm>
            <a:off x="1751225" y="2571750"/>
            <a:ext cx="4876800" cy="1447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0D47A1"/>
                </a:solidFill>
                <a:latin typeface="Caesar Dressing"/>
                <a:ea typeface="Caesar Dressing"/>
                <a:cs typeface="Caesar Dressing"/>
                <a:sym typeface="Caesar Dressing"/>
              </a:rPr>
              <a:t>Saving the model and predicting the results.</a:t>
            </a:r>
            <a:endParaRPr sz="3011">
              <a:solidFill>
                <a:srgbClr val="0D47A1"/>
              </a:solidFill>
              <a:latin typeface="Caesar Dressing"/>
              <a:ea typeface="Caesar Dressing"/>
              <a:cs typeface="Caesar Dressing"/>
              <a:sym typeface="Caesar Dressing"/>
            </a:endParaRPr>
          </a:p>
        </p:txBody>
      </p:sp>
      <p:pic>
        <p:nvPicPr>
          <p:cNvPr id="345" name="Google Shape;345;p56"/>
          <p:cNvPicPr preferRelativeResize="0"/>
          <p:nvPr/>
        </p:nvPicPr>
        <p:blipFill>
          <a:blip r:embed="rId3">
            <a:alphaModFix/>
          </a:blip>
          <a:stretch>
            <a:fillRect/>
          </a:stretch>
        </p:blipFill>
        <p:spPr>
          <a:xfrm>
            <a:off x="1470450" y="1120525"/>
            <a:ext cx="6203090" cy="38209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Google Shape;350;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Caesar Dressing"/>
                <a:ea typeface="Caesar Dressing"/>
                <a:cs typeface="Caesar Dressing"/>
                <a:sym typeface="Caesar Dressing"/>
              </a:rPr>
              <a:t>CONCLUSION.</a:t>
            </a:r>
            <a:endParaRPr sz="3011">
              <a:solidFill>
                <a:srgbClr val="D62828"/>
              </a:solidFill>
              <a:latin typeface="Caesar Dressing"/>
              <a:ea typeface="Caesar Dressing"/>
              <a:cs typeface="Caesar Dressing"/>
              <a:sym typeface="Caesar Dressing"/>
            </a:endParaRPr>
          </a:p>
        </p:txBody>
      </p:sp>
      <p:sp>
        <p:nvSpPr>
          <p:cNvPr id="351" name="Google Shape;351;p57"/>
          <p:cNvSpPr txBox="1">
            <a:spLocks noGrp="1"/>
          </p:cNvSpPr>
          <p:nvPr>
            <p:ph type="body" idx="1"/>
          </p:nvPr>
        </p:nvSpPr>
        <p:spPr>
          <a:xfrm>
            <a:off x="311700" y="1152475"/>
            <a:ext cx="8520600" cy="3004500"/>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600">
                <a:solidFill>
                  <a:srgbClr val="434343"/>
                </a:solidFill>
                <a:highlight>
                  <a:srgbClr val="FFFFFF"/>
                </a:highlight>
                <a:latin typeface="Caesar Dressing"/>
                <a:ea typeface="Caesar Dressing"/>
                <a:cs typeface="Caesar Dressing"/>
                <a:sym typeface="Caesar Dressing"/>
              </a:rPr>
              <a:t>This project gives an idea of NLP text processing in machine learning. Apart from applying the techniques that we have learnt in the EDA, we also classified hate and offensive comments so that it can be controlled and restricted from spreading hatred and cyberbullying.</a:t>
            </a:r>
            <a:endParaRPr sz="1600">
              <a:solidFill>
                <a:srgbClr val="434343"/>
              </a:solidFill>
              <a:highlight>
                <a:srgbClr val="FFFFFF"/>
              </a:highlight>
              <a:latin typeface="Caesar Dressing"/>
              <a:ea typeface="Caesar Dressing"/>
              <a:cs typeface="Caesar Dressing"/>
              <a:sym typeface="Caesar Dressing"/>
            </a:endParaRPr>
          </a:p>
          <a:p>
            <a:pPr marL="0" lvl="0" indent="0" algn="l" rtl="0">
              <a:lnSpc>
                <a:spcPct val="115000"/>
              </a:lnSpc>
              <a:spcBef>
                <a:spcPts val="1200"/>
              </a:spcBef>
              <a:spcAft>
                <a:spcPts val="0"/>
              </a:spcAft>
              <a:buNone/>
            </a:pPr>
            <a:r>
              <a:rPr lang="en-GB" sz="1600">
                <a:solidFill>
                  <a:srgbClr val="434343"/>
                </a:solidFill>
                <a:highlight>
                  <a:srgbClr val="FFFFFF"/>
                </a:highlight>
                <a:latin typeface="Caesar Dressing"/>
                <a:ea typeface="Caesar Dressing"/>
                <a:cs typeface="Caesar Dressing"/>
                <a:sym typeface="Caesar Dressing"/>
              </a:rPr>
              <a:t>From this dataset we were able to understand the idea of Natural Language Processing using machine learning models. This model helps us to understand whether the online comments are malignant or non malignant.</a:t>
            </a:r>
            <a:endParaRPr sz="1600">
              <a:solidFill>
                <a:srgbClr val="434343"/>
              </a:solidFill>
              <a:highlight>
                <a:srgbClr val="FFFFFF"/>
              </a:highlight>
              <a:latin typeface="Caesar Dressing"/>
              <a:ea typeface="Caesar Dressing"/>
              <a:cs typeface="Caesar Dressing"/>
              <a:sym typeface="Caesar Dressing"/>
            </a:endParaRPr>
          </a:p>
          <a:p>
            <a:pPr marL="0" lvl="0" indent="0" algn="l" rtl="0">
              <a:lnSpc>
                <a:spcPct val="115000"/>
              </a:lnSpc>
              <a:spcBef>
                <a:spcPts val="1200"/>
              </a:spcBef>
              <a:spcAft>
                <a:spcPts val="1200"/>
              </a:spcAft>
              <a:buNone/>
            </a:pPr>
            <a:r>
              <a:rPr lang="en-GB" sz="1600">
                <a:solidFill>
                  <a:srgbClr val="434343"/>
                </a:solidFill>
                <a:highlight>
                  <a:srgbClr val="FFFFFF"/>
                </a:highlight>
                <a:latin typeface="Caesar Dressing"/>
                <a:ea typeface="Caesar Dressing"/>
                <a:cs typeface="Caesar Dressing"/>
                <a:sym typeface="Caesar Dressing"/>
              </a:rPr>
              <a:t>We have mentioned step by step procedure to analyze the data and checked the correlation between label and feature.</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Caesar Dressing"/>
                <a:ea typeface="Caesar Dressing"/>
                <a:cs typeface="Caesar Dressing"/>
                <a:sym typeface="Caesar Dressing"/>
              </a:rPr>
              <a:t>CONCLUSION.</a:t>
            </a:r>
            <a:endParaRPr sz="3011">
              <a:solidFill>
                <a:srgbClr val="D62828"/>
              </a:solidFill>
              <a:latin typeface="Caesar Dressing"/>
              <a:ea typeface="Caesar Dressing"/>
              <a:cs typeface="Caesar Dressing"/>
              <a:sym typeface="Caesar Dressing"/>
            </a:endParaRPr>
          </a:p>
        </p:txBody>
      </p:sp>
      <p:sp>
        <p:nvSpPr>
          <p:cNvPr id="357" name="Google Shape;357;p58"/>
          <p:cNvSpPr txBox="1">
            <a:spLocks noGrp="1"/>
          </p:cNvSpPr>
          <p:nvPr>
            <p:ph type="body" idx="1"/>
          </p:nvPr>
        </p:nvSpPr>
        <p:spPr>
          <a:xfrm>
            <a:off x="311700" y="1152475"/>
            <a:ext cx="8520600" cy="2001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rgbClr val="434343"/>
                </a:solidFill>
                <a:latin typeface="Caesar Dressing"/>
                <a:ea typeface="Caesar Dressing"/>
                <a:cs typeface="Caesar Dressing"/>
                <a:sym typeface="Caesar Dressing"/>
              </a:rPr>
              <a:t>We got the Logistic Regression Model as the best model and performed hyper parameter tuning using the best parameters of Logistic Regression and plotted AUC-ROC score and the model accuracy and roc-auc score increased after tuning.</a:t>
            </a:r>
            <a:endParaRPr sz="1600">
              <a:solidFill>
                <a:srgbClr val="434343"/>
              </a:solidFill>
              <a:latin typeface="Caesar Dressing"/>
              <a:ea typeface="Caesar Dressing"/>
              <a:cs typeface="Caesar Dressing"/>
              <a:sym typeface="Caesar Dressing"/>
            </a:endParaRPr>
          </a:p>
          <a:p>
            <a:pPr marL="0" lvl="0" indent="0" algn="l" rtl="0">
              <a:spcBef>
                <a:spcPts val="1200"/>
              </a:spcBef>
              <a:spcAft>
                <a:spcPts val="1200"/>
              </a:spcAft>
              <a:buNone/>
            </a:pPr>
            <a:r>
              <a:rPr lang="en-GB" sz="1600">
                <a:solidFill>
                  <a:srgbClr val="434343"/>
                </a:solidFill>
                <a:latin typeface="Caesar Dressing"/>
                <a:ea typeface="Caesar Dressing"/>
                <a:cs typeface="Caesar Dressing"/>
                <a:sym typeface="Caesar Dressing"/>
              </a:rPr>
              <a:t>After that we saved the model in a pickle with a filename in order to use whenever we require. Then we loaded the saved file and predicted the values for test data. Further we saved the predicted values test data into a csv file.</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Problem STATEMENT.</a:t>
            </a:r>
            <a:endParaRPr sz="3020">
              <a:solidFill>
                <a:srgbClr val="FCBF49"/>
              </a:solidFill>
              <a:latin typeface="Caesar Dressing"/>
              <a:ea typeface="Caesar Dressing"/>
              <a:cs typeface="Caesar Dressing"/>
              <a:sym typeface="Caesar Dressing"/>
            </a:endParaRPr>
          </a:p>
        </p:txBody>
      </p:sp>
      <p:sp>
        <p:nvSpPr>
          <p:cNvPr id="91" name="Google Shape;91;p18"/>
          <p:cNvSpPr txBox="1">
            <a:spLocks noGrp="1"/>
          </p:cNvSpPr>
          <p:nvPr>
            <p:ph type="body" idx="1"/>
          </p:nvPr>
        </p:nvSpPr>
        <p:spPr>
          <a:xfrm>
            <a:off x="311700" y="1152475"/>
            <a:ext cx="8314500" cy="1563900"/>
          </a:xfrm>
          <a:prstGeom prst="rect">
            <a:avLst/>
          </a:prstGeom>
        </p:spPr>
        <p:txBody>
          <a:bodyPr spcFirstLastPara="1" wrap="square" lIns="91425" tIns="91425" rIns="91425" bIns="91425" anchor="t" anchorCtr="0">
            <a:spAutoFit/>
          </a:bodyPr>
          <a:lstStyle/>
          <a:p>
            <a:pPr marL="0" lvl="0" indent="457200" algn="l" rtl="0">
              <a:spcBef>
                <a:spcPts val="0"/>
              </a:spcBef>
              <a:spcAft>
                <a:spcPts val="1200"/>
              </a:spcAft>
              <a:buNone/>
            </a:pPr>
            <a:r>
              <a:rPr lang="en-GB" sz="1600">
                <a:solidFill>
                  <a:srgbClr val="434343"/>
                </a:solidFill>
                <a:latin typeface="Caesar Dressing"/>
                <a:ea typeface="Caesar Dressing"/>
                <a:cs typeface="Caesar Dressing"/>
                <a:sym typeface="Caesar Dressing"/>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Problem UNDERSTANDING.</a:t>
            </a:r>
            <a:endParaRPr sz="3020">
              <a:solidFill>
                <a:srgbClr val="0D47A1"/>
              </a:solidFill>
              <a:latin typeface="Caesar Dressing"/>
              <a:ea typeface="Caesar Dressing"/>
              <a:cs typeface="Caesar Dressing"/>
              <a:sym typeface="Caesar Dressing"/>
            </a:endParaRPr>
          </a:p>
        </p:txBody>
      </p:sp>
      <p:sp>
        <p:nvSpPr>
          <p:cNvPr id="97" name="Google Shape;97;p19"/>
          <p:cNvSpPr txBox="1">
            <a:spLocks noGrp="1"/>
          </p:cNvSpPr>
          <p:nvPr>
            <p:ph type="body" idx="1"/>
          </p:nvPr>
        </p:nvSpPr>
        <p:spPr>
          <a:xfrm>
            <a:off x="311700" y="1152475"/>
            <a:ext cx="8314500" cy="3417000"/>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a:solidFill>
                  <a:srgbClr val="434343"/>
                </a:solidFill>
                <a:latin typeface="Caesar Dressing"/>
                <a:ea typeface="Caesar Dressing"/>
                <a:cs typeface="Caesar Dressing"/>
                <a:sym typeface="Caesar Dressing"/>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sz="1600">
              <a:solidFill>
                <a:srgbClr val="434343"/>
              </a:solidFill>
              <a:latin typeface="Caesar Dressing"/>
              <a:ea typeface="Caesar Dressing"/>
              <a:cs typeface="Caesar Dressing"/>
              <a:sym typeface="Caesar Dressing"/>
            </a:endParaRPr>
          </a:p>
          <a:p>
            <a:pPr marL="0" lvl="0" indent="0" algn="l" rtl="0">
              <a:spcBef>
                <a:spcPts val="1200"/>
              </a:spcBef>
              <a:spcAft>
                <a:spcPts val="1200"/>
              </a:spcAft>
              <a:buClr>
                <a:schemeClr val="dk1"/>
              </a:buClr>
              <a:buSzPts val="1100"/>
              <a:buFont typeface="Arial"/>
              <a:buNone/>
            </a:pPr>
            <a:r>
              <a:rPr lang="en-GB" sz="1600">
                <a:solidFill>
                  <a:srgbClr val="434343"/>
                </a:solidFill>
                <a:latin typeface="Caesar Dressing"/>
                <a:ea typeface="Caesar Dressing"/>
                <a:cs typeface="Caesar Dressing"/>
                <a:sym typeface="Caesar Dressing"/>
              </a:rPr>
              <a:t>The result of such activities can be dangerous. It gives mental trauma to the victims making their lives miserable. People who are not well aware of mental health online hate or cyberbullying become life threatening for them. Such cases are also at rise. It is also taking its toll on religions. Each and every day we can see an incident of fighting between people of different communities or religions due to offensive social media posts.</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D62828"/>
                </a:solidFill>
                <a:latin typeface="Caesar Dressing"/>
                <a:ea typeface="Caesar Dressing"/>
                <a:cs typeface="Caesar Dressing"/>
                <a:sym typeface="Caesar Dressing"/>
              </a:rPr>
              <a:t>Importance of Malignant Comments Classifier.</a:t>
            </a:r>
            <a:endParaRPr sz="3020">
              <a:solidFill>
                <a:srgbClr val="D62828"/>
              </a:solidFill>
              <a:latin typeface="Caesar Dressing"/>
              <a:ea typeface="Caesar Dressing"/>
              <a:cs typeface="Caesar Dressing"/>
              <a:sym typeface="Caesar Dressing"/>
            </a:endParaRPr>
          </a:p>
        </p:txBody>
      </p:sp>
      <p:sp>
        <p:nvSpPr>
          <p:cNvPr id="103" name="Google Shape;103;p20"/>
          <p:cNvSpPr txBox="1">
            <a:spLocks noGrp="1"/>
          </p:cNvSpPr>
          <p:nvPr>
            <p:ph type="body" idx="1"/>
          </p:nvPr>
        </p:nvSpPr>
        <p:spPr>
          <a:xfrm>
            <a:off x="311700" y="1065725"/>
            <a:ext cx="8314500" cy="3417000"/>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a:solidFill>
                  <a:srgbClr val="434343"/>
                </a:solidFill>
                <a:latin typeface="Caesar Dressing"/>
                <a:ea typeface="Caesar Dressing"/>
                <a:cs typeface="Caesar Dressing"/>
                <a:sym typeface="Caesar Dressing"/>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abuse in an automated fashion is inherently an NLP task (Natural Language Processing). Text Classification is a great point for NLP. </a:t>
            </a:r>
            <a:endParaRPr sz="1600">
              <a:solidFill>
                <a:srgbClr val="434343"/>
              </a:solidFill>
              <a:latin typeface="Caesar Dressing"/>
              <a:ea typeface="Caesar Dressing"/>
              <a:cs typeface="Caesar Dressing"/>
              <a:sym typeface="Caesar Dressing"/>
            </a:endParaRPr>
          </a:p>
          <a:p>
            <a:pPr marL="0" lvl="0" indent="457200" algn="l" rtl="0">
              <a:spcBef>
                <a:spcPts val="1200"/>
              </a:spcBef>
              <a:spcAft>
                <a:spcPts val="1200"/>
              </a:spcAft>
              <a:buNone/>
            </a:pPr>
            <a:r>
              <a:rPr lang="en-GB" sz="1600">
                <a:solidFill>
                  <a:srgbClr val="434343"/>
                </a:solidFill>
                <a:latin typeface="Caesar Dressing"/>
                <a:ea typeface="Caesar Dressing"/>
                <a:cs typeface="Caesar Dressing"/>
                <a:sym typeface="Caesar Dressing"/>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cyberbullying.</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Caesar Dressing"/>
                <a:ea typeface="Caesar Dressing"/>
                <a:cs typeface="Caesar Dressing"/>
                <a:sym typeface="Caesar Dressing"/>
              </a:rPr>
              <a:t>Exploratory Data Analysis.</a:t>
            </a:r>
            <a:endParaRPr sz="3020">
              <a:solidFill>
                <a:srgbClr val="F77F00"/>
              </a:solidFill>
              <a:latin typeface="Caesar Dressing"/>
              <a:ea typeface="Caesar Dressing"/>
              <a:cs typeface="Caesar Dressing"/>
              <a:sym typeface="Caesar Dressing"/>
            </a:endParaRPr>
          </a:p>
        </p:txBody>
      </p:sp>
      <p:sp>
        <p:nvSpPr>
          <p:cNvPr id="109" name="Google Shape;109;p21"/>
          <p:cNvSpPr txBox="1">
            <a:spLocks noGrp="1"/>
          </p:cNvSpPr>
          <p:nvPr>
            <p:ph type="body" idx="1"/>
          </p:nvPr>
        </p:nvSpPr>
        <p:spPr>
          <a:xfrm>
            <a:off x="311700" y="1065725"/>
            <a:ext cx="8314500" cy="326310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Importing necessary libraries and importing the Train &amp; Test datasets.</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Checked some statistical information like shape, number of unique values present, info, finding zero values etc on both the datasets.</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Checked for null values and did not find any null values In both datasets. And removed Id.</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Conducted some feature engineering and created new columns viz label: which contain both good and bad comments which is the sum of all the labels, comment_length: which contains the length of comment text.</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Visualized each feature using seaborn and matplotlib libraries by plotting categorical plots like pie plot, count plot, distribution plot and word cloud for each label.</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Caesar Dressing"/>
                <a:ea typeface="Caesar Dressing"/>
                <a:cs typeface="Caesar Dressing"/>
                <a:sym typeface="Caesar Dressing"/>
              </a:rPr>
              <a:t>Exploratory Data Analysis.</a:t>
            </a:r>
            <a:endParaRPr sz="3020">
              <a:solidFill>
                <a:srgbClr val="F77F00"/>
              </a:solidFill>
              <a:latin typeface="Caesar Dressing"/>
              <a:ea typeface="Caesar Dressing"/>
              <a:cs typeface="Caesar Dressing"/>
              <a:sym typeface="Caesar Dressing"/>
            </a:endParaRPr>
          </a:p>
        </p:txBody>
      </p:sp>
      <p:sp>
        <p:nvSpPr>
          <p:cNvPr id="115" name="Google Shape;115;p22"/>
          <p:cNvSpPr txBox="1">
            <a:spLocks noGrp="1"/>
          </p:cNvSpPr>
          <p:nvPr>
            <p:ph type="body" idx="1"/>
          </p:nvPr>
        </p:nvSpPr>
        <p:spPr>
          <a:xfrm>
            <a:off x="311700" y="1065725"/>
            <a:ext cx="8314500" cy="241350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Then created new column as clean_length after cleaning the data. </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All these steps were done on both train and test datasets. </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Checked correlation using heatmap. </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After getting a cleaned data used TF-IDF vectorizer.</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Lastly, proceeded with model building.</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2429</Words>
  <Application>Microsoft Office PowerPoint</Application>
  <PresentationFormat>On-screen Show (16:9)</PresentationFormat>
  <Paragraphs>163</Paragraphs>
  <Slides>45</Slides>
  <Notes>45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Berlin Sans FB Demi</vt:lpstr>
      <vt:lpstr>Caesar Dressing</vt:lpstr>
      <vt:lpstr>Simple Light</vt:lpstr>
      <vt:lpstr>Malignant Comments Classifier Project.</vt:lpstr>
      <vt:lpstr>AGENDA.</vt:lpstr>
      <vt:lpstr>OVERVIEW.</vt:lpstr>
      <vt:lpstr>Problem STATEMENT.</vt:lpstr>
      <vt:lpstr>Problem STATEMENT.</vt:lpstr>
      <vt:lpstr>Problem UNDERSTANDING.</vt:lpstr>
      <vt:lpstr>Importance of Malignant Comments Classifier.</vt:lpstr>
      <vt:lpstr>Exploratory Data Analysis.</vt:lpstr>
      <vt:lpstr>Exploratory Data Analysis.</vt:lpstr>
      <vt:lpstr>VISUALIZATIONS.</vt:lpstr>
      <vt:lpstr>VISUALIZATIONS.</vt:lpstr>
      <vt:lpstr>VISUALIZATIONS.</vt:lpstr>
      <vt:lpstr>VISUALIZATIONS.</vt:lpstr>
      <vt:lpstr>VISUALIZATIONS.</vt:lpstr>
      <vt:lpstr>VISUALIZATIONS.</vt:lpstr>
      <vt:lpstr>VISUALIZATIONS.</vt:lpstr>
      <vt:lpstr>VISUALIZATIONS.</vt:lpstr>
      <vt:lpstr>VISUALIZATIONS.</vt:lpstr>
      <vt:lpstr>Word Clouds.</vt:lpstr>
      <vt:lpstr>Word Clouds.</vt:lpstr>
      <vt:lpstr>Word Clouds.</vt:lpstr>
      <vt:lpstr>Word Clouds.</vt:lpstr>
      <vt:lpstr>Word Clouds.</vt:lpstr>
      <vt:lpstr>Word Clouds.</vt:lpstr>
      <vt:lpstr>DATA ANALYSIS STEPS.</vt:lpstr>
      <vt:lpstr>DATA ANALYSIS STEPS.</vt:lpstr>
      <vt:lpstr>MODEL BUILDING.</vt:lpstr>
      <vt:lpstr>MODEL BUILDING.</vt:lpstr>
      <vt:lpstr>LOGISTIC REGRESSION MODEL.</vt:lpstr>
      <vt:lpstr>DECISION TREE CLASSIFIER MODEL.</vt:lpstr>
      <vt:lpstr>LINEAR SVC MODEL.</vt:lpstr>
      <vt:lpstr>MULTINOMIALNB CLASSIFIER MODEL.</vt:lpstr>
      <vt:lpstr>ADABOOST CLASSIFIER MODEL.</vt:lpstr>
      <vt:lpstr>XGBoost CLASSIFIER MODEL.</vt:lpstr>
      <vt:lpstr>EXTRA TREES CLASSIFIER MODEL.</vt:lpstr>
      <vt:lpstr>Analysis of Models.</vt:lpstr>
      <vt:lpstr>Cross ValIdatIon Scores.</vt:lpstr>
      <vt:lpstr>HYPER PARAMETER TUNING.</vt:lpstr>
      <vt:lpstr>HYPER PARAMETER TUNING.</vt:lpstr>
      <vt:lpstr>HYPER PARAMETER TUNING [FINAL MODEL].</vt:lpstr>
      <vt:lpstr>ROC-AUC Curve.</vt:lpstr>
      <vt:lpstr>Saving the model and predicting the results.</vt:lpstr>
      <vt:lpstr>Saving the model and predicting the 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prince kumar</dc:creator>
  <cp:lastModifiedBy>prince kumar</cp:lastModifiedBy>
  <cp:revision>2</cp:revision>
  <dcterms:modified xsi:type="dcterms:W3CDTF">2022-12-04T05:21:15Z</dcterms:modified>
</cp:coreProperties>
</file>