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embeddedFontLst>
    <p:embeddedFont>
      <p:font typeface="Amatic SC" panose="00000500000000000000" pitchFamily="2" charset="-79"/>
      <p:regular r:id="rId41"/>
      <p:bold r:id="rId42"/>
    </p:embeddedFont>
    <p:embeddedFont>
      <p:font typeface="Raleway SemiBold" pitchFamily="2" charset="0"/>
      <p:regular r:id="rId43"/>
      <p:bold r:id="rId44"/>
      <p:italic r:id="rId45"/>
      <p:boldItalic r:id="rId46"/>
    </p:embeddedFont>
    <p:embeddedFont>
      <p:font typeface="Signika" panose="020B0604020202020204" charset="0"/>
      <p:regular r:id="rId47"/>
      <p:bold r:id="rId48"/>
    </p:embeddedFont>
    <p:embeddedFont>
      <p:font typeface="Source Code Pro" panose="020B0509030403020204" pitchFamily="49"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3b496535a6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3b496535a6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3b496535a6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3b496535a6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3b496535a6_2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3b496535a6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3b496535a6_2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3b496535a6_2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3b496535a6_2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3b496535a6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3b496535a6_2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3b496535a6_2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3b496535a6_2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3b496535a6_2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b496535a6_2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b496535a6_2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3b496535a6_2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3b496535a6_2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3b496535a6_2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3b496535a6_2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c6f9e470d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3b496535a6_2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3b496535a6_2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3b496535a6_2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3b496535a6_2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3b496535a6_2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3b496535a6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c6f9e470d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3b496535a6_2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3b496535a6_2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3b496535a6_2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3b496535a6_2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3b496535a6_2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3b496535a6_2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3b496535a6_2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3b496535a6_2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3b496535a6_2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3b496535a6_2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39fac8acbd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39fac8acb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3b496535a6_2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3b496535a6_2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3b496535a6_2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3b496535a6_2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3b496535a6_2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3b496535a6_2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3b496535a6_2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3b496535a6_2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3b496535a6_2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3b496535a6_2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3b496535a6_2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3b496535a6_2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3b496535a6_2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3b496535a6_2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3b496535a6_2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3b496535a6_2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3b496535a6_2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3b496535a6_2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39fac8acbd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39fac8acb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39fac8acbd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39fac8acb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39fac8acbd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39fac8acbd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39fac8acbd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39fac8acbd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3b496535a6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3b496535a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3b496535a6_2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3b496535a6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40FFD6"/>
            </a:gs>
            <a:gs pos="100000">
              <a:srgbClr val="07B690"/>
            </a:gs>
          </a:gsLst>
          <a:path path="circle">
            <a:fillToRect l="50000" t="50000" r="50000" b="50000"/>
          </a:path>
          <a:tileRect/>
        </a:gradFill>
        <a:effectLst/>
      </p:bgPr>
    </p:bg>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CAR PRICE PREDICTION.</a:t>
            </a:r>
            <a:endParaRPr/>
          </a:p>
        </p:txBody>
      </p:sp>
      <p:sp>
        <p:nvSpPr>
          <p:cNvPr id="57" name="Google Shape;57;p13"/>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3100" dirty="0">
                <a:latin typeface="Amatic SC"/>
                <a:ea typeface="Amatic SC"/>
                <a:cs typeface="Amatic SC"/>
                <a:sym typeface="Amatic SC"/>
              </a:rPr>
              <a:t>Presentation By: PRINCE KUMAR|  Internship 31</a:t>
            </a:r>
            <a:endParaRPr sz="3100" dirty="0">
              <a:latin typeface="Amatic SC"/>
              <a:ea typeface="Amatic SC"/>
              <a:cs typeface="Amatic SC"/>
              <a:sym typeface="Amatic S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40FFD6"/>
            </a:gs>
            <a:gs pos="100000">
              <a:srgbClr val="07B690"/>
            </a:gs>
          </a:gsLst>
          <a:path path="circle">
            <a:fillToRect l="50000" t="50000" r="50000" b="50000"/>
          </a:path>
          <a:tileRect/>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VISUALIZATIONS.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body" idx="1"/>
          </p:nvPr>
        </p:nvSpPr>
        <p:spPr>
          <a:xfrm>
            <a:off x="319500" y="4230575"/>
            <a:ext cx="8691000" cy="598800"/>
          </a:xfrm>
          <a:prstGeom prst="rect">
            <a:avLst/>
          </a:prstGeom>
          <a:solidFill>
            <a:schemeClr val="dk1"/>
          </a:solidFill>
        </p:spPr>
        <p:txBody>
          <a:bodyPr spcFirstLastPara="1" wrap="square" lIns="91425" tIns="91425" rIns="91425" bIns="91425" anchor="ctr" anchorCtr="0">
            <a:normAutofit/>
          </a:bodyPr>
          <a:lstStyle/>
          <a:p>
            <a:pPr marL="0" lvl="0" indent="0" algn="ctr" rtl="0">
              <a:spcBef>
                <a:spcPts val="0"/>
              </a:spcBef>
              <a:spcAft>
                <a:spcPts val="0"/>
              </a:spcAft>
              <a:buNone/>
            </a:pPr>
            <a:r>
              <a:rPr lang="en" sz="1100" b="0" u="sng">
                <a:highlight>
                  <a:schemeClr val="dk1"/>
                </a:highlight>
                <a:latin typeface="Raleway SemiBold"/>
                <a:ea typeface="Raleway SemiBold"/>
                <a:cs typeface="Raleway SemiBold"/>
                <a:sym typeface="Raleway SemiBold"/>
              </a:rPr>
              <a:t>OBSERVATION</a:t>
            </a:r>
            <a:r>
              <a:rPr lang="en" sz="1100" b="0">
                <a:highlight>
                  <a:schemeClr val="dk1"/>
                </a:highlight>
                <a:latin typeface="Raleway SemiBold"/>
                <a:ea typeface="Raleway SemiBold"/>
                <a:cs typeface="Raleway SemiBold"/>
                <a:sym typeface="Raleway SemiBold"/>
              </a:rPr>
              <a:t>: Most of the used cars are of the brand Maruti, followed by Hyundai, Honda, Renault, Mahindra, Tata &amp; Toyota. There are very few luxury brand used cars.</a:t>
            </a:r>
            <a:endParaRPr sz="1100" b="0">
              <a:highlight>
                <a:schemeClr val="dk1"/>
              </a:highlight>
              <a:latin typeface="Raleway SemiBold"/>
              <a:ea typeface="Raleway SemiBold"/>
              <a:cs typeface="Raleway SemiBold"/>
              <a:sym typeface="Raleway SemiBold"/>
            </a:endParaRPr>
          </a:p>
        </p:txBody>
      </p:sp>
      <p:pic>
        <p:nvPicPr>
          <p:cNvPr id="121" name="Google Shape;121;p23"/>
          <p:cNvPicPr preferRelativeResize="0"/>
          <p:nvPr/>
        </p:nvPicPr>
        <p:blipFill>
          <a:blip r:embed="rId3">
            <a:alphaModFix/>
          </a:blip>
          <a:stretch>
            <a:fillRect/>
          </a:stretch>
        </p:blipFill>
        <p:spPr>
          <a:xfrm>
            <a:off x="557600" y="189575"/>
            <a:ext cx="8214789" cy="3925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body" idx="1"/>
          </p:nvPr>
        </p:nvSpPr>
        <p:spPr>
          <a:xfrm>
            <a:off x="319500" y="4230575"/>
            <a:ext cx="8691000" cy="598800"/>
          </a:xfrm>
          <a:prstGeom prst="rect">
            <a:avLst/>
          </a:prstGeom>
          <a:solidFill>
            <a:schemeClr val="dk1"/>
          </a:solidFill>
        </p:spPr>
        <p:txBody>
          <a:bodyPr spcFirstLastPara="1" wrap="square" lIns="91425" tIns="91425" rIns="91425" bIns="91425" anchor="ctr" anchorCtr="0">
            <a:normAutofit/>
          </a:bodyPr>
          <a:lstStyle/>
          <a:p>
            <a:pPr marL="0" lvl="0" indent="0" algn="ctr" rtl="0">
              <a:spcBef>
                <a:spcPts val="0"/>
              </a:spcBef>
              <a:spcAft>
                <a:spcPts val="0"/>
              </a:spcAft>
              <a:buNone/>
            </a:pPr>
            <a:r>
              <a:rPr lang="en" sz="1100" b="0" u="sng">
                <a:highlight>
                  <a:schemeClr val="dk1"/>
                </a:highlight>
                <a:latin typeface="Raleway SemiBold"/>
                <a:ea typeface="Raleway SemiBold"/>
                <a:cs typeface="Raleway SemiBold"/>
                <a:sym typeface="Raleway SemiBold"/>
              </a:rPr>
              <a:t>OBSERVATION</a:t>
            </a:r>
            <a:r>
              <a:rPr lang="en" sz="1100" b="0">
                <a:highlight>
                  <a:schemeClr val="dk1"/>
                </a:highlight>
                <a:latin typeface="Raleway SemiBold"/>
                <a:ea typeface="Raleway SemiBold"/>
                <a:cs typeface="Raleway SemiBold"/>
                <a:sym typeface="Raleway SemiBold"/>
              </a:rPr>
              <a:t>: </a:t>
            </a:r>
            <a:r>
              <a:rPr lang="en" sz="1050" b="0">
                <a:solidFill>
                  <a:srgbClr val="000000"/>
                </a:solidFill>
                <a:highlight>
                  <a:schemeClr val="dk1"/>
                </a:highlight>
                <a:latin typeface="Arial"/>
                <a:ea typeface="Arial"/>
                <a:cs typeface="Arial"/>
                <a:sym typeface="Arial"/>
              </a:rPr>
              <a:t>The major fuel type is Petrol, followed by Diesel and lastly, CNG.</a:t>
            </a:r>
            <a:endParaRPr sz="1100" b="0">
              <a:highlight>
                <a:schemeClr val="dk1"/>
              </a:highlight>
              <a:latin typeface="Raleway SemiBold"/>
              <a:ea typeface="Raleway SemiBold"/>
              <a:cs typeface="Raleway SemiBold"/>
              <a:sym typeface="Raleway SemiBold"/>
            </a:endParaRPr>
          </a:p>
        </p:txBody>
      </p:sp>
      <p:pic>
        <p:nvPicPr>
          <p:cNvPr id="127" name="Google Shape;127;p24"/>
          <p:cNvPicPr preferRelativeResize="0"/>
          <p:nvPr/>
        </p:nvPicPr>
        <p:blipFill>
          <a:blip r:embed="rId3">
            <a:alphaModFix/>
          </a:blip>
          <a:stretch>
            <a:fillRect/>
          </a:stretch>
        </p:blipFill>
        <p:spPr>
          <a:xfrm>
            <a:off x="2157413" y="610975"/>
            <a:ext cx="4829175" cy="3171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body" idx="1"/>
          </p:nvPr>
        </p:nvSpPr>
        <p:spPr>
          <a:xfrm>
            <a:off x="319500" y="4230575"/>
            <a:ext cx="8691000" cy="598800"/>
          </a:xfrm>
          <a:prstGeom prst="rect">
            <a:avLst/>
          </a:prstGeom>
          <a:solidFill>
            <a:schemeClr val="dk1"/>
          </a:solidFill>
        </p:spPr>
        <p:txBody>
          <a:bodyPr spcFirstLastPara="1" wrap="square" lIns="91425" tIns="91425" rIns="91425" bIns="91425" anchor="ctr" anchorCtr="0">
            <a:normAutofit/>
          </a:bodyPr>
          <a:lstStyle/>
          <a:p>
            <a:pPr marL="0" lvl="0" indent="0" algn="ctr" rtl="0">
              <a:spcBef>
                <a:spcPts val="0"/>
              </a:spcBef>
              <a:spcAft>
                <a:spcPts val="0"/>
              </a:spcAft>
              <a:buNone/>
            </a:pPr>
            <a:r>
              <a:rPr lang="en" sz="1100" b="0" u="sng">
                <a:highlight>
                  <a:schemeClr val="dk1"/>
                </a:highlight>
                <a:latin typeface="Raleway SemiBold"/>
                <a:ea typeface="Raleway SemiBold"/>
                <a:cs typeface="Raleway SemiBold"/>
                <a:sym typeface="Raleway SemiBold"/>
              </a:rPr>
              <a:t>OBSERVATION</a:t>
            </a:r>
            <a:r>
              <a:rPr lang="en" sz="1100" b="0">
                <a:highlight>
                  <a:schemeClr val="dk1"/>
                </a:highlight>
                <a:latin typeface="Raleway SemiBold"/>
                <a:ea typeface="Raleway SemiBold"/>
                <a:cs typeface="Raleway SemiBold"/>
                <a:sym typeface="Raleway SemiBold"/>
              </a:rPr>
              <a:t>: </a:t>
            </a:r>
            <a:r>
              <a:rPr lang="en" sz="1050" b="0">
                <a:solidFill>
                  <a:srgbClr val="000000"/>
                </a:solidFill>
                <a:highlight>
                  <a:schemeClr val="dk1"/>
                </a:highlight>
                <a:latin typeface="Arial"/>
                <a:ea typeface="Arial"/>
                <a:cs typeface="Arial"/>
                <a:sym typeface="Arial"/>
              </a:rPr>
              <a:t>Most of the Used cars are of manual Variant (80.4 %). The rest are Automatic (19.6%).</a:t>
            </a:r>
            <a:endParaRPr sz="1100" b="0">
              <a:highlight>
                <a:schemeClr val="dk1"/>
              </a:highlight>
              <a:latin typeface="Raleway SemiBold"/>
              <a:ea typeface="Raleway SemiBold"/>
              <a:cs typeface="Raleway SemiBold"/>
              <a:sym typeface="Raleway SemiBold"/>
            </a:endParaRPr>
          </a:p>
        </p:txBody>
      </p:sp>
      <p:pic>
        <p:nvPicPr>
          <p:cNvPr id="133" name="Google Shape;133;p25"/>
          <p:cNvPicPr preferRelativeResize="0"/>
          <p:nvPr/>
        </p:nvPicPr>
        <p:blipFill>
          <a:blip r:embed="rId3">
            <a:alphaModFix/>
          </a:blip>
          <a:stretch>
            <a:fillRect/>
          </a:stretch>
        </p:blipFill>
        <p:spPr>
          <a:xfrm>
            <a:off x="2664700" y="520550"/>
            <a:ext cx="3743661" cy="3420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body" idx="1"/>
          </p:nvPr>
        </p:nvSpPr>
        <p:spPr>
          <a:xfrm>
            <a:off x="171300" y="4230575"/>
            <a:ext cx="8839200" cy="598800"/>
          </a:xfrm>
          <a:prstGeom prst="rect">
            <a:avLst/>
          </a:prstGeom>
          <a:solidFill>
            <a:schemeClr val="dk1"/>
          </a:solidFill>
        </p:spPr>
        <p:txBody>
          <a:bodyPr spcFirstLastPara="1" wrap="square" lIns="91425" tIns="91425" rIns="91425" bIns="91425" anchor="ctr" anchorCtr="0">
            <a:normAutofit/>
          </a:bodyPr>
          <a:lstStyle/>
          <a:p>
            <a:pPr marL="0" lvl="0" indent="0" algn="ctr" rtl="0">
              <a:spcBef>
                <a:spcPts val="0"/>
              </a:spcBef>
              <a:spcAft>
                <a:spcPts val="0"/>
              </a:spcAft>
              <a:buNone/>
            </a:pPr>
            <a:r>
              <a:rPr lang="en" sz="1100" b="0" u="sng">
                <a:highlight>
                  <a:schemeClr val="dk1"/>
                </a:highlight>
                <a:latin typeface="Raleway SemiBold"/>
                <a:ea typeface="Raleway SemiBold"/>
                <a:cs typeface="Raleway SemiBold"/>
                <a:sym typeface="Raleway SemiBold"/>
              </a:rPr>
              <a:t>OBSERVATION</a:t>
            </a:r>
            <a:r>
              <a:rPr lang="en" sz="1100" b="0">
                <a:highlight>
                  <a:schemeClr val="dk1"/>
                </a:highlight>
                <a:latin typeface="Raleway SemiBold"/>
                <a:ea typeface="Raleway SemiBold"/>
                <a:cs typeface="Raleway SemiBold"/>
                <a:sym typeface="Raleway SemiBold"/>
              </a:rPr>
              <a:t>: </a:t>
            </a:r>
            <a:r>
              <a:rPr lang="en" sz="1050" b="0">
                <a:solidFill>
                  <a:srgbClr val="000000"/>
                </a:solidFill>
                <a:highlight>
                  <a:schemeClr val="dk1"/>
                </a:highlight>
                <a:latin typeface="Arial"/>
                <a:ea typeface="Arial"/>
                <a:cs typeface="Arial"/>
                <a:sym typeface="Arial"/>
              </a:rPr>
              <a:t>The count of VXI, LXI, VXI BS IV, 1.2 Delta &amp; 1.2 Alpha are highest among all the models.</a:t>
            </a:r>
            <a:endParaRPr sz="1100" b="0">
              <a:highlight>
                <a:schemeClr val="dk1"/>
              </a:highlight>
              <a:latin typeface="Raleway SemiBold"/>
              <a:ea typeface="Raleway SemiBold"/>
              <a:cs typeface="Raleway SemiBold"/>
              <a:sym typeface="Raleway SemiBold"/>
            </a:endParaRPr>
          </a:p>
        </p:txBody>
      </p:sp>
      <p:pic>
        <p:nvPicPr>
          <p:cNvPr id="139" name="Google Shape;139;p26"/>
          <p:cNvPicPr preferRelativeResize="0"/>
          <p:nvPr/>
        </p:nvPicPr>
        <p:blipFill>
          <a:blip r:embed="rId3">
            <a:alphaModFix/>
          </a:blip>
          <a:stretch>
            <a:fillRect/>
          </a:stretch>
        </p:blipFill>
        <p:spPr>
          <a:xfrm>
            <a:off x="152400" y="908450"/>
            <a:ext cx="8839204" cy="289173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body" idx="1"/>
          </p:nvPr>
        </p:nvSpPr>
        <p:spPr>
          <a:xfrm>
            <a:off x="384225" y="4230575"/>
            <a:ext cx="8477400" cy="598800"/>
          </a:xfrm>
          <a:prstGeom prst="rect">
            <a:avLst/>
          </a:prstGeom>
          <a:solidFill>
            <a:schemeClr val="dk1"/>
          </a:solidFill>
        </p:spPr>
        <p:txBody>
          <a:bodyPr spcFirstLastPara="1" wrap="square" lIns="91425" tIns="91425" rIns="91425" bIns="91425" anchor="ctr" anchorCtr="0">
            <a:normAutofit/>
          </a:bodyPr>
          <a:lstStyle/>
          <a:p>
            <a:pPr marL="0" lvl="0" indent="0" algn="ctr" rtl="0">
              <a:spcBef>
                <a:spcPts val="0"/>
              </a:spcBef>
              <a:spcAft>
                <a:spcPts val="0"/>
              </a:spcAft>
              <a:buNone/>
            </a:pPr>
            <a:r>
              <a:rPr lang="en" sz="1100" b="0" u="sng">
                <a:highlight>
                  <a:schemeClr val="dk1"/>
                </a:highlight>
                <a:latin typeface="Raleway SemiBold"/>
                <a:ea typeface="Raleway SemiBold"/>
                <a:cs typeface="Raleway SemiBold"/>
                <a:sym typeface="Raleway SemiBold"/>
              </a:rPr>
              <a:t>OBSERVATION</a:t>
            </a:r>
            <a:r>
              <a:rPr lang="en" sz="1100" b="0">
                <a:highlight>
                  <a:schemeClr val="dk1"/>
                </a:highlight>
                <a:latin typeface="Raleway SemiBold"/>
                <a:ea typeface="Raleway SemiBold"/>
                <a:cs typeface="Raleway SemiBold"/>
                <a:sym typeface="Raleway SemiBold"/>
              </a:rPr>
              <a:t>: </a:t>
            </a:r>
            <a:r>
              <a:rPr lang="en" sz="1050" b="0">
                <a:solidFill>
                  <a:srgbClr val="000000"/>
                </a:solidFill>
                <a:highlight>
                  <a:schemeClr val="dk1"/>
                </a:highlight>
                <a:latin typeface="Arial"/>
                <a:ea typeface="Arial"/>
                <a:cs typeface="Arial"/>
                <a:sym typeface="Arial"/>
              </a:rPr>
              <a:t>Most of the Used cars are manufactured in 2017 and 2018. Followed by 2016, 2015 &amp; 2019.</a:t>
            </a:r>
            <a:endParaRPr sz="1100" b="0">
              <a:highlight>
                <a:schemeClr val="dk1"/>
              </a:highlight>
              <a:latin typeface="Raleway SemiBold"/>
              <a:ea typeface="Raleway SemiBold"/>
              <a:cs typeface="Raleway SemiBold"/>
              <a:sym typeface="Raleway SemiBold"/>
            </a:endParaRPr>
          </a:p>
        </p:txBody>
      </p:sp>
      <p:pic>
        <p:nvPicPr>
          <p:cNvPr id="145" name="Google Shape;145;p27"/>
          <p:cNvPicPr preferRelativeResize="0"/>
          <p:nvPr/>
        </p:nvPicPr>
        <p:blipFill>
          <a:blip r:embed="rId3">
            <a:alphaModFix/>
          </a:blip>
          <a:stretch>
            <a:fillRect/>
          </a:stretch>
        </p:blipFill>
        <p:spPr>
          <a:xfrm>
            <a:off x="508150" y="152400"/>
            <a:ext cx="8192425" cy="39257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body" idx="1"/>
          </p:nvPr>
        </p:nvSpPr>
        <p:spPr>
          <a:xfrm>
            <a:off x="319500" y="4230575"/>
            <a:ext cx="8691000" cy="598800"/>
          </a:xfrm>
          <a:prstGeom prst="rect">
            <a:avLst/>
          </a:prstGeom>
          <a:solidFill>
            <a:schemeClr val="dk1"/>
          </a:solidFill>
        </p:spPr>
        <p:txBody>
          <a:bodyPr spcFirstLastPara="1" wrap="square" lIns="91425" tIns="91425" rIns="91425" bIns="91425" anchor="ctr" anchorCtr="0">
            <a:normAutofit/>
          </a:bodyPr>
          <a:lstStyle/>
          <a:p>
            <a:pPr marL="0" lvl="0" indent="0" algn="ctr" rtl="0">
              <a:spcBef>
                <a:spcPts val="0"/>
              </a:spcBef>
              <a:spcAft>
                <a:spcPts val="0"/>
              </a:spcAft>
              <a:buNone/>
            </a:pPr>
            <a:r>
              <a:rPr lang="en" sz="1100" b="0" u="sng">
                <a:highlight>
                  <a:schemeClr val="dk1"/>
                </a:highlight>
                <a:latin typeface="Raleway SemiBold"/>
                <a:ea typeface="Raleway SemiBold"/>
                <a:cs typeface="Raleway SemiBold"/>
                <a:sym typeface="Raleway SemiBold"/>
              </a:rPr>
              <a:t>OBSERVATION</a:t>
            </a:r>
            <a:r>
              <a:rPr lang="en" sz="1100" b="0">
                <a:highlight>
                  <a:schemeClr val="dk1"/>
                </a:highlight>
                <a:latin typeface="Raleway SemiBold"/>
                <a:ea typeface="Raleway SemiBold"/>
                <a:cs typeface="Raleway SemiBold"/>
                <a:sym typeface="Raleway SemiBold"/>
              </a:rPr>
              <a:t>: </a:t>
            </a:r>
            <a:r>
              <a:rPr lang="en" sz="1050" b="0">
                <a:solidFill>
                  <a:srgbClr val="000000"/>
                </a:solidFill>
                <a:highlight>
                  <a:schemeClr val="dk1"/>
                </a:highlight>
                <a:latin typeface="Arial"/>
                <a:ea typeface="Arial"/>
                <a:cs typeface="Arial"/>
                <a:sym typeface="Arial"/>
              </a:rPr>
              <a:t>The distribution of Price is normal but it is skewed to the right.</a:t>
            </a:r>
            <a:endParaRPr sz="1100" b="0">
              <a:highlight>
                <a:schemeClr val="dk1"/>
              </a:highlight>
              <a:latin typeface="Raleway SemiBold"/>
              <a:ea typeface="Raleway SemiBold"/>
              <a:cs typeface="Raleway SemiBold"/>
              <a:sym typeface="Raleway SemiBold"/>
            </a:endParaRPr>
          </a:p>
        </p:txBody>
      </p:sp>
      <p:pic>
        <p:nvPicPr>
          <p:cNvPr id="151" name="Google Shape;151;p28"/>
          <p:cNvPicPr preferRelativeResize="0"/>
          <p:nvPr/>
        </p:nvPicPr>
        <p:blipFill>
          <a:blip r:embed="rId3">
            <a:alphaModFix/>
          </a:blip>
          <a:stretch>
            <a:fillRect/>
          </a:stretch>
        </p:blipFill>
        <p:spPr>
          <a:xfrm>
            <a:off x="2003888" y="201975"/>
            <a:ext cx="5136222" cy="3925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body" idx="1"/>
          </p:nvPr>
        </p:nvSpPr>
        <p:spPr>
          <a:xfrm>
            <a:off x="319500" y="4230575"/>
            <a:ext cx="8691000" cy="598800"/>
          </a:xfrm>
          <a:prstGeom prst="rect">
            <a:avLst/>
          </a:prstGeom>
          <a:solidFill>
            <a:schemeClr val="dk1"/>
          </a:solidFill>
        </p:spPr>
        <p:txBody>
          <a:bodyPr spcFirstLastPara="1" wrap="square" lIns="91425" tIns="91425" rIns="91425" bIns="91425" anchor="ctr" anchorCtr="0">
            <a:normAutofit/>
          </a:bodyPr>
          <a:lstStyle/>
          <a:p>
            <a:pPr marL="0" lvl="0" indent="0" algn="ctr" rtl="0">
              <a:spcBef>
                <a:spcPts val="0"/>
              </a:spcBef>
              <a:spcAft>
                <a:spcPts val="0"/>
              </a:spcAft>
              <a:buNone/>
            </a:pPr>
            <a:r>
              <a:rPr lang="en" sz="1100" b="0" u="sng">
                <a:highlight>
                  <a:schemeClr val="dk1"/>
                </a:highlight>
                <a:latin typeface="Raleway SemiBold"/>
                <a:ea typeface="Raleway SemiBold"/>
                <a:cs typeface="Raleway SemiBold"/>
                <a:sym typeface="Raleway SemiBold"/>
              </a:rPr>
              <a:t>OBSERVATION</a:t>
            </a:r>
            <a:r>
              <a:rPr lang="en" sz="1100" b="0">
                <a:highlight>
                  <a:schemeClr val="dk1"/>
                </a:highlight>
                <a:latin typeface="Raleway SemiBold"/>
                <a:ea typeface="Raleway SemiBold"/>
                <a:cs typeface="Raleway SemiBold"/>
                <a:sym typeface="Raleway SemiBold"/>
              </a:rPr>
              <a:t>: </a:t>
            </a:r>
            <a:r>
              <a:rPr lang="en" sz="1050">
                <a:solidFill>
                  <a:srgbClr val="000000"/>
                </a:solidFill>
                <a:highlight>
                  <a:schemeClr val="dk1"/>
                </a:highlight>
                <a:latin typeface="Arial"/>
                <a:ea typeface="Arial"/>
                <a:cs typeface="Arial"/>
                <a:sym typeface="Arial"/>
              </a:rPr>
              <a:t>Price vs Brand</a:t>
            </a:r>
            <a:r>
              <a:rPr lang="en" sz="1050" b="0">
                <a:solidFill>
                  <a:srgbClr val="000000"/>
                </a:solidFill>
                <a:highlight>
                  <a:schemeClr val="dk1"/>
                </a:highlight>
                <a:latin typeface="Arial"/>
                <a:ea typeface="Arial"/>
                <a:cs typeface="Arial"/>
                <a:sym typeface="Arial"/>
              </a:rPr>
              <a:t> Most of the used cars are of the Maruti Brand. The Prices of Maruti, Mercedes Benz &amp; Audi are high.</a:t>
            </a:r>
            <a:endParaRPr sz="1100" b="0">
              <a:highlight>
                <a:schemeClr val="dk1"/>
              </a:highlight>
              <a:latin typeface="Raleway SemiBold"/>
              <a:ea typeface="Raleway SemiBold"/>
              <a:cs typeface="Raleway SemiBold"/>
              <a:sym typeface="Raleway SemiBold"/>
            </a:endParaRPr>
          </a:p>
        </p:txBody>
      </p:sp>
      <p:pic>
        <p:nvPicPr>
          <p:cNvPr id="157" name="Google Shape;157;p29"/>
          <p:cNvPicPr preferRelativeResize="0"/>
          <p:nvPr/>
        </p:nvPicPr>
        <p:blipFill>
          <a:blip r:embed="rId3">
            <a:alphaModFix/>
          </a:blip>
          <a:stretch>
            <a:fillRect/>
          </a:stretch>
        </p:blipFill>
        <p:spPr>
          <a:xfrm>
            <a:off x="152400" y="152400"/>
            <a:ext cx="8839201" cy="38632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a:spLocks noGrp="1"/>
          </p:cNvSpPr>
          <p:nvPr>
            <p:ph type="body" idx="1"/>
          </p:nvPr>
        </p:nvSpPr>
        <p:spPr>
          <a:xfrm>
            <a:off x="319500" y="4230575"/>
            <a:ext cx="8691000" cy="598800"/>
          </a:xfrm>
          <a:prstGeom prst="rect">
            <a:avLst/>
          </a:prstGeom>
          <a:solidFill>
            <a:schemeClr val="dk1"/>
          </a:solidFill>
        </p:spPr>
        <p:txBody>
          <a:bodyPr spcFirstLastPara="1" wrap="square" lIns="91425" tIns="91425" rIns="91425" bIns="91425" anchor="ctr" anchorCtr="0">
            <a:normAutofit/>
          </a:bodyPr>
          <a:lstStyle/>
          <a:p>
            <a:pPr marL="0" lvl="0" indent="0" algn="ctr" rtl="0">
              <a:spcBef>
                <a:spcPts val="0"/>
              </a:spcBef>
              <a:spcAft>
                <a:spcPts val="0"/>
              </a:spcAft>
              <a:buNone/>
            </a:pPr>
            <a:r>
              <a:rPr lang="en" sz="1100" b="0" u="sng">
                <a:highlight>
                  <a:schemeClr val="dk1"/>
                </a:highlight>
                <a:latin typeface="Raleway SemiBold"/>
                <a:ea typeface="Raleway SemiBold"/>
                <a:cs typeface="Raleway SemiBold"/>
                <a:sym typeface="Raleway SemiBold"/>
              </a:rPr>
              <a:t>OBSERVATION</a:t>
            </a:r>
            <a:r>
              <a:rPr lang="en" sz="1100" b="0">
                <a:highlight>
                  <a:schemeClr val="dk1"/>
                </a:highlight>
                <a:latin typeface="Raleway SemiBold"/>
                <a:ea typeface="Raleway SemiBold"/>
                <a:cs typeface="Raleway SemiBold"/>
                <a:sym typeface="Raleway SemiBold"/>
              </a:rPr>
              <a:t>: </a:t>
            </a:r>
            <a:r>
              <a:rPr lang="en" sz="1050">
                <a:solidFill>
                  <a:srgbClr val="000000"/>
                </a:solidFill>
                <a:highlight>
                  <a:schemeClr val="dk1"/>
                </a:highlight>
                <a:latin typeface="Arial"/>
                <a:ea typeface="Arial"/>
                <a:cs typeface="Arial"/>
                <a:sym typeface="Arial"/>
              </a:rPr>
              <a:t>Price vs Fuel</a:t>
            </a:r>
            <a:r>
              <a:rPr lang="en" sz="1050" b="0">
                <a:solidFill>
                  <a:srgbClr val="000000"/>
                </a:solidFill>
                <a:highlight>
                  <a:schemeClr val="dk1"/>
                </a:highlight>
                <a:latin typeface="Arial"/>
                <a:ea typeface="Arial"/>
                <a:cs typeface="Arial"/>
                <a:sym typeface="Arial"/>
              </a:rPr>
              <a:t> Most of the cars use petrol as their fuel type, they are also the ones with the highest prices. Next, Diesel and CNG are the lowest .</a:t>
            </a:r>
            <a:endParaRPr sz="1100" b="0">
              <a:highlight>
                <a:schemeClr val="dk1"/>
              </a:highlight>
              <a:latin typeface="Raleway SemiBold"/>
              <a:ea typeface="Raleway SemiBold"/>
              <a:cs typeface="Raleway SemiBold"/>
              <a:sym typeface="Raleway SemiBold"/>
            </a:endParaRPr>
          </a:p>
        </p:txBody>
      </p:sp>
      <p:pic>
        <p:nvPicPr>
          <p:cNvPr id="163" name="Google Shape;163;p30"/>
          <p:cNvPicPr preferRelativeResize="0"/>
          <p:nvPr/>
        </p:nvPicPr>
        <p:blipFill>
          <a:blip r:embed="rId3">
            <a:alphaModFix/>
          </a:blip>
          <a:stretch>
            <a:fillRect/>
          </a:stretch>
        </p:blipFill>
        <p:spPr>
          <a:xfrm>
            <a:off x="2478775" y="524225"/>
            <a:ext cx="3904100" cy="3305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body" idx="1"/>
          </p:nvPr>
        </p:nvSpPr>
        <p:spPr>
          <a:xfrm>
            <a:off x="319500" y="4230575"/>
            <a:ext cx="8691000" cy="598800"/>
          </a:xfrm>
          <a:prstGeom prst="rect">
            <a:avLst/>
          </a:prstGeom>
          <a:solidFill>
            <a:schemeClr val="dk1"/>
          </a:solidFill>
        </p:spPr>
        <p:txBody>
          <a:bodyPr spcFirstLastPara="1" wrap="square" lIns="91425" tIns="91425" rIns="91425" bIns="91425" anchor="ctr" anchorCtr="0">
            <a:normAutofit/>
          </a:bodyPr>
          <a:lstStyle/>
          <a:p>
            <a:pPr marL="0" lvl="0" indent="0" algn="ctr" rtl="0">
              <a:spcBef>
                <a:spcPts val="0"/>
              </a:spcBef>
              <a:spcAft>
                <a:spcPts val="0"/>
              </a:spcAft>
              <a:buNone/>
            </a:pPr>
            <a:r>
              <a:rPr lang="en" sz="1100" b="0" u="sng">
                <a:highlight>
                  <a:schemeClr val="dk1"/>
                </a:highlight>
                <a:latin typeface="Raleway SemiBold"/>
                <a:ea typeface="Raleway SemiBold"/>
                <a:cs typeface="Raleway SemiBold"/>
                <a:sym typeface="Raleway SemiBold"/>
              </a:rPr>
              <a:t>OBSERVATION</a:t>
            </a:r>
            <a:r>
              <a:rPr lang="en" sz="1100" b="0">
                <a:highlight>
                  <a:schemeClr val="dk1"/>
                </a:highlight>
                <a:latin typeface="Raleway SemiBold"/>
                <a:ea typeface="Raleway SemiBold"/>
                <a:cs typeface="Raleway SemiBold"/>
                <a:sym typeface="Raleway SemiBold"/>
              </a:rPr>
              <a:t>: </a:t>
            </a:r>
            <a:r>
              <a:rPr lang="en" sz="1050">
                <a:solidFill>
                  <a:srgbClr val="000000"/>
                </a:solidFill>
                <a:highlight>
                  <a:schemeClr val="dk1"/>
                </a:highlight>
                <a:latin typeface="Arial"/>
                <a:ea typeface="Arial"/>
                <a:cs typeface="Arial"/>
                <a:sym typeface="Arial"/>
              </a:rPr>
              <a:t>Price vs Fuel</a:t>
            </a:r>
            <a:r>
              <a:rPr lang="en" sz="1050" b="0">
                <a:solidFill>
                  <a:srgbClr val="000000"/>
                </a:solidFill>
                <a:highlight>
                  <a:schemeClr val="dk1"/>
                </a:highlight>
                <a:latin typeface="Arial"/>
                <a:ea typeface="Arial"/>
                <a:cs typeface="Arial"/>
                <a:sym typeface="Arial"/>
              </a:rPr>
              <a:t> Most of the used cars are Manual, they are also the ones with the highest prices..</a:t>
            </a:r>
            <a:endParaRPr sz="1100" b="0">
              <a:highlight>
                <a:schemeClr val="dk1"/>
              </a:highlight>
              <a:latin typeface="Raleway SemiBold"/>
              <a:ea typeface="Raleway SemiBold"/>
              <a:cs typeface="Raleway SemiBold"/>
              <a:sym typeface="Raleway SemiBold"/>
            </a:endParaRPr>
          </a:p>
        </p:txBody>
      </p:sp>
      <p:pic>
        <p:nvPicPr>
          <p:cNvPr id="169" name="Google Shape;169;p31"/>
          <p:cNvPicPr preferRelativeResize="0"/>
          <p:nvPr/>
        </p:nvPicPr>
        <p:blipFill>
          <a:blip r:embed="rId3">
            <a:alphaModFix/>
          </a:blip>
          <a:stretch>
            <a:fillRect/>
          </a:stretch>
        </p:blipFill>
        <p:spPr>
          <a:xfrm>
            <a:off x="2737700" y="681675"/>
            <a:ext cx="3668600" cy="304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508325" y="309350"/>
            <a:ext cx="8266500" cy="748200"/>
          </a:xfrm>
          <a:prstGeom prst="rect">
            <a:avLst/>
          </a:prstGeom>
          <a:solidFill>
            <a:schemeClr val="dk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AGENDA.</a:t>
            </a:r>
            <a:endParaRPr/>
          </a:p>
        </p:txBody>
      </p:sp>
      <p:sp>
        <p:nvSpPr>
          <p:cNvPr id="63" name="Google Shape;63;p14"/>
          <p:cNvSpPr txBox="1">
            <a:spLocks noGrp="1"/>
          </p:cNvSpPr>
          <p:nvPr>
            <p:ph type="body" idx="4294967295"/>
          </p:nvPr>
        </p:nvSpPr>
        <p:spPr>
          <a:xfrm>
            <a:off x="508325" y="1057550"/>
            <a:ext cx="3966000" cy="3587400"/>
          </a:xfrm>
          <a:prstGeom prst="rect">
            <a:avLst/>
          </a:prstGeom>
        </p:spPr>
        <p:txBody>
          <a:bodyPr spcFirstLastPara="1" wrap="square" lIns="91425" tIns="91425" rIns="91425" bIns="91425" anchor="t" anchorCtr="0">
            <a:noAutofit/>
          </a:bodyPr>
          <a:lstStyle/>
          <a:p>
            <a:pPr marL="457200" lvl="0" indent="-332555" algn="l" rtl="0">
              <a:lnSpc>
                <a:spcPct val="115000"/>
              </a:lnSpc>
              <a:spcBef>
                <a:spcPts val="0"/>
              </a:spcBef>
              <a:spcAft>
                <a:spcPts val="0"/>
              </a:spcAft>
              <a:buSzPts val="1637"/>
              <a:buFont typeface="Signika"/>
              <a:buChar char="●"/>
            </a:pPr>
            <a:r>
              <a:rPr lang="en" sz="1637">
                <a:latin typeface="Signika"/>
                <a:ea typeface="Signika"/>
                <a:cs typeface="Signika"/>
                <a:sym typeface="Signika"/>
              </a:rPr>
              <a:t>Overview.</a:t>
            </a:r>
            <a:endParaRPr sz="1637">
              <a:latin typeface="Signika"/>
              <a:ea typeface="Signika"/>
              <a:cs typeface="Signika"/>
              <a:sym typeface="Signika"/>
            </a:endParaRPr>
          </a:p>
          <a:p>
            <a:pPr marL="457200" lvl="0" indent="-332555" algn="l" rtl="0">
              <a:lnSpc>
                <a:spcPct val="115000"/>
              </a:lnSpc>
              <a:spcBef>
                <a:spcPts val="0"/>
              </a:spcBef>
              <a:spcAft>
                <a:spcPts val="0"/>
              </a:spcAft>
              <a:buSzPts val="1637"/>
              <a:buFont typeface="Signika"/>
              <a:buChar char="●"/>
            </a:pPr>
            <a:r>
              <a:rPr lang="en" sz="1637">
                <a:latin typeface="Signika"/>
                <a:ea typeface="Signika"/>
                <a:cs typeface="Signika"/>
                <a:sym typeface="Signika"/>
              </a:rPr>
              <a:t>Problem Statement.</a:t>
            </a:r>
            <a:endParaRPr sz="1637">
              <a:latin typeface="Signika"/>
              <a:ea typeface="Signika"/>
              <a:cs typeface="Signika"/>
              <a:sym typeface="Signika"/>
            </a:endParaRPr>
          </a:p>
          <a:p>
            <a:pPr marL="457200" lvl="0" indent="-332555" algn="l" rtl="0">
              <a:lnSpc>
                <a:spcPct val="115000"/>
              </a:lnSpc>
              <a:spcBef>
                <a:spcPts val="0"/>
              </a:spcBef>
              <a:spcAft>
                <a:spcPts val="0"/>
              </a:spcAft>
              <a:buSzPts val="1637"/>
              <a:buFont typeface="Signika"/>
              <a:buChar char="●"/>
            </a:pPr>
            <a:r>
              <a:rPr lang="en" sz="1637">
                <a:latin typeface="Signika"/>
                <a:ea typeface="Signika"/>
                <a:cs typeface="Signika"/>
                <a:sym typeface="Signika"/>
              </a:rPr>
              <a:t>Problem Understanding.</a:t>
            </a:r>
            <a:endParaRPr sz="1637">
              <a:latin typeface="Signika"/>
              <a:ea typeface="Signika"/>
              <a:cs typeface="Signika"/>
              <a:sym typeface="Signika"/>
            </a:endParaRPr>
          </a:p>
          <a:p>
            <a:pPr marL="457200" lvl="0" indent="-332555" algn="l" rtl="0">
              <a:lnSpc>
                <a:spcPct val="115000"/>
              </a:lnSpc>
              <a:spcBef>
                <a:spcPts val="0"/>
              </a:spcBef>
              <a:spcAft>
                <a:spcPts val="0"/>
              </a:spcAft>
              <a:buSzPts val="1637"/>
              <a:buFont typeface="Signika"/>
              <a:buChar char="●"/>
            </a:pPr>
            <a:r>
              <a:rPr lang="en" sz="1637">
                <a:latin typeface="Signika"/>
                <a:ea typeface="Signika"/>
                <a:cs typeface="Signika"/>
                <a:sym typeface="Signika"/>
              </a:rPr>
              <a:t>What is Used Car Price Prediction?</a:t>
            </a:r>
            <a:endParaRPr sz="1637">
              <a:latin typeface="Signika"/>
              <a:ea typeface="Signika"/>
              <a:cs typeface="Signika"/>
              <a:sym typeface="Signika"/>
            </a:endParaRPr>
          </a:p>
          <a:p>
            <a:pPr marL="457200" lvl="0" indent="-332555" algn="l" rtl="0">
              <a:lnSpc>
                <a:spcPct val="115000"/>
              </a:lnSpc>
              <a:spcBef>
                <a:spcPts val="0"/>
              </a:spcBef>
              <a:spcAft>
                <a:spcPts val="0"/>
              </a:spcAft>
              <a:buSzPts val="1637"/>
              <a:buFont typeface="Signika"/>
              <a:buChar char="●"/>
            </a:pPr>
            <a:r>
              <a:rPr lang="en" sz="1637">
                <a:latin typeface="Signika"/>
                <a:ea typeface="Signika"/>
                <a:cs typeface="Signika"/>
                <a:sym typeface="Signika"/>
              </a:rPr>
              <a:t>Importance of Used Car price prediction.</a:t>
            </a:r>
            <a:endParaRPr sz="1637">
              <a:latin typeface="Signika"/>
              <a:ea typeface="Signika"/>
              <a:cs typeface="Signika"/>
              <a:sym typeface="Signika"/>
            </a:endParaRPr>
          </a:p>
          <a:p>
            <a:pPr marL="457200" lvl="0" indent="-332555" algn="l" rtl="0">
              <a:lnSpc>
                <a:spcPct val="115000"/>
              </a:lnSpc>
              <a:spcBef>
                <a:spcPts val="0"/>
              </a:spcBef>
              <a:spcAft>
                <a:spcPts val="0"/>
              </a:spcAft>
              <a:buSzPts val="1637"/>
              <a:buFont typeface="Signika"/>
              <a:buChar char="●"/>
            </a:pPr>
            <a:r>
              <a:rPr lang="en" sz="1637">
                <a:latin typeface="Signika"/>
                <a:ea typeface="Signika"/>
                <a:cs typeface="Signika"/>
                <a:sym typeface="Signika"/>
              </a:rPr>
              <a:t>Exploratory data analysis.</a:t>
            </a:r>
            <a:endParaRPr sz="1637">
              <a:latin typeface="Signika"/>
              <a:ea typeface="Signika"/>
              <a:cs typeface="Signika"/>
              <a:sym typeface="Signika"/>
            </a:endParaRPr>
          </a:p>
          <a:p>
            <a:pPr marL="457200" lvl="0" indent="-332555" algn="l" rtl="0">
              <a:lnSpc>
                <a:spcPct val="115000"/>
              </a:lnSpc>
              <a:spcBef>
                <a:spcPts val="0"/>
              </a:spcBef>
              <a:spcAft>
                <a:spcPts val="0"/>
              </a:spcAft>
              <a:buSzPts val="1637"/>
              <a:buFont typeface="Signika"/>
              <a:buChar char="●"/>
            </a:pPr>
            <a:r>
              <a:rPr lang="en" sz="1637">
                <a:latin typeface="Signika"/>
                <a:ea typeface="Signika"/>
                <a:cs typeface="Signika"/>
                <a:sym typeface="Signika"/>
              </a:rPr>
              <a:t>Visualizations.</a:t>
            </a:r>
            <a:endParaRPr sz="1637">
              <a:latin typeface="Signika"/>
              <a:ea typeface="Signika"/>
              <a:cs typeface="Signika"/>
              <a:sym typeface="Signika"/>
            </a:endParaRPr>
          </a:p>
          <a:p>
            <a:pPr marL="457200" lvl="0" indent="-332555" algn="l" rtl="0">
              <a:lnSpc>
                <a:spcPct val="115000"/>
              </a:lnSpc>
              <a:spcBef>
                <a:spcPts val="0"/>
              </a:spcBef>
              <a:spcAft>
                <a:spcPts val="0"/>
              </a:spcAft>
              <a:buSzPts val="1637"/>
              <a:buFont typeface="Signika"/>
              <a:buChar char="●"/>
            </a:pPr>
            <a:r>
              <a:rPr lang="en" sz="1637">
                <a:latin typeface="Signika"/>
                <a:ea typeface="Signika"/>
                <a:cs typeface="Signika"/>
                <a:sym typeface="Signika"/>
              </a:rPr>
              <a:t>Model Building.</a:t>
            </a:r>
            <a:endParaRPr sz="1637">
              <a:latin typeface="Signika"/>
              <a:ea typeface="Signika"/>
              <a:cs typeface="Signika"/>
              <a:sym typeface="Signika"/>
            </a:endParaRPr>
          </a:p>
          <a:p>
            <a:pPr marL="457200" lvl="0" indent="0" algn="l" rtl="0">
              <a:lnSpc>
                <a:spcPct val="115000"/>
              </a:lnSpc>
              <a:spcBef>
                <a:spcPts val="1200"/>
              </a:spcBef>
              <a:spcAft>
                <a:spcPts val="0"/>
              </a:spcAft>
              <a:buNone/>
            </a:pPr>
            <a:endParaRPr sz="1837">
              <a:latin typeface="Signika"/>
              <a:ea typeface="Signika"/>
              <a:cs typeface="Signika"/>
              <a:sym typeface="Signika"/>
            </a:endParaRPr>
          </a:p>
          <a:p>
            <a:pPr marL="0" lvl="0" indent="0" algn="l" rtl="0">
              <a:spcBef>
                <a:spcPts val="1200"/>
              </a:spcBef>
              <a:spcAft>
                <a:spcPts val="0"/>
              </a:spcAft>
              <a:buNone/>
            </a:pPr>
            <a:endParaRPr sz="1600">
              <a:latin typeface="Signika"/>
              <a:ea typeface="Signika"/>
              <a:cs typeface="Signika"/>
              <a:sym typeface="Signika"/>
            </a:endParaRPr>
          </a:p>
          <a:p>
            <a:pPr marL="0" lvl="0" indent="0" algn="l" rtl="0">
              <a:spcBef>
                <a:spcPts val="1200"/>
              </a:spcBef>
              <a:spcAft>
                <a:spcPts val="0"/>
              </a:spcAft>
              <a:buNone/>
            </a:pPr>
            <a:endParaRPr sz="1600"/>
          </a:p>
          <a:p>
            <a:pPr marL="0" lvl="0" indent="0" algn="l" rtl="0">
              <a:spcBef>
                <a:spcPts val="1200"/>
              </a:spcBef>
              <a:spcAft>
                <a:spcPts val="1200"/>
              </a:spcAft>
              <a:buNone/>
            </a:pPr>
            <a:endParaRPr sz="1600"/>
          </a:p>
        </p:txBody>
      </p:sp>
      <p:sp>
        <p:nvSpPr>
          <p:cNvPr id="64" name="Google Shape;64;p14"/>
          <p:cNvSpPr txBox="1"/>
          <p:nvPr/>
        </p:nvSpPr>
        <p:spPr>
          <a:xfrm>
            <a:off x="5304625" y="1202225"/>
            <a:ext cx="3073800" cy="1847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2"/>
              </a:buClr>
              <a:buSzPts val="1600"/>
              <a:buFont typeface="Signika"/>
              <a:buChar char="●"/>
            </a:pPr>
            <a:r>
              <a:rPr lang="en" sz="1600">
                <a:solidFill>
                  <a:schemeClr val="dk2"/>
                </a:solidFill>
                <a:latin typeface="Signika"/>
                <a:ea typeface="Signika"/>
                <a:cs typeface="Signika"/>
                <a:sym typeface="Signika"/>
              </a:rPr>
              <a:t>Hyper Parameter Tuning.</a:t>
            </a:r>
            <a:endParaRPr sz="1600">
              <a:solidFill>
                <a:schemeClr val="dk2"/>
              </a:solidFill>
              <a:latin typeface="Signika"/>
              <a:ea typeface="Signika"/>
              <a:cs typeface="Signika"/>
              <a:sym typeface="Signika"/>
            </a:endParaRPr>
          </a:p>
          <a:p>
            <a:pPr marL="457200" lvl="0" indent="-330200" algn="l" rtl="0">
              <a:spcBef>
                <a:spcPts val="0"/>
              </a:spcBef>
              <a:spcAft>
                <a:spcPts val="0"/>
              </a:spcAft>
              <a:buClr>
                <a:schemeClr val="dk2"/>
              </a:buClr>
              <a:buSzPts val="1600"/>
              <a:buFont typeface="Signika"/>
              <a:buChar char="●"/>
            </a:pPr>
            <a:r>
              <a:rPr lang="en" sz="1600">
                <a:solidFill>
                  <a:schemeClr val="dk2"/>
                </a:solidFill>
                <a:latin typeface="Signika"/>
                <a:ea typeface="Signika"/>
                <a:cs typeface="Signika"/>
                <a:sym typeface="Signika"/>
              </a:rPr>
              <a:t>Saving the model and predictions from best saved model.</a:t>
            </a:r>
            <a:endParaRPr sz="1600">
              <a:solidFill>
                <a:schemeClr val="dk2"/>
              </a:solidFill>
              <a:latin typeface="Signika"/>
              <a:ea typeface="Signika"/>
              <a:cs typeface="Signika"/>
              <a:sym typeface="Signika"/>
            </a:endParaRPr>
          </a:p>
          <a:p>
            <a:pPr marL="457200" lvl="0" indent="-330200" algn="l" rtl="0">
              <a:spcBef>
                <a:spcPts val="0"/>
              </a:spcBef>
              <a:spcAft>
                <a:spcPts val="0"/>
              </a:spcAft>
              <a:buClr>
                <a:schemeClr val="dk2"/>
              </a:buClr>
              <a:buSzPts val="1600"/>
              <a:buFont typeface="Signika"/>
              <a:buChar char="●"/>
            </a:pPr>
            <a:r>
              <a:rPr lang="en" sz="1600">
                <a:solidFill>
                  <a:schemeClr val="dk2"/>
                </a:solidFill>
                <a:latin typeface="Signika"/>
                <a:ea typeface="Signika"/>
                <a:cs typeface="Signika"/>
                <a:sym typeface="Signika"/>
              </a:rPr>
              <a:t>Conclusion.</a:t>
            </a:r>
            <a:endParaRPr sz="1600">
              <a:solidFill>
                <a:schemeClr val="dk2"/>
              </a:solidFill>
              <a:latin typeface="Signika"/>
              <a:ea typeface="Signika"/>
              <a:cs typeface="Signika"/>
              <a:sym typeface="Signika"/>
            </a:endParaRPr>
          </a:p>
          <a:p>
            <a:pPr marL="0" lvl="0" indent="0" algn="l" rtl="0">
              <a:spcBef>
                <a:spcPts val="0"/>
              </a:spcBef>
              <a:spcAft>
                <a:spcPts val="0"/>
              </a:spcAft>
              <a:buNone/>
            </a:pPr>
            <a:endParaRPr>
              <a:latin typeface="Source Code Pro"/>
              <a:ea typeface="Source Code Pro"/>
              <a:cs typeface="Source Code Pro"/>
              <a:sym typeface="Source Code Pro"/>
            </a:endParaRPr>
          </a:p>
          <a:p>
            <a:pPr marL="0" lvl="0" indent="0" algn="l" rtl="0">
              <a:spcBef>
                <a:spcPts val="0"/>
              </a:spcBef>
              <a:spcAft>
                <a:spcPts val="0"/>
              </a:spcAft>
              <a:buNone/>
            </a:pPr>
            <a:endParaRPr>
              <a:latin typeface="Source Code Pro"/>
              <a:ea typeface="Source Code Pro"/>
              <a:cs typeface="Source Code Pro"/>
              <a:sym typeface="Source Code Pr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body" idx="1"/>
          </p:nvPr>
        </p:nvSpPr>
        <p:spPr>
          <a:xfrm>
            <a:off x="319500" y="4230575"/>
            <a:ext cx="8691000" cy="598800"/>
          </a:xfrm>
          <a:prstGeom prst="rect">
            <a:avLst/>
          </a:prstGeom>
          <a:solidFill>
            <a:schemeClr val="dk1"/>
          </a:solidFill>
        </p:spPr>
        <p:txBody>
          <a:bodyPr spcFirstLastPara="1" wrap="square" lIns="91425" tIns="91425" rIns="91425" bIns="91425" anchor="ctr" anchorCtr="0">
            <a:normAutofit lnSpcReduction="20000"/>
          </a:bodyPr>
          <a:lstStyle/>
          <a:p>
            <a:pPr marL="0" lvl="0" indent="0" algn="ctr" rtl="0">
              <a:spcBef>
                <a:spcPts val="0"/>
              </a:spcBef>
              <a:spcAft>
                <a:spcPts val="0"/>
              </a:spcAft>
              <a:buNone/>
            </a:pPr>
            <a:r>
              <a:rPr lang="en" sz="1100" b="0" u="sng">
                <a:highlight>
                  <a:schemeClr val="dk1"/>
                </a:highlight>
                <a:latin typeface="Raleway SemiBold"/>
                <a:ea typeface="Raleway SemiBold"/>
                <a:cs typeface="Raleway SemiBold"/>
                <a:sym typeface="Raleway SemiBold"/>
              </a:rPr>
              <a:t>OBSERVATION</a:t>
            </a:r>
            <a:r>
              <a:rPr lang="en" sz="1100" b="0">
                <a:highlight>
                  <a:schemeClr val="dk1"/>
                </a:highlight>
                <a:latin typeface="Raleway SemiBold"/>
                <a:ea typeface="Raleway SemiBold"/>
                <a:cs typeface="Raleway SemiBold"/>
                <a:sym typeface="Raleway SemiBold"/>
              </a:rPr>
              <a:t>: </a:t>
            </a:r>
            <a:r>
              <a:rPr lang="en" sz="1050" b="0">
                <a:solidFill>
                  <a:srgbClr val="000000"/>
                </a:solidFill>
                <a:highlight>
                  <a:schemeClr val="dk1"/>
                </a:highlight>
                <a:latin typeface="Arial"/>
                <a:ea typeface="Arial"/>
                <a:cs typeface="Arial"/>
                <a:sym typeface="Arial"/>
              </a:rPr>
              <a:t>The above visualization shows the relationship between KMS_driven and Brand in terms of Price. The majority of the cars have kms driven in between 100 &amp; 500. There are a few outliers present in Brand. There is no positive or negative correlation between either Brand or KMS_driven towards price.</a:t>
            </a:r>
            <a:endParaRPr sz="1100" b="0">
              <a:highlight>
                <a:schemeClr val="dk1"/>
              </a:highlight>
              <a:latin typeface="Raleway SemiBold"/>
              <a:ea typeface="Raleway SemiBold"/>
              <a:cs typeface="Raleway SemiBold"/>
              <a:sym typeface="Raleway SemiBold"/>
            </a:endParaRPr>
          </a:p>
        </p:txBody>
      </p:sp>
      <p:pic>
        <p:nvPicPr>
          <p:cNvPr id="175" name="Google Shape;175;p32"/>
          <p:cNvPicPr preferRelativeResize="0"/>
          <p:nvPr/>
        </p:nvPicPr>
        <p:blipFill>
          <a:blip r:embed="rId3">
            <a:alphaModFix/>
          </a:blip>
          <a:stretch>
            <a:fillRect/>
          </a:stretch>
        </p:blipFill>
        <p:spPr>
          <a:xfrm>
            <a:off x="2020225" y="288750"/>
            <a:ext cx="5155876" cy="3695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body" idx="1"/>
          </p:nvPr>
        </p:nvSpPr>
        <p:spPr>
          <a:xfrm>
            <a:off x="319500" y="4230575"/>
            <a:ext cx="8691000" cy="598800"/>
          </a:xfrm>
          <a:prstGeom prst="rect">
            <a:avLst/>
          </a:prstGeom>
          <a:solidFill>
            <a:schemeClr val="dk1"/>
          </a:solidFill>
        </p:spPr>
        <p:txBody>
          <a:bodyPr spcFirstLastPara="1" wrap="square" lIns="91425" tIns="91425" rIns="91425" bIns="91425" anchor="ctr" anchorCtr="0">
            <a:normAutofit/>
          </a:bodyPr>
          <a:lstStyle/>
          <a:p>
            <a:pPr marL="0" lvl="0" indent="0" algn="ctr" rtl="0">
              <a:spcBef>
                <a:spcPts val="0"/>
              </a:spcBef>
              <a:spcAft>
                <a:spcPts val="0"/>
              </a:spcAft>
              <a:buNone/>
            </a:pPr>
            <a:r>
              <a:rPr lang="en" sz="1100" b="0" u="sng">
                <a:highlight>
                  <a:schemeClr val="dk1"/>
                </a:highlight>
                <a:latin typeface="Raleway SemiBold"/>
                <a:ea typeface="Raleway SemiBold"/>
                <a:cs typeface="Raleway SemiBold"/>
                <a:sym typeface="Raleway SemiBold"/>
              </a:rPr>
              <a:t>OBSERVATION</a:t>
            </a:r>
            <a:r>
              <a:rPr lang="en" sz="1100" b="0">
                <a:highlight>
                  <a:schemeClr val="dk1"/>
                </a:highlight>
                <a:latin typeface="Raleway SemiBold"/>
                <a:ea typeface="Raleway SemiBold"/>
                <a:cs typeface="Raleway SemiBold"/>
                <a:sym typeface="Raleway SemiBold"/>
              </a:rPr>
              <a:t>: </a:t>
            </a:r>
            <a:r>
              <a:rPr lang="en" sz="1050" b="0">
                <a:solidFill>
                  <a:srgbClr val="000000"/>
                </a:solidFill>
                <a:highlight>
                  <a:schemeClr val="dk1"/>
                </a:highlight>
                <a:latin typeface="Arial"/>
                <a:ea typeface="Arial"/>
                <a:cs typeface="Arial"/>
                <a:sym typeface="Arial"/>
              </a:rPr>
              <a:t>The above visualization shows the relationship between KMS_driven and Model in terms of Price. There is no proper relation of the two variables with the target as the Price is scattered all around.</a:t>
            </a:r>
            <a:endParaRPr sz="1100" b="0">
              <a:highlight>
                <a:schemeClr val="dk1"/>
              </a:highlight>
              <a:latin typeface="Raleway SemiBold"/>
              <a:ea typeface="Raleway SemiBold"/>
              <a:cs typeface="Raleway SemiBold"/>
              <a:sym typeface="Raleway SemiBold"/>
            </a:endParaRPr>
          </a:p>
        </p:txBody>
      </p:sp>
      <p:pic>
        <p:nvPicPr>
          <p:cNvPr id="181" name="Google Shape;181;p33"/>
          <p:cNvPicPr preferRelativeResize="0"/>
          <p:nvPr/>
        </p:nvPicPr>
        <p:blipFill>
          <a:blip r:embed="rId3">
            <a:alphaModFix/>
          </a:blip>
          <a:stretch>
            <a:fillRect/>
          </a:stretch>
        </p:blipFill>
        <p:spPr>
          <a:xfrm>
            <a:off x="2283750" y="338325"/>
            <a:ext cx="4762500" cy="3695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4"/>
          <p:cNvSpPr txBox="1">
            <a:spLocks noGrp="1"/>
          </p:cNvSpPr>
          <p:nvPr>
            <p:ph type="body" idx="1"/>
          </p:nvPr>
        </p:nvSpPr>
        <p:spPr>
          <a:xfrm>
            <a:off x="319500" y="4230575"/>
            <a:ext cx="8691000" cy="598800"/>
          </a:xfrm>
          <a:prstGeom prst="rect">
            <a:avLst/>
          </a:prstGeom>
          <a:solidFill>
            <a:schemeClr val="dk1"/>
          </a:solidFill>
        </p:spPr>
        <p:txBody>
          <a:bodyPr spcFirstLastPara="1" wrap="square" lIns="91425" tIns="91425" rIns="91425" bIns="91425" anchor="ctr" anchorCtr="0">
            <a:normAutofit lnSpcReduction="20000"/>
          </a:bodyPr>
          <a:lstStyle/>
          <a:p>
            <a:pPr marL="0" lvl="0" indent="0" algn="ctr" rtl="0">
              <a:spcBef>
                <a:spcPts val="0"/>
              </a:spcBef>
              <a:spcAft>
                <a:spcPts val="0"/>
              </a:spcAft>
              <a:buNone/>
            </a:pPr>
            <a:r>
              <a:rPr lang="en" sz="1100" b="0" u="sng">
                <a:highlight>
                  <a:schemeClr val="dk1"/>
                </a:highlight>
                <a:latin typeface="Raleway SemiBold"/>
                <a:ea typeface="Raleway SemiBold"/>
                <a:cs typeface="Raleway SemiBold"/>
                <a:sym typeface="Raleway SemiBold"/>
              </a:rPr>
              <a:t>OBSERVATION</a:t>
            </a:r>
            <a:r>
              <a:rPr lang="en" sz="1100" b="0">
                <a:highlight>
                  <a:schemeClr val="dk1"/>
                </a:highlight>
                <a:latin typeface="Raleway SemiBold"/>
                <a:ea typeface="Raleway SemiBold"/>
                <a:cs typeface="Raleway SemiBold"/>
                <a:sym typeface="Raleway SemiBold"/>
              </a:rPr>
              <a:t>: </a:t>
            </a:r>
            <a:r>
              <a:rPr lang="en" sz="1050" b="0">
                <a:solidFill>
                  <a:srgbClr val="000000"/>
                </a:solidFill>
                <a:highlight>
                  <a:schemeClr val="dk1"/>
                </a:highlight>
                <a:latin typeface="Arial"/>
                <a:ea typeface="Arial"/>
                <a:cs typeface="Arial"/>
                <a:sym typeface="Arial"/>
              </a:rPr>
              <a:t>The above visualization shows the relationship between KMS_driven and Manuf_Year in terms of Price. Most of the car's manufacturing years are between 2015 &amp; 2020. There are outliers present in the Manuf_Year column. Manuf_Year is positively correlated with our target Price.</a:t>
            </a:r>
            <a:endParaRPr sz="1100" b="0">
              <a:highlight>
                <a:schemeClr val="dk1"/>
              </a:highlight>
              <a:latin typeface="Raleway SemiBold"/>
              <a:ea typeface="Raleway SemiBold"/>
              <a:cs typeface="Raleway SemiBold"/>
              <a:sym typeface="Raleway SemiBold"/>
            </a:endParaRPr>
          </a:p>
        </p:txBody>
      </p:sp>
      <p:pic>
        <p:nvPicPr>
          <p:cNvPr id="187" name="Google Shape;187;p34"/>
          <p:cNvPicPr preferRelativeResize="0"/>
          <p:nvPr/>
        </p:nvPicPr>
        <p:blipFill>
          <a:blip r:embed="rId3">
            <a:alphaModFix/>
          </a:blip>
          <a:stretch>
            <a:fillRect/>
          </a:stretch>
        </p:blipFill>
        <p:spPr>
          <a:xfrm>
            <a:off x="2109788" y="387900"/>
            <a:ext cx="4924425" cy="3695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5"/>
          <p:cNvSpPr txBox="1">
            <a:spLocks noGrp="1"/>
          </p:cNvSpPr>
          <p:nvPr>
            <p:ph type="title"/>
          </p:nvPr>
        </p:nvSpPr>
        <p:spPr>
          <a:xfrm>
            <a:off x="265500" y="470975"/>
            <a:ext cx="4045200" cy="3948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MODEL BUILDING.</a:t>
            </a:r>
            <a:endParaRPr/>
          </a:p>
        </p:txBody>
      </p:sp>
      <p:sp>
        <p:nvSpPr>
          <p:cNvPr id="193" name="Google Shape;193;p3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lnSpcReduction="10000"/>
          </a:bodyPr>
          <a:lstStyle/>
          <a:p>
            <a:pPr marL="0" lvl="0" indent="0" algn="l" rtl="0">
              <a:spcBef>
                <a:spcPts val="0"/>
              </a:spcBef>
              <a:spcAft>
                <a:spcPts val="0"/>
              </a:spcAft>
              <a:buNone/>
            </a:pPr>
            <a:r>
              <a:rPr lang="en" sz="1500">
                <a:solidFill>
                  <a:schemeClr val="dk2"/>
                </a:solidFill>
                <a:latin typeface="Raleway SemiBold"/>
                <a:ea typeface="Raleway SemiBold"/>
                <a:cs typeface="Raleway SemiBold"/>
                <a:sym typeface="Raleway SemiBold"/>
              </a:rPr>
              <a:t>Since Price was my target and it was a continuous column so this particular problem was a regression problem. And I have used all regression algorithms to build my model. </a:t>
            </a:r>
            <a:endParaRPr sz="1500">
              <a:solidFill>
                <a:schemeClr val="dk2"/>
              </a:solidFill>
              <a:latin typeface="Raleway SemiBold"/>
              <a:ea typeface="Raleway SemiBold"/>
              <a:cs typeface="Raleway SemiBold"/>
              <a:sym typeface="Raleway SemiBold"/>
            </a:endParaRPr>
          </a:p>
          <a:p>
            <a:pPr marL="0" lvl="0" indent="0" algn="l" rtl="0">
              <a:spcBef>
                <a:spcPts val="1200"/>
              </a:spcBef>
              <a:spcAft>
                <a:spcPts val="0"/>
              </a:spcAft>
              <a:buNone/>
            </a:pPr>
            <a:r>
              <a:rPr lang="en" sz="1500">
                <a:solidFill>
                  <a:schemeClr val="dk2"/>
                </a:solidFill>
                <a:latin typeface="Raleway SemiBold"/>
                <a:ea typeface="Raleway SemiBold"/>
                <a:cs typeface="Raleway SemiBold"/>
                <a:sym typeface="Raleway SemiBold"/>
              </a:rPr>
              <a:t>By looking into the r2 score and cross validation score I found </a:t>
            </a:r>
            <a:r>
              <a:rPr lang="en" sz="1500" u="sng">
                <a:solidFill>
                  <a:schemeClr val="dk2"/>
                </a:solidFill>
                <a:latin typeface="Raleway SemiBold"/>
                <a:ea typeface="Raleway SemiBold"/>
                <a:cs typeface="Raleway SemiBold"/>
                <a:sym typeface="Raleway SemiBold"/>
              </a:rPr>
              <a:t>ExtraTreesRegressor</a:t>
            </a:r>
            <a:r>
              <a:rPr lang="en" sz="1500">
                <a:solidFill>
                  <a:schemeClr val="dk2"/>
                </a:solidFill>
                <a:latin typeface="Raleway SemiBold"/>
                <a:ea typeface="Raleway SemiBold"/>
                <a:cs typeface="Raleway SemiBold"/>
                <a:sym typeface="Raleway SemiBold"/>
              </a:rPr>
              <a:t> as a best model with high scores. </a:t>
            </a:r>
            <a:endParaRPr sz="1500">
              <a:solidFill>
                <a:schemeClr val="dk2"/>
              </a:solidFill>
              <a:latin typeface="Raleway SemiBold"/>
              <a:ea typeface="Raleway SemiBold"/>
              <a:cs typeface="Raleway SemiBold"/>
              <a:sym typeface="Raleway SemiBold"/>
            </a:endParaRPr>
          </a:p>
          <a:p>
            <a:pPr marL="0" lvl="0" indent="0" algn="l" rtl="0">
              <a:spcBef>
                <a:spcPts val="1200"/>
              </a:spcBef>
              <a:spcAft>
                <a:spcPts val="1200"/>
              </a:spcAft>
              <a:buNone/>
            </a:pPr>
            <a:r>
              <a:rPr lang="en" sz="1500">
                <a:solidFill>
                  <a:schemeClr val="dk2"/>
                </a:solidFill>
                <a:latin typeface="Raleway SemiBold"/>
                <a:ea typeface="Raleway SemiBold"/>
                <a:cs typeface="Raleway SemiBold"/>
                <a:sym typeface="Raleway SemiBold"/>
              </a:rPr>
              <a:t>Also to get the best model we have to run through multiple models and to avoid the confusion of overfitting we have to go through cross validation. </a:t>
            </a:r>
            <a:endParaRPr>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6"/>
          <p:cNvSpPr txBox="1">
            <a:spLocks noGrp="1"/>
          </p:cNvSpPr>
          <p:nvPr>
            <p:ph type="title"/>
          </p:nvPr>
        </p:nvSpPr>
        <p:spPr>
          <a:xfrm>
            <a:off x="265500" y="1081400"/>
            <a:ext cx="4045200" cy="2859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REGRESSION MODELS.</a:t>
            </a:r>
            <a:endParaRPr/>
          </a:p>
        </p:txBody>
      </p:sp>
      <p:sp>
        <p:nvSpPr>
          <p:cNvPr id="199" name="Google Shape;199;p3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en">
                <a:solidFill>
                  <a:schemeClr val="dk1"/>
                </a:solidFill>
                <a:highlight>
                  <a:schemeClr val="dk1"/>
                </a:highlight>
              </a:rPr>
              <a:t>regression</a:t>
            </a:r>
            <a:endParaRPr>
              <a:solidFill>
                <a:schemeClr val="dk1"/>
              </a:solidFill>
              <a:highlight>
                <a:schemeClr val="dk1"/>
              </a:highlight>
            </a:endParaRPr>
          </a:p>
        </p:txBody>
      </p:sp>
      <p:grpSp>
        <p:nvGrpSpPr>
          <p:cNvPr id="200" name="Google Shape;200;p36"/>
          <p:cNvGrpSpPr/>
          <p:nvPr/>
        </p:nvGrpSpPr>
        <p:grpSpPr>
          <a:xfrm>
            <a:off x="4933844" y="1819861"/>
            <a:ext cx="3836911" cy="1503799"/>
            <a:chOff x="1000025" y="2059300"/>
            <a:chExt cx="4156550" cy="1629075"/>
          </a:xfrm>
        </p:grpSpPr>
        <p:sp>
          <p:nvSpPr>
            <p:cNvPr id="201" name="Google Shape;201;p36"/>
            <p:cNvSpPr/>
            <p:nvPr/>
          </p:nvSpPr>
          <p:spPr>
            <a:xfrm>
              <a:off x="1000025" y="2083952"/>
              <a:ext cx="4156550" cy="1576975"/>
            </a:xfrm>
            <a:custGeom>
              <a:avLst/>
              <a:gdLst/>
              <a:ahLst/>
              <a:cxnLst/>
              <a:rect l="l" t="t" r="r" b="b"/>
              <a:pathLst>
                <a:path w="166262" h="63079" extrusionOk="0">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w="19050" cap="flat" cmpd="sng">
              <a:solidFill>
                <a:schemeClr val="accent4"/>
              </a:solidFill>
              <a:prstDash val="solid"/>
              <a:round/>
              <a:headEnd type="oval" w="med" len="med"/>
              <a:tailEnd type="oval" w="med" len="med"/>
            </a:ln>
          </p:spPr>
        </p:sp>
        <p:sp>
          <p:nvSpPr>
            <p:cNvPr id="202" name="Google Shape;202;p36"/>
            <p:cNvSpPr/>
            <p:nvPr/>
          </p:nvSpPr>
          <p:spPr>
            <a:xfrm>
              <a:off x="1500000" y="205930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6"/>
            <p:cNvSpPr/>
            <p:nvPr/>
          </p:nvSpPr>
          <p:spPr>
            <a:xfrm>
              <a:off x="1974575" y="27372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6"/>
            <p:cNvSpPr/>
            <p:nvPr/>
          </p:nvSpPr>
          <p:spPr>
            <a:xfrm>
              <a:off x="2437450" y="26526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6"/>
            <p:cNvSpPr/>
            <p:nvPr/>
          </p:nvSpPr>
          <p:spPr>
            <a:xfrm>
              <a:off x="2909400" y="36037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6"/>
            <p:cNvSpPr/>
            <p:nvPr/>
          </p:nvSpPr>
          <p:spPr>
            <a:xfrm>
              <a:off x="3358650" y="29930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6"/>
            <p:cNvSpPr/>
            <p:nvPr/>
          </p:nvSpPr>
          <p:spPr>
            <a:xfrm>
              <a:off x="3780700" y="33152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6"/>
            <p:cNvSpPr/>
            <p:nvPr/>
          </p:nvSpPr>
          <p:spPr>
            <a:xfrm>
              <a:off x="4216350" y="24121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6"/>
            <p:cNvSpPr/>
            <p:nvPr/>
          </p:nvSpPr>
          <p:spPr>
            <a:xfrm>
              <a:off x="4658400" y="280245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36"/>
          <p:cNvGrpSpPr/>
          <p:nvPr/>
        </p:nvGrpSpPr>
        <p:grpSpPr>
          <a:xfrm>
            <a:off x="4939500" y="1219611"/>
            <a:ext cx="3837000" cy="2704200"/>
            <a:chOff x="4939500" y="1219611"/>
            <a:chExt cx="3837000" cy="2704200"/>
          </a:xfrm>
        </p:grpSpPr>
        <p:cxnSp>
          <p:nvCxnSpPr>
            <p:cNvPr id="211" name="Google Shape;211;p36"/>
            <p:cNvCxnSpPr/>
            <p:nvPr/>
          </p:nvCxnSpPr>
          <p:spPr>
            <a:xfrm>
              <a:off x="4939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12" name="Google Shape;212;p36"/>
            <p:cNvCxnSpPr/>
            <p:nvPr/>
          </p:nvCxnSpPr>
          <p:spPr>
            <a:xfrm>
              <a:off x="5365833"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13" name="Google Shape;213;p36"/>
            <p:cNvCxnSpPr/>
            <p:nvPr/>
          </p:nvCxnSpPr>
          <p:spPr>
            <a:xfrm>
              <a:off x="5792167"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14" name="Google Shape;214;p36"/>
            <p:cNvCxnSpPr/>
            <p:nvPr/>
          </p:nvCxnSpPr>
          <p:spPr>
            <a:xfrm>
              <a:off x="6218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15" name="Google Shape;215;p36"/>
            <p:cNvCxnSpPr/>
            <p:nvPr/>
          </p:nvCxnSpPr>
          <p:spPr>
            <a:xfrm>
              <a:off x="6644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16" name="Google Shape;216;p36"/>
            <p:cNvCxnSpPr/>
            <p:nvPr/>
          </p:nvCxnSpPr>
          <p:spPr>
            <a:xfrm>
              <a:off x="7071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17" name="Google Shape;217;p36"/>
            <p:cNvCxnSpPr/>
            <p:nvPr/>
          </p:nvCxnSpPr>
          <p:spPr>
            <a:xfrm>
              <a:off x="7497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18" name="Google Shape;218;p36"/>
            <p:cNvCxnSpPr/>
            <p:nvPr/>
          </p:nvCxnSpPr>
          <p:spPr>
            <a:xfrm>
              <a:off x="7923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19" name="Google Shape;219;p36"/>
            <p:cNvCxnSpPr/>
            <p:nvPr/>
          </p:nvCxnSpPr>
          <p:spPr>
            <a:xfrm>
              <a:off x="8350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20" name="Google Shape;220;p36"/>
            <p:cNvCxnSpPr/>
            <p:nvPr/>
          </p:nvCxnSpPr>
          <p:spPr>
            <a:xfrm>
              <a:off x="8776500" y="1219611"/>
              <a:ext cx="0" cy="2704200"/>
            </a:xfrm>
            <a:prstGeom prst="straightConnector1">
              <a:avLst/>
            </a:prstGeom>
            <a:noFill/>
            <a:ln w="9525" cap="flat" cmpd="sng">
              <a:solidFill>
                <a:schemeClr val="lt1"/>
              </a:solidFill>
              <a:prstDash val="dash"/>
              <a:round/>
              <a:headEnd type="none" w="sm" len="sm"/>
              <a:tailEnd type="none" w="sm" len="sm"/>
            </a:ln>
          </p:spPr>
        </p:cxnSp>
      </p:grpSp>
      <p:grpSp>
        <p:nvGrpSpPr>
          <p:cNvPr id="221" name="Google Shape;221;p36"/>
          <p:cNvGrpSpPr/>
          <p:nvPr/>
        </p:nvGrpSpPr>
        <p:grpSpPr>
          <a:xfrm>
            <a:off x="4939534" y="2017046"/>
            <a:ext cx="3825543" cy="1573620"/>
            <a:chOff x="1000000" y="2393988"/>
            <a:chExt cx="4144235" cy="1704713"/>
          </a:xfrm>
        </p:grpSpPr>
        <p:sp>
          <p:nvSpPr>
            <p:cNvPr id="222" name="Google Shape;222;p36"/>
            <p:cNvSpPr/>
            <p:nvPr/>
          </p:nvSpPr>
          <p:spPr>
            <a:xfrm>
              <a:off x="1000000" y="2440003"/>
              <a:ext cx="4144235" cy="1631268"/>
            </a:xfrm>
            <a:custGeom>
              <a:avLst/>
              <a:gdLst/>
              <a:ahLst/>
              <a:cxnLst/>
              <a:rect l="l" t="t" r="r" b="b"/>
              <a:pathLst>
                <a:path w="165422" h="90088" extrusionOk="0">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w="19050" cap="flat" cmpd="sng">
              <a:solidFill>
                <a:schemeClr val="lt1"/>
              </a:solidFill>
              <a:prstDash val="solid"/>
              <a:round/>
              <a:headEnd type="oval" w="med" len="med"/>
              <a:tailEnd type="oval" w="med" len="med"/>
            </a:ln>
          </p:spPr>
        </p:sp>
        <p:sp>
          <p:nvSpPr>
            <p:cNvPr id="223" name="Google Shape;223;p36"/>
            <p:cNvSpPr/>
            <p:nvPr/>
          </p:nvSpPr>
          <p:spPr>
            <a:xfrm>
              <a:off x="4658400" y="40141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6"/>
            <p:cNvSpPr/>
            <p:nvPr/>
          </p:nvSpPr>
          <p:spPr>
            <a:xfrm>
              <a:off x="4195525" y="314735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6"/>
            <p:cNvSpPr/>
            <p:nvPr/>
          </p:nvSpPr>
          <p:spPr>
            <a:xfrm>
              <a:off x="3800700" y="38689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6"/>
            <p:cNvSpPr/>
            <p:nvPr/>
          </p:nvSpPr>
          <p:spPr>
            <a:xfrm>
              <a:off x="3358650" y="26378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6"/>
            <p:cNvSpPr/>
            <p:nvPr/>
          </p:nvSpPr>
          <p:spPr>
            <a:xfrm>
              <a:off x="2909400" y="29930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6"/>
            <p:cNvSpPr/>
            <p:nvPr/>
          </p:nvSpPr>
          <p:spPr>
            <a:xfrm>
              <a:off x="2437450" y="2393988"/>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6"/>
            <p:cNvSpPr/>
            <p:nvPr/>
          </p:nvSpPr>
          <p:spPr>
            <a:xfrm>
              <a:off x="1974575" y="32133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6"/>
            <p:cNvSpPr/>
            <p:nvPr/>
          </p:nvSpPr>
          <p:spPr>
            <a:xfrm>
              <a:off x="1500000" y="25532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a:spLocks noGrp="1"/>
          </p:cNvSpPr>
          <p:nvPr>
            <p:ph type="title"/>
          </p:nvPr>
        </p:nvSpPr>
        <p:spPr>
          <a:xfrm>
            <a:off x="311700" y="292850"/>
            <a:ext cx="8520600" cy="801000"/>
          </a:xfrm>
          <a:prstGeom prst="rect">
            <a:avLst/>
          </a:prstGeom>
          <a:solidFill>
            <a:schemeClr val="dk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LINEAR REGRESSION MODEL.</a:t>
            </a:r>
            <a:endParaRPr/>
          </a:p>
        </p:txBody>
      </p:sp>
      <p:sp>
        <p:nvSpPr>
          <p:cNvPr id="236" name="Google Shape;236;p37"/>
          <p:cNvSpPr txBox="1">
            <a:spLocks noGrp="1"/>
          </p:cNvSpPr>
          <p:nvPr>
            <p:ph type="body" idx="1"/>
          </p:nvPr>
        </p:nvSpPr>
        <p:spPr>
          <a:xfrm>
            <a:off x="520550" y="4223200"/>
            <a:ext cx="8311800" cy="449400"/>
          </a:xfrm>
          <a:prstGeom prst="rect">
            <a:avLst/>
          </a:prstGeom>
        </p:spPr>
        <p:txBody>
          <a:bodyPr spcFirstLastPara="1" wrap="square" lIns="91425" tIns="91425" rIns="91425" bIns="91425" anchor="t" anchorCtr="0">
            <a:normAutofit/>
          </a:bodyPr>
          <a:lstStyle/>
          <a:p>
            <a:pPr marL="0" lvl="0" indent="0" algn="ctr" rtl="0">
              <a:lnSpc>
                <a:spcPct val="95000"/>
              </a:lnSpc>
              <a:spcBef>
                <a:spcPts val="0"/>
              </a:spcBef>
              <a:spcAft>
                <a:spcPts val="0"/>
              </a:spcAft>
              <a:buSzPts val="605"/>
              <a:buNone/>
            </a:pPr>
            <a:r>
              <a:rPr lang="en" sz="1400">
                <a:highlight>
                  <a:srgbClr val="FFFFFF"/>
                </a:highlight>
                <a:latin typeface="Raleway SemiBold"/>
                <a:ea typeface="Raleway SemiBold"/>
                <a:cs typeface="Raleway SemiBold"/>
                <a:sym typeface="Raleway SemiBold"/>
              </a:rPr>
              <a:t>The Linear Regression model gave us an R2 Score of 28.85 %.</a:t>
            </a:r>
            <a:endParaRPr sz="1400">
              <a:latin typeface="Raleway SemiBold"/>
              <a:ea typeface="Raleway SemiBold"/>
              <a:cs typeface="Raleway SemiBold"/>
              <a:sym typeface="Raleway SemiBold"/>
            </a:endParaRPr>
          </a:p>
        </p:txBody>
      </p:sp>
      <p:pic>
        <p:nvPicPr>
          <p:cNvPr id="237" name="Google Shape;237;p37"/>
          <p:cNvPicPr preferRelativeResize="0"/>
          <p:nvPr/>
        </p:nvPicPr>
        <p:blipFill>
          <a:blip r:embed="rId3">
            <a:alphaModFix/>
          </a:blip>
          <a:stretch>
            <a:fillRect/>
          </a:stretch>
        </p:blipFill>
        <p:spPr>
          <a:xfrm>
            <a:off x="1262050" y="1305975"/>
            <a:ext cx="6619875" cy="2705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8"/>
          <p:cNvSpPr txBox="1">
            <a:spLocks noGrp="1"/>
          </p:cNvSpPr>
          <p:nvPr>
            <p:ph type="title"/>
          </p:nvPr>
        </p:nvSpPr>
        <p:spPr>
          <a:xfrm>
            <a:off x="311700" y="292850"/>
            <a:ext cx="8520600" cy="801000"/>
          </a:xfrm>
          <a:prstGeom prst="rect">
            <a:avLst/>
          </a:prstGeom>
          <a:solidFill>
            <a:schemeClr val="dk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DECISION TREE REGRESSOR.</a:t>
            </a:r>
            <a:endParaRPr/>
          </a:p>
        </p:txBody>
      </p:sp>
      <p:sp>
        <p:nvSpPr>
          <p:cNvPr id="243" name="Google Shape;243;p38"/>
          <p:cNvSpPr txBox="1">
            <a:spLocks noGrp="1"/>
          </p:cNvSpPr>
          <p:nvPr>
            <p:ph type="body" idx="1"/>
          </p:nvPr>
        </p:nvSpPr>
        <p:spPr>
          <a:xfrm>
            <a:off x="520550" y="4223200"/>
            <a:ext cx="8311800" cy="449400"/>
          </a:xfrm>
          <a:prstGeom prst="rect">
            <a:avLst/>
          </a:prstGeom>
        </p:spPr>
        <p:txBody>
          <a:bodyPr spcFirstLastPara="1" wrap="square" lIns="91425" tIns="91425" rIns="91425" bIns="91425" anchor="t" anchorCtr="0">
            <a:normAutofit/>
          </a:bodyPr>
          <a:lstStyle/>
          <a:p>
            <a:pPr marL="0" lvl="0" indent="0" algn="ctr" rtl="0">
              <a:lnSpc>
                <a:spcPct val="95000"/>
              </a:lnSpc>
              <a:spcBef>
                <a:spcPts val="0"/>
              </a:spcBef>
              <a:spcAft>
                <a:spcPts val="0"/>
              </a:spcAft>
              <a:buSzPts val="605"/>
              <a:buNone/>
            </a:pPr>
            <a:r>
              <a:rPr lang="en" sz="1400">
                <a:highlight>
                  <a:srgbClr val="FFFFFF"/>
                </a:highlight>
                <a:latin typeface="Raleway SemiBold"/>
                <a:ea typeface="Raleway SemiBold"/>
                <a:cs typeface="Raleway SemiBold"/>
                <a:sym typeface="Raleway SemiBold"/>
              </a:rPr>
              <a:t>The Decision Tree Regressor Model gave us a R2 Score of 99.98 %.</a:t>
            </a:r>
            <a:endParaRPr sz="1400">
              <a:latin typeface="Raleway SemiBold"/>
              <a:ea typeface="Raleway SemiBold"/>
              <a:cs typeface="Raleway SemiBold"/>
              <a:sym typeface="Raleway SemiBold"/>
            </a:endParaRPr>
          </a:p>
        </p:txBody>
      </p:sp>
      <p:pic>
        <p:nvPicPr>
          <p:cNvPr id="244" name="Google Shape;244;p38"/>
          <p:cNvPicPr preferRelativeResize="0"/>
          <p:nvPr/>
        </p:nvPicPr>
        <p:blipFill>
          <a:blip r:embed="rId3">
            <a:alphaModFix/>
          </a:blip>
          <a:stretch>
            <a:fillRect/>
          </a:stretch>
        </p:blipFill>
        <p:spPr>
          <a:xfrm>
            <a:off x="1209675" y="1301213"/>
            <a:ext cx="6724650" cy="2714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9"/>
          <p:cNvSpPr txBox="1">
            <a:spLocks noGrp="1"/>
          </p:cNvSpPr>
          <p:nvPr>
            <p:ph type="title"/>
          </p:nvPr>
        </p:nvSpPr>
        <p:spPr>
          <a:xfrm>
            <a:off x="311700" y="292850"/>
            <a:ext cx="8520600" cy="801000"/>
          </a:xfrm>
          <a:prstGeom prst="rect">
            <a:avLst/>
          </a:prstGeom>
          <a:solidFill>
            <a:schemeClr val="dk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K-NEAREST NEIGHBORS REGRESSOR.</a:t>
            </a:r>
            <a:endParaRPr/>
          </a:p>
        </p:txBody>
      </p:sp>
      <p:sp>
        <p:nvSpPr>
          <p:cNvPr id="250" name="Google Shape;250;p39"/>
          <p:cNvSpPr txBox="1">
            <a:spLocks noGrp="1"/>
          </p:cNvSpPr>
          <p:nvPr>
            <p:ph type="body" idx="1"/>
          </p:nvPr>
        </p:nvSpPr>
        <p:spPr>
          <a:xfrm>
            <a:off x="520550" y="4223200"/>
            <a:ext cx="8311800" cy="449400"/>
          </a:xfrm>
          <a:prstGeom prst="rect">
            <a:avLst/>
          </a:prstGeom>
        </p:spPr>
        <p:txBody>
          <a:bodyPr spcFirstLastPara="1" wrap="square" lIns="91425" tIns="91425" rIns="91425" bIns="91425" anchor="t" anchorCtr="0">
            <a:normAutofit/>
          </a:bodyPr>
          <a:lstStyle/>
          <a:p>
            <a:pPr marL="0" lvl="0" indent="0" algn="ctr" rtl="0">
              <a:lnSpc>
                <a:spcPct val="95000"/>
              </a:lnSpc>
              <a:spcBef>
                <a:spcPts val="0"/>
              </a:spcBef>
              <a:spcAft>
                <a:spcPts val="0"/>
              </a:spcAft>
              <a:buSzPts val="605"/>
              <a:buNone/>
            </a:pPr>
            <a:r>
              <a:rPr lang="en" sz="1400">
                <a:highlight>
                  <a:srgbClr val="FFFFFF"/>
                </a:highlight>
                <a:latin typeface="Raleway SemiBold"/>
                <a:ea typeface="Raleway SemiBold"/>
                <a:cs typeface="Raleway SemiBold"/>
                <a:sym typeface="Raleway SemiBold"/>
              </a:rPr>
              <a:t>The K-Nearest Neighbors Regression Model gave us a R2 Score of 83.73 %.</a:t>
            </a:r>
            <a:endParaRPr sz="1400">
              <a:latin typeface="Raleway SemiBold"/>
              <a:ea typeface="Raleway SemiBold"/>
              <a:cs typeface="Raleway SemiBold"/>
              <a:sym typeface="Raleway SemiBold"/>
            </a:endParaRPr>
          </a:p>
        </p:txBody>
      </p:sp>
      <p:pic>
        <p:nvPicPr>
          <p:cNvPr id="251" name="Google Shape;251;p39"/>
          <p:cNvPicPr preferRelativeResize="0"/>
          <p:nvPr/>
        </p:nvPicPr>
        <p:blipFill>
          <a:blip r:embed="rId3">
            <a:alphaModFix/>
          </a:blip>
          <a:stretch>
            <a:fillRect/>
          </a:stretch>
        </p:blipFill>
        <p:spPr>
          <a:xfrm>
            <a:off x="1138138" y="1246250"/>
            <a:ext cx="6867718" cy="2824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0"/>
          <p:cNvSpPr txBox="1">
            <a:spLocks noGrp="1"/>
          </p:cNvSpPr>
          <p:nvPr>
            <p:ph type="title"/>
          </p:nvPr>
        </p:nvSpPr>
        <p:spPr>
          <a:xfrm>
            <a:off x="311700" y="292850"/>
            <a:ext cx="8520600" cy="801000"/>
          </a:xfrm>
          <a:prstGeom prst="rect">
            <a:avLst/>
          </a:prstGeom>
          <a:solidFill>
            <a:schemeClr val="dk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SUPPORT VECTOR REGRESSOR (SVR).</a:t>
            </a:r>
            <a:endParaRPr/>
          </a:p>
        </p:txBody>
      </p:sp>
      <p:sp>
        <p:nvSpPr>
          <p:cNvPr id="257" name="Google Shape;257;p40"/>
          <p:cNvSpPr txBox="1">
            <a:spLocks noGrp="1"/>
          </p:cNvSpPr>
          <p:nvPr>
            <p:ph type="body" idx="1"/>
          </p:nvPr>
        </p:nvSpPr>
        <p:spPr>
          <a:xfrm>
            <a:off x="520550" y="4223200"/>
            <a:ext cx="8311800" cy="449400"/>
          </a:xfrm>
          <a:prstGeom prst="rect">
            <a:avLst/>
          </a:prstGeom>
        </p:spPr>
        <p:txBody>
          <a:bodyPr spcFirstLastPara="1" wrap="square" lIns="91425" tIns="91425" rIns="91425" bIns="91425" anchor="t" anchorCtr="0">
            <a:normAutofit/>
          </a:bodyPr>
          <a:lstStyle/>
          <a:p>
            <a:pPr marL="0" lvl="0" indent="0" algn="ctr" rtl="0">
              <a:lnSpc>
                <a:spcPct val="95000"/>
              </a:lnSpc>
              <a:spcBef>
                <a:spcPts val="0"/>
              </a:spcBef>
              <a:spcAft>
                <a:spcPts val="0"/>
              </a:spcAft>
              <a:buSzPts val="605"/>
              <a:buNone/>
            </a:pPr>
            <a:r>
              <a:rPr lang="en" sz="1400">
                <a:highlight>
                  <a:srgbClr val="FFFFFF"/>
                </a:highlight>
                <a:latin typeface="Raleway SemiBold"/>
                <a:ea typeface="Raleway SemiBold"/>
                <a:cs typeface="Raleway SemiBold"/>
                <a:sym typeface="Raleway SemiBold"/>
              </a:rPr>
              <a:t>The SVR Model gave us a R2 Score of 44.41 %.</a:t>
            </a:r>
            <a:endParaRPr sz="1400">
              <a:latin typeface="Raleway SemiBold"/>
              <a:ea typeface="Raleway SemiBold"/>
              <a:cs typeface="Raleway SemiBold"/>
              <a:sym typeface="Raleway SemiBold"/>
            </a:endParaRPr>
          </a:p>
        </p:txBody>
      </p:sp>
      <p:pic>
        <p:nvPicPr>
          <p:cNvPr id="258" name="Google Shape;258;p40"/>
          <p:cNvPicPr preferRelativeResize="0"/>
          <p:nvPr/>
        </p:nvPicPr>
        <p:blipFill>
          <a:blip r:embed="rId3">
            <a:alphaModFix/>
          </a:blip>
          <a:stretch>
            <a:fillRect/>
          </a:stretch>
        </p:blipFill>
        <p:spPr>
          <a:xfrm>
            <a:off x="1195388" y="1200150"/>
            <a:ext cx="6753225" cy="2743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1"/>
          <p:cNvSpPr txBox="1">
            <a:spLocks noGrp="1"/>
          </p:cNvSpPr>
          <p:nvPr>
            <p:ph type="title"/>
          </p:nvPr>
        </p:nvSpPr>
        <p:spPr>
          <a:xfrm>
            <a:off x="311700" y="292850"/>
            <a:ext cx="8520600" cy="801000"/>
          </a:xfrm>
          <a:prstGeom prst="rect">
            <a:avLst/>
          </a:prstGeom>
          <a:solidFill>
            <a:schemeClr val="dk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 FOREST REGRESSOR.</a:t>
            </a:r>
            <a:endParaRPr/>
          </a:p>
        </p:txBody>
      </p:sp>
      <p:sp>
        <p:nvSpPr>
          <p:cNvPr id="264" name="Google Shape;264;p41"/>
          <p:cNvSpPr txBox="1">
            <a:spLocks noGrp="1"/>
          </p:cNvSpPr>
          <p:nvPr>
            <p:ph type="body" idx="1"/>
          </p:nvPr>
        </p:nvSpPr>
        <p:spPr>
          <a:xfrm>
            <a:off x="520550" y="4223200"/>
            <a:ext cx="8311800" cy="449400"/>
          </a:xfrm>
          <a:prstGeom prst="rect">
            <a:avLst/>
          </a:prstGeom>
        </p:spPr>
        <p:txBody>
          <a:bodyPr spcFirstLastPara="1" wrap="square" lIns="91425" tIns="91425" rIns="91425" bIns="91425" anchor="t" anchorCtr="0">
            <a:normAutofit/>
          </a:bodyPr>
          <a:lstStyle/>
          <a:p>
            <a:pPr marL="0" lvl="0" indent="0" algn="ctr" rtl="0">
              <a:lnSpc>
                <a:spcPct val="95000"/>
              </a:lnSpc>
              <a:spcBef>
                <a:spcPts val="0"/>
              </a:spcBef>
              <a:spcAft>
                <a:spcPts val="0"/>
              </a:spcAft>
              <a:buSzPts val="605"/>
              <a:buNone/>
            </a:pPr>
            <a:r>
              <a:rPr lang="en" sz="1400">
                <a:highlight>
                  <a:srgbClr val="FFFFFF"/>
                </a:highlight>
                <a:latin typeface="Raleway SemiBold"/>
                <a:ea typeface="Raleway SemiBold"/>
                <a:cs typeface="Raleway SemiBold"/>
                <a:sym typeface="Raleway SemiBold"/>
              </a:rPr>
              <a:t>The Random Forest Regression Model gave us a R2 Score of 99.52 %.</a:t>
            </a:r>
            <a:endParaRPr sz="1400">
              <a:latin typeface="Raleway SemiBold"/>
              <a:ea typeface="Raleway SemiBold"/>
              <a:cs typeface="Raleway SemiBold"/>
              <a:sym typeface="Raleway SemiBold"/>
            </a:endParaRPr>
          </a:p>
        </p:txBody>
      </p:sp>
      <p:pic>
        <p:nvPicPr>
          <p:cNvPr id="265" name="Google Shape;265;p41"/>
          <p:cNvPicPr preferRelativeResize="0"/>
          <p:nvPr/>
        </p:nvPicPr>
        <p:blipFill>
          <a:blip r:embed="rId3">
            <a:alphaModFix/>
          </a:blip>
          <a:stretch>
            <a:fillRect/>
          </a:stretch>
        </p:blipFill>
        <p:spPr>
          <a:xfrm>
            <a:off x="1432275" y="1246250"/>
            <a:ext cx="6488344" cy="2824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545325" y="309350"/>
            <a:ext cx="7994100" cy="748200"/>
          </a:xfrm>
          <a:prstGeom prst="rect">
            <a:avLst/>
          </a:prstGeom>
          <a:solidFill>
            <a:schemeClr val="dk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a:t>
            </a:r>
            <a:endParaRPr/>
          </a:p>
        </p:txBody>
      </p:sp>
      <p:sp>
        <p:nvSpPr>
          <p:cNvPr id="70" name="Google Shape;70;p15"/>
          <p:cNvSpPr txBox="1"/>
          <p:nvPr/>
        </p:nvSpPr>
        <p:spPr>
          <a:xfrm>
            <a:off x="656875" y="1152650"/>
            <a:ext cx="76719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2"/>
                </a:solidFill>
                <a:latin typeface="Signika"/>
                <a:ea typeface="Signika"/>
                <a:cs typeface="Signika"/>
                <a:sym typeface="Signika"/>
              </a:rPr>
              <a:t>In this particular presentation we will be looking on:</a:t>
            </a:r>
            <a:endParaRPr sz="1800" b="1">
              <a:solidFill>
                <a:schemeClr val="dk2"/>
              </a:solidFill>
              <a:latin typeface="Signika"/>
              <a:ea typeface="Signika"/>
              <a:cs typeface="Signika"/>
              <a:sym typeface="Signika"/>
            </a:endParaRPr>
          </a:p>
          <a:p>
            <a:pPr marL="0" lvl="0" indent="0" algn="l" rtl="0">
              <a:spcBef>
                <a:spcPts val="0"/>
              </a:spcBef>
              <a:spcAft>
                <a:spcPts val="0"/>
              </a:spcAft>
              <a:buNone/>
            </a:pPr>
            <a:endParaRPr sz="1800" b="1">
              <a:solidFill>
                <a:schemeClr val="dk2"/>
              </a:solidFill>
              <a:latin typeface="Signika"/>
              <a:ea typeface="Signika"/>
              <a:cs typeface="Signika"/>
              <a:sym typeface="Signika"/>
            </a:endParaRPr>
          </a:p>
          <a:p>
            <a:pPr marL="457200" lvl="0" indent="-330200" algn="l" rtl="0">
              <a:lnSpc>
                <a:spcPct val="115000"/>
              </a:lnSpc>
              <a:spcBef>
                <a:spcPts val="0"/>
              </a:spcBef>
              <a:spcAft>
                <a:spcPts val="0"/>
              </a:spcAft>
              <a:buClr>
                <a:schemeClr val="dk2"/>
              </a:buClr>
              <a:buSzPts val="1600"/>
              <a:buFont typeface="Signika"/>
              <a:buChar char="●"/>
            </a:pPr>
            <a:r>
              <a:rPr lang="en" sz="1600">
                <a:solidFill>
                  <a:schemeClr val="dk2"/>
                </a:solidFill>
                <a:latin typeface="Signika"/>
                <a:ea typeface="Signika"/>
                <a:cs typeface="Signika"/>
                <a:sym typeface="Signika"/>
              </a:rPr>
              <a:t>How to analyze the dataset of Used Car Price Prediction.</a:t>
            </a:r>
            <a:endParaRPr sz="1600">
              <a:solidFill>
                <a:schemeClr val="dk2"/>
              </a:solidFill>
              <a:latin typeface="Signika"/>
              <a:ea typeface="Signika"/>
              <a:cs typeface="Signika"/>
              <a:sym typeface="Signika"/>
            </a:endParaRPr>
          </a:p>
          <a:p>
            <a:pPr marL="457200" lvl="0" indent="-330200" algn="l" rtl="0">
              <a:lnSpc>
                <a:spcPct val="115000"/>
              </a:lnSpc>
              <a:spcBef>
                <a:spcPts val="0"/>
              </a:spcBef>
              <a:spcAft>
                <a:spcPts val="0"/>
              </a:spcAft>
              <a:buClr>
                <a:schemeClr val="dk2"/>
              </a:buClr>
              <a:buSzPts val="1600"/>
              <a:buFont typeface="Signika"/>
              <a:buChar char="●"/>
            </a:pPr>
            <a:r>
              <a:rPr lang="en" sz="1600">
                <a:solidFill>
                  <a:schemeClr val="dk2"/>
                </a:solidFill>
                <a:latin typeface="Signika"/>
                <a:ea typeface="Signika"/>
                <a:cs typeface="Signika"/>
                <a:sym typeface="Signika"/>
              </a:rPr>
              <a:t>What are the EDA steps in cleaning the dataset.</a:t>
            </a:r>
            <a:endParaRPr sz="1600">
              <a:solidFill>
                <a:schemeClr val="dk2"/>
              </a:solidFill>
              <a:latin typeface="Signika"/>
              <a:ea typeface="Signika"/>
              <a:cs typeface="Signika"/>
              <a:sym typeface="Signika"/>
            </a:endParaRPr>
          </a:p>
          <a:p>
            <a:pPr marL="457200" lvl="0" indent="-330200" algn="l" rtl="0">
              <a:lnSpc>
                <a:spcPct val="115000"/>
              </a:lnSpc>
              <a:spcBef>
                <a:spcPts val="0"/>
              </a:spcBef>
              <a:spcAft>
                <a:spcPts val="0"/>
              </a:spcAft>
              <a:buClr>
                <a:schemeClr val="dk2"/>
              </a:buClr>
              <a:buSzPts val="1600"/>
              <a:buFont typeface="Signika"/>
              <a:buChar char="●"/>
            </a:pPr>
            <a:r>
              <a:rPr lang="en" sz="1600">
                <a:solidFill>
                  <a:schemeClr val="dk2"/>
                </a:solidFill>
                <a:latin typeface="Signika"/>
                <a:ea typeface="Signika"/>
                <a:cs typeface="Signika"/>
                <a:sym typeface="Signika"/>
              </a:rPr>
              <a:t>Overall analysis on the problem.</a:t>
            </a:r>
            <a:endParaRPr sz="1600">
              <a:solidFill>
                <a:schemeClr val="dk2"/>
              </a:solidFill>
              <a:latin typeface="Signika"/>
              <a:ea typeface="Signika"/>
              <a:cs typeface="Signika"/>
              <a:sym typeface="Signika"/>
            </a:endParaRPr>
          </a:p>
          <a:p>
            <a:pPr marL="457200" lvl="0" indent="-330200" algn="l" rtl="0">
              <a:lnSpc>
                <a:spcPct val="115000"/>
              </a:lnSpc>
              <a:spcBef>
                <a:spcPts val="0"/>
              </a:spcBef>
              <a:spcAft>
                <a:spcPts val="0"/>
              </a:spcAft>
              <a:buClr>
                <a:schemeClr val="dk2"/>
              </a:buClr>
              <a:buSzPts val="1600"/>
              <a:buFont typeface="Signika"/>
              <a:buChar char="●"/>
            </a:pPr>
            <a:r>
              <a:rPr lang="en" sz="1600">
                <a:solidFill>
                  <a:schemeClr val="dk2"/>
                </a:solidFill>
                <a:latin typeface="Signika"/>
                <a:ea typeface="Signika"/>
                <a:cs typeface="Signika"/>
                <a:sym typeface="Signika"/>
              </a:rPr>
              <a:t>Model building from the dataset.</a:t>
            </a:r>
            <a:endParaRPr sz="1600">
              <a:solidFill>
                <a:schemeClr val="dk2"/>
              </a:solidFill>
              <a:latin typeface="Signika"/>
              <a:ea typeface="Signika"/>
              <a:cs typeface="Signika"/>
              <a:sym typeface="Signika"/>
            </a:endParaRPr>
          </a:p>
          <a:p>
            <a:pPr marL="457200" lvl="0" indent="-330200" algn="l" rtl="0">
              <a:lnSpc>
                <a:spcPct val="115000"/>
              </a:lnSpc>
              <a:spcBef>
                <a:spcPts val="0"/>
              </a:spcBef>
              <a:spcAft>
                <a:spcPts val="0"/>
              </a:spcAft>
              <a:buClr>
                <a:schemeClr val="dk2"/>
              </a:buClr>
              <a:buSzPts val="1600"/>
              <a:buFont typeface="Signika"/>
              <a:buChar char="●"/>
            </a:pPr>
            <a:r>
              <a:rPr lang="en" sz="1600">
                <a:solidFill>
                  <a:schemeClr val="dk2"/>
                </a:solidFill>
                <a:latin typeface="Signika"/>
                <a:ea typeface="Signika"/>
                <a:cs typeface="Signika"/>
                <a:sym typeface="Signika"/>
              </a:rPr>
              <a:t>Predicting Used Car Price for saved best model.</a:t>
            </a:r>
            <a:endParaRPr sz="1600">
              <a:solidFill>
                <a:schemeClr val="dk2"/>
              </a:solidFill>
              <a:latin typeface="Signika"/>
              <a:ea typeface="Signika"/>
              <a:cs typeface="Signika"/>
              <a:sym typeface="Signika"/>
            </a:endParaRPr>
          </a:p>
          <a:p>
            <a:pPr marL="0" lvl="0" indent="0" algn="l" rtl="0">
              <a:spcBef>
                <a:spcPts val="0"/>
              </a:spcBef>
              <a:spcAft>
                <a:spcPts val="0"/>
              </a:spcAft>
              <a:buNone/>
            </a:pPr>
            <a:endParaRPr sz="1600">
              <a:solidFill>
                <a:schemeClr val="dk2"/>
              </a:solidFill>
              <a:latin typeface="Signika"/>
              <a:ea typeface="Signika"/>
              <a:cs typeface="Signika"/>
              <a:sym typeface="Signik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2"/>
          <p:cNvSpPr txBox="1">
            <a:spLocks noGrp="1"/>
          </p:cNvSpPr>
          <p:nvPr>
            <p:ph type="title"/>
          </p:nvPr>
        </p:nvSpPr>
        <p:spPr>
          <a:xfrm>
            <a:off x="311700" y="292850"/>
            <a:ext cx="8520600" cy="801000"/>
          </a:xfrm>
          <a:prstGeom prst="rect">
            <a:avLst/>
          </a:prstGeom>
          <a:solidFill>
            <a:schemeClr val="dk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GRADIENT BOOSTING REGRESSOR.</a:t>
            </a:r>
            <a:endParaRPr/>
          </a:p>
        </p:txBody>
      </p:sp>
      <p:sp>
        <p:nvSpPr>
          <p:cNvPr id="271" name="Google Shape;271;p42"/>
          <p:cNvSpPr txBox="1">
            <a:spLocks noGrp="1"/>
          </p:cNvSpPr>
          <p:nvPr>
            <p:ph type="body" idx="1"/>
          </p:nvPr>
        </p:nvSpPr>
        <p:spPr>
          <a:xfrm>
            <a:off x="520550" y="4223200"/>
            <a:ext cx="8311800" cy="449400"/>
          </a:xfrm>
          <a:prstGeom prst="rect">
            <a:avLst/>
          </a:prstGeom>
        </p:spPr>
        <p:txBody>
          <a:bodyPr spcFirstLastPara="1" wrap="square" lIns="91425" tIns="91425" rIns="91425" bIns="91425" anchor="t" anchorCtr="0">
            <a:normAutofit/>
          </a:bodyPr>
          <a:lstStyle/>
          <a:p>
            <a:pPr marL="0" lvl="0" indent="0" algn="ctr" rtl="0">
              <a:lnSpc>
                <a:spcPct val="95000"/>
              </a:lnSpc>
              <a:spcBef>
                <a:spcPts val="0"/>
              </a:spcBef>
              <a:spcAft>
                <a:spcPts val="0"/>
              </a:spcAft>
              <a:buSzPts val="605"/>
              <a:buNone/>
            </a:pPr>
            <a:r>
              <a:rPr lang="en" sz="1400">
                <a:highlight>
                  <a:srgbClr val="FFFFFF"/>
                </a:highlight>
                <a:latin typeface="Raleway SemiBold"/>
                <a:ea typeface="Raleway SemiBold"/>
                <a:cs typeface="Raleway SemiBold"/>
                <a:sym typeface="Raleway SemiBold"/>
              </a:rPr>
              <a:t>The Gradient Boosting Regressor Model gave us a R2 Score of 90.36 %.</a:t>
            </a:r>
            <a:endParaRPr sz="1400">
              <a:latin typeface="Raleway SemiBold"/>
              <a:ea typeface="Raleway SemiBold"/>
              <a:cs typeface="Raleway SemiBold"/>
              <a:sym typeface="Raleway SemiBold"/>
            </a:endParaRPr>
          </a:p>
        </p:txBody>
      </p:sp>
      <p:pic>
        <p:nvPicPr>
          <p:cNvPr id="272" name="Google Shape;272;p42"/>
          <p:cNvPicPr preferRelativeResize="0"/>
          <p:nvPr/>
        </p:nvPicPr>
        <p:blipFill>
          <a:blip r:embed="rId3">
            <a:alphaModFix/>
          </a:blip>
          <a:stretch>
            <a:fillRect/>
          </a:stretch>
        </p:blipFill>
        <p:spPr>
          <a:xfrm>
            <a:off x="1385900" y="1320600"/>
            <a:ext cx="6581107" cy="2824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3"/>
          <p:cNvSpPr txBox="1">
            <a:spLocks noGrp="1"/>
          </p:cNvSpPr>
          <p:nvPr>
            <p:ph type="title"/>
          </p:nvPr>
        </p:nvSpPr>
        <p:spPr>
          <a:xfrm>
            <a:off x="311700" y="292850"/>
            <a:ext cx="8520600" cy="801000"/>
          </a:xfrm>
          <a:prstGeom prst="rect">
            <a:avLst/>
          </a:prstGeom>
          <a:solidFill>
            <a:schemeClr val="dk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EXTRA TREES REGRESSOR.</a:t>
            </a:r>
            <a:endParaRPr/>
          </a:p>
        </p:txBody>
      </p:sp>
      <p:sp>
        <p:nvSpPr>
          <p:cNvPr id="278" name="Google Shape;278;p43"/>
          <p:cNvSpPr txBox="1">
            <a:spLocks noGrp="1"/>
          </p:cNvSpPr>
          <p:nvPr>
            <p:ph type="body" idx="1"/>
          </p:nvPr>
        </p:nvSpPr>
        <p:spPr>
          <a:xfrm>
            <a:off x="520550" y="4223200"/>
            <a:ext cx="8311800" cy="449400"/>
          </a:xfrm>
          <a:prstGeom prst="rect">
            <a:avLst/>
          </a:prstGeom>
        </p:spPr>
        <p:txBody>
          <a:bodyPr spcFirstLastPara="1" wrap="square" lIns="91425" tIns="91425" rIns="91425" bIns="91425" anchor="t" anchorCtr="0">
            <a:normAutofit/>
          </a:bodyPr>
          <a:lstStyle/>
          <a:p>
            <a:pPr marL="0" lvl="0" indent="0" algn="ctr" rtl="0">
              <a:lnSpc>
                <a:spcPct val="95000"/>
              </a:lnSpc>
              <a:spcBef>
                <a:spcPts val="0"/>
              </a:spcBef>
              <a:spcAft>
                <a:spcPts val="0"/>
              </a:spcAft>
              <a:buSzPts val="605"/>
              <a:buNone/>
            </a:pPr>
            <a:r>
              <a:rPr lang="en" sz="1400">
                <a:highlight>
                  <a:srgbClr val="FFFFFF"/>
                </a:highlight>
                <a:latin typeface="Raleway SemiBold"/>
                <a:ea typeface="Raleway SemiBold"/>
                <a:cs typeface="Raleway SemiBold"/>
                <a:sym typeface="Raleway SemiBold"/>
              </a:rPr>
              <a:t>The Extra Trees Regressor Model gave us a R2 Score of 99.97 %.</a:t>
            </a:r>
            <a:endParaRPr sz="1400">
              <a:latin typeface="Raleway SemiBold"/>
              <a:ea typeface="Raleway SemiBold"/>
              <a:cs typeface="Raleway SemiBold"/>
              <a:sym typeface="Raleway SemiBold"/>
            </a:endParaRPr>
          </a:p>
        </p:txBody>
      </p:sp>
      <p:pic>
        <p:nvPicPr>
          <p:cNvPr id="279" name="Google Shape;279;p43"/>
          <p:cNvPicPr preferRelativeResize="0"/>
          <p:nvPr/>
        </p:nvPicPr>
        <p:blipFill>
          <a:blip r:embed="rId3">
            <a:alphaModFix/>
          </a:blip>
          <a:stretch>
            <a:fillRect/>
          </a:stretch>
        </p:blipFill>
        <p:spPr>
          <a:xfrm>
            <a:off x="1219200" y="1282163"/>
            <a:ext cx="6705600" cy="27527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4"/>
          <p:cNvSpPr txBox="1">
            <a:spLocks noGrp="1"/>
          </p:cNvSpPr>
          <p:nvPr>
            <p:ph type="title"/>
          </p:nvPr>
        </p:nvSpPr>
        <p:spPr>
          <a:xfrm>
            <a:off x="311700" y="292850"/>
            <a:ext cx="8520600" cy="801000"/>
          </a:xfrm>
          <a:prstGeom prst="rect">
            <a:avLst/>
          </a:prstGeom>
          <a:solidFill>
            <a:schemeClr val="dk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XGBOOST REGRESSOR.</a:t>
            </a:r>
            <a:endParaRPr/>
          </a:p>
        </p:txBody>
      </p:sp>
      <p:sp>
        <p:nvSpPr>
          <p:cNvPr id="285" name="Google Shape;285;p44"/>
          <p:cNvSpPr txBox="1">
            <a:spLocks noGrp="1"/>
          </p:cNvSpPr>
          <p:nvPr>
            <p:ph type="body" idx="1"/>
          </p:nvPr>
        </p:nvSpPr>
        <p:spPr>
          <a:xfrm>
            <a:off x="520550" y="4223200"/>
            <a:ext cx="8311800" cy="449400"/>
          </a:xfrm>
          <a:prstGeom prst="rect">
            <a:avLst/>
          </a:prstGeom>
        </p:spPr>
        <p:txBody>
          <a:bodyPr spcFirstLastPara="1" wrap="square" lIns="91425" tIns="91425" rIns="91425" bIns="91425" anchor="t" anchorCtr="0">
            <a:normAutofit/>
          </a:bodyPr>
          <a:lstStyle/>
          <a:p>
            <a:pPr marL="0" lvl="0" indent="0" algn="ctr" rtl="0">
              <a:lnSpc>
                <a:spcPct val="95000"/>
              </a:lnSpc>
              <a:spcBef>
                <a:spcPts val="0"/>
              </a:spcBef>
              <a:spcAft>
                <a:spcPts val="0"/>
              </a:spcAft>
              <a:buSzPts val="605"/>
              <a:buNone/>
            </a:pPr>
            <a:r>
              <a:rPr lang="en" sz="1400">
                <a:highlight>
                  <a:srgbClr val="FFFFFF"/>
                </a:highlight>
                <a:latin typeface="Raleway SemiBold"/>
                <a:ea typeface="Raleway SemiBold"/>
                <a:cs typeface="Raleway SemiBold"/>
                <a:sym typeface="Raleway SemiBold"/>
              </a:rPr>
              <a:t>The XGBoost Regressor Model gave us a R2 Score of 99.92 %.</a:t>
            </a:r>
            <a:endParaRPr sz="1400">
              <a:latin typeface="Raleway SemiBold"/>
              <a:ea typeface="Raleway SemiBold"/>
              <a:cs typeface="Raleway SemiBold"/>
              <a:sym typeface="Raleway SemiBold"/>
            </a:endParaRPr>
          </a:p>
        </p:txBody>
      </p:sp>
      <p:pic>
        <p:nvPicPr>
          <p:cNvPr id="286" name="Google Shape;286;p44"/>
          <p:cNvPicPr preferRelativeResize="0"/>
          <p:nvPr/>
        </p:nvPicPr>
        <p:blipFill>
          <a:blip r:embed="rId3">
            <a:alphaModFix/>
          </a:blip>
          <a:stretch>
            <a:fillRect/>
          </a:stretch>
        </p:blipFill>
        <p:spPr>
          <a:xfrm>
            <a:off x="1147763" y="1209675"/>
            <a:ext cx="6848475" cy="27241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5"/>
          <p:cNvSpPr txBox="1">
            <a:spLocks noGrp="1"/>
          </p:cNvSpPr>
          <p:nvPr>
            <p:ph type="title"/>
          </p:nvPr>
        </p:nvSpPr>
        <p:spPr>
          <a:xfrm>
            <a:off x="311700" y="292850"/>
            <a:ext cx="8520600" cy="801000"/>
          </a:xfrm>
          <a:prstGeom prst="rect">
            <a:avLst/>
          </a:prstGeom>
          <a:solidFill>
            <a:schemeClr val="dk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CROSS VALIDATION SCORES.</a:t>
            </a:r>
            <a:endParaRPr/>
          </a:p>
        </p:txBody>
      </p:sp>
      <p:sp>
        <p:nvSpPr>
          <p:cNvPr id="292" name="Google Shape;292;p45"/>
          <p:cNvSpPr txBox="1">
            <a:spLocks noGrp="1"/>
          </p:cNvSpPr>
          <p:nvPr>
            <p:ph type="body" idx="1"/>
          </p:nvPr>
        </p:nvSpPr>
        <p:spPr>
          <a:xfrm>
            <a:off x="520550" y="1338550"/>
            <a:ext cx="8311800" cy="3334200"/>
          </a:xfrm>
          <a:prstGeom prst="rect">
            <a:avLst/>
          </a:prstGeom>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SzPts val="1400"/>
              <a:buFont typeface="Raleway SemiBold"/>
              <a:buChar char="●"/>
            </a:pPr>
            <a:r>
              <a:rPr lang="en" sz="1400">
                <a:highlight>
                  <a:srgbClr val="FFFFFF"/>
                </a:highlight>
                <a:latin typeface="Raleway SemiBold"/>
                <a:ea typeface="Raleway SemiBold"/>
                <a:cs typeface="Raleway SemiBold"/>
                <a:sym typeface="Raleway SemiBold"/>
              </a:rPr>
              <a:t>The cross validation score of the Linear Regression Model is 13.25 %.</a:t>
            </a:r>
            <a:endParaRPr sz="1400">
              <a:highlight>
                <a:srgbClr val="FFFFFF"/>
              </a:highlight>
              <a:latin typeface="Raleway SemiBold"/>
              <a:ea typeface="Raleway SemiBold"/>
              <a:cs typeface="Raleway SemiBold"/>
              <a:sym typeface="Raleway SemiBold"/>
            </a:endParaRPr>
          </a:p>
          <a:p>
            <a:pPr marL="457200" lvl="0" indent="-317500" algn="l" rtl="0">
              <a:lnSpc>
                <a:spcPct val="115000"/>
              </a:lnSpc>
              <a:spcBef>
                <a:spcPts val="0"/>
              </a:spcBef>
              <a:spcAft>
                <a:spcPts val="0"/>
              </a:spcAft>
              <a:buSzPts val="1400"/>
              <a:buFont typeface="Raleway SemiBold"/>
              <a:buChar char="●"/>
            </a:pPr>
            <a:r>
              <a:rPr lang="en" sz="1400">
                <a:highlight>
                  <a:srgbClr val="FFFFFF"/>
                </a:highlight>
                <a:latin typeface="Raleway SemiBold"/>
                <a:ea typeface="Raleway SemiBold"/>
                <a:cs typeface="Raleway SemiBold"/>
                <a:sym typeface="Raleway SemiBold"/>
              </a:rPr>
              <a:t>The cross validation score of the Decision Tree Regressor Model is -18.62 %.</a:t>
            </a:r>
            <a:endParaRPr sz="1400">
              <a:highlight>
                <a:srgbClr val="FFFFFF"/>
              </a:highlight>
              <a:latin typeface="Raleway SemiBold"/>
              <a:ea typeface="Raleway SemiBold"/>
              <a:cs typeface="Raleway SemiBold"/>
              <a:sym typeface="Raleway SemiBold"/>
            </a:endParaRPr>
          </a:p>
          <a:p>
            <a:pPr marL="457200" lvl="0" indent="-317500" algn="l" rtl="0">
              <a:lnSpc>
                <a:spcPct val="115000"/>
              </a:lnSpc>
              <a:spcBef>
                <a:spcPts val="0"/>
              </a:spcBef>
              <a:spcAft>
                <a:spcPts val="0"/>
              </a:spcAft>
              <a:buSzPts val="1400"/>
              <a:buFont typeface="Raleway SemiBold"/>
              <a:buChar char="●"/>
            </a:pPr>
            <a:r>
              <a:rPr lang="en" sz="1400">
                <a:highlight>
                  <a:srgbClr val="FFFFFF"/>
                </a:highlight>
                <a:latin typeface="Raleway SemiBold"/>
                <a:ea typeface="Raleway SemiBold"/>
                <a:cs typeface="Raleway SemiBold"/>
                <a:sym typeface="Raleway SemiBold"/>
              </a:rPr>
              <a:t>The cross validation score of the K-Nearest Neighbors Regression Model is -21.49 %.</a:t>
            </a:r>
            <a:endParaRPr sz="1400">
              <a:highlight>
                <a:srgbClr val="FFFFFF"/>
              </a:highlight>
              <a:latin typeface="Raleway SemiBold"/>
              <a:ea typeface="Raleway SemiBold"/>
              <a:cs typeface="Raleway SemiBold"/>
              <a:sym typeface="Raleway SemiBold"/>
            </a:endParaRPr>
          </a:p>
          <a:p>
            <a:pPr marL="457200" lvl="0" indent="-317500" algn="l" rtl="0">
              <a:lnSpc>
                <a:spcPct val="115000"/>
              </a:lnSpc>
              <a:spcBef>
                <a:spcPts val="0"/>
              </a:spcBef>
              <a:spcAft>
                <a:spcPts val="0"/>
              </a:spcAft>
              <a:buSzPts val="1400"/>
              <a:buFont typeface="Raleway SemiBold"/>
              <a:buChar char="●"/>
            </a:pPr>
            <a:r>
              <a:rPr lang="en" sz="1400">
                <a:highlight>
                  <a:srgbClr val="FFFFFF"/>
                </a:highlight>
                <a:latin typeface="Raleway SemiBold"/>
                <a:ea typeface="Raleway SemiBold"/>
                <a:cs typeface="Raleway SemiBold"/>
                <a:sym typeface="Raleway SemiBold"/>
              </a:rPr>
              <a:t>The cross validation score of the SVR Model is 28.24 %.</a:t>
            </a:r>
            <a:endParaRPr sz="1400">
              <a:highlight>
                <a:srgbClr val="FFFFFF"/>
              </a:highlight>
              <a:latin typeface="Raleway SemiBold"/>
              <a:ea typeface="Raleway SemiBold"/>
              <a:cs typeface="Raleway SemiBold"/>
              <a:sym typeface="Raleway SemiBold"/>
            </a:endParaRPr>
          </a:p>
          <a:p>
            <a:pPr marL="457200" lvl="0" indent="-317500" algn="l" rtl="0">
              <a:lnSpc>
                <a:spcPct val="115000"/>
              </a:lnSpc>
              <a:spcBef>
                <a:spcPts val="0"/>
              </a:spcBef>
              <a:spcAft>
                <a:spcPts val="0"/>
              </a:spcAft>
              <a:buSzPts val="1400"/>
              <a:buFont typeface="Raleway SemiBold"/>
              <a:buChar char="●"/>
            </a:pPr>
            <a:r>
              <a:rPr lang="en" sz="1400">
                <a:highlight>
                  <a:srgbClr val="FFFFFF"/>
                </a:highlight>
                <a:latin typeface="Raleway SemiBold"/>
                <a:ea typeface="Raleway SemiBold"/>
                <a:cs typeface="Raleway SemiBold"/>
                <a:sym typeface="Raleway SemiBold"/>
              </a:rPr>
              <a:t>The cross validation score of the Random Forest Regressor Model is 30.55 %.</a:t>
            </a:r>
            <a:endParaRPr sz="1400">
              <a:highlight>
                <a:srgbClr val="FFFFFF"/>
              </a:highlight>
              <a:latin typeface="Raleway SemiBold"/>
              <a:ea typeface="Raleway SemiBold"/>
              <a:cs typeface="Raleway SemiBold"/>
              <a:sym typeface="Raleway SemiBold"/>
            </a:endParaRPr>
          </a:p>
          <a:p>
            <a:pPr marL="457200" lvl="0" indent="-317500" algn="l" rtl="0">
              <a:lnSpc>
                <a:spcPct val="115000"/>
              </a:lnSpc>
              <a:spcBef>
                <a:spcPts val="0"/>
              </a:spcBef>
              <a:spcAft>
                <a:spcPts val="0"/>
              </a:spcAft>
              <a:buSzPts val="1400"/>
              <a:buFont typeface="Raleway SemiBold"/>
              <a:buChar char="●"/>
            </a:pPr>
            <a:r>
              <a:rPr lang="en" sz="1400">
                <a:highlight>
                  <a:srgbClr val="FFFFFF"/>
                </a:highlight>
                <a:latin typeface="Raleway SemiBold"/>
                <a:ea typeface="Raleway SemiBold"/>
                <a:cs typeface="Raleway SemiBold"/>
                <a:sym typeface="Raleway SemiBold"/>
              </a:rPr>
              <a:t>The cross validation score of the Gradient Boosting Regressor Model is 31.41 %.</a:t>
            </a:r>
            <a:endParaRPr sz="1400">
              <a:highlight>
                <a:srgbClr val="FFFFFF"/>
              </a:highlight>
              <a:latin typeface="Raleway SemiBold"/>
              <a:ea typeface="Raleway SemiBold"/>
              <a:cs typeface="Raleway SemiBold"/>
              <a:sym typeface="Raleway SemiBold"/>
            </a:endParaRPr>
          </a:p>
          <a:p>
            <a:pPr marL="457200" lvl="0" indent="-317500" algn="l" rtl="0">
              <a:lnSpc>
                <a:spcPct val="115000"/>
              </a:lnSpc>
              <a:spcBef>
                <a:spcPts val="0"/>
              </a:spcBef>
              <a:spcAft>
                <a:spcPts val="0"/>
              </a:spcAft>
              <a:buSzPts val="1400"/>
              <a:buFont typeface="Raleway SemiBold"/>
              <a:buChar char="●"/>
            </a:pPr>
            <a:r>
              <a:rPr lang="en" sz="1400">
                <a:highlight>
                  <a:srgbClr val="FFFFFF"/>
                </a:highlight>
                <a:latin typeface="Raleway SemiBold"/>
                <a:ea typeface="Raleway SemiBold"/>
                <a:cs typeface="Raleway SemiBold"/>
                <a:sym typeface="Raleway SemiBold"/>
              </a:rPr>
              <a:t>The cross validation score of the Extra Trees Regressor Model is 46.65 %.</a:t>
            </a:r>
            <a:endParaRPr sz="1400">
              <a:highlight>
                <a:srgbClr val="FFFFFF"/>
              </a:highlight>
              <a:latin typeface="Raleway SemiBold"/>
              <a:ea typeface="Raleway SemiBold"/>
              <a:cs typeface="Raleway SemiBold"/>
              <a:sym typeface="Raleway SemiBold"/>
            </a:endParaRPr>
          </a:p>
          <a:p>
            <a:pPr marL="457200" lvl="0" indent="-317500" algn="l" rtl="0">
              <a:lnSpc>
                <a:spcPct val="115000"/>
              </a:lnSpc>
              <a:spcBef>
                <a:spcPts val="0"/>
              </a:spcBef>
              <a:spcAft>
                <a:spcPts val="0"/>
              </a:spcAft>
              <a:buSzPts val="1400"/>
              <a:buFont typeface="Raleway SemiBold"/>
              <a:buChar char="●"/>
            </a:pPr>
            <a:r>
              <a:rPr lang="en" sz="1400">
                <a:highlight>
                  <a:srgbClr val="FFFFFF"/>
                </a:highlight>
                <a:latin typeface="Raleway SemiBold"/>
                <a:ea typeface="Raleway SemiBold"/>
                <a:cs typeface="Raleway SemiBold"/>
                <a:sym typeface="Raleway SemiBold"/>
              </a:rPr>
              <a:t>The cross validation score of the XGBoost Regressor Model is 28.01 %.</a:t>
            </a:r>
            <a:endParaRPr sz="1400">
              <a:highlight>
                <a:srgbClr val="FFFFFF"/>
              </a:highlight>
              <a:latin typeface="Raleway SemiBold"/>
              <a:ea typeface="Raleway SemiBold"/>
              <a:cs typeface="Raleway SemiBold"/>
              <a:sym typeface="Raleway SemiBo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6"/>
          <p:cNvSpPr txBox="1">
            <a:spLocks noGrp="1"/>
          </p:cNvSpPr>
          <p:nvPr>
            <p:ph type="title"/>
          </p:nvPr>
        </p:nvSpPr>
        <p:spPr>
          <a:xfrm>
            <a:off x="311700" y="292850"/>
            <a:ext cx="8520600" cy="801000"/>
          </a:xfrm>
          <a:prstGeom prst="rect">
            <a:avLst/>
          </a:prstGeom>
          <a:solidFill>
            <a:schemeClr val="dk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HYPER PARAMETER TUNING.</a:t>
            </a:r>
            <a:endParaRPr/>
          </a:p>
        </p:txBody>
      </p:sp>
      <p:sp>
        <p:nvSpPr>
          <p:cNvPr id="298" name="Google Shape;298;p46"/>
          <p:cNvSpPr txBox="1">
            <a:spLocks noGrp="1"/>
          </p:cNvSpPr>
          <p:nvPr>
            <p:ph type="body" idx="1"/>
          </p:nvPr>
        </p:nvSpPr>
        <p:spPr>
          <a:xfrm>
            <a:off x="520550" y="1375725"/>
            <a:ext cx="8311800" cy="32970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None/>
            </a:pPr>
            <a:r>
              <a:rPr lang="en" sz="1400">
                <a:highlight>
                  <a:srgbClr val="FFFFFF"/>
                </a:highlight>
                <a:latin typeface="Raleway SemiBold"/>
                <a:ea typeface="Raleway SemiBold"/>
                <a:cs typeface="Raleway SemiBold"/>
                <a:sym typeface="Raleway SemiBold"/>
              </a:rPr>
              <a:t>Since the R2 Score &amp; Cross Validation Score are both the highest in Extra Trees Regressor we shall consider it for hyper parameter tuning.</a:t>
            </a:r>
            <a:endParaRPr sz="1400">
              <a:highlight>
                <a:srgbClr val="FFFFFF"/>
              </a:highlight>
              <a:latin typeface="Raleway SemiBold"/>
              <a:ea typeface="Raleway SemiBold"/>
              <a:cs typeface="Raleway SemiBold"/>
              <a:sym typeface="Raleway SemiBold"/>
            </a:endParaRPr>
          </a:p>
          <a:p>
            <a:pPr marL="0" lvl="0" indent="0" algn="l" rtl="0">
              <a:lnSpc>
                <a:spcPct val="95000"/>
              </a:lnSpc>
              <a:spcBef>
                <a:spcPts val="0"/>
              </a:spcBef>
              <a:spcAft>
                <a:spcPts val="0"/>
              </a:spcAft>
              <a:buNone/>
            </a:pPr>
            <a:endParaRPr sz="1400">
              <a:highlight>
                <a:srgbClr val="FFFFFF"/>
              </a:highlight>
              <a:latin typeface="Raleway SemiBold"/>
              <a:ea typeface="Raleway SemiBold"/>
              <a:cs typeface="Raleway SemiBold"/>
              <a:sym typeface="Raleway SemiBold"/>
            </a:endParaRPr>
          </a:p>
          <a:p>
            <a:pPr marL="0" lvl="0" indent="0" algn="l" rtl="0">
              <a:lnSpc>
                <a:spcPct val="95000"/>
              </a:lnSpc>
              <a:spcBef>
                <a:spcPts val="0"/>
              </a:spcBef>
              <a:spcAft>
                <a:spcPts val="0"/>
              </a:spcAft>
              <a:buNone/>
            </a:pPr>
            <a:r>
              <a:rPr lang="en" sz="1400">
                <a:highlight>
                  <a:srgbClr val="FFFFFF"/>
                </a:highlight>
                <a:latin typeface="Raleway SemiBold"/>
                <a:ea typeface="Raleway SemiBold"/>
                <a:cs typeface="Raleway SemiBold"/>
                <a:sym typeface="Raleway SemiBold"/>
              </a:rPr>
              <a:t>We will use GridSearchCV for hyper parameter tuning.</a:t>
            </a:r>
            <a:endParaRPr sz="1400">
              <a:highlight>
                <a:srgbClr val="FFFFFF"/>
              </a:highlight>
              <a:latin typeface="Raleway SemiBold"/>
              <a:ea typeface="Raleway SemiBold"/>
              <a:cs typeface="Raleway SemiBold"/>
              <a:sym typeface="Raleway SemiBold"/>
            </a:endParaRPr>
          </a:p>
          <a:p>
            <a:pPr marL="0" lvl="0" indent="0" algn="l" rtl="0">
              <a:lnSpc>
                <a:spcPct val="95000"/>
              </a:lnSpc>
              <a:spcBef>
                <a:spcPts val="0"/>
              </a:spcBef>
              <a:spcAft>
                <a:spcPts val="0"/>
              </a:spcAft>
              <a:buSzPts val="605"/>
              <a:buNone/>
            </a:pPr>
            <a:endParaRPr sz="1400">
              <a:solidFill>
                <a:srgbClr val="333333"/>
              </a:solidFill>
              <a:highlight>
                <a:srgbClr val="FFFFFF"/>
              </a:highlight>
              <a:latin typeface="Raleway SemiBold"/>
              <a:ea typeface="Raleway SemiBold"/>
              <a:cs typeface="Raleway SemiBold"/>
              <a:sym typeface="Raleway SemiBold"/>
            </a:endParaRPr>
          </a:p>
          <a:p>
            <a:pPr marL="0" lvl="0" indent="0" algn="l" rtl="0">
              <a:lnSpc>
                <a:spcPct val="95000"/>
              </a:lnSpc>
              <a:spcBef>
                <a:spcPts val="0"/>
              </a:spcBef>
              <a:spcAft>
                <a:spcPts val="0"/>
              </a:spcAft>
              <a:buSzPts val="605"/>
              <a:buNone/>
            </a:pPr>
            <a:endParaRPr sz="1400">
              <a:solidFill>
                <a:srgbClr val="333333"/>
              </a:solidFill>
              <a:highlight>
                <a:srgbClr val="FFFFFF"/>
              </a:highlight>
              <a:latin typeface="Raleway SemiBold"/>
              <a:ea typeface="Raleway SemiBold"/>
              <a:cs typeface="Raleway SemiBold"/>
              <a:sym typeface="Raleway SemiBo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7"/>
          <p:cNvSpPr txBox="1">
            <a:spLocks noGrp="1"/>
          </p:cNvSpPr>
          <p:nvPr>
            <p:ph type="title"/>
          </p:nvPr>
        </p:nvSpPr>
        <p:spPr>
          <a:xfrm>
            <a:off x="311700" y="292850"/>
            <a:ext cx="8520600" cy="801000"/>
          </a:xfrm>
          <a:prstGeom prst="rect">
            <a:avLst/>
          </a:prstGeom>
          <a:solidFill>
            <a:schemeClr val="dk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HYPER PARAMETER TUNING.</a:t>
            </a:r>
            <a:endParaRPr/>
          </a:p>
        </p:txBody>
      </p:sp>
      <p:pic>
        <p:nvPicPr>
          <p:cNvPr id="304" name="Google Shape;304;p47"/>
          <p:cNvPicPr preferRelativeResize="0"/>
          <p:nvPr/>
        </p:nvPicPr>
        <p:blipFill>
          <a:blip r:embed="rId3">
            <a:alphaModFix/>
          </a:blip>
          <a:stretch>
            <a:fillRect/>
          </a:stretch>
        </p:blipFill>
        <p:spPr>
          <a:xfrm>
            <a:off x="1288950" y="1375725"/>
            <a:ext cx="6382900" cy="32224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8"/>
          <p:cNvSpPr txBox="1">
            <a:spLocks noGrp="1"/>
          </p:cNvSpPr>
          <p:nvPr>
            <p:ph type="title"/>
          </p:nvPr>
        </p:nvSpPr>
        <p:spPr>
          <a:xfrm>
            <a:off x="311700" y="292850"/>
            <a:ext cx="8520600" cy="801000"/>
          </a:xfrm>
          <a:prstGeom prst="rect">
            <a:avLst/>
          </a:prstGeom>
          <a:solidFill>
            <a:schemeClr val="dk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HYPER PARAMETER TUNING.</a:t>
            </a:r>
            <a:endParaRPr/>
          </a:p>
        </p:txBody>
      </p:sp>
      <p:pic>
        <p:nvPicPr>
          <p:cNvPr id="310" name="Google Shape;310;p48"/>
          <p:cNvPicPr preferRelativeResize="0"/>
          <p:nvPr/>
        </p:nvPicPr>
        <p:blipFill>
          <a:blip r:embed="rId3">
            <a:alphaModFix/>
          </a:blip>
          <a:stretch>
            <a:fillRect/>
          </a:stretch>
        </p:blipFill>
        <p:spPr>
          <a:xfrm>
            <a:off x="638175" y="1246250"/>
            <a:ext cx="7867650" cy="2333625"/>
          </a:xfrm>
          <a:prstGeom prst="rect">
            <a:avLst/>
          </a:prstGeom>
          <a:noFill/>
          <a:ln>
            <a:noFill/>
          </a:ln>
        </p:spPr>
      </p:pic>
      <p:sp>
        <p:nvSpPr>
          <p:cNvPr id="311" name="Google Shape;311;p48"/>
          <p:cNvSpPr txBox="1"/>
          <p:nvPr/>
        </p:nvSpPr>
        <p:spPr>
          <a:xfrm>
            <a:off x="879975" y="3916500"/>
            <a:ext cx="7461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2"/>
                </a:solidFill>
                <a:latin typeface="Raleway SemiBold"/>
                <a:ea typeface="Raleway SemiBold"/>
                <a:cs typeface="Raleway SemiBold"/>
                <a:sym typeface="Raleway SemiBold"/>
              </a:rPr>
              <a:t>After Hyper Parameter Tuning, we have got a better R2 score of 99.97 %.</a:t>
            </a:r>
            <a:endParaRPr>
              <a:solidFill>
                <a:schemeClr val="dk2"/>
              </a:solidFill>
              <a:latin typeface="Raleway SemiBold"/>
              <a:ea typeface="Raleway SemiBold"/>
              <a:cs typeface="Raleway SemiBold"/>
              <a:sym typeface="Raleway SemiBo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9"/>
          <p:cNvSpPr txBox="1">
            <a:spLocks noGrp="1"/>
          </p:cNvSpPr>
          <p:nvPr>
            <p:ph type="title"/>
          </p:nvPr>
        </p:nvSpPr>
        <p:spPr>
          <a:xfrm>
            <a:off x="311700" y="292850"/>
            <a:ext cx="8520600" cy="801000"/>
          </a:xfrm>
          <a:prstGeom prst="rect">
            <a:avLst/>
          </a:prstGeom>
          <a:solidFill>
            <a:schemeClr val="dk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SAVING THE BEST MODEL.</a:t>
            </a:r>
            <a:endParaRPr/>
          </a:p>
        </p:txBody>
      </p:sp>
      <p:pic>
        <p:nvPicPr>
          <p:cNvPr id="317" name="Google Shape;317;p49"/>
          <p:cNvPicPr preferRelativeResize="0"/>
          <p:nvPr/>
        </p:nvPicPr>
        <p:blipFill>
          <a:blip r:embed="rId3">
            <a:alphaModFix/>
          </a:blip>
          <a:stretch>
            <a:fillRect/>
          </a:stretch>
        </p:blipFill>
        <p:spPr>
          <a:xfrm>
            <a:off x="504350" y="1336238"/>
            <a:ext cx="5086350" cy="838200"/>
          </a:xfrm>
          <a:prstGeom prst="rect">
            <a:avLst/>
          </a:prstGeom>
          <a:noFill/>
          <a:ln>
            <a:noFill/>
          </a:ln>
        </p:spPr>
      </p:pic>
      <p:pic>
        <p:nvPicPr>
          <p:cNvPr id="318" name="Google Shape;318;p49"/>
          <p:cNvPicPr preferRelativeResize="0"/>
          <p:nvPr/>
        </p:nvPicPr>
        <p:blipFill rotWithShape="1">
          <a:blip r:embed="rId4">
            <a:alphaModFix/>
          </a:blip>
          <a:srcRect b="25628"/>
          <a:stretch/>
        </p:blipFill>
        <p:spPr>
          <a:xfrm>
            <a:off x="3877350" y="2416850"/>
            <a:ext cx="4636550" cy="1995425"/>
          </a:xfrm>
          <a:prstGeom prst="rect">
            <a:avLst/>
          </a:prstGeom>
          <a:noFill/>
          <a:ln>
            <a:noFill/>
          </a:ln>
        </p:spPr>
      </p:pic>
      <p:sp>
        <p:nvSpPr>
          <p:cNvPr id="319" name="Google Shape;319;p49"/>
          <p:cNvSpPr txBox="1"/>
          <p:nvPr/>
        </p:nvSpPr>
        <p:spPr>
          <a:xfrm>
            <a:off x="632100" y="2664700"/>
            <a:ext cx="2391900" cy="118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2"/>
                </a:solidFill>
                <a:latin typeface="Raleway SemiBold"/>
                <a:ea typeface="Raleway SemiBold"/>
                <a:cs typeface="Raleway SemiBold"/>
                <a:sym typeface="Raleway SemiBold"/>
              </a:rPr>
              <a:t>Now we shall save the best model (Extra Trees Regressor after hyper parameter tuning) and make predictions.</a:t>
            </a:r>
            <a:endParaRPr sz="1300">
              <a:solidFill>
                <a:schemeClr val="dk2"/>
              </a:solidFill>
              <a:latin typeface="Raleway SemiBold"/>
              <a:ea typeface="Raleway SemiBold"/>
              <a:cs typeface="Raleway SemiBold"/>
              <a:sym typeface="Raleway SemiBo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0"/>
          <p:cNvSpPr txBox="1">
            <a:spLocks noGrp="1"/>
          </p:cNvSpPr>
          <p:nvPr>
            <p:ph type="title"/>
          </p:nvPr>
        </p:nvSpPr>
        <p:spPr>
          <a:xfrm>
            <a:off x="311700" y="292850"/>
            <a:ext cx="8520600" cy="801000"/>
          </a:xfrm>
          <a:prstGeom prst="rect">
            <a:avLst/>
          </a:prstGeom>
          <a:solidFill>
            <a:schemeClr val="dk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325" name="Google Shape;325;p50"/>
          <p:cNvSpPr txBox="1"/>
          <p:nvPr/>
        </p:nvSpPr>
        <p:spPr>
          <a:xfrm>
            <a:off x="359425" y="1264175"/>
            <a:ext cx="8415600" cy="310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latin typeface="Raleway SemiBold"/>
                <a:ea typeface="Raleway SemiBold"/>
                <a:cs typeface="Raleway SemiBold"/>
                <a:sym typeface="Raleway SemiBold"/>
              </a:rPr>
              <a:t>In this project report, we have used machine learning algorithms to predict the prices of used cars. After the completion of this project, we got an insight of how to collect data, pre-processing of the data, analyzing the data, cleaning the data and building a model.</a:t>
            </a:r>
            <a:endParaRPr>
              <a:solidFill>
                <a:schemeClr val="dk2"/>
              </a:solidFill>
              <a:latin typeface="Raleway SemiBold"/>
              <a:ea typeface="Raleway SemiBold"/>
              <a:cs typeface="Raleway SemiBold"/>
              <a:sym typeface="Raleway SemiBold"/>
            </a:endParaRPr>
          </a:p>
          <a:p>
            <a:pPr marL="0" lvl="0" indent="0" algn="l" rtl="0">
              <a:spcBef>
                <a:spcPts val="0"/>
              </a:spcBef>
              <a:spcAft>
                <a:spcPts val="0"/>
              </a:spcAft>
              <a:buNone/>
            </a:pPr>
            <a:endParaRPr>
              <a:solidFill>
                <a:schemeClr val="dk2"/>
              </a:solidFill>
              <a:latin typeface="Raleway SemiBold"/>
              <a:ea typeface="Raleway SemiBold"/>
              <a:cs typeface="Raleway SemiBold"/>
              <a:sym typeface="Raleway SemiBold"/>
            </a:endParaRPr>
          </a:p>
          <a:p>
            <a:pPr marL="0" lvl="0" indent="0" algn="l" rtl="0">
              <a:spcBef>
                <a:spcPts val="0"/>
              </a:spcBef>
              <a:spcAft>
                <a:spcPts val="0"/>
              </a:spcAft>
              <a:buNone/>
            </a:pPr>
            <a:r>
              <a:rPr lang="en">
                <a:solidFill>
                  <a:schemeClr val="dk2"/>
                </a:solidFill>
                <a:latin typeface="Raleway SemiBold"/>
                <a:ea typeface="Raleway SemiBold"/>
                <a:cs typeface="Raleway SemiBold"/>
                <a:sym typeface="Raleway SemiBold"/>
              </a:rPr>
              <a:t>In this study, we have used multiple machine learning models to predict the sale price of the used cars. We have gone through the data analysis by performing feature engineering, finding the relation between features and target through visualizations. And got the important features and we used these features to predict the car price by building ML models. </a:t>
            </a:r>
            <a:endParaRPr>
              <a:solidFill>
                <a:schemeClr val="dk2"/>
              </a:solidFill>
              <a:latin typeface="Raleway SemiBold"/>
              <a:ea typeface="Raleway SemiBold"/>
              <a:cs typeface="Raleway SemiBold"/>
              <a:sym typeface="Raleway SemiBold"/>
            </a:endParaRPr>
          </a:p>
          <a:p>
            <a:pPr marL="0" lvl="0" indent="0" algn="l" rtl="0">
              <a:spcBef>
                <a:spcPts val="0"/>
              </a:spcBef>
              <a:spcAft>
                <a:spcPts val="0"/>
              </a:spcAft>
              <a:buNone/>
            </a:pPr>
            <a:endParaRPr>
              <a:solidFill>
                <a:schemeClr val="dk2"/>
              </a:solidFill>
              <a:latin typeface="Raleway SemiBold"/>
              <a:ea typeface="Raleway SemiBold"/>
              <a:cs typeface="Raleway SemiBold"/>
              <a:sym typeface="Raleway SemiBold"/>
            </a:endParaRPr>
          </a:p>
          <a:p>
            <a:pPr marL="0" lvl="0" indent="0" algn="l" rtl="0">
              <a:spcBef>
                <a:spcPts val="0"/>
              </a:spcBef>
              <a:spcAft>
                <a:spcPts val="0"/>
              </a:spcAft>
              <a:buNone/>
            </a:pPr>
            <a:r>
              <a:rPr lang="en">
                <a:solidFill>
                  <a:schemeClr val="dk2"/>
                </a:solidFill>
                <a:latin typeface="Raleway SemiBold"/>
                <a:ea typeface="Raleway SemiBold"/>
                <a:cs typeface="Raleway SemiBold"/>
                <a:sym typeface="Raleway SemiBold"/>
              </a:rPr>
              <a:t>After training the model we checked CV score to overcome the overfitting issue. Performed hyper parameter tuning on the best model and the best model’s R2 score increased and was giving R2 score as 99.97 %. We have also got good prediction results of car prices.</a:t>
            </a:r>
            <a:endParaRPr>
              <a:solidFill>
                <a:schemeClr val="dk2"/>
              </a:solidFill>
              <a:latin typeface="Raleway SemiBold"/>
              <a:ea typeface="Raleway SemiBold"/>
              <a:cs typeface="Raleway SemiBold"/>
              <a:sym typeface="Raleway SemiBold"/>
            </a:endParaRPr>
          </a:p>
          <a:p>
            <a:pPr marL="0" lvl="0" indent="0" algn="l" rtl="0">
              <a:spcBef>
                <a:spcPts val="0"/>
              </a:spcBef>
              <a:spcAft>
                <a:spcPts val="0"/>
              </a:spcAft>
              <a:buNone/>
            </a:pPr>
            <a:endParaRPr sz="1100">
              <a:latin typeface="Raleway SemiBold"/>
              <a:ea typeface="Raleway SemiBold"/>
              <a:cs typeface="Raleway SemiBold"/>
              <a:sym typeface="Raleway SemiBold"/>
            </a:endParaRPr>
          </a:p>
          <a:p>
            <a:pPr marL="0" lvl="0" indent="0" algn="l" rtl="0">
              <a:spcBef>
                <a:spcPts val="0"/>
              </a:spcBef>
              <a:spcAft>
                <a:spcPts val="0"/>
              </a:spcAft>
              <a:buNone/>
            </a:pPr>
            <a:endParaRPr sz="1100">
              <a:latin typeface="Raleway SemiBold"/>
              <a:ea typeface="Raleway SemiBold"/>
              <a:cs typeface="Raleway SemiBold"/>
              <a:sym typeface="Raleway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545325" y="309350"/>
            <a:ext cx="7994100" cy="748200"/>
          </a:xfrm>
          <a:prstGeom prst="rect">
            <a:avLst/>
          </a:prstGeom>
          <a:solidFill>
            <a:schemeClr val="dk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76" name="Google Shape;76;p16"/>
          <p:cNvSpPr txBox="1"/>
          <p:nvPr/>
        </p:nvSpPr>
        <p:spPr>
          <a:xfrm>
            <a:off x="656875" y="1536850"/>
            <a:ext cx="7671900" cy="3263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solidFill>
                  <a:schemeClr val="dk2"/>
                </a:solidFill>
                <a:latin typeface="Signika"/>
                <a:ea typeface="Signika"/>
                <a:cs typeface="Signika"/>
                <a:sym typeface="Signika"/>
              </a:rPr>
              <a:t>With the covid 19 impact in the market, we have seen lot of changes in the car market. Now some cars are in demand hence making them costly and some are not in demand hence cheaper. </a:t>
            </a:r>
            <a:endParaRPr sz="1600">
              <a:solidFill>
                <a:schemeClr val="dk2"/>
              </a:solidFill>
              <a:latin typeface="Signika"/>
              <a:ea typeface="Signika"/>
              <a:cs typeface="Signika"/>
              <a:sym typeface="Signika"/>
            </a:endParaRPr>
          </a:p>
          <a:p>
            <a:pPr marL="0" lvl="0" indent="0" algn="l" rtl="0">
              <a:lnSpc>
                <a:spcPct val="115000"/>
              </a:lnSpc>
              <a:spcBef>
                <a:spcPts val="0"/>
              </a:spcBef>
              <a:spcAft>
                <a:spcPts val="0"/>
              </a:spcAft>
              <a:buNone/>
            </a:pPr>
            <a:endParaRPr sz="1600">
              <a:solidFill>
                <a:schemeClr val="dk2"/>
              </a:solidFill>
              <a:latin typeface="Signika"/>
              <a:ea typeface="Signika"/>
              <a:cs typeface="Signika"/>
              <a:sym typeface="Signika"/>
            </a:endParaRPr>
          </a:p>
          <a:p>
            <a:pPr marL="0" lvl="0" indent="0" algn="l" rtl="0">
              <a:lnSpc>
                <a:spcPct val="115000"/>
              </a:lnSpc>
              <a:spcBef>
                <a:spcPts val="0"/>
              </a:spcBef>
              <a:spcAft>
                <a:spcPts val="0"/>
              </a:spcAft>
              <a:buNone/>
            </a:pPr>
            <a:r>
              <a:rPr lang="en" sz="1600">
                <a:solidFill>
                  <a:schemeClr val="dk2"/>
                </a:solidFill>
                <a:latin typeface="Signika"/>
                <a:ea typeface="Signika"/>
                <a:cs typeface="Signika"/>
                <a:sym typeface="Signika"/>
              </a:rPr>
              <a:t>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a:t>
            </a:r>
            <a:endParaRPr sz="1600">
              <a:solidFill>
                <a:schemeClr val="dk2"/>
              </a:solidFill>
              <a:latin typeface="Signika"/>
              <a:ea typeface="Signika"/>
              <a:cs typeface="Signika"/>
              <a:sym typeface="Signika"/>
            </a:endParaRPr>
          </a:p>
          <a:p>
            <a:pPr marL="0" lvl="0" indent="0" algn="l" rtl="0">
              <a:lnSpc>
                <a:spcPct val="115000"/>
              </a:lnSpc>
              <a:spcBef>
                <a:spcPts val="0"/>
              </a:spcBef>
              <a:spcAft>
                <a:spcPts val="0"/>
              </a:spcAft>
              <a:buNone/>
            </a:pPr>
            <a:endParaRPr sz="1600">
              <a:solidFill>
                <a:schemeClr val="dk2"/>
              </a:solidFill>
              <a:latin typeface="Signika"/>
              <a:ea typeface="Signika"/>
              <a:cs typeface="Signika"/>
              <a:sym typeface="Signika"/>
            </a:endParaRPr>
          </a:p>
          <a:p>
            <a:pPr marL="0" lvl="0" indent="0" algn="l" rtl="0">
              <a:lnSpc>
                <a:spcPct val="115000"/>
              </a:lnSpc>
              <a:spcBef>
                <a:spcPts val="0"/>
              </a:spcBef>
              <a:spcAft>
                <a:spcPts val="0"/>
              </a:spcAft>
              <a:buNone/>
            </a:pPr>
            <a:endParaRPr sz="1600">
              <a:solidFill>
                <a:schemeClr val="dk2"/>
              </a:solidFill>
              <a:latin typeface="Signika"/>
              <a:ea typeface="Signika"/>
              <a:cs typeface="Signika"/>
              <a:sym typeface="Signika"/>
            </a:endParaRPr>
          </a:p>
          <a:p>
            <a:pPr marL="0" lvl="0" indent="0" algn="l" rtl="0">
              <a:spcBef>
                <a:spcPts val="0"/>
              </a:spcBef>
              <a:spcAft>
                <a:spcPts val="0"/>
              </a:spcAft>
              <a:buNone/>
            </a:pPr>
            <a:endParaRPr sz="1600">
              <a:solidFill>
                <a:schemeClr val="dk2"/>
              </a:solidFill>
              <a:latin typeface="Signika"/>
              <a:ea typeface="Signika"/>
              <a:cs typeface="Signika"/>
              <a:sym typeface="Signik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545325" y="309350"/>
            <a:ext cx="7994100" cy="748200"/>
          </a:xfrm>
          <a:prstGeom prst="rect">
            <a:avLst/>
          </a:prstGeom>
          <a:solidFill>
            <a:schemeClr val="dk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UNDERSTANDING.</a:t>
            </a:r>
            <a:endParaRPr/>
          </a:p>
        </p:txBody>
      </p:sp>
      <p:sp>
        <p:nvSpPr>
          <p:cNvPr id="82" name="Google Shape;82;p17"/>
          <p:cNvSpPr txBox="1"/>
          <p:nvPr/>
        </p:nvSpPr>
        <p:spPr>
          <a:xfrm>
            <a:off x="656875" y="1264175"/>
            <a:ext cx="7671900" cy="3263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solidFill>
                  <a:schemeClr val="dk2"/>
                </a:solidFill>
                <a:latin typeface="Signika"/>
                <a:ea typeface="Signika"/>
                <a:cs typeface="Signika"/>
                <a:sym typeface="Signika"/>
              </a:rPr>
              <a:t>The main aim of this project is to predict the price of used car based on various features. Machine Learning is a field of technology developing with immense abilities and applications in automating tasks. So, we will deploy an ML model for car selling price prediction and analysis. This kind of system becomes handy for many people.</a:t>
            </a:r>
            <a:endParaRPr sz="1600">
              <a:solidFill>
                <a:schemeClr val="dk2"/>
              </a:solidFill>
              <a:latin typeface="Signika"/>
              <a:ea typeface="Signika"/>
              <a:cs typeface="Signika"/>
              <a:sym typeface="Signika"/>
            </a:endParaRPr>
          </a:p>
          <a:p>
            <a:pPr marL="0" lvl="0" indent="0" algn="l" rtl="0">
              <a:lnSpc>
                <a:spcPct val="115000"/>
              </a:lnSpc>
              <a:spcBef>
                <a:spcPts val="0"/>
              </a:spcBef>
              <a:spcAft>
                <a:spcPts val="0"/>
              </a:spcAft>
              <a:buNone/>
            </a:pPr>
            <a:endParaRPr sz="1600">
              <a:solidFill>
                <a:schemeClr val="dk2"/>
              </a:solidFill>
              <a:latin typeface="Signika"/>
              <a:ea typeface="Signika"/>
              <a:cs typeface="Signika"/>
              <a:sym typeface="Signika"/>
            </a:endParaRPr>
          </a:p>
          <a:p>
            <a:pPr marL="0" lvl="0" indent="0" algn="l" rtl="0">
              <a:lnSpc>
                <a:spcPct val="115000"/>
              </a:lnSpc>
              <a:spcBef>
                <a:spcPts val="0"/>
              </a:spcBef>
              <a:spcAft>
                <a:spcPts val="0"/>
              </a:spcAft>
              <a:buNone/>
            </a:pPr>
            <a:r>
              <a:rPr lang="en" sz="1600">
                <a:solidFill>
                  <a:schemeClr val="dk2"/>
                </a:solidFill>
                <a:latin typeface="Signika"/>
                <a:ea typeface="Signika"/>
                <a:cs typeface="Signika"/>
                <a:sym typeface="Signika"/>
              </a:rPr>
              <a:t>This model will provide the approximate selling price for the car based on different features like fuel type, price, running in kms, variant, model etc and this model will help the client to understand the price of used cars. </a:t>
            </a:r>
            <a:endParaRPr sz="1600">
              <a:solidFill>
                <a:schemeClr val="dk2"/>
              </a:solidFill>
              <a:latin typeface="Signika"/>
              <a:ea typeface="Signika"/>
              <a:cs typeface="Signika"/>
              <a:sym typeface="Signika"/>
            </a:endParaRPr>
          </a:p>
          <a:p>
            <a:pPr marL="0" lvl="0" indent="0" algn="l" rtl="0">
              <a:lnSpc>
                <a:spcPct val="115000"/>
              </a:lnSpc>
              <a:spcBef>
                <a:spcPts val="0"/>
              </a:spcBef>
              <a:spcAft>
                <a:spcPts val="0"/>
              </a:spcAft>
              <a:buNone/>
            </a:pPr>
            <a:r>
              <a:rPr lang="en" sz="1600">
                <a:solidFill>
                  <a:schemeClr val="dk2"/>
                </a:solidFill>
                <a:latin typeface="Signika"/>
                <a:ea typeface="Signika"/>
                <a:cs typeface="Signika"/>
                <a:sym typeface="Signika"/>
              </a:rPr>
              <a:t>From the problem statement we came to know that this is a regression type problem, since our target variable “Price” is continuous, hence we need to build regression algorithms to predict the price of used cars.</a:t>
            </a:r>
            <a:endParaRPr sz="1600">
              <a:solidFill>
                <a:schemeClr val="dk2"/>
              </a:solidFill>
              <a:latin typeface="Signika"/>
              <a:ea typeface="Signika"/>
              <a:cs typeface="Signika"/>
              <a:sym typeface="Signik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292850"/>
            <a:ext cx="8520600" cy="801000"/>
          </a:xfrm>
          <a:prstGeom prst="rect">
            <a:avLst/>
          </a:prstGeom>
          <a:solidFill>
            <a:schemeClr val="dk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USED CAR PRICE PREDICTION?</a:t>
            </a:r>
            <a:endParaRPr/>
          </a:p>
        </p:txBody>
      </p:sp>
      <p:sp>
        <p:nvSpPr>
          <p:cNvPr id="88" name="Google Shape;88;p18"/>
          <p:cNvSpPr txBox="1">
            <a:spLocks noGrp="1"/>
          </p:cNvSpPr>
          <p:nvPr>
            <p:ph type="body" idx="1"/>
          </p:nvPr>
        </p:nvSpPr>
        <p:spPr>
          <a:xfrm>
            <a:off x="311700" y="1228675"/>
            <a:ext cx="3999900" cy="2979900"/>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SzPts val="1600"/>
              <a:buFont typeface="Signika"/>
              <a:buChar char="●"/>
            </a:pPr>
            <a:r>
              <a:rPr lang="en" sz="1600">
                <a:latin typeface="Signika"/>
                <a:ea typeface="Signika"/>
                <a:cs typeface="Signika"/>
                <a:sym typeface="Signika"/>
              </a:rPr>
              <a:t>A used car, a pre-owned vehicle, or a second hand car, is a vehicle that has previously had one or more retail owners. </a:t>
            </a:r>
            <a:endParaRPr sz="1600">
              <a:latin typeface="Signika"/>
              <a:ea typeface="Signika"/>
              <a:cs typeface="Signika"/>
              <a:sym typeface="Signika"/>
            </a:endParaRPr>
          </a:p>
          <a:p>
            <a:pPr marL="457200" lvl="0" indent="-330200" algn="l" rtl="0">
              <a:spcBef>
                <a:spcPts val="0"/>
              </a:spcBef>
              <a:spcAft>
                <a:spcPts val="0"/>
              </a:spcAft>
              <a:buSzPts val="1600"/>
              <a:buFont typeface="Signika"/>
              <a:buChar char="●"/>
            </a:pPr>
            <a:r>
              <a:rPr lang="en" sz="1600">
                <a:latin typeface="Signika"/>
                <a:ea typeface="Signika"/>
                <a:cs typeface="Signika"/>
                <a:sym typeface="Signika"/>
              </a:rPr>
              <a:t>Used cars are sold through a variety of outlets, including rental car companies, independent car dealers, buy here pay here dealerships, leasing offices, auctions, and private party sales. </a:t>
            </a:r>
            <a:endParaRPr sz="1600">
              <a:latin typeface="Signika"/>
              <a:ea typeface="Signika"/>
              <a:cs typeface="Signika"/>
              <a:sym typeface="Signika"/>
            </a:endParaRPr>
          </a:p>
        </p:txBody>
      </p:sp>
      <p:sp>
        <p:nvSpPr>
          <p:cNvPr id="89" name="Google Shape;89;p18"/>
          <p:cNvSpPr txBox="1">
            <a:spLocks noGrp="1"/>
          </p:cNvSpPr>
          <p:nvPr>
            <p:ph type="body" idx="2"/>
          </p:nvPr>
        </p:nvSpPr>
        <p:spPr>
          <a:xfrm>
            <a:off x="4709700" y="1228675"/>
            <a:ext cx="4122600" cy="3340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Font typeface="Signika"/>
              <a:buChar char="●"/>
            </a:pPr>
            <a:r>
              <a:rPr lang="en" sz="1600">
                <a:latin typeface="Signika"/>
                <a:ea typeface="Signika"/>
                <a:cs typeface="Signika"/>
                <a:sym typeface="Signika"/>
              </a:rPr>
              <a:t>The increased prices of new cars and the financial incapability of the customers to buy them, Used Car sales are on a global increase. </a:t>
            </a:r>
            <a:endParaRPr sz="1600">
              <a:latin typeface="Signika"/>
              <a:ea typeface="Signika"/>
              <a:cs typeface="Signika"/>
              <a:sym typeface="Signika"/>
            </a:endParaRPr>
          </a:p>
          <a:p>
            <a:pPr marL="457200" lvl="0" indent="-330200" algn="l" rtl="0">
              <a:spcBef>
                <a:spcPts val="0"/>
              </a:spcBef>
              <a:spcAft>
                <a:spcPts val="0"/>
              </a:spcAft>
              <a:buSzPts val="1600"/>
              <a:buFont typeface="Signika"/>
              <a:buChar char="●"/>
            </a:pPr>
            <a:r>
              <a:rPr lang="en" sz="1600">
                <a:latin typeface="Signika"/>
                <a:ea typeface="Signika"/>
                <a:cs typeface="Signika"/>
                <a:sym typeface="Signika"/>
              </a:rPr>
              <a:t>Therefore, there is an urgent need for a </a:t>
            </a:r>
            <a:r>
              <a:rPr lang="en" sz="1600" u="sng">
                <a:latin typeface="Signika"/>
                <a:ea typeface="Signika"/>
                <a:cs typeface="Signika"/>
                <a:sym typeface="Signika"/>
              </a:rPr>
              <a:t>Used Car Price Prediction</a:t>
            </a:r>
            <a:r>
              <a:rPr lang="en" sz="1600">
                <a:latin typeface="Signika"/>
                <a:ea typeface="Signika"/>
                <a:cs typeface="Signika"/>
                <a:sym typeface="Signika"/>
              </a:rPr>
              <a:t> system which effectively determines the worthiness of the car using a variety of features.</a:t>
            </a:r>
            <a:endParaRPr sz="1600">
              <a:latin typeface="Signika"/>
              <a:ea typeface="Signika"/>
              <a:cs typeface="Signika"/>
              <a:sym typeface="Signika"/>
            </a:endParaRPr>
          </a:p>
          <a:p>
            <a:pPr marL="0" lvl="0" indent="0" algn="l" rtl="0">
              <a:spcBef>
                <a:spcPts val="1200"/>
              </a:spcBef>
              <a:spcAft>
                <a:spcPts val="0"/>
              </a:spcAft>
              <a:buNone/>
            </a:pPr>
            <a:endParaRPr sz="1600">
              <a:latin typeface="Signika"/>
              <a:ea typeface="Signika"/>
              <a:cs typeface="Signika"/>
              <a:sym typeface="Signika"/>
            </a:endParaRPr>
          </a:p>
          <a:p>
            <a:pPr marL="0" lvl="0" indent="0" algn="l" rtl="0">
              <a:spcBef>
                <a:spcPts val="1200"/>
              </a:spcBef>
              <a:spcAft>
                <a:spcPts val="1200"/>
              </a:spcAft>
              <a:buNone/>
            </a:pPr>
            <a:endParaRPr sz="1600">
              <a:latin typeface="Signika"/>
              <a:ea typeface="Signika"/>
              <a:cs typeface="Signika"/>
              <a:sym typeface="Signik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292850"/>
            <a:ext cx="8520600" cy="801000"/>
          </a:xfrm>
          <a:prstGeom prst="rect">
            <a:avLst/>
          </a:prstGeom>
          <a:solidFill>
            <a:schemeClr val="dk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Importance of Used Car Price Prediction.</a:t>
            </a:r>
            <a:endParaRPr/>
          </a:p>
        </p:txBody>
      </p:sp>
      <p:sp>
        <p:nvSpPr>
          <p:cNvPr id="95" name="Google Shape;95;p19"/>
          <p:cNvSpPr txBox="1">
            <a:spLocks noGrp="1"/>
          </p:cNvSpPr>
          <p:nvPr>
            <p:ph type="body" idx="1"/>
          </p:nvPr>
        </p:nvSpPr>
        <p:spPr>
          <a:xfrm>
            <a:off x="311700" y="1228675"/>
            <a:ext cx="3999900" cy="3546300"/>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SzPts val="1600"/>
              <a:buFont typeface="Signika"/>
              <a:buChar char="●"/>
            </a:pPr>
            <a:r>
              <a:rPr lang="en" sz="1600">
                <a:latin typeface="Signika"/>
                <a:ea typeface="Signika"/>
                <a:cs typeface="Signika"/>
                <a:sym typeface="Signika"/>
              </a:rPr>
              <a:t>The prices of new cars in the industry is fixed by the manufacturer with some additional costs incurred by the Government in the form of taxes. </a:t>
            </a:r>
            <a:endParaRPr sz="1600">
              <a:latin typeface="Signika"/>
              <a:ea typeface="Signika"/>
              <a:cs typeface="Signika"/>
              <a:sym typeface="Signika"/>
            </a:endParaRPr>
          </a:p>
          <a:p>
            <a:pPr marL="457200" lvl="0" indent="-330200" algn="l" rtl="0">
              <a:spcBef>
                <a:spcPts val="0"/>
              </a:spcBef>
              <a:spcAft>
                <a:spcPts val="0"/>
              </a:spcAft>
              <a:buSzPts val="1600"/>
              <a:buFont typeface="Signika"/>
              <a:buChar char="●"/>
            </a:pPr>
            <a:r>
              <a:rPr lang="en" sz="1600">
                <a:latin typeface="Signika"/>
                <a:ea typeface="Signika"/>
                <a:cs typeface="Signika"/>
                <a:sym typeface="Signika"/>
              </a:rPr>
              <a:t>So, customers buying a new car can be assured of the money they invest to be worthy. </a:t>
            </a:r>
            <a:endParaRPr sz="1600">
              <a:latin typeface="Signika"/>
              <a:ea typeface="Signika"/>
              <a:cs typeface="Signika"/>
              <a:sym typeface="Signika"/>
            </a:endParaRPr>
          </a:p>
          <a:p>
            <a:pPr marL="457200" lvl="0" indent="-330200" algn="l" rtl="0">
              <a:spcBef>
                <a:spcPts val="0"/>
              </a:spcBef>
              <a:spcAft>
                <a:spcPts val="0"/>
              </a:spcAft>
              <a:buSzPts val="1600"/>
              <a:buFont typeface="Signika"/>
              <a:buChar char="●"/>
            </a:pPr>
            <a:r>
              <a:rPr lang="en" sz="1600">
                <a:latin typeface="Signika"/>
                <a:ea typeface="Signika"/>
                <a:cs typeface="Signika"/>
                <a:sym typeface="Signika"/>
              </a:rPr>
              <a:t>But due to the increased price of new cars and the incapability of customers to buy new cars due to the lack of funds, used cars sales are on a global increase. </a:t>
            </a:r>
            <a:endParaRPr sz="1600">
              <a:latin typeface="Signika"/>
              <a:ea typeface="Signika"/>
              <a:cs typeface="Signika"/>
              <a:sym typeface="Signika"/>
            </a:endParaRPr>
          </a:p>
        </p:txBody>
      </p:sp>
      <p:sp>
        <p:nvSpPr>
          <p:cNvPr id="96" name="Google Shape;96;p19"/>
          <p:cNvSpPr txBox="1">
            <a:spLocks noGrp="1"/>
          </p:cNvSpPr>
          <p:nvPr>
            <p:ph type="body" idx="2"/>
          </p:nvPr>
        </p:nvSpPr>
        <p:spPr>
          <a:xfrm>
            <a:off x="4709700" y="1228675"/>
            <a:ext cx="4122600" cy="3263100"/>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SzPts val="1600"/>
              <a:buFont typeface="Signika"/>
              <a:buChar char="●"/>
            </a:pPr>
            <a:r>
              <a:rPr lang="en" sz="1600">
                <a:latin typeface="Signika"/>
                <a:ea typeface="Signika"/>
                <a:cs typeface="Signika"/>
                <a:sym typeface="Signika"/>
              </a:rPr>
              <a:t>There is a need for a used car price prediction system to effectively determine the worthiness of the car using a variety of features. </a:t>
            </a:r>
            <a:endParaRPr sz="1600">
              <a:latin typeface="Signika"/>
              <a:ea typeface="Signika"/>
              <a:cs typeface="Signika"/>
              <a:sym typeface="Signika"/>
            </a:endParaRPr>
          </a:p>
          <a:p>
            <a:pPr marL="457200" lvl="0" indent="-330200" algn="l" rtl="0">
              <a:spcBef>
                <a:spcPts val="0"/>
              </a:spcBef>
              <a:spcAft>
                <a:spcPts val="0"/>
              </a:spcAft>
              <a:buSzPts val="1600"/>
              <a:buFont typeface="Signika"/>
              <a:buChar char="●"/>
            </a:pPr>
            <a:r>
              <a:rPr lang="en" sz="1600">
                <a:latin typeface="Signika"/>
                <a:ea typeface="Signika"/>
                <a:cs typeface="Signika"/>
                <a:sym typeface="Signika"/>
              </a:rPr>
              <a:t>Even though there are websites that offers this service, their prediction method may not be the best. </a:t>
            </a:r>
            <a:endParaRPr sz="1600">
              <a:latin typeface="Signika"/>
              <a:ea typeface="Signika"/>
              <a:cs typeface="Signika"/>
              <a:sym typeface="Signika"/>
            </a:endParaRPr>
          </a:p>
          <a:p>
            <a:pPr marL="457200" lvl="0" indent="-330200" algn="l" rtl="0">
              <a:spcBef>
                <a:spcPts val="0"/>
              </a:spcBef>
              <a:spcAft>
                <a:spcPts val="0"/>
              </a:spcAft>
              <a:buSzPts val="1600"/>
              <a:buFont typeface="Signika"/>
              <a:buChar char="●"/>
            </a:pPr>
            <a:r>
              <a:rPr lang="en" sz="1600">
                <a:latin typeface="Signika"/>
                <a:ea typeface="Signika"/>
                <a:cs typeface="Signika"/>
                <a:sym typeface="Signika"/>
              </a:rPr>
              <a:t>Besides, it is important to know their actual market value while both buying and selling, to make the right purchase decision.</a:t>
            </a:r>
            <a:endParaRPr sz="1600">
              <a:latin typeface="Signika"/>
              <a:ea typeface="Signika"/>
              <a:cs typeface="Signika"/>
              <a:sym typeface="Signik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292850"/>
            <a:ext cx="8520600" cy="801000"/>
          </a:xfrm>
          <a:prstGeom prst="rect">
            <a:avLst/>
          </a:prstGeom>
          <a:solidFill>
            <a:schemeClr val="dk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p:txBody>
      </p:sp>
      <p:sp>
        <p:nvSpPr>
          <p:cNvPr id="102" name="Google Shape;102;p20"/>
          <p:cNvSpPr txBox="1">
            <a:spLocks noGrp="1"/>
          </p:cNvSpPr>
          <p:nvPr>
            <p:ph type="body" idx="1"/>
          </p:nvPr>
        </p:nvSpPr>
        <p:spPr>
          <a:xfrm>
            <a:off x="311700" y="1228675"/>
            <a:ext cx="3999900" cy="3546300"/>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SzPts val="1600"/>
              <a:buFont typeface="Signika"/>
              <a:buChar char="●"/>
            </a:pPr>
            <a:r>
              <a:rPr lang="en" sz="1600">
                <a:latin typeface="Signika"/>
                <a:ea typeface="Signika"/>
                <a:cs typeface="Signika"/>
                <a:sym typeface="Signika"/>
              </a:rPr>
              <a:t>First step of the project, was scraping all the required information from cardekho.com website.</a:t>
            </a:r>
            <a:endParaRPr sz="1600">
              <a:latin typeface="Signika"/>
              <a:ea typeface="Signika"/>
              <a:cs typeface="Signika"/>
              <a:sym typeface="Signika"/>
            </a:endParaRPr>
          </a:p>
          <a:p>
            <a:pPr marL="457200" lvl="0" indent="-330200" algn="l" rtl="0">
              <a:spcBef>
                <a:spcPts val="0"/>
              </a:spcBef>
              <a:spcAft>
                <a:spcPts val="0"/>
              </a:spcAft>
              <a:buSzPts val="1600"/>
              <a:buFont typeface="Signika"/>
              <a:buChar char="●"/>
            </a:pPr>
            <a:r>
              <a:rPr lang="en" sz="1600">
                <a:latin typeface="Signika"/>
                <a:ea typeface="Signika"/>
                <a:cs typeface="Signika"/>
                <a:sym typeface="Signika"/>
              </a:rPr>
              <a:t>I got 2880 rows &amp; 6 columns after scraping the data. This data was saved in an excel file &amp; a csv file.</a:t>
            </a:r>
            <a:endParaRPr sz="1600">
              <a:latin typeface="Signika"/>
              <a:ea typeface="Signika"/>
              <a:cs typeface="Signika"/>
              <a:sym typeface="Signika"/>
            </a:endParaRPr>
          </a:p>
          <a:p>
            <a:pPr marL="457200" lvl="0" indent="-330200" algn="l" rtl="0">
              <a:spcBef>
                <a:spcPts val="0"/>
              </a:spcBef>
              <a:spcAft>
                <a:spcPts val="0"/>
              </a:spcAft>
              <a:buSzPts val="1600"/>
              <a:buFont typeface="Signika"/>
              <a:buChar char="●"/>
            </a:pPr>
            <a:r>
              <a:rPr lang="en" sz="1600">
                <a:latin typeface="Signika"/>
                <a:ea typeface="Signika"/>
                <a:cs typeface="Signika"/>
                <a:sym typeface="Signika"/>
              </a:rPr>
              <a:t>I have imported required libraries and I have imported the dataset which was in csv format. </a:t>
            </a:r>
            <a:endParaRPr sz="1600">
              <a:latin typeface="Signika"/>
              <a:ea typeface="Signika"/>
              <a:cs typeface="Signika"/>
              <a:sym typeface="Signika"/>
            </a:endParaRPr>
          </a:p>
          <a:p>
            <a:pPr marL="457200" lvl="0" indent="-330200" algn="l" rtl="0">
              <a:spcBef>
                <a:spcPts val="0"/>
              </a:spcBef>
              <a:spcAft>
                <a:spcPts val="0"/>
              </a:spcAft>
              <a:buSzPts val="1600"/>
              <a:buFont typeface="Signika"/>
              <a:buChar char="●"/>
            </a:pPr>
            <a:r>
              <a:rPr lang="en" sz="1600">
                <a:latin typeface="Signika"/>
                <a:ea typeface="Signika"/>
                <a:cs typeface="Signika"/>
                <a:sym typeface="Signika"/>
              </a:rPr>
              <a:t>Then I did all the  statistical analysis like checking shape, data types, nunique, value counts, info etc.</a:t>
            </a:r>
            <a:endParaRPr sz="1600">
              <a:latin typeface="Signika"/>
              <a:ea typeface="Signika"/>
              <a:cs typeface="Signika"/>
              <a:sym typeface="Signika"/>
            </a:endParaRPr>
          </a:p>
        </p:txBody>
      </p:sp>
      <p:sp>
        <p:nvSpPr>
          <p:cNvPr id="103" name="Google Shape;103;p20"/>
          <p:cNvSpPr txBox="1">
            <a:spLocks noGrp="1"/>
          </p:cNvSpPr>
          <p:nvPr>
            <p:ph type="body" idx="2"/>
          </p:nvPr>
        </p:nvSpPr>
        <p:spPr>
          <a:xfrm>
            <a:off x="4709700" y="1228675"/>
            <a:ext cx="4122600" cy="3263100"/>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SzPts val="1600"/>
              <a:buFont typeface="Signika"/>
              <a:buChar char="●"/>
            </a:pPr>
            <a:r>
              <a:rPr lang="en" sz="1600">
                <a:latin typeface="Signika"/>
                <a:ea typeface="Signika"/>
                <a:cs typeface="Signika"/>
                <a:sym typeface="Signika"/>
              </a:rPr>
              <a:t>While checking the data type, I found all the columns to be of object data type. Even our Target column : Price was of object data type. </a:t>
            </a:r>
            <a:endParaRPr sz="1600">
              <a:latin typeface="Signika"/>
              <a:ea typeface="Signika"/>
              <a:cs typeface="Signika"/>
              <a:sym typeface="Signika"/>
            </a:endParaRPr>
          </a:p>
          <a:p>
            <a:pPr marL="457200" lvl="0" indent="-330200" algn="l" rtl="0">
              <a:spcBef>
                <a:spcPts val="0"/>
              </a:spcBef>
              <a:spcAft>
                <a:spcPts val="0"/>
              </a:spcAft>
              <a:buSzPts val="1600"/>
              <a:buFont typeface="Signika"/>
              <a:buChar char="●"/>
            </a:pPr>
            <a:r>
              <a:rPr lang="en" sz="1600">
                <a:latin typeface="Signika"/>
                <a:ea typeface="Signika"/>
                <a:cs typeface="Signika"/>
                <a:sym typeface="Signika"/>
              </a:rPr>
              <a:t>I used feature extraction techniques to remove the price values from the price column &amp; subsequently changed the data type from object to float.</a:t>
            </a:r>
            <a:endParaRPr sz="1600">
              <a:latin typeface="Signika"/>
              <a:ea typeface="Signika"/>
              <a:cs typeface="Signika"/>
              <a:sym typeface="Signika"/>
            </a:endParaRPr>
          </a:p>
          <a:p>
            <a:pPr marL="457200" lvl="0" indent="-330200" algn="l" rtl="0">
              <a:spcBef>
                <a:spcPts val="0"/>
              </a:spcBef>
              <a:spcAft>
                <a:spcPts val="0"/>
              </a:spcAft>
              <a:buSzPts val="1600"/>
              <a:buFont typeface="Signika"/>
              <a:buChar char="●"/>
            </a:pPr>
            <a:r>
              <a:rPr lang="en" sz="1600">
                <a:latin typeface="Signika"/>
                <a:ea typeface="Signika"/>
                <a:cs typeface="Signika"/>
                <a:sym typeface="Signika"/>
              </a:rPr>
              <a:t>I also extracted the manufacturing year from the brand column. This increased my column count to 7 columns.</a:t>
            </a:r>
            <a:endParaRPr sz="1600">
              <a:latin typeface="Signika"/>
              <a:ea typeface="Signika"/>
              <a:cs typeface="Signika"/>
              <a:sym typeface="Signik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292850"/>
            <a:ext cx="8520600" cy="801000"/>
          </a:xfrm>
          <a:prstGeom prst="rect">
            <a:avLst/>
          </a:prstGeom>
          <a:solidFill>
            <a:schemeClr val="dk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p:txBody>
      </p:sp>
      <p:sp>
        <p:nvSpPr>
          <p:cNvPr id="109" name="Google Shape;109;p21"/>
          <p:cNvSpPr txBox="1">
            <a:spLocks noGrp="1"/>
          </p:cNvSpPr>
          <p:nvPr>
            <p:ph type="body" idx="1"/>
          </p:nvPr>
        </p:nvSpPr>
        <p:spPr>
          <a:xfrm>
            <a:off x="311700" y="1228675"/>
            <a:ext cx="3999900" cy="3546300"/>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SzPts val="1600"/>
              <a:buFont typeface="Signika"/>
              <a:buChar char="●"/>
            </a:pPr>
            <a:r>
              <a:rPr lang="en" sz="1600">
                <a:latin typeface="Signika"/>
                <a:ea typeface="Signika"/>
                <a:cs typeface="Signika"/>
                <a:sym typeface="Signika"/>
              </a:rPr>
              <a:t>I then check the data types once again to see the changes in data types.</a:t>
            </a:r>
            <a:endParaRPr sz="1600">
              <a:latin typeface="Signika"/>
              <a:ea typeface="Signika"/>
              <a:cs typeface="Signika"/>
              <a:sym typeface="Signika"/>
            </a:endParaRPr>
          </a:p>
          <a:p>
            <a:pPr marL="457200" lvl="0" indent="-330200" algn="l" rtl="0">
              <a:spcBef>
                <a:spcPts val="0"/>
              </a:spcBef>
              <a:spcAft>
                <a:spcPts val="0"/>
              </a:spcAft>
              <a:buSzPts val="1600"/>
              <a:buFont typeface="Signika"/>
              <a:buChar char="●"/>
            </a:pPr>
            <a:r>
              <a:rPr lang="en" sz="1600">
                <a:latin typeface="Signika"/>
                <a:ea typeface="Signika"/>
                <a:cs typeface="Signika"/>
                <a:sym typeface="Signika"/>
              </a:rPr>
              <a:t>I then, checked for null values present in the columns. I found no null values in any columns in the dataset.</a:t>
            </a:r>
            <a:endParaRPr sz="1600">
              <a:latin typeface="Signika"/>
              <a:ea typeface="Signika"/>
              <a:cs typeface="Signika"/>
              <a:sym typeface="Signika"/>
            </a:endParaRPr>
          </a:p>
          <a:p>
            <a:pPr marL="457200" lvl="0" indent="-330200" algn="l" rtl="0">
              <a:spcBef>
                <a:spcPts val="0"/>
              </a:spcBef>
              <a:spcAft>
                <a:spcPts val="0"/>
              </a:spcAft>
              <a:buSzPts val="1600"/>
              <a:buFont typeface="Signika"/>
              <a:buChar char="●"/>
            </a:pPr>
            <a:r>
              <a:rPr lang="en" sz="1600">
                <a:latin typeface="Signika"/>
                <a:ea typeface="Signika"/>
                <a:cs typeface="Signika"/>
                <a:sym typeface="Signika"/>
              </a:rPr>
              <a:t>Then I checked the the statistical features of our dataset using the describe command.</a:t>
            </a:r>
            <a:endParaRPr sz="1600">
              <a:latin typeface="Signika"/>
              <a:ea typeface="Signika"/>
              <a:cs typeface="Signika"/>
              <a:sym typeface="Signika"/>
            </a:endParaRPr>
          </a:p>
          <a:p>
            <a:pPr marL="457200" lvl="0" indent="-330200" algn="l" rtl="0">
              <a:spcBef>
                <a:spcPts val="0"/>
              </a:spcBef>
              <a:spcAft>
                <a:spcPts val="0"/>
              </a:spcAft>
              <a:buSzPts val="1600"/>
              <a:buFont typeface="Signika"/>
              <a:buChar char="●"/>
            </a:pPr>
            <a:r>
              <a:rPr lang="en" sz="1600">
                <a:latin typeface="Signika"/>
                <a:ea typeface="Signika"/>
                <a:cs typeface="Signika"/>
                <a:sym typeface="Signika"/>
              </a:rPr>
              <a:t>Finally, I checked if there were any empty values present in our data set. No empty values were present in the dataset.</a:t>
            </a:r>
            <a:endParaRPr sz="1600">
              <a:latin typeface="Signika"/>
              <a:ea typeface="Signika"/>
              <a:cs typeface="Signika"/>
              <a:sym typeface="Signika"/>
            </a:endParaRPr>
          </a:p>
        </p:txBody>
      </p:sp>
      <p:sp>
        <p:nvSpPr>
          <p:cNvPr id="110" name="Google Shape;110;p21"/>
          <p:cNvSpPr txBox="1">
            <a:spLocks noGrp="1"/>
          </p:cNvSpPr>
          <p:nvPr>
            <p:ph type="body" idx="2"/>
          </p:nvPr>
        </p:nvSpPr>
        <p:spPr>
          <a:xfrm>
            <a:off x="4709700" y="1228675"/>
            <a:ext cx="4122600" cy="997500"/>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SzPts val="1600"/>
              <a:buFont typeface="Signika"/>
              <a:buChar char="●"/>
            </a:pPr>
            <a:r>
              <a:rPr lang="en" sz="1600">
                <a:latin typeface="Signika"/>
                <a:ea typeface="Signika"/>
                <a:cs typeface="Signika"/>
                <a:sym typeface="Signika"/>
              </a:rPr>
              <a:t>Next, I proceeded to do some data visualization using various Visualization techniques.</a:t>
            </a:r>
            <a:endParaRPr sz="1600">
              <a:latin typeface="Signika"/>
              <a:ea typeface="Signika"/>
              <a:cs typeface="Signika"/>
              <a:sym typeface="Signika"/>
            </a:endParaRPr>
          </a:p>
        </p:txBody>
      </p:sp>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1864</Words>
  <Application>Microsoft Office PowerPoint</Application>
  <PresentationFormat>On-screen Show (16:9)</PresentationFormat>
  <Paragraphs>119</Paragraphs>
  <Slides>38</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Source Code Pro</vt:lpstr>
      <vt:lpstr>Amatic SC</vt:lpstr>
      <vt:lpstr>Raleway SemiBold</vt:lpstr>
      <vt:lpstr>Arial</vt:lpstr>
      <vt:lpstr>Signika</vt:lpstr>
      <vt:lpstr>Beach Day</vt:lpstr>
      <vt:lpstr>CAR PRICE PREDICTION.</vt:lpstr>
      <vt:lpstr>AGENDA.</vt:lpstr>
      <vt:lpstr>OVERVIEW.</vt:lpstr>
      <vt:lpstr>PROBLEM STATEMENT.</vt:lpstr>
      <vt:lpstr>PROBLEM UNDERSTANDING.</vt:lpstr>
      <vt:lpstr>WHAT IS USED CAR PRICE PREDICTION?</vt:lpstr>
      <vt:lpstr>Importance of Used Car Price Prediction.</vt:lpstr>
      <vt:lpstr>EXPLORATORY DATA ANALYSIS.</vt:lpstr>
      <vt:lpstr>EXPLORATORY DATA ANALYSIS.</vt:lpstr>
      <vt:lpstr>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BUILDING.</vt:lpstr>
      <vt:lpstr>REGRESSION MODELS.</vt:lpstr>
      <vt:lpstr>LINEAR REGRESSION MODEL.</vt:lpstr>
      <vt:lpstr>DECISION TREE REGRESSOR.</vt:lpstr>
      <vt:lpstr>K-NEAREST NEIGHBORS REGRESSOR.</vt:lpstr>
      <vt:lpstr>SUPPORT VECTOR REGRESSOR (SVR).</vt:lpstr>
      <vt:lpstr>RANDOM FOREST REGRESSOR.</vt:lpstr>
      <vt:lpstr>GRADIENT BOOSTING REGRESSOR.</vt:lpstr>
      <vt:lpstr>EXTRA TREES REGRESSOR.</vt:lpstr>
      <vt:lpstr>XGBOOST REGRESSOR.</vt:lpstr>
      <vt:lpstr>CROSS VALIDATION SCORES.</vt:lpstr>
      <vt:lpstr>HYPER PARAMETER TUNING.</vt:lpstr>
      <vt:lpstr>HYPER PARAMETER TUNING.</vt:lpstr>
      <vt:lpstr>HYPER PARAMETER TUNING.</vt:lpstr>
      <vt:lpstr>SAVING THE BEST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prince kumar</dc:creator>
  <cp:lastModifiedBy>prince kumar</cp:lastModifiedBy>
  <cp:revision>2</cp:revision>
  <dcterms:modified xsi:type="dcterms:W3CDTF">2022-11-19T17:34:24Z</dcterms:modified>
</cp:coreProperties>
</file>