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1"/>
  </p:notesMasterIdLst>
  <p:sldIdLst>
    <p:sldId id="256" r:id="rId2"/>
    <p:sldId id="257" r:id="rId3"/>
    <p:sldId id="258" r:id="rId4"/>
    <p:sldId id="278" r:id="rId5"/>
    <p:sldId id="274" r:id="rId6"/>
    <p:sldId id="279" r:id="rId7"/>
    <p:sldId id="262" r:id="rId8"/>
    <p:sldId id="269" r:id="rId9"/>
    <p:sldId id="261" r:id="rId10"/>
    <p:sldId id="270" r:id="rId11"/>
    <p:sldId id="264" r:id="rId12"/>
    <p:sldId id="267" r:id="rId13"/>
    <p:sldId id="271" r:id="rId14"/>
    <p:sldId id="268" r:id="rId15"/>
    <p:sldId id="273" r:id="rId16"/>
    <p:sldId id="266" r:id="rId17"/>
    <p:sldId id="276" r:id="rId18"/>
    <p:sldId id="277"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99FF"/>
    <a:srgbClr val="D1AF4F"/>
    <a:srgbClr val="AD8B2D"/>
    <a:srgbClr val="729F21"/>
    <a:srgbClr val="993300"/>
    <a:srgbClr val="FFCC00"/>
    <a:srgbClr val="FF7C80"/>
    <a:srgbClr val="EB95AE"/>
    <a:srgbClr val="DEB0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1759" autoAdjust="0"/>
  </p:normalViewPr>
  <p:slideViewPr>
    <p:cSldViewPr>
      <p:cViewPr>
        <p:scale>
          <a:sx n="82" d="100"/>
          <a:sy n="82" d="100"/>
        </p:scale>
        <p:origin x="10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1D7F4-35E5-42D8-BF20-7096109D32DB}" type="datetimeFigureOut">
              <a:rPr lang="en-IN" smtClean="0"/>
              <a:t>30/06/2023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1D2F6-6191-486D-A517-3275433CCD0E}" type="slidenum">
              <a:rPr lang="en-IN" smtClean="0"/>
              <a:t>‹#›</a:t>
            </a:fld>
            <a:endParaRPr lang="en-IN"/>
          </a:p>
        </p:txBody>
      </p:sp>
    </p:spTree>
    <p:extLst>
      <p:ext uri="{BB962C8B-B14F-4D97-AF65-F5344CB8AC3E}">
        <p14:creationId xmlns:p14="http://schemas.microsoft.com/office/powerpoint/2010/main" val="157098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6D1D2F6-6191-486D-A517-3275433CCD0E}" type="slidenum">
              <a:rPr lang="en-IN" smtClean="0"/>
              <a:t>16</a:t>
            </a:fld>
            <a:endParaRPr lang="en-IN"/>
          </a:p>
        </p:txBody>
      </p:sp>
    </p:spTree>
    <p:extLst>
      <p:ext uri="{BB962C8B-B14F-4D97-AF65-F5344CB8AC3E}">
        <p14:creationId xmlns:p14="http://schemas.microsoft.com/office/powerpoint/2010/main" val="337219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8C8105-AA04-45FB-AB5F-B1A99957EE88}" type="datetimeFigureOut">
              <a:rPr lang="en-US" smtClean="0"/>
              <a:pPr/>
              <a:t>6/30/2023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8C8105-AA04-45FB-AB5F-B1A99957EE88}"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8C8105-AA04-45FB-AB5F-B1A99957EE88}"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8C8105-AA04-45FB-AB5F-B1A99957EE88}"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8C8105-AA04-45FB-AB5F-B1A99957EE88}"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8C8105-AA04-45FB-AB5F-B1A99957EE88}"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8C8105-AA04-45FB-AB5F-B1A99957EE88}"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B8C8105-AA04-45FB-AB5F-B1A99957EE88}" type="datetimeFigureOut">
              <a:rPr lang="en-US" smtClean="0"/>
              <a:pPr/>
              <a:t>6/30/2023</a:t>
            </a:fld>
            <a:endParaRPr lang="en-US"/>
          </a:p>
        </p:txBody>
      </p:sp>
      <p:sp>
        <p:nvSpPr>
          <p:cNvPr id="8" name="Slide Number Placeholder 7"/>
          <p:cNvSpPr>
            <a:spLocks noGrp="1"/>
          </p:cNvSpPr>
          <p:nvPr>
            <p:ph type="sldNum" sz="quarter" idx="11"/>
          </p:nvPr>
        </p:nvSpPr>
        <p:spPr/>
        <p:txBody>
          <a:bodyPr/>
          <a:lstStyle/>
          <a:p>
            <a:fld id="{71F39DA3-23FD-4EAD-9252-BFA2ABECB964}"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C8105-AA04-45FB-AB5F-B1A99957EE88}"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8C8105-AA04-45FB-AB5F-B1A99957EE88}"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1F39DA3-23FD-4EAD-9252-BFA2ABECB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B8C8105-AA04-45FB-AB5F-B1A99957EE88}"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39DA3-23FD-4EAD-9252-BFA2ABECB9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B8C8105-AA04-45FB-AB5F-B1A99957EE88}" type="datetimeFigureOut">
              <a:rPr lang="en-US" smtClean="0"/>
              <a:pPr/>
              <a:t>6/30/2023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1F39DA3-23FD-4EAD-9252-BFA2ABECB9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031637"/>
            <a:ext cx="6629400" cy="1826363"/>
          </a:xfrm>
        </p:spPr>
        <p:txBody>
          <a:bodyPr>
            <a:normAutofit/>
          </a:bodyPr>
          <a:lstStyle/>
          <a:p>
            <a:r>
              <a:rPr lang="en-US" dirty="0" smtClean="0"/>
              <a:t/>
            </a:r>
            <a:br>
              <a:rPr lang="en-US" dirty="0" smtClean="0"/>
            </a:br>
            <a:r>
              <a:rPr lang="en-US" sz="3600" dirty="0" smtClean="0"/>
              <a:t/>
            </a:r>
            <a:br>
              <a:rPr lang="en-US" sz="3600" dirty="0" smtClean="0"/>
            </a:br>
            <a:endParaRPr lang="en-US" sz="3600" dirty="0"/>
          </a:p>
        </p:txBody>
      </p:sp>
      <p:sp>
        <p:nvSpPr>
          <p:cNvPr id="8" name="Rectangle 7"/>
          <p:cNvSpPr/>
          <p:nvPr/>
        </p:nvSpPr>
        <p:spPr>
          <a:xfrm>
            <a:off x="1357290" y="1857364"/>
            <a:ext cx="6072230" cy="3046988"/>
          </a:xfrm>
          <a:prstGeom prst="rect">
            <a:avLst/>
          </a:prstGeom>
        </p:spPr>
        <p:txBody>
          <a:bodyPr wrap="square">
            <a:spAutoFit/>
          </a:bodyPr>
          <a:lstStyle/>
          <a:p>
            <a:pPr algn="ctr"/>
            <a:r>
              <a:rPr lang="en-US" sz="4800" dirty="0">
                <a:latin typeface="Times New Roman" pitchFamily="18" charset="0"/>
                <a:cs typeface="Times New Roman" pitchFamily="18" charset="0"/>
              </a:rPr>
              <a:t>Creating Dynamic and Scalable E-Commerce Websites with </a:t>
            </a:r>
            <a:r>
              <a:rPr lang="en-US" sz="4800" dirty="0" err="1">
                <a:latin typeface="Times New Roman" pitchFamily="18" charset="0"/>
                <a:cs typeface="Times New Roman" pitchFamily="18" charset="0"/>
              </a:rPr>
              <a:t>Serverless</a:t>
            </a:r>
            <a:r>
              <a:rPr lang="en-US" sz="4800" dirty="0">
                <a:latin typeface="Times New Roman" pitchFamily="18" charset="0"/>
                <a:cs typeface="Times New Roman" pitchFamily="18" charset="0"/>
              </a:rPr>
              <a:t>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Benefits of DLT for E-commerce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357298"/>
            <a:ext cx="9144000" cy="4768865"/>
          </a:xfrm>
        </p:spPr>
        <p:txBody>
          <a:bodyPr>
            <a:normAutofit/>
          </a:bodyPr>
          <a:lstStyle/>
          <a:p>
            <a:pPr>
              <a:buNone/>
            </a:pPr>
            <a:endParaRPr lang="en-US" dirty="0" smtClean="0"/>
          </a:p>
          <a:p>
            <a:pPr lvl="1"/>
            <a:r>
              <a:rPr lang="en-US" dirty="0" smtClean="0">
                <a:latin typeface="Times New Roman" pitchFamily="18" charset="0"/>
                <a:cs typeface="Times New Roman" pitchFamily="18" charset="0"/>
              </a:rPr>
              <a:t>Enhanced Security</a:t>
            </a:r>
          </a:p>
          <a:p>
            <a:pPr lvl="1"/>
            <a:r>
              <a:rPr lang="en-US" dirty="0" smtClean="0">
                <a:latin typeface="Times New Roman" pitchFamily="18" charset="0"/>
                <a:cs typeface="Times New Roman" pitchFamily="18" charset="0"/>
              </a:rPr>
              <a:t>Transparency and Trust</a:t>
            </a:r>
          </a:p>
          <a:p>
            <a:pPr lvl="1"/>
            <a:r>
              <a:rPr lang="en-US" dirty="0" smtClean="0">
                <a:latin typeface="Times New Roman" pitchFamily="18" charset="0"/>
                <a:cs typeface="Times New Roman" pitchFamily="18" charset="0"/>
              </a:rPr>
              <a:t>Streamlined Payments</a:t>
            </a:r>
          </a:p>
          <a:p>
            <a:pPr lvl="1"/>
            <a:r>
              <a:rPr lang="en-US" dirty="0" smtClean="0">
                <a:latin typeface="Times New Roman" pitchFamily="18" charset="0"/>
                <a:cs typeface="Times New Roman" pitchFamily="18" charset="0"/>
              </a:rPr>
              <a:t>Supply Chain Management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274786"/>
          </a:xfrm>
        </p:spPr>
        <p:txBody>
          <a:bodyPr>
            <a:noAutofit/>
          </a:bodyPr>
          <a:lstStyle/>
          <a:p>
            <a:r>
              <a:rPr lang="en-US" sz="3000" b="1" dirty="0" err="1" smtClean="0">
                <a:latin typeface="Times New Roman" pitchFamily="18" charset="0"/>
                <a:cs typeface="Times New Roman" pitchFamily="18" charset="0"/>
              </a:rPr>
              <a:t>Serverless</a:t>
            </a:r>
            <a:r>
              <a:rPr lang="en-US" sz="3000" b="1" dirty="0" smtClean="0">
                <a:latin typeface="Times New Roman" pitchFamily="18" charset="0"/>
                <a:cs typeface="Times New Roman" pitchFamily="18" charset="0"/>
              </a:rPr>
              <a:t> Computing and Distributed Ledger Technology (DLT): Overcoming E-commerce Challenges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fontScale="70000" lnSpcReduction="20000"/>
          </a:bodyPr>
          <a:lstStyle/>
          <a:p>
            <a:pPr>
              <a:buNone/>
            </a:pPr>
            <a:endParaRPr lang="en-US" b="1" dirty="0" smtClean="0"/>
          </a:p>
          <a:p>
            <a:pPr algn="just">
              <a:lnSpc>
                <a:spcPct val="120000"/>
              </a:lnSpc>
            </a:pPr>
            <a:r>
              <a:rPr lang="en-US" sz="3300" b="1" dirty="0" err="1" smtClean="0">
                <a:latin typeface="Times New Roman" pitchFamily="18" charset="0"/>
                <a:cs typeface="Times New Roman" pitchFamily="18" charset="0"/>
              </a:rPr>
              <a:t>Serverless</a:t>
            </a:r>
            <a:r>
              <a:rPr lang="en-US" sz="3300" b="1" dirty="0" smtClean="0">
                <a:latin typeface="Times New Roman" pitchFamily="18" charset="0"/>
                <a:cs typeface="Times New Roman" pitchFamily="18" charset="0"/>
              </a:rPr>
              <a:t> Computing:</a:t>
            </a:r>
          </a:p>
          <a:p>
            <a:pPr lvl="1" algn="just">
              <a:lnSpc>
                <a:spcPct val="120000"/>
              </a:lnSpc>
            </a:pPr>
            <a:r>
              <a:rPr lang="en-US" sz="3300" dirty="0" smtClean="0">
                <a:latin typeface="Times New Roman" pitchFamily="18" charset="0"/>
                <a:cs typeface="Times New Roman" pitchFamily="18" charset="0"/>
              </a:rPr>
              <a:t>Scalability: </a:t>
            </a:r>
            <a:r>
              <a:rPr lang="en-US" sz="3300" dirty="0" err="1" smtClean="0">
                <a:latin typeface="Times New Roman" pitchFamily="18" charset="0"/>
                <a:cs typeface="Times New Roman" pitchFamily="18" charset="0"/>
              </a:rPr>
              <a:t>Serverless</a:t>
            </a:r>
            <a:r>
              <a:rPr lang="en-US" sz="3300" dirty="0" smtClean="0">
                <a:latin typeface="Times New Roman" pitchFamily="18" charset="0"/>
                <a:cs typeface="Times New Roman" pitchFamily="18" charset="0"/>
              </a:rPr>
              <a:t> architecture dynamically scales resources based on demand, handling high traffic peaks during sales events and promotional campaigns.</a:t>
            </a:r>
          </a:p>
          <a:p>
            <a:pPr lvl="1" algn="just">
              <a:lnSpc>
                <a:spcPct val="120000"/>
              </a:lnSpc>
            </a:pPr>
            <a:r>
              <a:rPr lang="en-US" sz="3300" dirty="0" smtClean="0">
                <a:latin typeface="Times New Roman" pitchFamily="18" charset="0"/>
                <a:cs typeface="Times New Roman" pitchFamily="18" charset="0"/>
              </a:rPr>
              <a:t>Cost Efficiency</a:t>
            </a:r>
          </a:p>
          <a:p>
            <a:pPr lvl="1" algn="just">
              <a:lnSpc>
                <a:spcPct val="120000"/>
              </a:lnSpc>
            </a:pPr>
            <a:r>
              <a:rPr lang="en-US" sz="3300" dirty="0" smtClean="0">
                <a:latin typeface="Times New Roman" pitchFamily="18" charset="0"/>
                <a:cs typeface="Times New Roman" pitchFamily="18" charset="0"/>
              </a:rPr>
              <a:t>Reduced Operational Complexity</a:t>
            </a:r>
          </a:p>
          <a:p>
            <a:pPr lvl="1" algn="just">
              <a:lnSpc>
                <a:spcPct val="120000"/>
              </a:lnSpc>
            </a:pPr>
            <a:r>
              <a:rPr lang="en-US" sz="3300" dirty="0" smtClean="0">
                <a:latin typeface="Times New Roman" pitchFamily="18" charset="0"/>
                <a:cs typeface="Times New Roman" pitchFamily="18" charset="0"/>
              </a:rPr>
              <a:t>Increased Agility</a:t>
            </a:r>
          </a:p>
          <a:p>
            <a:pPr algn="just">
              <a:lnSpc>
                <a:spcPct val="120000"/>
              </a:lnSpc>
            </a:pPr>
            <a:r>
              <a:rPr lang="en-US" sz="3300" b="1" dirty="0" smtClean="0">
                <a:latin typeface="Times New Roman" pitchFamily="18" charset="0"/>
                <a:cs typeface="Times New Roman" pitchFamily="18" charset="0"/>
              </a:rPr>
              <a:t>Distributed Ledger Technology (DLT):</a:t>
            </a:r>
          </a:p>
          <a:p>
            <a:pPr lvl="1" algn="just">
              <a:lnSpc>
                <a:spcPct val="120000"/>
              </a:lnSpc>
            </a:pPr>
            <a:r>
              <a:rPr lang="en-US" sz="3300" dirty="0" smtClean="0">
                <a:latin typeface="Times New Roman" pitchFamily="18" charset="0"/>
                <a:cs typeface="Times New Roman" pitchFamily="18" charset="0"/>
              </a:rPr>
              <a:t>Enhanced Security</a:t>
            </a:r>
          </a:p>
          <a:p>
            <a:pPr lvl="1" algn="just">
              <a:lnSpc>
                <a:spcPct val="120000"/>
              </a:lnSpc>
            </a:pPr>
            <a:r>
              <a:rPr lang="en-US" sz="3300" dirty="0" smtClean="0">
                <a:latin typeface="Times New Roman" pitchFamily="18" charset="0"/>
                <a:cs typeface="Times New Roman" pitchFamily="18" charset="0"/>
              </a:rPr>
              <a:t>Transparency and Trust</a:t>
            </a:r>
          </a:p>
          <a:p>
            <a:pPr lvl="1" algn="just">
              <a:lnSpc>
                <a:spcPct val="120000"/>
              </a:lnSpc>
            </a:pPr>
            <a:r>
              <a:rPr lang="en-US" sz="3300" dirty="0" smtClean="0">
                <a:latin typeface="Times New Roman" pitchFamily="18" charset="0"/>
                <a:cs typeface="Times New Roman" pitchFamily="18" charset="0"/>
              </a:rPr>
              <a:t>Streamlined Payments</a:t>
            </a:r>
          </a:p>
          <a:p>
            <a:pPr lvl="1" algn="just">
              <a:lnSpc>
                <a:spcPct val="120000"/>
              </a:lnSpc>
            </a:pPr>
            <a:r>
              <a:rPr lang="en-US" sz="3300" dirty="0" smtClean="0">
                <a:latin typeface="Times New Roman" pitchFamily="18" charset="0"/>
                <a:cs typeface="Times New Roman" pitchFamily="18" charset="0"/>
              </a:rPr>
              <a:t>Supply Chain Management</a:t>
            </a:r>
            <a:endParaRPr lang="en-US" sz="33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normAutofit fontScale="90000"/>
          </a:bodyPr>
          <a:lstStyle/>
          <a:p>
            <a:r>
              <a:rPr lang="en-US" b="1" dirty="0" smtClean="0">
                <a:latin typeface="Times New Roman" pitchFamily="18" charset="0"/>
                <a:cs typeface="Times New Roman" pitchFamily="18" charset="0"/>
              </a:rPr>
              <a:t>Traditional Methodologies for </a:t>
            </a:r>
            <a:r>
              <a:rPr lang="en-US" b="1" dirty="0" err="1" smtClean="0">
                <a:latin typeface="Times New Roman" pitchFamily="18" charset="0"/>
                <a:cs typeface="Times New Roman" pitchFamily="18" charset="0"/>
              </a:rPr>
              <a:t>Serverless</a:t>
            </a:r>
            <a:r>
              <a:rPr lang="en-US" b="1" dirty="0" smtClean="0">
                <a:latin typeface="Times New Roman" pitchFamily="18" charset="0"/>
                <a:cs typeface="Times New Roman" pitchFamily="18" charset="0"/>
              </a:rPr>
              <a:t> Websites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142984"/>
            <a:ext cx="9144000" cy="5715016"/>
          </a:xfrm>
        </p:spPr>
        <p:txBody>
          <a:bodyPr>
            <a:normAutofit/>
          </a:bodyPr>
          <a:lstStyle/>
          <a:p>
            <a:pPr algn="just">
              <a:lnSpc>
                <a:spcPct val="170000"/>
              </a:lnSpc>
            </a:pPr>
            <a:r>
              <a:rPr lang="en-US" sz="2400" b="1" dirty="0" smtClean="0">
                <a:latin typeface="Times New Roman" pitchFamily="18" charset="0"/>
                <a:cs typeface="Times New Roman" pitchFamily="18" charset="0"/>
              </a:rPr>
              <a:t>Monolithic Architecture: </a:t>
            </a:r>
            <a:r>
              <a:rPr lang="en-US" sz="2400" dirty="0" smtClean="0">
                <a:latin typeface="Times New Roman" pitchFamily="18" charset="0"/>
                <a:cs typeface="Times New Roman" pitchFamily="18" charset="0"/>
              </a:rPr>
              <a:t>Monolithic architecture involved building an application as a single, self-contained unit.</a:t>
            </a:r>
          </a:p>
          <a:p>
            <a:pPr algn="just">
              <a:lnSpc>
                <a:spcPct val="170000"/>
              </a:lnSpc>
              <a:buNone/>
            </a:pPr>
            <a:endParaRPr lang="en-US" sz="2400" dirty="0" smtClean="0">
              <a:latin typeface="Times New Roman" pitchFamily="18" charset="0"/>
              <a:cs typeface="Times New Roman" pitchFamily="18" charset="0"/>
            </a:endParaRPr>
          </a:p>
        </p:txBody>
      </p:sp>
      <p:sp>
        <p:nvSpPr>
          <p:cNvPr id="4" name="Rectangle 3"/>
          <p:cNvSpPr/>
          <p:nvPr/>
        </p:nvSpPr>
        <p:spPr>
          <a:xfrm>
            <a:off x="2857488" y="2857496"/>
            <a:ext cx="3429024" cy="3429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APPLICATION</a:t>
            </a:r>
            <a:endParaRPr lang="en-US" dirty="0"/>
          </a:p>
        </p:txBody>
      </p:sp>
      <p:sp>
        <p:nvSpPr>
          <p:cNvPr id="5" name="Rectangle 4"/>
          <p:cNvSpPr/>
          <p:nvPr/>
        </p:nvSpPr>
        <p:spPr>
          <a:xfrm>
            <a:off x="3071802" y="3214686"/>
            <a:ext cx="1285884" cy="12144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UI</a:t>
            </a:r>
            <a:endParaRPr lang="en-US" dirty="0"/>
          </a:p>
        </p:txBody>
      </p:sp>
      <p:sp>
        <p:nvSpPr>
          <p:cNvPr id="6" name="Rectangle 5"/>
          <p:cNvSpPr/>
          <p:nvPr/>
        </p:nvSpPr>
        <p:spPr>
          <a:xfrm>
            <a:off x="4786314" y="4714884"/>
            <a:ext cx="1285884" cy="1200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DATA ACCESS LAYER</a:t>
            </a:r>
            <a:endParaRPr lang="en-US" dirty="0"/>
          </a:p>
        </p:txBody>
      </p:sp>
      <p:sp>
        <p:nvSpPr>
          <p:cNvPr id="7" name="Rectangle 6"/>
          <p:cNvSpPr/>
          <p:nvPr/>
        </p:nvSpPr>
        <p:spPr>
          <a:xfrm>
            <a:off x="3071802" y="4714884"/>
            <a:ext cx="1285884" cy="121444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SERVICE</a:t>
            </a:r>
            <a:endParaRPr lang="en-US" dirty="0"/>
          </a:p>
        </p:txBody>
      </p:sp>
      <p:sp>
        <p:nvSpPr>
          <p:cNvPr id="8" name="Rectangle 7"/>
          <p:cNvSpPr/>
          <p:nvPr/>
        </p:nvSpPr>
        <p:spPr>
          <a:xfrm>
            <a:off x="4786314" y="3214686"/>
            <a:ext cx="1285884" cy="12144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SERVICE</a:t>
            </a:r>
            <a:endParaRPr lang="en-US" dirty="0"/>
          </a:p>
        </p:txBody>
      </p:sp>
      <p:sp>
        <p:nvSpPr>
          <p:cNvPr id="9" name="Rectangle 8"/>
          <p:cNvSpPr/>
          <p:nvPr/>
        </p:nvSpPr>
        <p:spPr>
          <a:xfrm>
            <a:off x="571472" y="3714752"/>
            <a:ext cx="1428760" cy="135732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cxnSp>
        <p:nvCxnSpPr>
          <p:cNvPr id="11" name="Straight Arrow Connector 10"/>
          <p:cNvCxnSpPr/>
          <p:nvPr/>
        </p:nvCxnSpPr>
        <p:spPr>
          <a:xfrm rot="10800000">
            <a:off x="6286512" y="4572008"/>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000232" y="457200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00232" y="4286256"/>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86512" y="4214818"/>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Can 34"/>
          <p:cNvSpPr/>
          <p:nvPr/>
        </p:nvSpPr>
        <p:spPr>
          <a:xfrm>
            <a:off x="7143768" y="3500438"/>
            <a:ext cx="1357322" cy="20002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lgn="just">
              <a:lnSpc>
                <a:spcPct val="170000"/>
              </a:lnSpc>
            </a:pPr>
            <a:r>
              <a:rPr lang="en-US" sz="5200" b="1" dirty="0" smtClean="0">
                <a:latin typeface="Times New Roman" pitchFamily="18" charset="0"/>
                <a:cs typeface="Times New Roman" pitchFamily="18" charset="0"/>
              </a:rPr>
              <a:t>Server-Based Architecture:</a:t>
            </a:r>
          </a:p>
          <a:p>
            <a:pPr lvl="1" algn="just">
              <a:lnSpc>
                <a:spcPct val="170000"/>
              </a:lnSpc>
            </a:pPr>
            <a:r>
              <a:rPr lang="en-US" sz="4400" dirty="0" smtClean="0">
                <a:latin typeface="Times New Roman" pitchFamily="18" charset="0"/>
                <a:cs typeface="Times New Roman" pitchFamily="18" charset="0"/>
              </a:rPr>
              <a:t>In server-based architecture, applications were deployed on dedicated servers managed by the organization.</a:t>
            </a:r>
          </a:p>
          <a:p>
            <a:pPr lvl="1" algn="just">
              <a:lnSpc>
                <a:spcPct val="170000"/>
              </a:lnSpc>
            </a:pPr>
            <a:r>
              <a:rPr lang="en-US" sz="4400" dirty="0" smtClean="0">
                <a:latin typeface="Times New Roman" pitchFamily="18" charset="0"/>
                <a:cs typeface="Times New Roman" pitchFamily="18" charset="0"/>
              </a:rPr>
              <a:t>Organizations needed to provision, manage, and scale servers based on expected traffic and workload.</a:t>
            </a:r>
          </a:p>
          <a:p>
            <a:pPr lvl="1" algn="just">
              <a:lnSpc>
                <a:spcPct val="170000"/>
              </a:lnSpc>
            </a:pPr>
            <a:r>
              <a:rPr lang="en-US" sz="4400" dirty="0" smtClean="0">
                <a:latin typeface="Times New Roman" pitchFamily="18" charset="0"/>
                <a:cs typeface="Times New Roman" pitchFamily="18" charset="0"/>
              </a:rPr>
              <a:t>Scaling the server infrastructure required manual intervention, often leading to delays and inefficiencies.</a:t>
            </a:r>
          </a:p>
          <a:p>
            <a:endParaRPr lang="en-US" sz="44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1417638"/>
          </a:xfrm>
        </p:spPr>
        <p:txBody>
          <a:bodyPr>
            <a:normAutofit/>
          </a:bodyPr>
          <a:lstStyle/>
          <a:p>
            <a:r>
              <a:rPr lang="en-US" sz="3500" b="1" dirty="0" smtClean="0">
                <a:latin typeface="Times New Roman" pitchFamily="18" charset="0"/>
                <a:cs typeface="Times New Roman" pitchFamily="18" charset="0"/>
              </a:rPr>
              <a:t>Key challenges of traditional methodology</a:t>
            </a:r>
            <a:endParaRPr lang="en-US"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0" y="1571612"/>
            <a:ext cx="8715404" cy="5286388"/>
          </a:xfrm>
        </p:spPr>
        <p:txBody>
          <a:bodyPr>
            <a:normAutofit/>
          </a:bodyPr>
          <a:lstStyle/>
          <a:p>
            <a:pPr lvl="1" algn="just">
              <a:lnSpc>
                <a:spcPct val="150000"/>
              </a:lnSpc>
              <a:buFont typeface="Wingdings" pitchFamily="2" charset="2"/>
              <a:buChar char="q"/>
            </a:pPr>
            <a:r>
              <a:rPr lang="en-US" sz="2400" dirty="0" smtClean="0">
                <a:latin typeface="Times New Roman" pitchFamily="18" charset="0"/>
                <a:cs typeface="Times New Roman" pitchFamily="18" charset="0"/>
              </a:rPr>
              <a:t>Limited Scalability</a:t>
            </a:r>
          </a:p>
          <a:p>
            <a:pPr lvl="1" algn="just">
              <a:lnSpc>
                <a:spcPct val="150000"/>
              </a:lnSpc>
              <a:buFont typeface="Wingdings" pitchFamily="2" charset="2"/>
              <a:buChar char="q"/>
            </a:pPr>
            <a:r>
              <a:rPr lang="en-US" sz="2400" dirty="0" smtClean="0">
                <a:latin typeface="Times New Roman" pitchFamily="18" charset="0"/>
                <a:cs typeface="Times New Roman" pitchFamily="18" charset="0"/>
              </a:rPr>
              <a:t>Resource Provisioning and Management</a:t>
            </a:r>
          </a:p>
          <a:p>
            <a:pPr lvl="1" algn="just">
              <a:lnSpc>
                <a:spcPct val="150000"/>
              </a:lnSpc>
              <a:buFont typeface="Wingdings" pitchFamily="2" charset="2"/>
              <a:buChar char="q"/>
            </a:pPr>
            <a:r>
              <a:rPr lang="en-US" sz="2400" dirty="0" smtClean="0">
                <a:latin typeface="Times New Roman" pitchFamily="18" charset="0"/>
                <a:cs typeface="Times New Roman" pitchFamily="18" charset="0"/>
              </a:rPr>
              <a:t>Higher Operational Complexity </a:t>
            </a:r>
          </a:p>
          <a:p>
            <a:pPr lvl="1" algn="just">
              <a:lnSpc>
                <a:spcPct val="150000"/>
              </a:lnSpc>
              <a:buFont typeface="Wingdings" pitchFamily="2" charset="2"/>
              <a:buChar char="q"/>
            </a:pPr>
            <a:r>
              <a:rPr lang="en-US" sz="2400" dirty="0" smtClean="0">
                <a:latin typeface="Times New Roman" pitchFamily="18" charset="0"/>
                <a:cs typeface="Times New Roman" pitchFamily="18" charset="0"/>
              </a:rPr>
              <a:t>Limited Agility and Flexibility </a:t>
            </a:r>
          </a:p>
          <a:p>
            <a:pPr lvl="1" algn="just">
              <a:lnSpc>
                <a:spcPct val="150000"/>
              </a:lnSpc>
              <a:buFont typeface="Wingdings" pitchFamily="2" charset="2"/>
              <a:buChar char="q"/>
            </a:pPr>
            <a:r>
              <a:rPr lang="en-US" sz="2400" dirty="0" smtClean="0">
                <a:latin typeface="Times New Roman" pitchFamily="18" charset="0"/>
                <a:cs typeface="Times New Roman" pitchFamily="18" charset="0"/>
              </a:rPr>
              <a:t>Higher Costs and Resource Waste</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686800" cy="1357322"/>
          </a:xfrm>
        </p:spPr>
        <p:txBody>
          <a:bodyPr>
            <a:noAutofit/>
          </a:bodyPr>
          <a:lstStyle/>
          <a:p>
            <a:r>
              <a:rPr lang="en-US" sz="3500" b="1" dirty="0" smtClean="0">
                <a:latin typeface="Times New Roman" pitchFamily="18" charset="0"/>
                <a:cs typeface="Times New Roman" pitchFamily="18" charset="0"/>
              </a:rPr>
              <a:t>ARCHITECTURE OF PROPOSED METHODOLOGY</a:t>
            </a:r>
            <a:endParaRPr lang="en-US" sz="3500" b="1" dirty="0">
              <a:latin typeface="Times New Roman" pitchFamily="18" charset="0"/>
              <a:cs typeface="Times New Roman" pitchFamily="18" charset="0"/>
            </a:endParaRPr>
          </a:p>
        </p:txBody>
      </p:sp>
      <p:sp>
        <p:nvSpPr>
          <p:cNvPr id="8" name="Oval 7"/>
          <p:cNvSpPr/>
          <p:nvPr/>
        </p:nvSpPr>
        <p:spPr>
          <a:xfrm>
            <a:off x="4929190" y="2000240"/>
            <a:ext cx="178595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 Design the Architecture</a:t>
            </a:r>
            <a:endParaRPr lang="en-US" sz="1200" dirty="0"/>
          </a:p>
        </p:txBody>
      </p:sp>
      <p:sp>
        <p:nvSpPr>
          <p:cNvPr id="9" name="Oval 8"/>
          <p:cNvSpPr/>
          <p:nvPr/>
        </p:nvSpPr>
        <p:spPr>
          <a:xfrm>
            <a:off x="2500298" y="2000240"/>
            <a:ext cx="178595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Select a DLT Platform</a:t>
            </a:r>
            <a:endParaRPr lang="en-US" sz="1200" dirty="0"/>
          </a:p>
        </p:txBody>
      </p:sp>
      <p:sp>
        <p:nvSpPr>
          <p:cNvPr id="10" name="Oval 9"/>
          <p:cNvSpPr/>
          <p:nvPr/>
        </p:nvSpPr>
        <p:spPr>
          <a:xfrm>
            <a:off x="7358050" y="2000240"/>
            <a:ext cx="178595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Implement Smart Contracts</a:t>
            </a:r>
            <a:endParaRPr lang="en-US" sz="1200" dirty="0"/>
          </a:p>
        </p:txBody>
      </p:sp>
      <p:sp>
        <p:nvSpPr>
          <p:cNvPr id="11" name="Oval 10"/>
          <p:cNvSpPr/>
          <p:nvPr/>
        </p:nvSpPr>
        <p:spPr>
          <a:xfrm>
            <a:off x="7358050" y="4857760"/>
            <a:ext cx="178595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Integrate </a:t>
            </a:r>
            <a:r>
              <a:rPr lang="en-US" sz="1200" dirty="0" err="1" smtClean="0"/>
              <a:t>Serverless</a:t>
            </a:r>
            <a:r>
              <a:rPr lang="en-US" sz="1200" dirty="0" smtClean="0"/>
              <a:t> Functions and APIs</a:t>
            </a:r>
            <a:endParaRPr lang="en-US" sz="1200" dirty="0"/>
          </a:p>
        </p:txBody>
      </p:sp>
      <p:sp>
        <p:nvSpPr>
          <p:cNvPr id="12" name="Oval 11"/>
          <p:cNvSpPr/>
          <p:nvPr/>
        </p:nvSpPr>
        <p:spPr>
          <a:xfrm>
            <a:off x="4929190" y="4872054"/>
            <a:ext cx="178595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Ensure Security and Privacy</a:t>
            </a:r>
            <a:endParaRPr lang="en-US" sz="1200" dirty="0"/>
          </a:p>
        </p:txBody>
      </p:sp>
      <p:sp>
        <p:nvSpPr>
          <p:cNvPr id="13" name="Oval 12"/>
          <p:cNvSpPr/>
          <p:nvPr/>
        </p:nvSpPr>
        <p:spPr>
          <a:xfrm>
            <a:off x="2500298" y="4857760"/>
            <a:ext cx="178595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Integrate Decentralized Storage</a:t>
            </a:r>
            <a:endParaRPr lang="en-US" sz="1200" dirty="0"/>
          </a:p>
        </p:txBody>
      </p:sp>
      <p:sp>
        <p:nvSpPr>
          <p:cNvPr id="14" name="Oval 13"/>
          <p:cNvSpPr/>
          <p:nvPr/>
        </p:nvSpPr>
        <p:spPr>
          <a:xfrm>
            <a:off x="71406" y="2071678"/>
            <a:ext cx="1714512" cy="8572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Define Requirements and Use Cases</a:t>
            </a:r>
            <a:endParaRPr lang="en-US" sz="1200" dirty="0"/>
          </a:p>
        </p:txBody>
      </p:sp>
      <p:sp>
        <p:nvSpPr>
          <p:cNvPr id="25" name="Right Arrow 24"/>
          <p:cNvSpPr/>
          <p:nvPr/>
        </p:nvSpPr>
        <p:spPr>
          <a:xfrm>
            <a:off x="1857356" y="2357430"/>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0800000">
            <a:off x="6715140" y="5214950"/>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10800000">
            <a:off x="4286248" y="5214950"/>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6715140" y="2357430"/>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286248" y="2357430"/>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ent-Up Arrow 29"/>
          <p:cNvSpPr/>
          <p:nvPr/>
        </p:nvSpPr>
        <p:spPr>
          <a:xfrm rot="10800000">
            <a:off x="7858148" y="3857628"/>
            <a:ext cx="642942" cy="10001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8358214" y="2879220"/>
            <a:ext cx="341756" cy="11212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86874" cy="1274786"/>
          </a:xfrm>
        </p:spPr>
        <p:txBody>
          <a:bodyPr>
            <a:normAutofit/>
          </a:bodyPr>
          <a:lstStyle/>
          <a:p>
            <a:r>
              <a:rPr lang="en-US" sz="3600" b="1" dirty="0" smtClean="0">
                <a:latin typeface="Times New Roman" pitchFamily="18" charset="0"/>
                <a:cs typeface="Times New Roman" pitchFamily="18" charset="0"/>
              </a:rPr>
              <a:t>Advantages of DLT Approach Over Previous Methodologies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0" y="1428736"/>
            <a:ext cx="9144000" cy="5429264"/>
          </a:xfrm>
        </p:spPr>
        <p:txBody>
          <a:bodyPr>
            <a:normAutofit/>
          </a:bodyPr>
          <a:lstStyle/>
          <a:p>
            <a:pPr>
              <a:lnSpc>
                <a:spcPct val="150000"/>
              </a:lnSpc>
              <a:buNone/>
            </a:pPr>
            <a:r>
              <a:rPr lang="en-US" sz="2400" dirty="0" smtClean="0">
                <a:latin typeface="Times New Roman" pitchFamily="18" charset="0"/>
                <a:cs typeface="Times New Roman" pitchFamily="18" charset="0"/>
              </a:rPr>
              <a:t>     The DLT approach, combining </a:t>
            </a:r>
            <a:r>
              <a:rPr lang="en-US" sz="2400" dirty="0" err="1" smtClean="0">
                <a:latin typeface="Times New Roman" pitchFamily="18" charset="0"/>
                <a:cs typeface="Times New Roman" pitchFamily="18" charset="0"/>
              </a:rPr>
              <a:t>serverless</a:t>
            </a:r>
            <a:r>
              <a:rPr lang="en-US" sz="2400" dirty="0" smtClean="0">
                <a:latin typeface="Times New Roman" pitchFamily="18" charset="0"/>
                <a:cs typeface="Times New Roman" pitchFamily="18" charset="0"/>
              </a:rPr>
              <a:t> computing with distributed ledger technology (DLT), offers several advantages over previous methodologies for building websites.</a:t>
            </a:r>
          </a:p>
          <a:p>
            <a:pPr>
              <a:buNone/>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Scalability and Elasticity</a:t>
            </a:r>
          </a:p>
          <a:p>
            <a:pPr>
              <a:buFont typeface="Wingdings" pitchFamily="2" charset="2"/>
              <a:buChar char="q"/>
            </a:pPr>
            <a:r>
              <a:rPr lang="en-US" sz="2400" dirty="0" smtClean="0">
                <a:latin typeface="Times New Roman" pitchFamily="18" charset="0"/>
                <a:cs typeface="Times New Roman" pitchFamily="18" charset="0"/>
              </a:rPr>
              <a:t>Cost Efficiency</a:t>
            </a:r>
          </a:p>
          <a:p>
            <a:pPr>
              <a:buFont typeface="Wingdings" pitchFamily="2" charset="2"/>
              <a:buChar char="q"/>
            </a:pPr>
            <a:r>
              <a:rPr lang="en-US" sz="2400" dirty="0" smtClean="0">
                <a:latin typeface="Times New Roman" pitchFamily="18" charset="0"/>
                <a:cs typeface="Times New Roman" pitchFamily="18" charset="0"/>
              </a:rPr>
              <a:t>Enhanced Security and Trust</a:t>
            </a:r>
          </a:p>
          <a:p>
            <a:pPr>
              <a:buFont typeface="Wingdings" pitchFamily="2" charset="2"/>
              <a:buChar char="q"/>
            </a:pPr>
            <a:r>
              <a:rPr lang="en-US" sz="2400" dirty="0" smtClean="0">
                <a:latin typeface="Times New Roman" pitchFamily="18" charset="0"/>
                <a:cs typeface="Times New Roman" pitchFamily="18" charset="0"/>
              </a:rPr>
              <a:t>Transparency and Auditing</a:t>
            </a:r>
          </a:p>
          <a:p>
            <a:pPr>
              <a:buFont typeface="Wingdings" pitchFamily="2" charset="2"/>
              <a:buChar char="q"/>
            </a:pPr>
            <a:r>
              <a:rPr lang="en-US" sz="2400" dirty="0" smtClean="0">
                <a:latin typeface="Times New Roman" pitchFamily="18" charset="0"/>
                <a:cs typeface="Times New Roman" pitchFamily="18" charset="0"/>
              </a:rPr>
              <a:t>Streamlined Transactions and Automation</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Rectangle 2"/>
          <p:cNvSpPr/>
          <p:nvPr/>
        </p:nvSpPr>
        <p:spPr>
          <a:xfrm>
            <a:off x="107504" y="1772816"/>
            <a:ext cx="8424936" cy="2862322"/>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The proposed methodology for building and managing </a:t>
            </a:r>
            <a:r>
              <a:rPr lang="en-US" dirty="0" err="1">
                <a:latin typeface="Calibri" panose="020F0502020204030204" pitchFamily="34" charset="0"/>
                <a:ea typeface="Calibri" panose="020F0502020204030204" pitchFamily="34" charset="0"/>
              </a:rPr>
              <a:t>serverless</a:t>
            </a:r>
            <a:r>
              <a:rPr lang="en-US" dirty="0">
                <a:latin typeface="Calibri" panose="020F0502020204030204" pitchFamily="34" charset="0"/>
                <a:ea typeface="Calibri" panose="020F0502020204030204" pitchFamily="34" charset="0"/>
              </a:rPr>
              <a:t> e-commerce websites emphasizes the use of </a:t>
            </a:r>
            <a:r>
              <a:rPr lang="en-US" dirty="0" err="1">
                <a:latin typeface="Calibri" panose="020F0502020204030204" pitchFamily="34" charset="0"/>
                <a:ea typeface="Calibri" panose="020F0502020204030204" pitchFamily="34" charset="0"/>
              </a:rPr>
              <a:t>blockchain</a:t>
            </a:r>
            <a:r>
              <a:rPr lang="en-US" dirty="0">
                <a:latin typeface="Calibri" panose="020F0502020204030204" pitchFamily="34" charset="0"/>
                <a:ea typeface="Calibri" panose="020F0502020204030204" pitchFamily="34" charset="0"/>
              </a:rPr>
              <a:t> technology to provide a decentralized and secure platform for transactions and data management. This approach includes the use of smart contracts, decentralized storage, a distributed infrastructure, cryptographic security measures, and continuous optimization through analytics and monitoring tools. The potential benefits of this methodology include increased security, reliability, and accessibility, as well as potential cost savings and improved efficiency. ]. A distributed infrastructure based on </a:t>
            </a:r>
            <a:r>
              <a:rPr lang="en-US" dirty="0" err="1">
                <a:latin typeface="Calibri" panose="020F0502020204030204" pitchFamily="34" charset="0"/>
                <a:ea typeface="Calibri" panose="020F0502020204030204" pitchFamily="34" charset="0"/>
              </a:rPr>
              <a:t>blockchain</a:t>
            </a:r>
            <a:r>
              <a:rPr lang="en-US" dirty="0">
                <a:latin typeface="Calibri" panose="020F0502020204030204" pitchFamily="34" charset="0"/>
                <a:ea typeface="Calibri" panose="020F0502020204030204" pitchFamily="34" charset="0"/>
              </a:rPr>
              <a:t> nodes ensures high availability and resilience of the website [6]. </a:t>
            </a:r>
            <a:r>
              <a:rPr lang="en-US" dirty="0" err="1">
                <a:latin typeface="Calibri" panose="020F0502020204030204" pitchFamily="34" charset="0"/>
                <a:ea typeface="Calibri" panose="020F0502020204030204" pitchFamily="34" charset="0"/>
              </a:rPr>
              <a:t>Serverless</a:t>
            </a:r>
            <a:r>
              <a:rPr lang="en-US" dirty="0">
                <a:latin typeface="Calibri" panose="020F0502020204030204" pitchFamily="34" charset="0"/>
                <a:ea typeface="Calibri" panose="020F0502020204030204" pitchFamily="34" charset="0"/>
              </a:rPr>
              <a:t> computing is highly scalable and can handle large workloads without any intervention from the </a:t>
            </a:r>
            <a:r>
              <a:rPr lang="en-US" dirty="0" smtClean="0">
                <a:latin typeface="Calibri" panose="020F0502020204030204" pitchFamily="34" charset="0"/>
                <a:ea typeface="Calibri" panose="020F0502020204030204" pitchFamily="34" charset="0"/>
              </a:rPr>
              <a:t>user.</a:t>
            </a:r>
            <a:endParaRPr lang="en-IN" dirty="0"/>
          </a:p>
        </p:txBody>
      </p:sp>
    </p:spTree>
    <p:extLst>
      <p:ext uri="{BB962C8B-B14F-4D97-AF65-F5344CB8AC3E}">
        <p14:creationId xmlns:p14="http://schemas.microsoft.com/office/powerpoint/2010/main" val="94686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REFRENCES</a:t>
            </a:r>
            <a:endParaRPr lang="en-IN" dirty="0"/>
          </a:p>
        </p:txBody>
      </p:sp>
      <p:sp>
        <p:nvSpPr>
          <p:cNvPr id="3" name="Rectangle 2"/>
          <p:cNvSpPr/>
          <p:nvPr/>
        </p:nvSpPr>
        <p:spPr>
          <a:xfrm>
            <a:off x="323528" y="1417321"/>
            <a:ext cx="7344816" cy="4241418"/>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US" dirty="0" smtClean="0">
                <a:latin typeface="Calibri" panose="020F0502020204030204" pitchFamily="34" charset="0"/>
                <a:ea typeface="Calibri" panose="020F0502020204030204" pitchFamily="34" charset="0"/>
                <a:cs typeface="Calibri" panose="020F0502020204030204" pitchFamily="34" charset="0"/>
              </a:rPr>
              <a:t>Smith, J., &amp; Johnson, L. (2019). </a:t>
            </a:r>
            <a:r>
              <a:rPr lang="en-US" dirty="0" err="1" smtClean="0">
                <a:latin typeface="Calibri" panose="020F0502020204030204" pitchFamily="34" charset="0"/>
                <a:ea typeface="Calibri" panose="020F0502020204030204" pitchFamily="34" charset="0"/>
                <a:cs typeface="Calibri" panose="020F0502020204030204" pitchFamily="34" charset="0"/>
              </a:rPr>
              <a:t>Blockchain</a:t>
            </a:r>
            <a:r>
              <a:rPr lang="en-US" dirty="0" smtClean="0">
                <a:latin typeface="Calibri" panose="020F0502020204030204" pitchFamily="34" charset="0"/>
                <a:ea typeface="Calibri" panose="020F0502020204030204" pitchFamily="34" charset="0"/>
                <a:cs typeface="Calibri" panose="020F0502020204030204" pitchFamily="34" charset="0"/>
              </a:rPr>
              <a:t> technology in e-commerce: A systematic review of the literature. Journal of Business Research, 102, 365-376. </a:t>
            </a:r>
            <a:r>
              <a:rPr lang="en-US" dirty="0" err="1" smtClean="0">
                <a:latin typeface="Calibri" panose="020F0502020204030204" pitchFamily="34" charset="0"/>
                <a:ea typeface="Calibri" panose="020F0502020204030204" pitchFamily="34" charset="0"/>
                <a:cs typeface="Calibri" panose="020F0502020204030204" pitchFamily="34" charset="0"/>
              </a:rPr>
              <a:t>doi</a:t>
            </a:r>
            <a:r>
              <a:rPr lang="en-US" dirty="0" smtClean="0">
                <a:latin typeface="Calibri" panose="020F0502020204030204" pitchFamily="34" charset="0"/>
                <a:ea typeface="Calibri" panose="020F0502020204030204" pitchFamily="34" charset="0"/>
                <a:cs typeface="Calibri" panose="020F0502020204030204" pitchFamily="34" charset="0"/>
              </a:rPr>
              <a:t>: 10.1016/j.jbusres.2019.03.034 </a:t>
            </a:r>
            <a:endParaRPr lang="en-IN" dirty="0" smtClean="0">
              <a:latin typeface="Calibri" panose="020F0502020204030204" pitchFamily="34" charset="0"/>
              <a:ea typeface="Calibri" panose="020F0502020204030204" pitchFamily="34" charset="0"/>
              <a:cs typeface="Mangal"/>
            </a:endParaRPr>
          </a:p>
          <a:p>
            <a:pPr marL="342900" lvl="0" indent="-342900" algn="just">
              <a:lnSpc>
                <a:spcPct val="107000"/>
              </a:lnSpc>
              <a:spcAft>
                <a:spcPts val="0"/>
              </a:spcAft>
              <a:buFont typeface="+mj-lt"/>
              <a:buAutoNum type="arabicPeriod"/>
            </a:pPr>
            <a:r>
              <a:rPr lang="en-US" dirty="0" err="1" smtClean="0">
                <a:latin typeface="Calibri" panose="020F0502020204030204" pitchFamily="34" charset="0"/>
                <a:ea typeface="Calibri" panose="020F0502020204030204" pitchFamily="34" charset="0"/>
                <a:cs typeface="Calibri" panose="020F0502020204030204" pitchFamily="34" charset="0"/>
              </a:rPr>
              <a:t>Nakamoto</a:t>
            </a:r>
            <a:r>
              <a:rPr lang="en-US" dirty="0" smtClean="0">
                <a:latin typeface="Calibri" panose="020F0502020204030204" pitchFamily="34" charset="0"/>
                <a:ea typeface="Calibri" panose="020F0502020204030204" pitchFamily="34" charset="0"/>
                <a:cs typeface="Calibri" panose="020F0502020204030204" pitchFamily="34" charset="0"/>
              </a:rPr>
              <a:t>, S. (2008). </a:t>
            </a:r>
            <a:r>
              <a:rPr lang="en-US" dirty="0" err="1" smtClean="0">
                <a:latin typeface="Calibri" panose="020F0502020204030204" pitchFamily="34" charset="0"/>
                <a:ea typeface="Calibri" panose="020F0502020204030204" pitchFamily="34" charset="0"/>
                <a:cs typeface="Calibri" panose="020F0502020204030204" pitchFamily="34" charset="0"/>
              </a:rPr>
              <a:t>Bitcoin</a:t>
            </a:r>
            <a:r>
              <a:rPr lang="en-US" dirty="0" smtClean="0">
                <a:latin typeface="Calibri" panose="020F0502020204030204" pitchFamily="34" charset="0"/>
                <a:ea typeface="Calibri" panose="020F0502020204030204" pitchFamily="34" charset="0"/>
                <a:cs typeface="Calibri" panose="020F0502020204030204" pitchFamily="34" charset="0"/>
              </a:rPr>
              <a:t>: A peer-to-peer electronic cash system. Bitcoin.org.</a:t>
            </a:r>
            <a:endParaRPr lang="en-IN" dirty="0" smtClean="0">
              <a:latin typeface="Calibri" panose="020F0502020204030204" pitchFamily="34" charset="0"/>
              <a:ea typeface="Calibri" panose="020F0502020204030204" pitchFamily="34" charset="0"/>
              <a:cs typeface="Mangal"/>
            </a:endParaRPr>
          </a:p>
          <a:p>
            <a:pPr marL="342900" lvl="0" indent="-342900" algn="just">
              <a:lnSpc>
                <a:spcPct val="107000"/>
              </a:lnSpc>
              <a:spcAft>
                <a:spcPts val="0"/>
              </a:spcAft>
              <a:buFont typeface="+mj-lt"/>
              <a:buAutoNum type="arabicPeriod"/>
            </a:pPr>
            <a:r>
              <a:rPr lang="en-US" dirty="0" err="1" smtClean="0">
                <a:latin typeface="Calibri" panose="020F0502020204030204" pitchFamily="34" charset="0"/>
                <a:ea typeface="Calibri" panose="020F0502020204030204" pitchFamily="34" charset="0"/>
                <a:cs typeface="Calibri" panose="020F0502020204030204" pitchFamily="34" charset="0"/>
              </a:rPr>
              <a:t>Böhme</a:t>
            </a:r>
            <a:r>
              <a:rPr lang="en-US" dirty="0" smtClean="0">
                <a:latin typeface="Calibri" panose="020F0502020204030204" pitchFamily="34" charset="0"/>
                <a:ea typeface="Calibri" panose="020F0502020204030204" pitchFamily="34" charset="0"/>
                <a:cs typeface="Calibri" panose="020F0502020204030204" pitchFamily="34" charset="0"/>
              </a:rPr>
              <a:t>, R., Christin, N., Edelman, B., &amp; Moore, T. (2015). </a:t>
            </a:r>
            <a:r>
              <a:rPr lang="en-US" dirty="0" err="1" smtClean="0">
                <a:latin typeface="Calibri" panose="020F0502020204030204" pitchFamily="34" charset="0"/>
                <a:ea typeface="Calibri" panose="020F0502020204030204" pitchFamily="34" charset="0"/>
                <a:cs typeface="Calibri" panose="020F0502020204030204" pitchFamily="34" charset="0"/>
              </a:rPr>
              <a:t>Bitcoin</a:t>
            </a:r>
            <a:r>
              <a:rPr lang="en-US" dirty="0" smtClean="0">
                <a:latin typeface="Calibri" panose="020F0502020204030204" pitchFamily="34" charset="0"/>
                <a:ea typeface="Calibri" panose="020F0502020204030204" pitchFamily="34" charset="0"/>
                <a:cs typeface="Calibri" panose="020F0502020204030204" pitchFamily="34" charset="0"/>
              </a:rPr>
              <a:t>: Economics, technology, and governance. Journal of Economic Perspectives, 29(2), 213-238.</a:t>
            </a:r>
            <a:endParaRPr lang="en-IN" dirty="0" smtClean="0">
              <a:latin typeface="Calibri" panose="020F0502020204030204" pitchFamily="34" charset="0"/>
              <a:ea typeface="Calibri" panose="020F0502020204030204" pitchFamily="34" charset="0"/>
              <a:cs typeface="Mangal"/>
            </a:endParaRPr>
          </a:p>
          <a:p>
            <a:pPr marL="342900" lvl="0" indent="-342900" algn="just">
              <a:lnSpc>
                <a:spcPct val="107000"/>
              </a:lnSpc>
              <a:spcAft>
                <a:spcPts val="0"/>
              </a:spcAft>
              <a:buFont typeface="+mj-lt"/>
              <a:buAutoNum type="arabicPeriod"/>
            </a:pPr>
            <a:r>
              <a:rPr lang="en-US" dirty="0" err="1" smtClean="0">
                <a:latin typeface="Calibri" panose="020F0502020204030204" pitchFamily="34" charset="0"/>
                <a:ea typeface="Calibri" panose="020F0502020204030204" pitchFamily="34" charset="0"/>
                <a:cs typeface="Calibri" panose="020F0502020204030204" pitchFamily="34" charset="0"/>
              </a:rPr>
              <a:t>Buterin</a:t>
            </a:r>
            <a:r>
              <a:rPr lang="en-US" dirty="0" smtClean="0">
                <a:latin typeface="Calibri" panose="020F0502020204030204" pitchFamily="34" charset="0"/>
                <a:ea typeface="Calibri" panose="020F0502020204030204" pitchFamily="34" charset="0"/>
                <a:cs typeface="Calibri" panose="020F0502020204030204" pitchFamily="34" charset="0"/>
              </a:rPr>
              <a:t>, V. (2014). A next-generation smart contract and decentralized application platform. </a:t>
            </a:r>
            <a:r>
              <a:rPr lang="en-US" dirty="0" err="1" smtClean="0">
                <a:latin typeface="Calibri" panose="020F0502020204030204" pitchFamily="34" charset="0"/>
                <a:ea typeface="Calibri" panose="020F0502020204030204" pitchFamily="34" charset="0"/>
                <a:cs typeface="Calibri" panose="020F0502020204030204" pitchFamily="34" charset="0"/>
              </a:rPr>
              <a:t>Ethereum</a:t>
            </a:r>
            <a:r>
              <a:rPr lang="en-US" dirty="0" smtClean="0">
                <a:latin typeface="Calibri" panose="020F0502020204030204" pitchFamily="34" charset="0"/>
                <a:ea typeface="Calibri" panose="020F0502020204030204" pitchFamily="34" charset="0"/>
                <a:cs typeface="Calibri" panose="020F0502020204030204" pitchFamily="34" charset="0"/>
              </a:rPr>
              <a:t> white paper, 1-36.</a:t>
            </a:r>
            <a:endParaRPr lang="en-IN" dirty="0" smtClean="0">
              <a:latin typeface="Calibri" panose="020F0502020204030204" pitchFamily="34" charset="0"/>
              <a:ea typeface="Calibri" panose="020F0502020204030204" pitchFamily="34" charset="0"/>
              <a:cs typeface="Mangal"/>
            </a:endParaRPr>
          </a:p>
          <a:p>
            <a:pPr marL="342900" lvl="0" indent="-342900" algn="just">
              <a:lnSpc>
                <a:spcPct val="107000"/>
              </a:lnSpc>
              <a:spcAft>
                <a:spcPts val="0"/>
              </a:spcAft>
              <a:buFont typeface="+mj-lt"/>
              <a:buAutoNum type="arabicPeriod"/>
            </a:pPr>
            <a:r>
              <a:rPr lang="en-US" dirty="0" err="1" smtClean="0">
                <a:latin typeface="Calibri" panose="020F0502020204030204" pitchFamily="34" charset="0"/>
                <a:ea typeface="Calibri" panose="020F0502020204030204" pitchFamily="34" charset="0"/>
                <a:cs typeface="Calibri" panose="020F0502020204030204" pitchFamily="34" charset="0"/>
              </a:rPr>
              <a:t>Cachin</a:t>
            </a:r>
            <a:r>
              <a:rPr lang="en-US" dirty="0" smtClean="0">
                <a:latin typeface="Calibri" panose="020F0502020204030204" pitchFamily="34" charset="0"/>
                <a:ea typeface="Calibri" panose="020F0502020204030204" pitchFamily="34" charset="0"/>
                <a:cs typeface="Calibri" panose="020F0502020204030204" pitchFamily="34" charset="0"/>
              </a:rPr>
              <a:t>, C. (2016). Architecture of the </a:t>
            </a:r>
            <a:r>
              <a:rPr lang="en-US" dirty="0" err="1" smtClean="0">
                <a:latin typeface="Calibri" panose="020F0502020204030204" pitchFamily="34" charset="0"/>
                <a:ea typeface="Calibri" panose="020F0502020204030204" pitchFamily="34" charset="0"/>
                <a:cs typeface="Calibri" panose="020F0502020204030204" pitchFamily="34" charset="0"/>
              </a:rPr>
              <a:t>hyperledgerblockchain</a:t>
            </a:r>
            <a:r>
              <a:rPr lang="en-US" dirty="0" smtClean="0">
                <a:latin typeface="Calibri" panose="020F0502020204030204" pitchFamily="34" charset="0"/>
                <a:ea typeface="Calibri" panose="020F0502020204030204" pitchFamily="34" charset="0"/>
                <a:cs typeface="Calibri" panose="020F0502020204030204" pitchFamily="34" charset="0"/>
              </a:rPr>
              <a:t> fabric. Workshop on distributed </a:t>
            </a:r>
            <a:r>
              <a:rPr lang="en-US" dirty="0" err="1" smtClean="0">
                <a:latin typeface="Calibri" panose="020F0502020204030204" pitchFamily="34" charset="0"/>
                <a:ea typeface="Calibri" panose="020F0502020204030204" pitchFamily="34" charset="0"/>
                <a:cs typeface="Calibri" panose="020F0502020204030204" pitchFamily="34" charset="0"/>
              </a:rPr>
              <a:t>cryptocurrencies</a:t>
            </a:r>
            <a:r>
              <a:rPr lang="en-US" dirty="0" smtClean="0">
                <a:latin typeface="Calibri" panose="020F0502020204030204" pitchFamily="34" charset="0"/>
                <a:ea typeface="Calibri" panose="020F0502020204030204" pitchFamily="34" charset="0"/>
                <a:cs typeface="Calibri" panose="020F0502020204030204" pitchFamily="34" charset="0"/>
              </a:rPr>
              <a:t> and consensus systems, 15-21.</a:t>
            </a:r>
            <a:endParaRPr lang="en-IN" dirty="0" smtClean="0">
              <a:latin typeface="Calibri" panose="020F0502020204030204" pitchFamily="34" charset="0"/>
              <a:ea typeface="Calibri" panose="020F0502020204030204" pitchFamily="34" charset="0"/>
              <a:cs typeface="Mangal"/>
            </a:endParaRPr>
          </a:p>
          <a:p>
            <a:pPr marL="342900" lvl="0" indent="-342900" algn="just">
              <a:lnSpc>
                <a:spcPct val="107000"/>
              </a:lnSpc>
              <a:spcAft>
                <a:spcPts val="800"/>
              </a:spcAft>
              <a:buFont typeface="+mj-lt"/>
              <a:buAutoNum type="arabicPeriod"/>
            </a:pPr>
            <a:r>
              <a:rPr lang="en-US" dirty="0" smtClean="0">
                <a:latin typeface="Calibri" panose="020F0502020204030204" pitchFamily="34" charset="0"/>
                <a:ea typeface="Calibri" panose="020F0502020204030204" pitchFamily="34" charset="0"/>
                <a:cs typeface="Calibri" panose="020F0502020204030204" pitchFamily="34" charset="0"/>
              </a:rPr>
              <a:t>Chen, Q., Li, X., &amp; Zhao, W. (2018). Decentralized storage systems: a survey. Future Generation Computer Systems, 78, 995-1013.</a:t>
            </a:r>
            <a:endParaRPr lang="en-IN"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62442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28"/>
            <a:ext cx="7470648" cy="6286544"/>
          </a:xfrm>
        </p:spPr>
        <p:txBody>
          <a:bodyPr>
            <a:normAutofit/>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THANK YOU…</a:t>
            </a:r>
            <a:endParaRPr lang="en-US" sz="8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736"/>
            <a:ext cx="9144000" cy="5429264"/>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pPr>
              <a:lnSpc>
                <a:spcPct val="150000"/>
              </a:lnSpc>
            </a:pPr>
            <a:r>
              <a:rPr lang="en-US" sz="2500" dirty="0" smtClean="0">
                <a:ln w="50800"/>
                <a:solidFill>
                  <a:schemeClr val="tx1"/>
                </a:solidFill>
                <a:effectLst/>
                <a:latin typeface="Times New Roman" pitchFamily="18" charset="0"/>
                <a:cs typeface="Times New Roman" pitchFamily="18" charset="0"/>
              </a:rPr>
              <a:t>1.  Introduction</a:t>
            </a:r>
            <a:br>
              <a:rPr lang="en-US" sz="2500" dirty="0" smtClean="0">
                <a:ln w="50800"/>
                <a:solidFill>
                  <a:schemeClr val="tx1"/>
                </a:solidFill>
                <a:effectLst/>
                <a:latin typeface="Times New Roman" pitchFamily="18" charset="0"/>
                <a:cs typeface="Times New Roman" pitchFamily="18" charset="0"/>
              </a:rPr>
            </a:br>
            <a:r>
              <a:rPr lang="en-US" sz="2500" dirty="0" smtClean="0">
                <a:ln w="50800"/>
                <a:solidFill>
                  <a:schemeClr val="tx1"/>
                </a:solidFill>
                <a:effectLst/>
                <a:latin typeface="Times New Roman" pitchFamily="18" charset="0"/>
                <a:cs typeface="Times New Roman" pitchFamily="18" charset="0"/>
              </a:rPr>
              <a:t>2.  </a:t>
            </a:r>
            <a:r>
              <a:rPr lang="en-US" sz="2500" dirty="0" err="1" smtClean="0">
                <a:ln w="50800"/>
                <a:solidFill>
                  <a:schemeClr val="tx1"/>
                </a:solidFill>
                <a:effectLst/>
                <a:latin typeface="Times New Roman" pitchFamily="18" charset="0"/>
                <a:cs typeface="Times New Roman" pitchFamily="18" charset="0"/>
              </a:rPr>
              <a:t>Serverless</a:t>
            </a:r>
            <a:r>
              <a:rPr lang="en-US" sz="2500" dirty="0" smtClean="0">
                <a:ln w="50800"/>
                <a:solidFill>
                  <a:schemeClr val="tx1"/>
                </a:solidFill>
                <a:effectLst/>
                <a:latin typeface="Times New Roman" pitchFamily="18" charset="0"/>
                <a:cs typeface="Times New Roman" pitchFamily="18" charset="0"/>
              </a:rPr>
              <a:t> computing</a:t>
            </a:r>
            <a:br>
              <a:rPr lang="en-US" sz="2500" dirty="0" smtClean="0">
                <a:ln w="50800"/>
                <a:solidFill>
                  <a:schemeClr val="tx1"/>
                </a:solidFill>
                <a:effectLst/>
                <a:latin typeface="Times New Roman" pitchFamily="18" charset="0"/>
                <a:cs typeface="Times New Roman" pitchFamily="18" charset="0"/>
              </a:rPr>
            </a:br>
            <a:r>
              <a:rPr lang="en-US" sz="2500" dirty="0" smtClean="0">
                <a:ln w="50800"/>
                <a:solidFill>
                  <a:schemeClr val="tx1"/>
                </a:solidFill>
                <a:effectLst/>
                <a:latin typeface="Times New Roman" pitchFamily="18" charset="0"/>
                <a:cs typeface="Times New Roman" pitchFamily="18" charset="0"/>
              </a:rPr>
              <a:t>3.  Distributed ledger technology</a:t>
            </a:r>
            <a:br>
              <a:rPr lang="en-US" sz="2500" dirty="0" smtClean="0">
                <a:ln w="50800"/>
                <a:solidFill>
                  <a:schemeClr val="tx1"/>
                </a:solidFill>
                <a:effectLst/>
                <a:latin typeface="Times New Roman" pitchFamily="18" charset="0"/>
                <a:cs typeface="Times New Roman" pitchFamily="18" charset="0"/>
              </a:rPr>
            </a:br>
            <a:r>
              <a:rPr lang="en-US" sz="2500" dirty="0" smtClean="0">
                <a:ln w="50800"/>
                <a:solidFill>
                  <a:schemeClr val="tx1"/>
                </a:solidFill>
                <a:effectLst/>
                <a:latin typeface="Times New Roman" pitchFamily="18" charset="0"/>
                <a:cs typeface="Times New Roman" pitchFamily="18" charset="0"/>
              </a:rPr>
              <a:t>4. Combining </a:t>
            </a:r>
            <a:r>
              <a:rPr lang="en-US" sz="2500" dirty="0" err="1" smtClean="0">
                <a:ln w="50800"/>
                <a:solidFill>
                  <a:schemeClr val="tx1"/>
                </a:solidFill>
                <a:effectLst/>
                <a:latin typeface="Times New Roman" pitchFamily="18" charset="0"/>
                <a:cs typeface="Times New Roman" pitchFamily="18" charset="0"/>
              </a:rPr>
              <a:t>serverless</a:t>
            </a:r>
            <a:r>
              <a:rPr lang="en-US" sz="2500" dirty="0" smtClean="0">
                <a:ln w="50800"/>
                <a:solidFill>
                  <a:schemeClr val="tx1"/>
                </a:solidFill>
                <a:effectLst/>
                <a:latin typeface="Times New Roman" pitchFamily="18" charset="0"/>
                <a:cs typeface="Times New Roman" pitchFamily="18" charset="0"/>
              </a:rPr>
              <a:t> computing and distributed ledger technology</a:t>
            </a:r>
            <a:br>
              <a:rPr lang="en-US" sz="2500" dirty="0" smtClean="0">
                <a:ln w="50800"/>
                <a:solidFill>
                  <a:schemeClr val="tx1"/>
                </a:solidFill>
                <a:effectLst/>
                <a:latin typeface="Times New Roman" pitchFamily="18" charset="0"/>
                <a:cs typeface="Times New Roman" pitchFamily="18" charset="0"/>
              </a:rPr>
            </a:br>
            <a:r>
              <a:rPr lang="en-US" sz="2500" dirty="0" smtClean="0">
                <a:ln w="50800"/>
                <a:solidFill>
                  <a:schemeClr val="tx1"/>
                </a:solidFill>
                <a:effectLst/>
                <a:latin typeface="Times New Roman" pitchFamily="18" charset="0"/>
                <a:cs typeface="Times New Roman" pitchFamily="18" charset="0"/>
              </a:rPr>
              <a:t>5.  Dynamic and scalable e-commerce websites</a:t>
            </a:r>
            <a:br>
              <a:rPr lang="en-US" sz="2500" dirty="0" smtClean="0">
                <a:ln w="50800"/>
                <a:solidFill>
                  <a:schemeClr val="tx1"/>
                </a:solidFill>
                <a:effectLst/>
                <a:latin typeface="Times New Roman" pitchFamily="18" charset="0"/>
                <a:cs typeface="Times New Roman" pitchFamily="18" charset="0"/>
              </a:rPr>
            </a:br>
            <a:r>
              <a:rPr lang="en-US" sz="2500" dirty="0" smtClean="0">
                <a:ln w="50800"/>
                <a:solidFill>
                  <a:schemeClr val="tx1"/>
                </a:solidFill>
                <a:effectLst/>
                <a:latin typeface="Times New Roman" pitchFamily="18" charset="0"/>
                <a:cs typeface="Times New Roman" pitchFamily="18" charset="0"/>
              </a:rPr>
              <a:t>6.  Security considerations</a:t>
            </a:r>
            <a:br>
              <a:rPr lang="en-US" sz="2500" dirty="0" smtClean="0">
                <a:ln w="50800"/>
                <a:solidFill>
                  <a:schemeClr val="tx1"/>
                </a:solidFill>
                <a:effectLst/>
                <a:latin typeface="Times New Roman" pitchFamily="18" charset="0"/>
                <a:cs typeface="Times New Roman" pitchFamily="18" charset="0"/>
              </a:rPr>
            </a:br>
            <a:r>
              <a:rPr lang="en-US" sz="2500" dirty="0" smtClean="0">
                <a:ln w="50800"/>
                <a:solidFill>
                  <a:schemeClr val="tx1"/>
                </a:solidFill>
                <a:effectLst/>
                <a:latin typeface="Times New Roman" pitchFamily="18" charset="0"/>
                <a:cs typeface="Times New Roman" pitchFamily="18" charset="0"/>
              </a:rPr>
              <a:t>7.  Cost considerations</a:t>
            </a:r>
            <a:endParaRPr lang="en-US" sz="2500" dirty="0">
              <a:ln w="5080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0" y="0"/>
            <a:ext cx="9144000" cy="1280978"/>
          </a:xfrm>
        </p:spPr>
        <p:txBody>
          <a:bodyPr>
            <a:normAutofit/>
          </a:bodyPr>
          <a:lstStyle/>
          <a:p>
            <a:pPr algn="ctr"/>
            <a:r>
              <a:rPr lang="en-US" sz="4400" b="1" dirty="0" smtClean="0">
                <a:solidFill>
                  <a:schemeClr val="accent3">
                    <a:lumMod val="60000"/>
                    <a:lumOff val="40000"/>
                  </a:schemeClr>
                </a:solidFill>
                <a:latin typeface="Times New Roman" pitchFamily="18" charset="0"/>
                <a:cs typeface="Times New Roman" pitchFamily="18" charset="0"/>
              </a:rPr>
              <a:t>CONTENT</a:t>
            </a:r>
            <a:endParaRPr lang="en-US" sz="4400" b="1" dirty="0">
              <a:solidFill>
                <a:schemeClr val="accent3">
                  <a:lumMod val="60000"/>
                  <a:lumOff val="4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0" y="0"/>
            <a:ext cx="9144000" cy="1128824"/>
          </a:xfrm>
        </p:spPr>
        <p:txBody>
          <a:bodyPr>
            <a:normAutofit/>
          </a:bodyPr>
          <a:lstStyle/>
          <a:p>
            <a:pPr algn="ctr"/>
            <a:r>
              <a:rPr lang="en-US" sz="4400" b="1" dirty="0" smtClean="0">
                <a:ln w="50800"/>
                <a:solidFill>
                  <a:srgbClr val="D1AF4F"/>
                </a:solidFill>
                <a:latin typeface="Times New Roman" pitchFamily="18" charset="0"/>
                <a:cs typeface="Times New Roman" pitchFamily="18" charset="0"/>
              </a:rPr>
              <a:t>1. Introduction</a:t>
            </a:r>
            <a:endParaRPr lang="en-US" sz="4400" b="1" dirty="0"/>
          </a:p>
        </p:txBody>
      </p:sp>
      <p:sp>
        <p:nvSpPr>
          <p:cNvPr id="4" name="Content Placeholder 3"/>
          <p:cNvSpPr>
            <a:spLocks noGrp="1"/>
          </p:cNvSpPr>
          <p:nvPr>
            <p:ph sz="half" idx="1"/>
          </p:nvPr>
        </p:nvSpPr>
        <p:spPr>
          <a:xfrm>
            <a:off x="0" y="1285860"/>
            <a:ext cx="9144000" cy="5572140"/>
          </a:xfrm>
        </p:spPr>
        <p:txBody>
          <a:bodyPr>
            <a:normAutofit/>
          </a:bodyPr>
          <a:lstStyle/>
          <a:p>
            <a:pPr algn="just">
              <a:lnSpc>
                <a:spcPct val="150000"/>
              </a:lnSpc>
            </a:pPr>
            <a:r>
              <a:rPr lang="en-US" b="1" dirty="0" smtClean="0">
                <a:latin typeface="Times New Roman" pitchFamily="18" charset="0"/>
                <a:cs typeface="Times New Roman" pitchFamily="18" charset="0"/>
              </a:rPr>
              <a:t>Introduction to E-commerce: </a:t>
            </a:r>
            <a:r>
              <a:rPr lang="en-US" sz="2400" dirty="0" smtClean="0">
                <a:latin typeface="Times New Roman" pitchFamily="18" charset="0"/>
                <a:cs typeface="Times New Roman" pitchFamily="18" charset="0"/>
              </a:rPr>
              <a:t>E-commerce, short for electronic commerce, refers to the buying and selling of goods and services over the internet. It has revolutionized the way businesses operate and how consumers shop.</a:t>
            </a:r>
            <a:endParaRPr lang="en-US"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Growth of E-commerce</a:t>
            </a: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E-commerce has experienced significant growth in recent years, with more people embracing online shopping. Factors such as convenience, wide product selection, competitive pricing, and improved security have contributed to its popularity.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ABSTRACTION</a:t>
            </a:r>
            <a:endParaRPr lang="en-IN" dirty="0"/>
          </a:p>
        </p:txBody>
      </p:sp>
      <p:sp>
        <p:nvSpPr>
          <p:cNvPr id="6" name="Rectangle 5"/>
          <p:cNvSpPr/>
          <p:nvPr/>
        </p:nvSpPr>
        <p:spPr>
          <a:xfrm>
            <a:off x="457200" y="1988840"/>
            <a:ext cx="8229600"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Our proposed methodology provides a practical solution for building scalable and secure e-commerce websites, utilizing the benefits of </a:t>
            </a:r>
            <a:r>
              <a:rPr lang="en-US" dirty="0" err="1">
                <a:latin typeface="Calibri" panose="020F0502020204030204" pitchFamily="34" charset="0"/>
                <a:ea typeface="Calibri" panose="020F0502020204030204" pitchFamily="34" charset="0"/>
              </a:rPr>
              <a:t>blockchain</a:t>
            </a:r>
            <a:r>
              <a:rPr lang="en-US" dirty="0">
                <a:latin typeface="Calibri" panose="020F0502020204030204" pitchFamily="34" charset="0"/>
                <a:ea typeface="Calibri" panose="020F0502020204030204" pitchFamily="34" charset="0"/>
              </a:rPr>
              <a:t> technology. By adopting this approach, businesses can create more efficient, transparent, and trustworthy e-commerce platforms that can operate without a central server </a:t>
            </a:r>
            <a:endParaRPr lang="en-IN" dirty="0"/>
          </a:p>
        </p:txBody>
      </p:sp>
    </p:spTree>
    <p:extLst>
      <p:ext uri="{BB962C8B-B14F-4D97-AF65-F5344CB8AC3E}">
        <p14:creationId xmlns:p14="http://schemas.microsoft.com/office/powerpoint/2010/main" val="281679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t>LITERATURE REVIEW </a:t>
            </a:r>
            <a:endParaRPr lang="en-IN" sz="2400" dirty="0"/>
          </a:p>
        </p:txBody>
      </p:sp>
      <p:graphicFrame>
        <p:nvGraphicFramePr>
          <p:cNvPr id="7" name="Table 6"/>
          <p:cNvGraphicFramePr>
            <a:graphicFrameLocks noGrp="1"/>
          </p:cNvGraphicFramePr>
          <p:nvPr>
            <p:extLst>
              <p:ext uri="{D42A27DB-BD31-4B8C-83A1-F6EECF244321}">
                <p14:modId xmlns:p14="http://schemas.microsoft.com/office/powerpoint/2010/main" val="1627820304"/>
              </p:ext>
            </p:extLst>
          </p:nvPr>
        </p:nvGraphicFramePr>
        <p:xfrm>
          <a:off x="213152" y="1417320"/>
          <a:ext cx="8535312" cy="4374525"/>
        </p:xfrm>
        <a:graphic>
          <a:graphicData uri="http://schemas.openxmlformats.org/drawingml/2006/table">
            <a:tbl>
              <a:tblPr firstRow="1" firstCol="1" bandRow="1">
                <a:tableStyleId>{5C22544A-7EE6-4342-B048-85BDC9FD1C3A}</a:tableStyleId>
              </a:tblPr>
              <a:tblGrid>
                <a:gridCol w="754429"/>
                <a:gridCol w="1405812"/>
                <a:gridCol w="864096"/>
                <a:gridCol w="1728192"/>
                <a:gridCol w="3024336"/>
                <a:gridCol w="758447"/>
              </a:tblGrid>
              <a:tr h="395117">
                <a:tc>
                  <a:txBody>
                    <a:bodyPr/>
                    <a:lstStyle/>
                    <a:p>
                      <a:pPr algn="just">
                        <a:lnSpc>
                          <a:spcPct val="107000"/>
                        </a:lnSpc>
                        <a:spcAft>
                          <a:spcPts val="0"/>
                        </a:spcAft>
                      </a:pPr>
                      <a:r>
                        <a:rPr lang="en-US" sz="1200" dirty="0" err="1">
                          <a:effectLst/>
                        </a:rPr>
                        <a:t>S.No</a:t>
                      </a:r>
                      <a:r>
                        <a:rPr lang="en-US" sz="1200" dirty="0">
                          <a:effectLst/>
                        </a:rPr>
                        <a:t>.</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                    AUTHOR</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 </a:t>
                      </a:r>
                      <a:endParaRPr lang="en-IN" sz="1200">
                        <a:effectLst/>
                      </a:endParaRPr>
                    </a:p>
                    <a:p>
                      <a:pPr algn="just">
                        <a:lnSpc>
                          <a:spcPct val="107000"/>
                        </a:lnSpc>
                        <a:spcAft>
                          <a:spcPts val="0"/>
                        </a:spcAft>
                      </a:pPr>
                      <a:r>
                        <a:rPr lang="en-US" sz="1200">
                          <a:effectLst/>
                        </a:rPr>
                        <a:t>YEAR </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 </a:t>
                      </a:r>
                      <a:endParaRPr lang="en-IN" sz="1200">
                        <a:effectLst/>
                      </a:endParaRPr>
                    </a:p>
                    <a:p>
                      <a:pPr algn="just">
                        <a:lnSpc>
                          <a:spcPct val="107000"/>
                        </a:lnSpc>
                        <a:spcAft>
                          <a:spcPts val="0"/>
                        </a:spcAft>
                      </a:pPr>
                      <a:r>
                        <a:rPr lang="en-US" sz="1200">
                          <a:effectLst/>
                        </a:rPr>
                        <a:t>TITLE </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 </a:t>
                      </a:r>
                      <a:endParaRPr lang="en-IN" sz="1200">
                        <a:effectLst/>
                      </a:endParaRPr>
                    </a:p>
                    <a:p>
                      <a:pPr algn="just">
                        <a:lnSpc>
                          <a:spcPct val="107000"/>
                        </a:lnSpc>
                        <a:spcAft>
                          <a:spcPts val="0"/>
                        </a:spcAft>
                      </a:pPr>
                      <a:r>
                        <a:rPr lang="en-US" sz="1200">
                          <a:effectLst/>
                        </a:rPr>
                        <a:t> FINDINGS</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Technology</a:t>
                      </a:r>
                      <a:endParaRPr lang="en-IN" sz="1200">
                        <a:effectLst/>
                        <a:latin typeface="Calibri" panose="020F0502020204030204" pitchFamily="34" charset="0"/>
                        <a:ea typeface="Calibri" panose="020F0502020204030204" pitchFamily="34" charset="0"/>
                        <a:cs typeface="Mangal"/>
                      </a:endParaRPr>
                    </a:p>
                  </a:txBody>
                  <a:tcPr marL="52433" marR="52433" marT="0" marB="0"/>
                </a:tc>
              </a:tr>
              <a:tr h="1157128">
                <a:tc>
                  <a:txBody>
                    <a:bodyPr/>
                    <a:lstStyle/>
                    <a:p>
                      <a:pPr algn="just">
                        <a:lnSpc>
                          <a:spcPct val="107000"/>
                        </a:lnSpc>
                        <a:spcAft>
                          <a:spcPts val="0"/>
                        </a:spcAft>
                      </a:pPr>
                      <a:r>
                        <a:rPr lang="en-US" sz="1200" dirty="0">
                          <a:effectLst/>
                        </a:rPr>
                        <a:t>1</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err="1">
                          <a:effectLst/>
                        </a:rPr>
                        <a:t>RituJha</a:t>
                      </a:r>
                      <a:r>
                        <a:rPr lang="en-US" sz="1200" dirty="0">
                          <a:effectLst/>
                        </a:rPr>
                        <a:t> and </a:t>
                      </a:r>
                      <a:r>
                        <a:rPr lang="en-US" sz="1200" dirty="0" err="1">
                          <a:effectLst/>
                        </a:rPr>
                        <a:t>Subhendu</a:t>
                      </a:r>
                      <a:r>
                        <a:rPr lang="en-US" sz="1200" dirty="0">
                          <a:effectLst/>
                        </a:rPr>
                        <a:t> Kumar Das.</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a:effectLst/>
                        </a:rPr>
                        <a:t>2021</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Microservices Architecture for E-commerce Websites</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The paper provides a comprehensive review of the Microservices Architecture (MSA) for E-commerce websites.</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nSpc>
                          <a:spcPct val="107000"/>
                        </a:lnSpc>
                        <a:spcAft>
                          <a:spcPts val="0"/>
                        </a:spcAft>
                      </a:pPr>
                      <a:r>
                        <a:rPr lang="en-US" sz="1200">
                          <a:effectLst/>
                        </a:rPr>
                        <a:t>Docker, Kubernetes, and service mesh frameworks </a:t>
                      </a:r>
                      <a:endParaRPr lang="en-IN" sz="1200">
                        <a:effectLst/>
                        <a:latin typeface="Calibri" panose="020F0502020204030204" pitchFamily="34" charset="0"/>
                        <a:ea typeface="Calibri" panose="020F0502020204030204" pitchFamily="34" charset="0"/>
                        <a:cs typeface="Mangal"/>
                      </a:endParaRPr>
                    </a:p>
                  </a:txBody>
                  <a:tcPr marL="52433" marR="52433" marT="0" marB="0"/>
                </a:tc>
              </a:tr>
              <a:tr h="1350006">
                <a:tc>
                  <a:txBody>
                    <a:bodyPr/>
                    <a:lstStyle/>
                    <a:p>
                      <a:pPr algn="just">
                        <a:lnSpc>
                          <a:spcPct val="107000"/>
                        </a:lnSpc>
                        <a:spcAft>
                          <a:spcPts val="0"/>
                        </a:spcAft>
                      </a:pPr>
                      <a:r>
                        <a:rPr lang="en-US" sz="1200">
                          <a:effectLst/>
                        </a:rPr>
                        <a:t>2</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Kehan Wang and Liang Chen</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a:effectLst/>
                        </a:rPr>
                        <a:t> 2019</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a:effectLst/>
                        </a:rPr>
                        <a:t>An Overview of </a:t>
                      </a:r>
                      <a:r>
                        <a:rPr lang="en-US" sz="1200" dirty="0" err="1">
                          <a:effectLst/>
                        </a:rPr>
                        <a:t>Serverless</a:t>
                      </a:r>
                      <a:r>
                        <a:rPr lang="en-US" sz="1200" dirty="0">
                          <a:effectLst/>
                        </a:rPr>
                        <a:t> Computing: Architectures, Applications, and Challenges. IEEE Internet of Things Journal, 6, 8995-9007.</a:t>
                      </a:r>
                      <a:endParaRPr lang="en-IN" sz="1200" dirty="0">
                        <a:effectLst/>
                      </a:endParaRPr>
                    </a:p>
                    <a:p>
                      <a:pPr algn="just">
                        <a:lnSpc>
                          <a:spcPct val="107000"/>
                        </a:lnSpc>
                        <a:spcAft>
                          <a:spcPts val="0"/>
                        </a:spcAft>
                      </a:pPr>
                      <a:r>
                        <a:rPr lang="en-US" sz="1200" dirty="0">
                          <a:effectLst/>
                        </a:rPr>
                        <a:t> </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a:effectLst/>
                        </a:rPr>
                        <a:t>Discuss the challenges associated with </a:t>
                      </a:r>
                      <a:r>
                        <a:rPr lang="en-US" sz="1200" dirty="0" err="1">
                          <a:effectLst/>
                        </a:rPr>
                        <a:t>serverless</a:t>
                      </a:r>
                      <a:r>
                        <a:rPr lang="en-US" sz="1200" dirty="0">
                          <a:effectLst/>
                        </a:rPr>
                        <a:t> computing, such as security, performance, and vendor lock-in</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nSpc>
                          <a:spcPct val="107000"/>
                        </a:lnSpc>
                        <a:spcAft>
                          <a:spcPts val="0"/>
                        </a:spcAft>
                      </a:pPr>
                      <a:r>
                        <a:rPr lang="en-US" sz="1200">
                          <a:effectLst/>
                        </a:rPr>
                        <a:t>serverless computing</a:t>
                      </a:r>
                      <a:endParaRPr lang="en-IN" sz="1200">
                        <a:effectLst/>
                        <a:latin typeface="Calibri" panose="020F0502020204030204" pitchFamily="34" charset="0"/>
                        <a:ea typeface="Calibri" panose="020F0502020204030204" pitchFamily="34" charset="0"/>
                        <a:cs typeface="Mangal"/>
                      </a:endParaRPr>
                    </a:p>
                  </a:txBody>
                  <a:tcPr marL="52433" marR="52433" marT="0" marB="0"/>
                </a:tc>
              </a:tr>
              <a:tr h="1053645">
                <a:tc>
                  <a:txBody>
                    <a:bodyPr/>
                    <a:lstStyle/>
                    <a:p>
                      <a:pPr algn="just">
                        <a:lnSpc>
                          <a:spcPct val="107000"/>
                        </a:lnSpc>
                        <a:spcAft>
                          <a:spcPts val="0"/>
                        </a:spcAft>
                      </a:pPr>
                      <a:r>
                        <a:rPr lang="en-US" sz="1200">
                          <a:effectLst/>
                        </a:rPr>
                        <a:t>3</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err="1">
                          <a:effectLst/>
                        </a:rPr>
                        <a:t>Zibin</a:t>
                      </a:r>
                      <a:r>
                        <a:rPr lang="en-US" sz="1200" dirty="0">
                          <a:effectLst/>
                        </a:rPr>
                        <a:t> </a:t>
                      </a:r>
                      <a:r>
                        <a:rPr lang="en-US" sz="1200" dirty="0" err="1">
                          <a:effectLst/>
                        </a:rPr>
                        <a:t>Zheng</a:t>
                      </a:r>
                      <a:r>
                        <a:rPr lang="en-US" sz="1200" dirty="0">
                          <a:effectLst/>
                        </a:rPr>
                        <a:t>, </a:t>
                      </a:r>
                      <a:r>
                        <a:rPr lang="en-US" sz="1200" dirty="0" err="1">
                          <a:effectLst/>
                        </a:rPr>
                        <a:t>ShenglingXie</a:t>
                      </a:r>
                      <a:r>
                        <a:rPr lang="en-US" sz="1200" dirty="0">
                          <a:effectLst/>
                        </a:rPr>
                        <a:t>, </a:t>
                      </a:r>
                      <a:r>
                        <a:rPr lang="en-US" sz="1200" dirty="0" err="1">
                          <a:effectLst/>
                        </a:rPr>
                        <a:t>Hao</a:t>
                      </a:r>
                      <a:r>
                        <a:rPr lang="en-US" sz="1200" dirty="0">
                          <a:effectLst/>
                        </a:rPr>
                        <a:t> Dai, </a:t>
                      </a:r>
                      <a:r>
                        <a:rPr lang="en-US" sz="1200" dirty="0" err="1">
                          <a:effectLst/>
                        </a:rPr>
                        <a:t>Xiaodong</a:t>
                      </a:r>
                      <a:r>
                        <a:rPr lang="en-US" sz="1200" dirty="0">
                          <a:effectLst/>
                        </a:rPr>
                        <a:t> Chen, and </a:t>
                      </a:r>
                      <a:r>
                        <a:rPr lang="en-US" sz="1200" dirty="0" err="1">
                          <a:effectLst/>
                        </a:rPr>
                        <a:t>Huaqun</a:t>
                      </a:r>
                      <a:r>
                        <a:rPr lang="en-US" sz="1200" dirty="0">
                          <a:effectLst/>
                        </a:rPr>
                        <a:t> Wang.</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2017</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a:effectLst/>
                        </a:rPr>
                        <a:t>Blockchain Challenges and Opportunities: A Survey. International Journal of Web and Grid Services, 13</a:t>
                      </a:r>
                      <a:endParaRPr lang="en-IN" sz="120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a:effectLst/>
                        </a:rPr>
                        <a:t>highlighted the potential applications of </a:t>
                      </a:r>
                      <a:r>
                        <a:rPr lang="en-US" sz="1200" dirty="0" err="1">
                          <a:effectLst/>
                        </a:rPr>
                        <a:t>blockchain</a:t>
                      </a:r>
                      <a:r>
                        <a:rPr lang="en-US" sz="1200" dirty="0">
                          <a:effectLst/>
                        </a:rPr>
                        <a:t> technology in different domains, such as finance, supply chain management, and healthcare.</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c>
                  <a:txBody>
                    <a:bodyPr/>
                    <a:lstStyle/>
                    <a:p>
                      <a:pPr algn="just">
                        <a:lnSpc>
                          <a:spcPct val="107000"/>
                        </a:lnSpc>
                        <a:spcAft>
                          <a:spcPts val="0"/>
                        </a:spcAft>
                      </a:pPr>
                      <a:r>
                        <a:rPr lang="en-US" sz="1200" dirty="0" err="1">
                          <a:effectLst/>
                        </a:rPr>
                        <a:t>Blockchain</a:t>
                      </a:r>
                      <a:endParaRPr lang="en-IN" sz="1200" dirty="0">
                        <a:effectLst/>
                        <a:latin typeface="Calibri" panose="020F0502020204030204" pitchFamily="34" charset="0"/>
                        <a:ea typeface="Calibri" panose="020F0502020204030204" pitchFamily="34" charset="0"/>
                        <a:cs typeface="Mangal"/>
                      </a:endParaRPr>
                    </a:p>
                  </a:txBody>
                  <a:tcPr marL="52433" marR="52433" marT="0" marB="0"/>
                </a:tc>
              </a:tr>
            </a:tbl>
          </a:graphicData>
        </a:graphic>
      </p:graphicFrame>
    </p:spTree>
    <p:extLst>
      <p:ext uri="{BB962C8B-B14F-4D97-AF65-F5344CB8AC3E}">
        <p14:creationId xmlns:p14="http://schemas.microsoft.com/office/powerpoint/2010/main" val="148603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1124745"/>
            <a:ext cx="8208912" cy="6034985"/>
          </a:xfrm>
          <a:prstGeom prst="rect">
            <a:avLst/>
          </a:prstGeom>
        </p:spPr>
        <p:txBody>
          <a:bodyPr wrap="square">
            <a:spAutoFit/>
          </a:bodyPr>
          <a:lstStyle/>
          <a:p>
            <a:pPr algn="just">
              <a:lnSpc>
                <a:spcPct val="107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The use of distributed ledger technology (DLT), specifically </a:t>
            </a:r>
            <a:r>
              <a:rPr lang="en-US" sz="1400" dirty="0" err="1">
                <a:latin typeface="Calibri" panose="020F0502020204030204" pitchFamily="34" charset="0"/>
                <a:ea typeface="Calibri" panose="020F0502020204030204" pitchFamily="34" charset="0"/>
                <a:cs typeface="Calibri" panose="020F0502020204030204" pitchFamily="34" charset="0"/>
              </a:rPr>
              <a:t>blockchain</a:t>
            </a:r>
            <a:r>
              <a:rPr lang="en-US" sz="1400" dirty="0">
                <a:latin typeface="Calibri" panose="020F0502020204030204" pitchFamily="34" charset="0"/>
                <a:ea typeface="Calibri" panose="020F0502020204030204" pitchFamily="34" charset="0"/>
                <a:cs typeface="Calibri" panose="020F0502020204030204" pitchFamily="34" charset="0"/>
              </a:rPr>
              <a:t> technology, has garnered significant attention in recent years due to its potential to revolutionize various industries, including </a:t>
            </a:r>
            <a:r>
              <a:rPr lang="en-US" sz="1400" dirty="0" smtClean="0">
                <a:latin typeface="Calibri" panose="020F0502020204030204" pitchFamily="34" charset="0"/>
                <a:ea typeface="Calibri" panose="020F0502020204030204" pitchFamily="34" charset="0"/>
                <a:cs typeface="Calibri" panose="020F0502020204030204" pitchFamily="34" charset="0"/>
              </a:rPr>
              <a:t>e-commerce]. </a:t>
            </a:r>
            <a:r>
              <a:rPr lang="en-US" sz="1400" dirty="0" err="1">
                <a:latin typeface="Calibri" panose="020F0502020204030204" pitchFamily="34" charset="0"/>
                <a:ea typeface="Calibri" panose="020F0502020204030204" pitchFamily="34" charset="0"/>
                <a:cs typeface="Calibri" panose="020F0502020204030204" pitchFamily="34" charset="0"/>
              </a:rPr>
              <a:t>Blockchain</a:t>
            </a:r>
            <a:r>
              <a:rPr lang="en-US" sz="1400" dirty="0">
                <a:latin typeface="Calibri" panose="020F0502020204030204" pitchFamily="34" charset="0"/>
                <a:ea typeface="Calibri" panose="020F0502020204030204" pitchFamily="34" charset="0"/>
                <a:cs typeface="Calibri" panose="020F0502020204030204" pitchFamily="34" charset="0"/>
              </a:rPr>
              <a:t> technology offers a decentralized and secure way to manage transactions and data, making it an attractive option for e-commerce websites that require secure and efficient data </a:t>
            </a:r>
            <a:r>
              <a:rPr lang="en-US" sz="1400" dirty="0" err="1">
                <a:latin typeface="Calibri" panose="020F0502020204030204" pitchFamily="34" charset="0"/>
                <a:ea typeface="Calibri" panose="020F0502020204030204" pitchFamily="34" charset="0"/>
                <a:cs typeface="Calibri" panose="020F0502020204030204" pitchFamily="34" charset="0"/>
              </a:rPr>
              <a:t>management.One</a:t>
            </a:r>
            <a:r>
              <a:rPr lang="en-US" sz="1400" dirty="0">
                <a:latin typeface="Calibri" panose="020F0502020204030204" pitchFamily="34" charset="0"/>
                <a:ea typeface="Calibri" panose="020F0502020204030204" pitchFamily="34" charset="0"/>
                <a:cs typeface="Calibri" panose="020F0502020204030204" pitchFamily="34" charset="0"/>
              </a:rPr>
              <a:t> of the key components of </a:t>
            </a:r>
            <a:r>
              <a:rPr lang="en-US" sz="1400" dirty="0" err="1">
                <a:latin typeface="Calibri" panose="020F0502020204030204" pitchFamily="34" charset="0"/>
                <a:ea typeface="Calibri" panose="020F0502020204030204" pitchFamily="34" charset="0"/>
                <a:cs typeface="Calibri" panose="020F0502020204030204" pitchFamily="34" charset="0"/>
              </a:rPr>
              <a:t>blockchain</a:t>
            </a:r>
            <a:r>
              <a:rPr lang="en-US" sz="1400" dirty="0">
                <a:latin typeface="Calibri" panose="020F0502020204030204" pitchFamily="34" charset="0"/>
                <a:ea typeface="Calibri" panose="020F0502020204030204" pitchFamily="34" charset="0"/>
                <a:cs typeface="Calibri" panose="020F0502020204030204" pitchFamily="34" charset="0"/>
              </a:rPr>
              <a:t> technology is smart contracts, which are self-executing contracts with the terms of the agreement between buyer and seller being directly written into lines of code [5]. This allows for automated and secure transactions without the need for intermediaries, reducing transaction costs and increasing efficiency.</a:t>
            </a:r>
            <a:endParaRPr lang="en-IN" sz="1400" dirty="0">
              <a:latin typeface="Calibri" panose="020F0502020204030204" pitchFamily="34" charset="0"/>
              <a:ea typeface="Calibri" panose="020F0502020204030204" pitchFamily="34" charset="0"/>
              <a:cs typeface="Mangal"/>
            </a:endParaRPr>
          </a:p>
          <a:p>
            <a:pPr algn="just">
              <a:lnSpc>
                <a:spcPct val="107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Decentralized storage systems, such as </a:t>
            </a:r>
            <a:r>
              <a:rPr lang="en-US" sz="1400" dirty="0" err="1">
                <a:latin typeface="Calibri" panose="020F0502020204030204" pitchFamily="34" charset="0"/>
                <a:ea typeface="Calibri" panose="020F0502020204030204" pitchFamily="34" charset="0"/>
                <a:cs typeface="Calibri" panose="020F0502020204030204" pitchFamily="34" charset="0"/>
              </a:rPr>
              <a:t>InterPlanetary</a:t>
            </a:r>
            <a:r>
              <a:rPr lang="en-US" sz="1400" dirty="0">
                <a:latin typeface="Calibri" panose="020F0502020204030204" pitchFamily="34" charset="0"/>
                <a:ea typeface="Calibri" panose="020F0502020204030204" pitchFamily="34" charset="0"/>
                <a:cs typeface="Calibri" panose="020F0502020204030204" pitchFamily="34" charset="0"/>
              </a:rPr>
              <a:t> File System (IPFS) and Swarm, offer a secure and reliable way to store data in a decentralized manner, making it accessible to all parties involved in the e-commerce transaction </a:t>
            </a:r>
            <a:r>
              <a:rPr lang="en-US" sz="1400" dirty="0" smtClean="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use of a distributed infrastructure based on </a:t>
            </a:r>
            <a:r>
              <a:rPr lang="en-US" sz="1400" dirty="0" err="1">
                <a:latin typeface="Calibri" panose="020F0502020204030204" pitchFamily="34" charset="0"/>
                <a:ea typeface="Calibri" panose="020F0502020204030204" pitchFamily="34" charset="0"/>
                <a:cs typeface="Calibri" panose="020F0502020204030204" pitchFamily="34" charset="0"/>
              </a:rPr>
              <a:t>blockchain</a:t>
            </a:r>
            <a:r>
              <a:rPr lang="en-US" sz="1400" dirty="0">
                <a:latin typeface="Calibri" panose="020F0502020204030204" pitchFamily="34" charset="0"/>
                <a:ea typeface="Calibri" panose="020F0502020204030204" pitchFamily="34" charset="0"/>
                <a:cs typeface="Calibri" panose="020F0502020204030204" pitchFamily="34" charset="0"/>
              </a:rPr>
              <a:t> nodes also ensures high availability and resilience, as the website is hosted on a network of nodes rather than a centralized </a:t>
            </a:r>
            <a:r>
              <a:rPr lang="en-US" sz="1400" dirty="0" err="1">
                <a:latin typeface="Calibri" panose="020F0502020204030204" pitchFamily="34" charset="0"/>
                <a:ea typeface="Calibri" panose="020F0502020204030204" pitchFamily="34" charset="0"/>
                <a:cs typeface="Calibri" panose="020F0502020204030204" pitchFamily="34" charset="0"/>
              </a:rPr>
              <a:t>server.In</a:t>
            </a:r>
            <a:r>
              <a:rPr lang="en-US" sz="1400" dirty="0">
                <a:latin typeface="Calibri" panose="020F0502020204030204" pitchFamily="34" charset="0"/>
                <a:ea typeface="Calibri" panose="020F0502020204030204" pitchFamily="34" charset="0"/>
                <a:cs typeface="Calibri" panose="020F0502020204030204" pitchFamily="34" charset="0"/>
              </a:rPr>
              <a:t> terms of security, </a:t>
            </a:r>
            <a:r>
              <a:rPr lang="en-US" sz="1400" dirty="0" err="1">
                <a:latin typeface="Calibri" panose="020F0502020204030204" pitchFamily="34" charset="0"/>
                <a:ea typeface="Calibri" panose="020F0502020204030204" pitchFamily="34" charset="0"/>
                <a:cs typeface="Calibri" panose="020F0502020204030204" pitchFamily="34" charset="0"/>
              </a:rPr>
              <a:t>blockchain</a:t>
            </a:r>
            <a:r>
              <a:rPr lang="en-US" sz="1400" dirty="0">
                <a:latin typeface="Calibri" panose="020F0502020204030204" pitchFamily="34" charset="0"/>
                <a:ea typeface="Calibri" panose="020F0502020204030204" pitchFamily="34" charset="0"/>
                <a:cs typeface="Calibri" panose="020F0502020204030204" pitchFamily="34" charset="0"/>
              </a:rPr>
              <a:t> technology offers cryptographic security measures such as digital signatures, hash functions, and encryption to ensure the integrity and confidentiality of </a:t>
            </a:r>
            <a:r>
              <a:rPr lang="en-US" sz="1400" dirty="0" smtClean="0">
                <a:latin typeface="Calibri" panose="020F0502020204030204" pitchFamily="34" charset="0"/>
                <a:ea typeface="Calibri" panose="020F0502020204030204" pitchFamily="34" charset="0"/>
                <a:cs typeface="Calibri" panose="020F0502020204030204" pitchFamily="34" charset="0"/>
              </a:rPr>
              <a:t>data. </a:t>
            </a:r>
            <a:r>
              <a:rPr lang="en-US" sz="1400" dirty="0">
                <a:latin typeface="Calibri" panose="020F0502020204030204" pitchFamily="34" charset="0"/>
                <a:ea typeface="Calibri" panose="020F0502020204030204" pitchFamily="34" charset="0"/>
                <a:cs typeface="Calibri" panose="020F0502020204030204" pitchFamily="34" charset="0"/>
              </a:rPr>
              <a:t>This is particularly important for e-commerce websites that handle sensitive customer information and financial transactions</a:t>
            </a:r>
            <a:r>
              <a:rPr lang="en-US" sz="1400" dirty="0" smtClean="0">
                <a:latin typeface="Calibri" panose="020F0502020204030204" pitchFamily="34" charset="0"/>
                <a:ea typeface="Calibri" panose="020F0502020204030204" pitchFamily="34" charset="0"/>
                <a:cs typeface="Calibri" panose="020F0502020204030204" pitchFamily="34" charset="0"/>
              </a:rPr>
              <a:t>.</a:t>
            </a:r>
          </a:p>
          <a:p>
            <a:pPr algn="just">
              <a:lnSpc>
                <a:spcPct val="107000"/>
              </a:lnSpc>
              <a:spcAft>
                <a:spcPts val="80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1400" dirty="0"/>
              <a:t>Several studies have investigated the potential of using </a:t>
            </a:r>
            <a:r>
              <a:rPr lang="en-US" sz="1400" dirty="0" err="1"/>
              <a:t>blockchain</a:t>
            </a:r>
            <a:r>
              <a:rPr lang="en-US" sz="1400" dirty="0"/>
              <a:t> technology for e-commerce websites. For example, a study by </a:t>
            </a:r>
            <a:r>
              <a:rPr lang="en-US" sz="1400" dirty="0" err="1"/>
              <a:t>Xu</a:t>
            </a:r>
            <a:r>
              <a:rPr lang="en-US" sz="1400" dirty="0"/>
              <a:t> and Weber (2019) proposed a </a:t>
            </a:r>
            <a:r>
              <a:rPr lang="en-US" sz="1400" dirty="0" err="1"/>
              <a:t>blockchain</a:t>
            </a:r>
            <a:r>
              <a:rPr lang="en-US" sz="1400" dirty="0"/>
              <a:t>-based platform for e-commerce that incorporates smart contracts, decentralized storage, and a distributed infrastructure to provide a secure and efficient platform for e-commerce </a:t>
            </a:r>
            <a:r>
              <a:rPr lang="en-US" sz="1400" dirty="0" smtClean="0"/>
              <a:t>transactions. </a:t>
            </a:r>
            <a:r>
              <a:rPr lang="en-US" sz="1400" dirty="0"/>
              <a:t>Another study by Zhang et al. (2020) explored the use of </a:t>
            </a:r>
            <a:r>
              <a:rPr lang="en-US" sz="1400" dirty="0" err="1"/>
              <a:t>blockchain</a:t>
            </a:r>
            <a:r>
              <a:rPr lang="en-US" sz="1400" dirty="0"/>
              <a:t> technology in building </a:t>
            </a:r>
            <a:r>
              <a:rPr lang="en-US" sz="1400" dirty="0" err="1"/>
              <a:t>serverless</a:t>
            </a:r>
            <a:r>
              <a:rPr lang="en-US" sz="1400" dirty="0"/>
              <a:t> e-commerce websites </a:t>
            </a:r>
            <a:r>
              <a:rPr lang="en-US" sz="1400" dirty="0" smtClean="0"/>
              <a:t>. </a:t>
            </a:r>
            <a:r>
              <a:rPr lang="en-US" sz="1400" dirty="0" err="1"/>
              <a:t>Maesa</a:t>
            </a:r>
            <a:r>
              <a:rPr lang="en-US" sz="1400" dirty="0"/>
              <a:t> and </a:t>
            </a:r>
            <a:r>
              <a:rPr lang="en-US" sz="1400" dirty="0" err="1"/>
              <a:t>Pratama</a:t>
            </a:r>
            <a:r>
              <a:rPr lang="en-US" sz="1400" dirty="0"/>
              <a:t> (2020) also proposed the use of </a:t>
            </a:r>
            <a:r>
              <a:rPr lang="en-US" sz="1400" dirty="0" err="1"/>
              <a:t>blockchain</a:t>
            </a:r>
            <a:r>
              <a:rPr lang="en-US" sz="1400" dirty="0"/>
              <a:t> technology to build a secure and decentralized platform for e-commerce </a:t>
            </a:r>
            <a:r>
              <a:rPr lang="en-US" sz="1400" dirty="0" smtClean="0"/>
              <a:t>.</a:t>
            </a:r>
            <a:endParaRPr lang="en-IN" sz="1400" dirty="0"/>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72620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04"/>
            <a:ext cx="9144000" cy="1285884"/>
          </a:xfrm>
        </p:spPr>
        <p:txBody>
          <a:bodyPr>
            <a:normAutofit/>
          </a:bodyPr>
          <a:lstStyle/>
          <a:p>
            <a:pPr algn="ctr"/>
            <a:r>
              <a:rPr lang="en-US" sz="4800" b="1" dirty="0" smtClean="0">
                <a:ln w="50800"/>
                <a:solidFill>
                  <a:schemeClr val="accent3">
                    <a:lumMod val="75000"/>
                  </a:schemeClr>
                </a:solidFill>
                <a:latin typeface="Times New Roman" pitchFamily="18" charset="0"/>
                <a:cs typeface="Times New Roman" pitchFamily="18" charset="0"/>
              </a:rPr>
              <a:t>2. </a:t>
            </a:r>
            <a:r>
              <a:rPr lang="en-US" sz="4800" b="1" dirty="0" err="1" smtClean="0">
                <a:ln w="50800"/>
                <a:solidFill>
                  <a:schemeClr val="accent3">
                    <a:lumMod val="75000"/>
                  </a:schemeClr>
                </a:solidFill>
                <a:latin typeface="Times New Roman" pitchFamily="18" charset="0"/>
                <a:cs typeface="Times New Roman" pitchFamily="18" charset="0"/>
              </a:rPr>
              <a:t>Serverless</a:t>
            </a:r>
            <a:r>
              <a:rPr lang="en-US" sz="4800" b="1" dirty="0" smtClean="0">
                <a:ln w="50800"/>
                <a:solidFill>
                  <a:schemeClr val="accent3">
                    <a:lumMod val="75000"/>
                  </a:schemeClr>
                </a:solidFill>
                <a:latin typeface="Times New Roman" pitchFamily="18" charset="0"/>
                <a:cs typeface="Times New Roman" pitchFamily="18" charset="0"/>
              </a:rPr>
              <a:t> computing</a:t>
            </a:r>
            <a:endParaRPr lang="en-US" sz="4800" b="1" dirty="0"/>
          </a:p>
        </p:txBody>
      </p:sp>
      <p:sp>
        <p:nvSpPr>
          <p:cNvPr id="3" name="Content Placeholder 2"/>
          <p:cNvSpPr>
            <a:spLocks noGrp="1"/>
          </p:cNvSpPr>
          <p:nvPr>
            <p:ph idx="1"/>
          </p:nvPr>
        </p:nvSpPr>
        <p:spPr>
          <a:xfrm>
            <a:off x="0" y="2285992"/>
            <a:ext cx="8786842" cy="4572008"/>
          </a:xfrm>
        </p:spPr>
        <p:txBody>
          <a:bodyPr>
            <a:normAutofit/>
          </a:bodyPr>
          <a:lstStyle/>
          <a:p>
            <a:pPr algn="just">
              <a:lnSpc>
                <a:spcPct val="150000"/>
              </a:lnSpc>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Serverless</a:t>
            </a:r>
            <a:r>
              <a:rPr lang="en-US" sz="2400" dirty="0" smtClean="0">
                <a:latin typeface="Times New Roman" pitchFamily="18" charset="0"/>
                <a:cs typeface="Times New Roman" pitchFamily="18" charset="0"/>
              </a:rPr>
              <a:t> computing is a cloud computing model where the cloud provider manages the infrastructure and dynamically allocates resources to execute application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1143000"/>
          </a:xfrm>
        </p:spPr>
        <p:txBody>
          <a:bodyPr>
            <a:normAutofit fontScale="90000"/>
          </a:bodyPr>
          <a:lstStyle/>
          <a:p>
            <a:r>
              <a:rPr lang="en-US" b="1" dirty="0" smtClean="0">
                <a:latin typeface="Times New Roman" pitchFamily="18" charset="0"/>
                <a:cs typeface="Times New Roman" pitchFamily="18" charset="0"/>
              </a:rPr>
              <a:t>Benefits of </a:t>
            </a:r>
            <a:r>
              <a:rPr lang="en-US" b="1" dirty="0" err="1" smtClean="0">
                <a:latin typeface="Times New Roman" pitchFamily="18" charset="0"/>
                <a:cs typeface="Times New Roman" pitchFamily="18" charset="0"/>
              </a:rPr>
              <a:t>Serverless</a:t>
            </a:r>
            <a:r>
              <a:rPr lang="en-US" b="1" dirty="0" smtClean="0">
                <a:latin typeface="Times New Roman" pitchFamily="18" charset="0"/>
                <a:cs typeface="Times New Roman" pitchFamily="18" charset="0"/>
              </a:rPr>
              <a:t> Computing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7467600" cy="4840303"/>
          </a:xfrm>
        </p:spPr>
        <p:txBody>
          <a:bodyPr/>
          <a:lstStyle/>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Scalability</a:t>
            </a:r>
          </a:p>
          <a:p>
            <a:r>
              <a:rPr lang="en-US" dirty="0" smtClean="0">
                <a:latin typeface="Times New Roman" pitchFamily="18" charset="0"/>
                <a:cs typeface="Times New Roman" pitchFamily="18" charset="0"/>
              </a:rPr>
              <a:t>Cost Efficiency</a:t>
            </a:r>
          </a:p>
          <a:p>
            <a:r>
              <a:rPr lang="en-US" dirty="0" smtClean="0">
                <a:latin typeface="Times New Roman" pitchFamily="18" charset="0"/>
                <a:cs typeface="Times New Roman" pitchFamily="18" charset="0"/>
              </a:rPr>
              <a:t>Reduced Operational Complexity</a:t>
            </a:r>
          </a:p>
          <a:p>
            <a:r>
              <a:rPr lang="en-US" dirty="0" smtClean="0">
                <a:latin typeface="Times New Roman" pitchFamily="18" charset="0"/>
                <a:cs typeface="Times New Roman" pitchFamily="18" charset="0"/>
              </a:rPr>
              <a:t>Increased Agility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9144000" cy="1357322"/>
          </a:xfrm>
        </p:spPr>
        <p:txBody>
          <a:bodyPr>
            <a:normAutofit/>
          </a:bodyPr>
          <a:lstStyle/>
          <a:p>
            <a:pPr algn="ctr"/>
            <a:r>
              <a:rPr lang="en-US" sz="4400" b="1" dirty="0" smtClean="0">
                <a:ln w="50800"/>
                <a:solidFill>
                  <a:schemeClr val="accent2">
                    <a:lumMod val="60000"/>
                    <a:lumOff val="40000"/>
                  </a:schemeClr>
                </a:solidFill>
                <a:latin typeface="Times New Roman" pitchFamily="18" charset="0"/>
                <a:cs typeface="Times New Roman" pitchFamily="18" charset="0"/>
              </a:rPr>
              <a:t>3. Distributed ledger technology</a:t>
            </a:r>
            <a:endParaRPr lang="en-US" b="1" dirty="0"/>
          </a:p>
        </p:txBody>
      </p:sp>
      <p:sp>
        <p:nvSpPr>
          <p:cNvPr id="3" name="Content Placeholder 2"/>
          <p:cNvSpPr>
            <a:spLocks noGrp="1"/>
          </p:cNvSpPr>
          <p:nvPr>
            <p:ph idx="1"/>
          </p:nvPr>
        </p:nvSpPr>
        <p:spPr>
          <a:xfrm>
            <a:off x="0" y="1571612"/>
            <a:ext cx="8929718" cy="5286388"/>
          </a:xfrm>
        </p:spPr>
        <p:txBody>
          <a:bodyPr>
            <a:normAutofit/>
          </a:bodyPr>
          <a:lstStyle/>
          <a:p>
            <a:pPr algn="just">
              <a:lnSpc>
                <a:spcPct val="150000"/>
              </a:lnSpc>
              <a:buNone/>
            </a:pPr>
            <a:r>
              <a:rPr lang="en-US" dirty="0" smtClean="0"/>
              <a:t>   </a:t>
            </a:r>
            <a:r>
              <a:rPr lang="en-US" dirty="0" smtClean="0">
                <a:latin typeface="Times New Roman" pitchFamily="18" charset="0"/>
                <a:cs typeface="Times New Roman" pitchFamily="18" charset="0"/>
              </a:rPr>
              <a:t>Distributed ledger technology, often referred to as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is a decentralized and immutable digital ledger that records transactions across multiple computers in a network.</a:t>
            </a:r>
          </a:p>
        </p:txBody>
      </p:sp>
    </p:spTree>
  </p:cSld>
  <p:clrMapOvr>
    <a:masterClrMapping/>
  </p:clrMapOvr>
</p:sld>
</file>

<file path=ppt/theme/theme1.xml><?xml version="1.0" encoding="utf-8"?>
<a:theme xmlns:a="http://schemas.openxmlformats.org/drawingml/2006/main" name="Techn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1769</TotalTime>
  <Words>1251</Words>
  <Application>Microsoft Office PowerPoint</Application>
  <PresentationFormat>On-screen Show (4:3)</PresentationFormat>
  <Paragraphs>116</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Calibri</vt:lpstr>
      <vt:lpstr>Franklin Gothic Book</vt:lpstr>
      <vt:lpstr>Mangal</vt:lpstr>
      <vt:lpstr>Times New Roman</vt:lpstr>
      <vt:lpstr>Wingdings</vt:lpstr>
      <vt:lpstr>Wingdings 2</vt:lpstr>
      <vt:lpstr>Technic</vt:lpstr>
      <vt:lpstr>  </vt:lpstr>
      <vt:lpstr>1.  Introduction 2.  Serverless computing 3.  Distributed ledger technology 4. Combining serverless computing and distributed ledger technology 5.  Dynamic and scalable e-commerce websites 6.  Security considerations 7.  Cost considerations</vt:lpstr>
      <vt:lpstr>PowerPoint Presentation</vt:lpstr>
      <vt:lpstr>ABSTRACTION</vt:lpstr>
      <vt:lpstr>LITERATURE REVIEW </vt:lpstr>
      <vt:lpstr>PowerPoint Presentation</vt:lpstr>
      <vt:lpstr>2. Serverless computing</vt:lpstr>
      <vt:lpstr>Benefits of Serverless Computing</vt:lpstr>
      <vt:lpstr>3. Distributed ledger technology</vt:lpstr>
      <vt:lpstr>Benefits of DLT for E-commerce</vt:lpstr>
      <vt:lpstr>Serverless Computing and Distributed Ledger Technology (DLT): Overcoming E-commerce Challenges</vt:lpstr>
      <vt:lpstr>Traditional Methodologies for Serverless Websites</vt:lpstr>
      <vt:lpstr>PowerPoint Presentation</vt:lpstr>
      <vt:lpstr>Key challenges of traditional methodology</vt:lpstr>
      <vt:lpstr>ARCHITECTURE OF PROPOSED METHODOLOGY</vt:lpstr>
      <vt:lpstr>Advantages of DLT Approach Over Previous Methodologies</vt:lpstr>
      <vt:lpstr>CONCLUSION</vt:lpstr>
      <vt:lpstr>REFRENCES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dc:creator>
  <cp:lastModifiedBy>hp</cp:lastModifiedBy>
  <cp:revision>85</cp:revision>
  <dcterms:created xsi:type="dcterms:W3CDTF">2023-05-23T13:35:22Z</dcterms:created>
  <dcterms:modified xsi:type="dcterms:W3CDTF">2023-06-30T18:47:13Z</dcterms:modified>
</cp:coreProperties>
</file>