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108" y="-4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BFC9-2689-4D34-883A-88FC2E956B6F}" type="datetimeFigureOut">
              <a:rPr lang="ro-RO" smtClean="0"/>
              <a:t>29.04.2019</a:t>
            </a:fld>
            <a:endParaRPr lang="ro-RO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Овал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B1DF32B-D1D0-48C6-AEE7-D1592EE000B5}" type="slidenum">
              <a:rPr lang="ro-RO" smtClean="0"/>
              <a:t>‹#›</a:t>
            </a:fld>
            <a:endParaRPr lang="ro-RO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BFC9-2689-4D34-883A-88FC2E956B6F}" type="datetimeFigureOut">
              <a:rPr lang="ro-RO" smtClean="0"/>
              <a:t>29.04.2019</a:t>
            </a:fld>
            <a:endParaRPr lang="ro-RO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F32B-D1D0-48C6-AEE7-D1592EE000B5}" type="slidenum">
              <a:rPr lang="ro-RO" smtClean="0"/>
              <a:t>‹#›</a:t>
            </a:fld>
            <a:endParaRPr lang="ro-R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FB1DF32B-D1D0-48C6-AEE7-D1592EE000B5}" type="slidenum">
              <a:rPr lang="ro-RO" smtClean="0"/>
              <a:t>‹#›</a:t>
            </a:fld>
            <a:endParaRPr lang="ro-RO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BFC9-2689-4D34-883A-88FC2E956B6F}" type="datetimeFigureOut">
              <a:rPr lang="ro-RO" smtClean="0"/>
              <a:t>29.04.2019</a:t>
            </a:fld>
            <a:endParaRPr lang="ro-RO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BFC9-2689-4D34-883A-88FC2E956B6F}" type="datetimeFigureOut">
              <a:rPr lang="ro-RO" smtClean="0"/>
              <a:t>29.04.2019</a:t>
            </a:fld>
            <a:endParaRPr lang="ro-RO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FB1DF32B-D1D0-48C6-AEE7-D1592EE000B5}" type="slidenum">
              <a:rPr lang="ro-RO" smtClean="0"/>
              <a:t>‹#›</a:t>
            </a:fld>
            <a:endParaRPr lang="ro-RO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BFC9-2689-4D34-883A-88FC2E956B6F}" type="datetimeFigureOut">
              <a:rPr lang="ro-RO" smtClean="0"/>
              <a:t>29.04.2019</a:t>
            </a:fld>
            <a:endParaRPr lang="ro-RO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B1DF32B-D1D0-48C6-AEE7-D1592EE000B5}" type="slidenum">
              <a:rPr lang="ro-RO" smtClean="0"/>
              <a:t>‹#›</a:t>
            </a:fld>
            <a:endParaRPr lang="ro-RO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3D15BFC9-2689-4D34-883A-88FC2E956B6F}" type="datetimeFigureOut">
              <a:rPr lang="ro-RO" smtClean="0"/>
              <a:t>29.04.2019</a:t>
            </a:fld>
            <a:endParaRPr lang="ro-RO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F32B-D1D0-48C6-AEE7-D1592EE000B5}" type="slidenum">
              <a:rPr lang="ro-RO" smtClean="0"/>
              <a:t>‹#›</a:t>
            </a:fld>
            <a:endParaRPr lang="ro-RO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Содержимое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BFC9-2689-4D34-883A-88FC2E956B6F}" type="datetimeFigureOut">
              <a:rPr lang="ro-RO" smtClean="0"/>
              <a:t>29.04.2019</a:t>
            </a:fld>
            <a:endParaRPr lang="ro-RO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ro-RO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Содержимое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Содержимое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Овал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Овал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FB1DF32B-D1D0-48C6-AEE7-D1592EE000B5}" type="slidenum">
              <a:rPr lang="ro-RO" smtClean="0"/>
              <a:t>‹#›</a:t>
            </a:fld>
            <a:endParaRPr lang="ro-RO"/>
          </a:p>
        </p:txBody>
      </p:sp>
      <p:sp>
        <p:nvSpPr>
          <p:cNvPr id="23" name="Заголовок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BFC9-2689-4D34-883A-88FC2E956B6F}" type="datetimeFigureOut">
              <a:rPr lang="ro-RO" smtClean="0"/>
              <a:t>29.04.2019</a:t>
            </a:fld>
            <a:endParaRPr lang="ro-RO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FB1DF32B-D1D0-48C6-AEE7-D1592EE000B5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BFC9-2689-4D34-883A-88FC2E956B6F}" type="datetimeFigureOut">
              <a:rPr lang="ro-RO" smtClean="0"/>
              <a:t>29.04.2019</a:t>
            </a:fld>
            <a:endParaRPr lang="ro-RO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B1DF32B-D1D0-48C6-AEE7-D1592EE000B5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Содержимое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B1DF32B-D1D0-48C6-AEE7-D1592EE000B5}" type="slidenum">
              <a:rPr lang="ro-RO" smtClean="0"/>
              <a:t>‹#›</a:t>
            </a:fld>
            <a:endParaRPr lang="ro-RO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BFC9-2689-4D34-883A-88FC2E956B6F}" type="datetimeFigureOut">
              <a:rPr lang="ro-RO" smtClean="0"/>
              <a:t>29.04.2019</a:t>
            </a:fld>
            <a:endParaRPr lang="ro-RO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ro-R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ая соединительная линия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Овал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FB1DF32B-D1D0-48C6-AEE7-D1592EE000B5}" type="slidenum">
              <a:rPr lang="ro-RO" smtClean="0"/>
              <a:t>‹#›</a:t>
            </a:fld>
            <a:endParaRPr lang="ro-RO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3D15BFC9-2689-4D34-883A-88FC2E956B6F}" type="datetimeFigureOut">
              <a:rPr lang="ro-RO" smtClean="0"/>
              <a:t>29.04.2019</a:t>
            </a:fld>
            <a:endParaRPr lang="ro-RO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3D15BFC9-2689-4D34-883A-88FC2E956B6F}" type="datetimeFigureOut">
              <a:rPr lang="ro-RO" smtClean="0"/>
              <a:t>29.04.2019</a:t>
            </a:fld>
            <a:endParaRPr lang="ro-RO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ro-RO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B1DF32B-D1D0-48C6-AEE7-D1592EE000B5}" type="slidenum">
              <a:rPr lang="ro-RO" smtClean="0"/>
              <a:t>‹#›</a:t>
            </a:fld>
            <a:endParaRPr lang="ro-RO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83768" y="2780928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2400" dirty="0" err="1" smtClean="0"/>
              <a:t>Luchian</a:t>
            </a:r>
            <a:r>
              <a:rPr lang="en-US" sz="2400" dirty="0" smtClean="0"/>
              <a:t> </a:t>
            </a:r>
            <a:r>
              <a:rPr lang="en-US" sz="2400" dirty="0" err="1" smtClean="0"/>
              <a:t>Merilina</a:t>
            </a:r>
            <a:endParaRPr lang="en-US" sz="2400" dirty="0" smtClean="0"/>
          </a:p>
          <a:p>
            <a:pPr algn="r"/>
            <a:r>
              <a:rPr lang="en-US" sz="2400" dirty="0" smtClean="0"/>
              <a:t>10 B</a:t>
            </a:r>
            <a:endParaRPr lang="ro-RO" sz="2400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 err="1" smtClean="0"/>
              <a:t>Evolutia</a:t>
            </a:r>
            <a:r>
              <a:rPr lang="en-US" dirty="0" smtClean="0"/>
              <a:t> </a:t>
            </a:r>
            <a:r>
              <a:rPr lang="en-US" dirty="0" err="1" smtClean="0"/>
              <a:t>structurii</a:t>
            </a:r>
            <a:r>
              <a:rPr lang="en-US" dirty="0" smtClean="0"/>
              <a:t> </a:t>
            </a:r>
            <a:r>
              <a:rPr lang="en-US" dirty="0" err="1" smtClean="0"/>
              <a:t>calculatoarelor</a:t>
            </a:r>
            <a:endParaRPr lang="ro-RO" dirty="0"/>
          </a:p>
        </p:txBody>
      </p:sp>
      <p:pic>
        <p:nvPicPr>
          <p:cNvPr id="4" name="Рисунок 3" descr="descărcar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1772816"/>
            <a:ext cx="3978121" cy="3960440"/>
          </a:xfrm>
          <a:prstGeom prst="rect">
            <a:avLst/>
          </a:prstGeom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b="1" dirty="0" smtClean="0"/>
              <a:t>Generatia I (1946-1956) caracterizata  prin </a:t>
            </a:r>
            <a:endParaRPr lang="ro-RO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o-RO" dirty="0" smtClean="0"/>
              <a:t>Hardware: relee, tuburi electronice ;</a:t>
            </a:r>
          </a:p>
          <a:p>
            <a:r>
              <a:rPr lang="ro-RO" dirty="0" smtClean="0"/>
              <a:t>Software</a:t>
            </a:r>
            <a:r>
              <a:rPr lang="ro-RO" dirty="0" smtClean="0"/>
              <a:t>: programe cablate, cod masina, limbaj de asamblare ;</a:t>
            </a:r>
          </a:p>
          <a:p>
            <a:r>
              <a:rPr lang="ro-RO" dirty="0" smtClean="0"/>
              <a:t>Capacitate </a:t>
            </a:r>
            <a:r>
              <a:rPr lang="ro-RO" dirty="0" smtClean="0"/>
              <a:t>de memorie : 2 Kocteti ;</a:t>
            </a:r>
          </a:p>
          <a:p>
            <a:r>
              <a:rPr lang="ro-RO" dirty="0" smtClean="0"/>
              <a:t>Viteza</a:t>
            </a:r>
            <a:r>
              <a:rPr lang="ro-RO" dirty="0" smtClean="0"/>
              <a:t> de operare : 10.000 de operatii/sec.  ;</a:t>
            </a:r>
          </a:p>
          <a:p>
            <a:r>
              <a:rPr lang="ro-RO" dirty="0" smtClean="0"/>
              <a:t>Calulatoare</a:t>
            </a:r>
            <a:r>
              <a:rPr lang="ro-RO" dirty="0" smtClean="0"/>
              <a:t> : ENIAC, UNIVAC, IBM ;</a:t>
            </a:r>
          </a:p>
          <a:p>
            <a:endParaRPr lang="ro-RO" dirty="0"/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b="1" dirty="0" smtClean="0"/>
              <a:t>Generatia a II-a (1957-1963) marcata de aparitia tranzistorului</a:t>
            </a:r>
            <a:endParaRPr lang="ro-RO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o-RO" dirty="0" smtClean="0"/>
              <a:t>Hardware: tranzistoare, memorii cu ferite, cablaj imprimat ;</a:t>
            </a:r>
          </a:p>
          <a:p>
            <a:r>
              <a:rPr lang="ro-RO" dirty="0" smtClean="0"/>
              <a:t>Software </a:t>
            </a:r>
            <a:r>
              <a:rPr lang="ro-RO" dirty="0" smtClean="0"/>
              <a:t>: limbaj de nivel înalt ( Algol, Fortan)</a:t>
            </a:r>
          </a:p>
          <a:p>
            <a:r>
              <a:rPr lang="ro-RO" dirty="0" smtClean="0"/>
              <a:t>Memorie </a:t>
            </a:r>
            <a:r>
              <a:rPr lang="ro-RO" dirty="0" smtClean="0"/>
              <a:t>: 32 Kocteti ;</a:t>
            </a:r>
          </a:p>
          <a:p>
            <a:r>
              <a:rPr lang="ro-RO" dirty="0" smtClean="0"/>
              <a:t>Viteza </a:t>
            </a:r>
            <a:r>
              <a:rPr lang="ro-RO" dirty="0" smtClean="0"/>
              <a:t>: 200.000 de instructiuni/sec  </a:t>
            </a:r>
          </a:p>
          <a:p>
            <a:r>
              <a:rPr lang="ro-RO" dirty="0" smtClean="0"/>
              <a:t>Calculatoare</a:t>
            </a:r>
            <a:r>
              <a:rPr lang="ro-RO" dirty="0" smtClean="0"/>
              <a:t> : IBM 7040, NCR501 ;</a:t>
            </a:r>
          </a:p>
          <a:p>
            <a:pPr>
              <a:buNone/>
            </a:pPr>
            <a:r>
              <a:rPr lang="ro-RO" dirty="0" smtClean="0"/>
              <a:t/>
            </a:r>
            <a:br>
              <a:rPr lang="ro-RO" dirty="0" smtClean="0"/>
            </a:br>
            <a:endParaRPr lang="ro-RO" dirty="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b="1" dirty="0" smtClean="0"/>
              <a:t>Generatia a III-a (1964- 1981) caracterizata prin </a:t>
            </a:r>
            <a:endParaRPr lang="ro-RO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o-RO" sz="2800" dirty="0" smtClean="0"/>
              <a:t>Hardware : circuite </a:t>
            </a:r>
            <a:r>
              <a:rPr lang="ro-RO" sz="2800" dirty="0" smtClean="0"/>
              <a:t>integrate</a:t>
            </a:r>
            <a:r>
              <a:rPr lang="en-US" sz="2800" dirty="0" smtClean="0"/>
              <a:t>, </a:t>
            </a:r>
            <a:r>
              <a:rPr lang="ro-RO" sz="2800" dirty="0" smtClean="0"/>
              <a:t>cablaje </a:t>
            </a:r>
            <a:r>
              <a:rPr lang="ro-RO" sz="2800" dirty="0" smtClean="0"/>
              <a:t>imprimate multistrat , discuri magnetice, apararitia primelor microprocesoare ;</a:t>
            </a:r>
          </a:p>
          <a:p>
            <a:r>
              <a:rPr lang="ro-RO" sz="2800" dirty="0" smtClean="0"/>
              <a:t>Software </a:t>
            </a:r>
            <a:r>
              <a:rPr lang="ro-RO" sz="2800" dirty="0" smtClean="0"/>
              <a:t>: limbaje de nivel foarte înalt, programare orientata pe obiecte B.Pascal, programare structurata LISP, primele programe pentru grafica si baze de date . </a:t>
            </a:r>
          </a:p>
          <a:p>
            <a:r>
              <a:rPr lang="ro-RO" sz="2800" dirty="0" smtClean="0"/>
              <a:t>Memorie </a:t>
            </a:r>
            <a:r>
              <a:rPr lang="ro-RO" sz="2800" dirty="0" smtClean="0"/>
              <a:t>: 1÷2 Mocteti ;</a:t>
            </a:r>
          </a:p>
          <a:p>
            <a:r>
              <a:rPr lang="ro-RO" sz="2800" dirty="0" smtClean="0"/>
              <a:t>Viteza </a:t>
            </a:r>
            <a:r>
              <a:rPr lang="ro-RO" sz="2800" dirty="0" smtClean="0"/>
              <a:t>: 5.000.000 de operatii/sec ;</a:t>
            </a:r>
          </a:p>
          <a:p>
            <a:r>
              <a:rPr lang="ro-RO" sz="2800" dirty="0" smtClean="0"/>
              <a:t>Calculatoare</a:t>
            </a:r>
            <a:r>
              <a:rPr lang="ro-RO" sz="2800" dirty="0" smtClean="0"/>
              <a:t> : IBM 370 , FELIX</a:t>
            </a:r>
          </a:p>
          <a:p>
            <a:r>
              <a:rPr lang="ro-RO" sz="2800" dirty="0" smtClean="0"/>
              <a:t>Comunicatii </a:t>
            </a:r>
            <a:r>
              <a:rPr lang="ro-RO" sz="2800" dirty="0" smtClean="0"/>
              <a:t>: Primele comunicatii prin satelit, transmisia de date prin fibra optica.</a:t>
            </a:r>
          </a:p>
          <a:p>
            <a:endParaRPr lang="ro-RO" dirty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b="1" dirty="0" smtClean="0"/>
              <a:t>Generatia a IV-a (1982-1989)  caracterizata prin</a:t>
            </a:r>
            <a:endParaRPr lang="ro-RO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o-RO" dirty="0" smtClean="0"/>
              <a:t>Hardware: circuite integrate pe scara foarte mare ( VLSI ) , sisteme distribuite de calcul, apar microprocesoarele de 16/32  biti, primele elemente optice (discurile optice ) </a:t>
            </a:r>
            <a:endParaRPr lang="en-US" dirty="0" smtClean="0"/>
          </a:p>
          <a:p>
            <a:r>
              <a:rPr lang="ro-RO" dirty="0" smtClean="0"/>
              <a:t>Software </a:t>
            </a:r>
            <a:r>
              <a:rPr lang="ro-RO" dirty="0" smtClean="0"/>
              <a:t>:  Pachete de programe de larga utilizare, sisteme expert , sisteme de operare, se perfectioneaza limbajele de programare  orientate pe obiect, baze de date relationale ;</a:t>
            </a:r>
          </a:p>
          <a:p>
            <a:r>
              <a:rPr lang="ro-RO" dirty="0" smtClean="0"/>
              <a:t>Memorie</a:t>
            </a:r>
            <a:r>
              <a:rPr lang="ro-RO" dirty="0" smtClean="0"/>
              <a:t>  : 8÷10 Mocteti ;  </a:t>
            </a:r>
          </a:p>
          <a:p>
            <a:r>
              <a:rPr lang="ro-RO" dirty="0" smtClean="0"/>
              <a:t>Viteza</a:t>
            </a:r>
            <a:r>
              <a:rPr lang="ro-RO" dirty="0" smtClean="0"/>
              <a:t> :  30 de milioane de instructiuni/sec  ;</a:t>
            </a:r>
          </a:p>
          <a:p>
            <a:r>
              <a:rPr lang="ro-RO" dirty="0" smtClean="0"/>
              <a:t>Caculatoare </a:t>
            </a:r>
            <a:r>
              <a:rPr lang="ro-RO" dirty="0" smtClean="0"/>
              <a:t>: INDEPENDENT, CORAL, IBM (apar mai multe versiuni)</a:t>
            </a:r>
          </a:p>
          <a:p>
            <a:endParaRPr lang="ro-RO" dirty="0"/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b="1" dirty="0" smtClean="0"/>
              <a:t>Generatia a V-a  ( 1991- </a:t>
            </a:r>
            <a:r>
              <a:rPr lang="fr-FR" b="1" dirty="0" smtClean="0"/>
              <a:t> 2002 )  </a:t>
            </a:r>
            <a:r>
              <a:rPr lang="ro-RO" b="1" dirty="0" smtClean="0"/>
              <a:t>în curs de dezvolatare</a:t>
            </a:r>
            <a:endParaRPr lang="ro-RO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646368"/>
          </a:xfrm>
        </p:spPr>
        <p:txBody>
          <a:bodyPr>
            <a:normAutofit fontScale="62500" lnSpcReduction="20000"/>
          </a:bodyPr>
          <a:lstStyle/>
          <a:p>
            <a:r>
              <a:rPr lang="ro-RO" sz="3800" dirty="0" smtClean="0"/>
              <a:t>  Hardware : circuite integrate pe scara ultralarga ULSI ( proiectare circuite integrate 3D ), arhitecturi paralele, alte solutii arhitecturale noi ( retele neurale etc. ), proiectele galiu-arsen .</a:t>
            </a:r>
          </a:p>
          <a:p>
            <a:r>
              <a:rPr lang="ro-RO" sz="3800" dirty="0" smtClean="0"/>
              <a:t>Software </a:t>
            </a:r>
            <a:r>
              <a:rPr lang="ro-RO" sz="3800" dirty="0" smtClean="0"/>
              <a:t>: limbaje concurente,programare functionala, prelucrare simbolica , baze de cunostiinte, sisteme expert evoluate,programe de realitate virtuala, acum apar si sistemele de operare windows. Aceasta perioada este marcata de aparitia internetului si extinderea rapida a acestei retele mondiale.</a:t>
            </a:r>
          </a:p>
          <a:p>
            <a:r>
              <a:rPr lang="ro-RO" sz="3800" dirty="0" smtClean="0"/>
              <a:t>Memorie </a:t>
            </a:r>
            <a:r>
              <a:rPr lang="ro-RO" sz="3800" dirty="0" smtClean="0"/>
              <a:t>: de la zeci,sute de Mocteti pâna la Gocteti ;</a:t>
            </a:r>
          </a:p>
          <a:p>
            <a:r>
              <a:rPr lang="ro-RO" sz="3800" dirty="0" smtClean="0"/>
              <a:t>Viteza </a:t>
            </a:r>
            <a:r>
              <a:rPr lang="ro-RO" sz="3800" dirty="0" smtClean="0"/>
              <a:t>: 1G de instructiuni /sec - 3 G de instructiuni/sec</a:t>
            </a:r>
          </a:p>
          <a:p>
            <a:r>
              <a:rPr lang="ro-RO" sz="3800" dirty="0" smtClean="0"/>
              <a:t>Comunicatiile</a:t>
            </a:r>
            <a:r>
              <a:rPr lang="ro-RO" sz="3800" dirty="0" smtClean="0"/>
              <a:t>: au atins un nivel nemaiintâlnit.. emisiile radio de ordinul GHz, retele globale pe fibra optica , retele de comunicare prin satelit.</a:t>
            </a:r>
          </a:p>
          <a:p>
            <a:r>
              <a:rPr lang="ro-RO" sz="3800" dirty="0" smtClean="0"/>
              <a:t>Calculatoare </a:t>
            </a:r>
            <a:r>
              <a:rPr lang="ro-RO" sz="3800" dirty="0" smtClean="0"/>
              <a:t>: o gama foarte larga de calculatoare</a:t>
            </a:r>
          </a:p>
          <a:p>
            <a:endParaRPr lang="ro-RO" dirty="0"/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фициальная">
  <a:themeElements>
    <a:clrScheme name="Официальная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Официальная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Официальная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16</TotalTime>
  <Words>133</Words>
  <Application>Microsoft Office PowerPoint</Application>
  <PresentationFormat>Экран (4:3)</PresentationFormat>
  <Paragraphs>36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Официальная</vt:lpstr>
      <vt:lpstr>Evolutia structurii calculatoarelor</vt:lpstr>
      <vt:lpstr>Generatia I (1946-1956) caracterizata  prin </vt:lpstr>
      <vt:lpstr>Generatia a II-a (1957-1963) marcata de aparitia tranzistorului</vt:lpstr>
      <vt:lpstr>Generatia a III-a (1964- 1981) caracterizata prin </vt:lpstr>
      <vt:lpstr>Generatia a IV-a (1982-1989)  caracterizata prin</vt:lpstr>
      <vt:lpstr>Generatia a V-a  ( 1991-  2002 )  în curs de dezvolatare</vt:lpstr>
    </vt:vector>
  </TitlesOfParts>
  <Company>RePack by SPecialiST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Evolutia structurii calculatoarelor</dc:title>
  <dc:creator>User</dc:creator>
  <cp:lastModifiedBy>User</cp:lastModifiedBy>
  <cp:revision>1</cp:revision>
  <dcterms:created xsi:type="dcterms:W3CDTF">2019-04-29T05:52:09Z</dcterms:created>
  <dcterms:modified xsi:type="dcterms:W3CDTF">2019-04-29T06:08:25Z</dcterms:modified>
</cp:coreProperties>
</file>