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8035C0-2373-1943-9B14-010EBCEC6DAA}" v="75" dt="2025-09-03T09:54:35.6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19"/>
    <p:restoredTop sz="94694"/>
  </p:normalViewPr>
  <p:slideViewPr>
    <p:cSldViewPr snapToGrid="0">
      <p:cViewPr>
        <p:scale>
          <a:sx n="95" d="100"/>
          <a:sy n="95" d="100"/>
        </p:scale>
        <p:origin x="144" y="7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solidFill>
                  <a:schemeClr val="tx1"/>
                </a:solidFill>
                <a:latin typeface="Times New Roman" panose="02020603050405020304" pitchFamily="18" charset="0"/>
                <a:cs typeface="Times New Roman" panose="02020603050405020304" pitchFamily="18" charset="0"/>
              </a:rPr>
              <a:t>Diagnosis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KE"/>
        </a:p>
      </c:txPr>
    </c:title>
    <c:autoTitleDeleted val="0"/>
    <c:plotArea>
      <c:layout/>
      <c:doughnutChart>
        <c:varyColors val="1"/>
        <c:ser>
          <c:idx val="0"/>
          <c:order val="0"/>
          <c:tx>
            <c:strRef>
              <c:f>Sheet1!$B$1</c:f>
              <c:strCache>
                <c:ptCount val="1"/>
                <c:pt idx="0">
                  <c:v>Diagnosis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818-804B-9348-86F2F92DE31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818-804B-9348-86F2F92DE31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818-804B-9348-86F2F92DE31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818-804B-9348-86F2F92DE31E}"/>
              </c:ext>
            </c:extLst>
          </c:dPt>
          <c:cat>
            <c:strRef>
              <c:f>Sheet1!$A$2:$A$5</c:f>
              <c:strCache>
                <c:ptCount val="2"/>
                <c:pt idx="0">
                  <c:v>PCOS</c:v>
                </c:pt>
                <c:pt idx="1">
                  <c:v>No PCOS</c:v>
                </c:pt>
              </c:strCache>
            </c:strRef>
          </c:cat>
          <c:val>
            <c:numRef>
              <c:f>Sheet1!$B$2:$B$5</c:f>
              <c:numCache>
                <c:formatCode>General</c:formatCode>
                <c:ptCount val="4"/>
                <c:pt idx="0">
                  <c:v>177</c:v>
                </c:pt>
                <c:pt idx="1">
                  <c:v>364</c:v>
                </c:pt>
              </c:numCache>
            </c:numRef>
          </c:val>
          <c:extLst>
            <c:ext xmlns:c16="http://schemas.microsoft.com/office/drawing/2014/chart" uri="{C3380CC4-5D6E-409C-BE32-E72D297353CC}">
              <c16:uniqueId val="{00000000-3921-CB49-B961-2E456000D3F5}"/>
            </c:ext>
          </c:extLst>
        </c:ser>
        <c:dLbls>
          <c:showLegendKey val="0"/>
          <c:showVal val="0"/>
          <c:showCatName val="0"/>
          <c:showSerName val="0"/>
          <c:showPercent val="0"/>
          <c:showBubbleSize val="0"/>
          <c:showLeaderLines val="1"/>
        </c:dLbls>
        <c:firstSliceAng val="0"/>
        <c:holeSize val="50"/>
      </c:doughnutChart>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accent1"/>
      </a:solidFill>
    </a:ln>
    <a:effectLst/>
  </c:spPr>
  <c:txPr>
    <a:bodyPr/>
    <a:lstStyle/>
    <a:p>
      <a:pPr>
        <a:defRPr/>
      </a:pPr>
      <a:endParaRPr lang="en-K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u="sng" dirty="0">
                <a:solidFill>
                  <a:schemeClr val="tx1"/>
                </a:solidFill>
                <a:latin typeface="Times New Roman" panose="02020603050405020304" pitchFamily="18" charset="0"/>
                <a:cs typeface="Times New Roman" panose="02020603050405020304" pitchFamily="18" charset="0"/>
              </a:rPr>
              <a:t>Exercise Status Among</a:t>
            </a:r>
            <a:r>
              <a:rPr lang="en-US" u="sng" baseline="0" dirty="0">
                <a:solidFill>
                  <a:schemeClr val="tx1"/>
                </a:solidFill>
                <a:latin typeface="Times New Roman" panose="02020603050405020304" pitchFamily="18" charset="0"/>
                <a:cs typeface="Times New Roman" panose="02020603050405020304" pitchFamily="18" charset="0"/>
              </a:rPr>
              <a:t> PCOS Non-Obese Patients</a:t>
            </a:r>
            <a:endParaRPr lang="en-US" u="sng" dirty="0">
              <a:solidFill>
                <a:schemeClr val="tx1"/>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a:noFill/>
              </a:ln>
              <a:effectLst/>
            </c:spPr>
            <c:extLst>
              <c:ext xmlns:c16="http://schemas.microsoft.com/office/drawing/2014/chart" uri="{C3380CC4-5D6E-409C-BE32-E72D297353CC}">
                <c16:uniqueId val="{00000001-3899-4F62-88E0-26688F49EA56}"/>
              </c:ext>
            </c:extLst>
          </c:dPt>
          <c:dPt>
            <c:idx val="1"/>
            <c:bubble3D val="0"/>
            <c:spPr>
              <a:solidFill>
                <a:schemeClr val="accent2"/>
              </a:solidFill>
              <a:ln>
                <a:noFill/>
              </a:ln>
              <a:effectLst/>
            </c:spPr>
            <c:extLst>
              <c:ext xmlns:c16="http://schemas.microsoft.com/office/drawing/2014/chart" uri="{C3380CC4-5D6E-409C-BE32-E72D297353CC}">
                <c16:uniqueId val="{00000003-3899-4F62-88E0-26688F49EA56}"/>
              </c:ext>
            </c:extLst>
          </c:dPt>
          <c:dPt>
            <c:idx val="2"/>
            <c:bubble3D val="0"/>
            <c:spPr>
              <a:solidFill>
                <a:schemeClr val="accent3"/>
              </a:solidFill>
              <a:ln>
                <a:noFill/>
              </a:ln>
              <a:effectLst/>
            </c:spPr>
            <c:extLst>
              <c:ext xmlns:c16="http://schemas.microsoft.com/office/drawing/2014/chart" uri="{C3380CC4-5D6E-409C-BE32-E72D297353CC}">
                <c16:uniqueId val="{00000005-3899-4F62-88E0-26688F49EA56}"/>
              </c:ext>
            </c:extLst>
          </c:dPt>
          <c:dPt>
            <c:idx val="3"/>
            <c:bubble3D val="0"/>
            <c:spPr>
              <a:solidFill>
                <a:schemeClr val="accent4"/>
              </a:solidFill>
              <a:ln>
                <a:noFill/>
              </a:ln>
              <a:effectLst/>
            </c:spPr>
            <c:extLst>
              <c:ext xmlns:c16="http://schemas.microsoft.com/office/drawing/2014/chart" uri="{C3380CC4-5D6E-409C-BE32-E72D297353CC}">
                <c16:uniqueId val="{00000007-3899-4F62-88E0-26688F49EA56}"/>
              </c:ext>
            </c:extLst>
          </c:dPt>
          <c:cat>
            <c:strRef>
              <c:f>Sheet1!$A$2:$A$5</c:f>
              <c:strCache>
                <c:ptCount val="2"/>
                <c:pt idx="0">
                  <c:v>Regular Exercise</c:v>
                </c:pt>
                <c:pt idx="1">
                  <c:v>No Exercise</c:v>
                </c:pt>
              </c:strCache>
            </c:strRef>
          </c:cat>
          <c:val>
            <c:numRef>
              <c:f>Sheet1!$B$2:$B$5</c:f>
              <c:numCache>
                <c:formatCode>General</c:formatCode>
                <c:ptCount val="4"/>
                <c:pt idx="0">
                  <c:v>49</c:v>
                </c:pt>
                <c:pt idx="1">
                  <c:v>120</c:v>
                </c:pt>
              </c:numCache>
            </c:numRef>
          </c:val>
          <c:extLst>
            <c:ext xmlns:c16="http://schemas.microsoft.com/office/drawing/2014/chart" uri="{C3380CC4-5D6E-409C-BE32-E72D297353CC}">
              <c16:uniqueId val="{00000000-4B3F-404C-9133-0EF2A968EA62}"/>
            </c:ext>
          </c:extLst>
        </c:ser>
        <c:dLbls>
          <c:showLegendKey val="0"/>
          <c:showVal val="0"/>
          <c:showCatName val="0"/>
          <c:showSerName val="0"/>
          <c:showPercent val="0"/>
          <c:showBubbleSize val="0"/>
          <c:showLeaderLines val="1"/>
        </c:dLbls>
        <c:firstSliceAng val="0"/>
      </c:pieChart>
      <c:spPr>
        <a:noFill/>
        <a:ln>
          <a:noFill/>
        </a:ln>
        <a:effectLst/>
      </c:spPr>
    </c:plotArea>
    <c:legend>
      <c:legendPos val="r"/>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accent1"/>
      </a:solidFill>
    </a:ln>
    <a:effectLst/>
  </c:spPr>
  <c:txPr>
    <a:bodyPr/>
    <a:lstStyle/>
    <a:p>
      <a:pPr>
        <a:defRPr/>
      </a:pPr>
      <a:endParaRPr lang="en-K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834F22-0C4E-4400-9762-B9A9F77D26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BECCB21-270A-4932-A282-5FB0A0D299DE}">
      <dgm:prSet/>
      <dgm:spPr/>
      <dgm:t>
        <a:bodyPr/>
        <a:lstStyle/>
        <a:p>
          <a:r>
            <a:rPr lang="en-KE" dirty="0">
              <a:latin typeface="Times New Roman" panose="02020603050405020304" pitchFamily="18" charset="0"/>
              <a:cs typeface="Times New Roman" panose="02020603050405020304" pitchFamily="18" charset="0"/>
            </a:rPr>
            <a:t>To what extent do biological and lifestyle factors correlate with the diagnosis and severity of PCOS?</a:t>
          </a:r>
          <a:endParaRPr lang="en-US" dirty="0">
            <a:latin typeface="Times New Roman" panose="02020603050405020304" pitchFamily="18" charset="0"/>
            <a:cs typeface="Times New Roman" panose="02020603050405020304" pitchFamily="18" charset="0"/>
          </a:endParaRPr>
        </a:p>
      </dgm:t>
    </dgm:pt>
    <dgm:pt modelId="{352D9421-0E9A-485E-AE03-69689DB0DEBC}" type="parTrans" cxnId="{6909A300-B9B6-42F1-813A-66AEECE0D618}">
      <dgm:prSet/>
      <dgm:spPr/>
      <dgm:t>
        <a:bodyPr/>
        <a:lstStyle/>
        <a:p>
          <a:endParaRPr lang="en-US"/>
        </a:p>
      </dgm:t>
    </dgm:pt>
    <dgm:pt modelId="{2376F89A-6019-45A9-94FC-B2A1B0C139A6}" type="sibTrans" cxnId="{6909A300-B9B6-42F1-813A-66AEECE0D618}">
      <dgm:prSet/>
      <dgm:spPr/>
      <dgm:t>
        <a:bodyPr/>
        <a:lstStyle/>
        <a:p>
          <a:endParaRPr lang="en-US"/>
        </a:p>
      </dgm:t>
    </dgm:pt>
    <dgm:pt modelId="{848D2712-1B9F-4CA1-B7ED-B906DA0C755C}">
      <dgm:prSet/>
      <dgm:spPr/>
      <dgm:t>
        <a:bodyPr/>
        <a:lstStyle/>
        <a:p>
          <a:r>
            <a:rPr lang="en-KE" dirty="0">
              <a:latin typeface="Times New Roman" panose="02020603050405020304" pitchFamily="18" charset="0"/>
              <a:cs typeface="Times New Roman" panose="02020603050405020304" pitchFamily="18" charset="0"/>
            </a:rPr>
            <a:t>Can a predictive model be built using routine clinical and biochemical markers to accurately distinguish PCOS from its most common mimics?</a:t>
          </a:r>
          <a:endParaRPr lang="en-US" dirty="0">
            <a:latin typeface="Times New Roman" panose="02020603050405020304" pitchFamily="18" charset="0"/>
            <a:cs typeface="Times New Roman" panose="02020603050405020304" pitchFamily="18" charset="0"/>
          </a:endParaRPr>
        </a:p>
      </dgm:t>
    </dgm:pt>
    <dgm:pt modelId="{74F5032C-6E06-4876-B503-5D152AA191D7}" type="parTrans" cxnId="{828C2664-97DA-4FDA-8F46-66E2A3E5F51B}">
      <dgm:prSet/>
      <dgm:spPr/>
      <dgm:t>
        <a:bodyPr/>
        <a:lstStyle/>
        <a:p>
          <a:endParaRPr lang="en-US"/>
        </a:p>
      </dgm:t>
    </dgm:pt>
    <dgm:pt modelId="{F6F723D1-18C8-4B85-A627-0A9F00D20580}" type="sibTrans" cxnId="{828C2664-97DA-4FDA-8F46-66E2A3E5F51B}">
      <dgm:prSet/>
      <dgm:spPr/>
      <dgm:t>
        <a:bodyPr/>
        <a:lstStyle/>
        <a:p>
          <a:endParaRPr lang="en-US"/>
        </a:p>
      </dgm:t>
    </dgm:pt>
    <dgm:pt modelId="{B9C7E720-1C2E-49D1-9B75-3AD41C4D233D}" type="pres">
      <dgm:prSet presAssocID="{5F834F22-0C4E-4400-9762-B9A9F77D26D4}" presName="root" presStyleCnt="0">
        <dgm:presLayoutVars>
          <dgm:dir/>
          <dgm:resizeHandles val="exact"/>
        </dgm:presLayoutVars>
      </dgm:prSet>
      <dgm:spPr/>
    </dgm:pt>
    <dgm:pt modelId="{BEB8652B-E6B7-4676-AC3D-1CA9EA4CA5AB}" type="pres">
      <dgm:prSet presAssocID="{8BECCB21-270A-4932-A282-5FB0A0D299DE}" presName="compNode" presStyleCnt="0"/>
      <dgm:spPr/>
    </dgm:pt>
    <dgm:pt modelId="{8E246A61-387E-4F18-A2FA-26A945AA464A}" type="pres">
      <dgm:prSet presAssocID="{8BECCB21-270A-4932-A282-5FB0A0D299DE}" presName="bgRect" presStyleLbl="bgShp" presStyleIdx="0" presStyleCnt="2"/>
      <dgm:spPr/>
    </dgm:pt>
    <dgm:pt modelId="{C74E8EE9-9B4B-474E-9222-EEC28E8DF44F}" type="pres">
      <dgm:prSet presAssocID="{8BECCB21-270A-4932-A282-5FB0A0D299D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40CAF75C-E748-4C3A-88A2-7C98377D9848}" type="pres">
      <dgm:prSet presAssocID="{8BECCB21-270A-4932-A282-5FB0A0D299DE}" presName="spaceRect" presStyleCnt="0"/>
      <dgm:spPr/>
    </dgm:pt>
    <dgm:pt modelId="{1F2C32C9-39DD-46F3-BBC2-BEEEBDD42245}" type="pres">
      <dgm:prSet presAssocID="{8BECCB21-270A-4932-A282-5FB0A0D299DE}" presName="parTx" presStyleLbl="revTx" presStyleIdx="0" presStyleCnt="2">
        <dgm:presLayoutVars>
          <dgm:chMax val="0"/>
          <dgm:chPref val="0"/>
        </dgm:presLayoutVars>
      </dgm:prSet>
      <dgm:spPr/>
    </dgm:pt>
    <dgm:pt modelId="{DD6923C5-F559-45C1-A9A3-FF4F3269E120}" type="pres">
      <dgm:prSet presAssocID="{2376F89A-6019-45A9-94FC-B2A1B0C139A6}" presName="sibTrans" presStyleCnt="0"/>
      <dgm:spPr/>
    </dgm:pt>
    <dgm:pt modelId="{551E7BD2-1B7F-4B17-B219-C749B7D9EE9B}" type="pres">
      <dgm:prSet presAssocID="{848D2712-1B9F-4CA1-B7ED-B906DA0C755C}" presName="compNode" presStyleCnt="0"/>
      <dgm:spPr/>
    </dgm:pt>
    <dgm:pt modelId="{984C6495-3E7A-4844-8419-8DD98DF44894}" type="pres">
      <dgm:prSet presAssocID="{848D2712-1B9F-4CA1-B7ED-B906DA0C755C}" presName="bgRect" presStyleLbl="bgShp" presStyleIdx="1" presStyleCnt="2"/>
      <dgm:spPr/>
    </dgm:pt>
    <dgm:pt modelId="{B3A6B183-17A9-40A2-9FA4-A132FE21E49E}" type="pres">
      <dgm:prSet presAssocID="{848D2712-1B9F-4CA1-B7ED-B906DA0C75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54C8B58A-1E52-4354-9BC2-554108376561}" type="pres">
      <dgm:prSet presAssocID="{848D2712-1B9F-4CA1-B7ED-B906DA0C755C}" presName="spaceRect" presStyleCnt="0"/>
      <dgm:spPr/>
    </dgm:pt>
    <dgm:pt modelId="{01558CC4-7D9F-4954-BDB8-21C9DAE95DAF}" type="pres">
      <dgm:prSet presAssocID="{848D2712-1B9F-4CA1-B7ED-B906DA0C755C}" presName="parTx" presStyleLbl="revTx" presStyleIdx="1" presStyleCnt="2">
        <dgm:presLayoutVars>
          <dgm:chMax val="0"/>
          <dgm:chPref val="0"/>
        </dgm:presLayoutVars>
      </dgm:prSet>
      <dgm:spPr/>
    </dgm:pt>
  </dgm:ptLst>
  <dgm:cxnLst>
    <dgm:cxn modelId="{6909A300-B9B6-42F1-813A-66AEECE0D618}" srcId="{5F834F22-0C4E-4400-9762-B9A9F77D26D4}" destId="{8BECCB21-270A-4932-A282-5FB0A0D299DE}" srcOrd="0" destOrd="0" parTransId="{352D9421-0E9A-485E-AE03-69689DB0DEBC}" sibTransId="{2376F89A-6019-45A9-94FC-B2A1B0C139A6}"/>
    <dgm:cxn modelId="{BB569C0D-6979-4F78-A36A-C53F71A85284}" type="presOf" srcId="{5F834F22-0C4E-4400-9762-B9A9F77D26D4}" destId="{B9C7E720-1C2E-49D1-9B75-3AD41C4D233D}" srcOrd="0" destOrd="0" presId="urn:microsoft.com/office/officeart/2018/2/layout/IconVerticalSolidList"/>
    <dgm:cxn modelId="{B32CD222-4F8C-49DF-B2CD-B6C83FA3F85A}" type="presOf" srcId="{848D2712-1B9F-4CA1-B7ED-B906DA0C755C}" destId="{01558CC4-7D9F-4954-BDB8-21C9DAE95DAF}" srcOrd="0" destOrd="0" presId="urn:microsoft.com/office/officeart/2018/2/layout/IconVerticalSolidList"/>
    <dgm:cxn modelId="{828C2664-97DA-4FDA-8F46-66E2A3E5F51B}" srcId="{5F834F22-0C4E-4400-9762-B9A9F77D26D4}" destId="{848D2712-1B9F-4CA1-B7ED-B906DA0C755C}" srcOrd="1" destOrd="0" parTransId="{74F5032C-6E06-4876-B503-5D152AA191D7}" sibTransId="{F6F723D1-18C8-4B85-A627-0A9F00D20580}"/>
    <dgm:cxn modelId="{7130F3B8-BEA9-4ADF-8612-2EB2CC86DBE8}" type="presOf" srcId="{8BECCB21-270A-4932-A282-5FB0A0D299DE}" destId="{1F2C32C9-39DD-46F3-BBC2-BEEEBDD42245}" srcOrd="0" destOrd="0" presId="urn:microsoft.com/office/officeart/2018/2/layout/IconVerticalSolidList"/>
    <dgm:cxn modelId="{F46EE919-841D-407E-9A7A-7FDE3172427C}" type="presParOf" srcId="{B9C7E720-1C2E-49D1-9B75-3AD41C4D233D}" destId="{BEB8652B-E6B7-4676-AC3D-1CA9EA4CA5AB}" srcOrd="0" destOrd="0" presId="urn:microsoft.com/office/officeart/2018/2/layout/IconVerticalSolidList"/>
    <dgm:cxn modelId="{28B70F46-DFFF-4BA3-8DE1-6731AAA914A0}" type="presParOf" srcId="{BEB8652B-E6B7-4676-AC3D-1CA9EA4CA5AB}" destId="{8E246A61-387E-4F18-A2FA-26A945AA464A}" srcOrd="0" destOrd="0" presId="urn:microsoft.com/office/officeart/2018/2/layout/IconVerticalSolidList"/>
    <dgm:cxn modelId="{E99A843D-D397-45C8-87F3-D1E7F079EF63}" type="presParOf" srcId="{BEB8652B-E6B7-4676-AC3D-1CA9EA4CA5AB}" destId="{C74E8EE9-9B4B-474E-9222-EEC28E8DF44F}" srcOrd="1" destOrd="0" presId="urn:microsoft.com/office/officeart/2018/2/layout/IconVerticalSolidList"/>
    <dgm:cxn modelId="{92898494-E360-469E-98E2-4774EE643C26}" type="presParOf" srcId="{BEB8652B-E6B7-4676-AC3D-1CA9EA4CA5AB}" destId="{40CAF75C-E748-4C3A-88A2-7C98377D9848}" srcOrd="2" destOrd="0" presId="urn:microsoft.com/office/officeart/2018/2/layout/IconVerticalSolidList"/>
    <dgm:cxn modelId="{03683CB2-80AF-4738-AFB5-C66990679590}" type="presParOf" srcId="{BEB8652B-E6B7-4676-AC3D-1CA9EA4CA5AB}" destId="{1F2C32C9-39DD-46F3-BBC2-BEEEBDD42245}" srcOrd="3" destOrd="0" presId="urn:microsoft.com/office/officeart/2018/2/layout/IconVerticalSolidList"/>
    <dgm:cxn modelId="{42BF8F13-6157-4361-B329-25FE7DB5AF17}" type="presParOf" srcId="{B9C7E720-1C2E-49D1-9B75-3AD41C4D233D}" destId="{DD6923C5-F559-45C1-A9A3-FF4F3269E120}" srcOrd="1" destOrd="0" presId="urn:microsoft.com/office/officeart/2018/2/layout/IconVerticalSolidList"/>
    <dgm:cxn modelId="{A9A0C910-2B1C-417C-9233-4D0128FAE516}" type="presParOf" srcId="{B9C7E720-1C2E-49D1-9B75-3AD41C4D233D}" destId="{551E7BD2-1B7F-4B17-B219-C749B7D9EE9B}" srcOrd="2" destOrd="0" presId="urn:microsoft.com/office/officeart/2018/2/layout/IconVerticalSolidList"/>
    <dgm:cxn modelId="{5A82269E-3099-4C15-96BF-921427662BA8}" type="presParOf" srcId="{551E7BD2-1B7F-4B17-B219-C749B7D9EE9B}" destId="{984C6495-3E7A-4844-8419-8DD98DF44894}" srcOrd="0" destOrd="0" presId="urn:microsoft.com/office/officeart/2018/2/layout/IconVerticalSolidList"/>
    <dgm:cxn modelId="{7B72E8E1-AB67-40AD-92CF-D685B977EBB2}" type="presParOf" srcId="{551E7BD2-1B7F-4B17-B219-C749B7D9EE9B}" destId="{B3A6B183-17A9-40A2-9FA4-A132FE21E49E}" srcOrd="1" destOrd="0" presId="urn:microsoft.com/office/officeart/2018/2/layout/IconVerticalSolidList"/>
    <dgm:cxn modelId="{D7538EF9-18C7-4C0A-9944-6035253CB834}" type="presParOf" srcId="{551E7BD2-1B7F-4B17-B219-C749B7D9EE9B}" destId="{54C8B58A-1E52-4354-9BC2-554108376561}" srcOrd="2" destOrd="0" presId="urn:microsoft.com/office/officeart/2018/2/layout/IconVerticalSolidList"/>
    <dgm:cxn modelId="{B48D08A8-8E8C-4D30-B3F0-56008F17E63D}" type="presParOf" srcId="{551E7BD2-1B7F-4B17-B219-C749B7D9EE9B}" destId="{01558CC4-7D9F-4954-BDB8-21C9DAE95D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02A91E-19CE-2B42-B472-019C73E2B894}" type="doc">
      <dgm:prSet loTypeId="urn:microsoft.com/office/officeart/2005/8/layout/matrix2" loCatId="" qsTypeId="urn:microsoft.com/office/officeart/2005/8/quickstyle/simple1" qsCatId="simple" csTypeId="urn:microsoft.com/office/officeart/2005/8/colors/accent1_2" csCatId="accent1" phldr="1"/>
      <dgm:spPr/>
      <dgm:t>
        <a:bodyPr/>
        <a:lstStyle/>
        <a:p>
          <a:endParaRPr lang="en-GB"/>
        </a:p>
      </dgm:t>
    </dgm:pt>
    <dgm:pt modelId="{9097CC22-E480-E94F-8AC2-DDA87730221C}">
      <dgm:prSet phldrT="[Text]" custT="1"/>
      <dgm:spPr/>
      <dgm:t>
        <a:bodyPr/>
        <a:lstStyle/>
        <a:p>
          <a:r>
            <a:rPr lang="en-GB" sz="1600" dirty="0"/>
            <a:t>362</a:t>
          </a:r>
        </a:p>
        <a:p>
          <a:r>
            <a:rPr lang="en-GB" sz="1050" dirty="0"/>
            <a:t>True Neg</a:t>
          </a:r>
        </a:p>
      </dgm:t>
    </dgm:pt>
    <dgm:pt modelId="{4D582FB8-277C-3F45-A9D9-B423F03A01CA}" type="parTrans" cxnId="{664E8D1A-76BA-7645-8DA2-DF2F4E3AA27F}">
      <dgm:prSet/>
      <dgm:spPr/>
      <dgm:t>
        <a:bodyPr/>
        <a:lstStyle/>
        <a:p>
          <a:endParaRPr lang="en-GB"/>
        </a:p>
      </dgm:t>
    </dgm:pt>
    <dgm:pt modelId="{8E6645CC-6C49-1746-854C-5FD62C059152}" type="sibTrans" cxnId="{664E8D1A-76BA-7645-8DA2-DF2F4E3AA27F}">
      <dgm:prSet/>
      <dgm:spPr/>
      <dgm:t>
        <a:bodyPr/>
        <a:lstStyle/>
        <a:p>
          <a:endParaRPr lang="en-GB"/>
        </a:p>
      </dgm:t>
    </dgm:pt>
    <dgm:pt modelId="{08197499-9B41-DA4E-8C4B-D669E6E94A4D}">
      <dgm:prSet phldrT="[Text]" custT="1"/>
      <dgm:spPr/>
      <dgm:t>
        <a:bodyPr/>
        <a:lstStyle/>
        <a:p>
          <a:r>
            <a:rPr lang="en-GB" sz="1600" dirty="0"/>
            <a:t>2</a:t>
          </a:r>
        </a:p>
        <a:p>
          <a:r>
            <a:rPr lang="en-GB" sz="1050" dirty="0"/>
            <a:t>False Pos</a:t>
          </a:r>
        </a:p>
      </dgm:t>
    </dgm:pt>
    <dgm:pt modelId="{A8AE18CB-BCB5-454B-9DFD-B9A58CCE709D}" type="parTrans" cxnId="{64B1E59A-FF52-C64F-9090-43690A0A6742}">
      <dgm:prSet/>
      <dgm:spPr/>
      <dgm:t>
        <a:bodyPr/>
        <a:lstStyle/>
        <a:p>
          <a:endParaRPr lang="en-GB"/>
        </a:p>
      </dgm:t>
    </dgm:pt>
    <dgm:pt modelId="{E1687916-37F8-6140-99B3-7FFA59A31C3B}" type="sibTrans" cxnId="{64B1E59A-FF52-C64F-9090-43690A0A6742}">
      <dgm:prSet/>
      <dgm:spPr/>
      <dgm:t>
        <a:bodyPr/>
        <a:lstStyle/>
        <a:p>
          <a:endParaRPr lang="en-GB"/>
        </a:p>
      </dgm:t>
    </dgm:pt>
    <dgm:pt modelId="{3FDC626F-4AEF-7041-B033-F7AF5DFAAFE4}">
      <dgm:prSet phldrT="[Text]" custT="1"/>
      <dgm:spPr/>
      <dgm:t>
        <a:bodyPr/>
        <a:lstStyle/>
        <a:p>
          <a:r>
            <a:rPr lang="en-GB" sz="1600" dirty="0"/>
            <a:t>127</a:t>
          </a:r>
        </a:p>
        <a:p>
          <a:r>
            <a:rPr lang="en-GB" sz="1050" dirty="0"/>
            <a:t>False Neg</a:t>
          </a:r>
        </a:p>
      </dgm:t>
    </dgm:pt>
    <dgm:pt modelId="{F4828DF3-8A0C-C545-9EAC-AAC773EFD25A}" type="parTrans" cxnId="{5A80AECC-5EBD-0C42-A50C-4CACCCCF72EA}">
      <dgm:prSet/>
      <dgm:spPr/>
      <dgm:t>
        <a:bodyPr/>
        <a:lstStyle/>
        <a:p>
          <a:endParaRPr lang="en-GB"/>
        </a:p>
      </dgm:t>
    </dgm:pt>
    <dgm:pt modelId="{31DAD422-F1AD-DD41-8B4B-4F1C97C8FAC3}" type="sibTrans" cxnId="{5A80AECC-5EBD-0C42-A50C-4CACCCCF72EA}">
      <dgm:prSet/>
      <dgm:spPr/>
      <dgm:t>
        <a:bodyPr/>
        <a:lstStyle/>
        <a:p>
          <a:endParaRPr lang="en-GB"/>
        </a:p>
      </dgm:t>
    </dgm:pt>
    <dgm:pt modelId="{052551A6-3DE3-984F-B0C8-5461E4BB7BA5}">
      <dgm:prSet phldrT="[Text]" custT="1"/>
      <dgm:spPr/>
      <dgm:t>
        <a:bodyPr/>
        <a:lstStyle/>
        <a:p>
          <a:r>
            <a:rPr lang="en-GB" sz="1600" dirty="0"/>
            <a:t>50</a:t>
          </a:r>
        </a:p>
        <a:p>
          <a:r>
            <a:rPr lang="en-GB" sz="1050" dirty="0"/>
            <a:t>True Pos</a:t>
          </a:r>
        </a:p>
      </dgm:t>
    </dgm:pt>
    <dgm:pt modelId="{D03F58E1-9A2A-CC41-AA9A-2AE09DD6D1E9}" type="parTrans" cxnId="{FD24E08B-EB41-F843-8DC6-C5380C08CC1A}">
      <dgm:prSet/>
      <dgm:spPr/>
      <dgm:t>
        <a:bodyPr/>
        <a:lstStyle/>
        <a:p>
          <a:endParaRPr lang="en-GB"/>
        </a:p>
      </dgm:t>
    </dgm:pt>
    <dgm:pt modelId="{4C89A3DA-9D92-3C4A-808E-D3F1CC8AAA87}" type="sibTrans" cxnId="{FD24E08B-EB41-F843-8DC6-C5380C08CC1A}">
      <dgm:prSet/>
      <dgm:spPr/>
      <dgm:t>
        <a:bodyPr/>
        <a:lstStyle/>
        <a:p>
          <a:endParaRPr lang="en-GB"/>
        </a:p>
      </dgm:t>
    </dgm:pt>
    <dgm:pt modelId="{381302B6-23D4-CE4F-B7DA-9AE5D95891E7}" type="pres">
      <dgm:prSet presAssocID="{5C02A91E-19CE-2B42-B472-019C73E2B894}" presName="matrix" presStyleCnt="0">
        <dgm:presLayoutVars>
          <dgm:chMax val="1"/>
          <dgm:dir/>
          <dgm:resizeHandles val="exact"/>
        </dgm:presLayoutVars>
      </dgm:prSet>
      <dgm:spPr/>
    </dgm:pt>
    <dgm:pt modelId="{4EABDAEA-71BC-FF45-AEF5-37C5629DC4B0}" type="pres">
      <dgm:prSet presAssocID="{5C02A91E-19CE-2B42-B472-019C73E2B894}" presName="axisShape" presStyleLbl="bgShp" presStyleIdx="0" presStyleCnt="1"/>
      <dgm:spPr/>
    </dgm:pt>
    <dgm:pt modelId="{B4D3222D-6B68-864B-B8DA-8E54DF3204ED}" type="pres">
      <dgm:prSet presAssocID="{5C02A91E-19CE-2B42-B472-019C73E2B894}" presName="rect1" presStyleLbl="node1" presStyleIdx="0" presStyleCnt="4">
        <dgm:presLayoutVars>
          <dgm:chMax val="0"/>
          <dgm:chPref val="0"/>
          <dgm:bulletEnabled val="1"/>
        </dgm:presLayoutVars>
      </dgm:prSet>
      <dgm:spPr/>
    </dgm:pt>
    <dgm:pt modelId="{11176890-2EFB-A042-9AC2-39F7D1E58962}" type="pres">
      <dgm:prSet presAssocID="{5C02A91E-19CE-2B42-B472-019C73E2B894}" presName="rect2" presStyleLbl="node1" presStyleIdx="1" presStyleCnt="4">
        <dgm:presLayoutVars>
          <dgm:chMax val="0"/>
          <dgm:chPref val="0"/>
          <dgm:bulletEnabled val="1"/>
        </dgm:presLayoutVars>
      </dgm:prSet>
      <dgm:spPr/>
    </dgm:pt>
    <dgm:pt modelId="{44B0FDAE-7179-E748-AD88-B0F0E4F1CD11}" type="pres">
      <dgm:prSet presAssocID="{5C02A91E-19CE-2B42-B472-019C73E2B894}" presName="rect3" presStyleLbl="node1" presStyleIdx="2" presStyleCnt="4">
        <dgm:presLayoutVars>
          <dgm:chMax val="0"/>
          <dgm:chPref val="0"/>
          <dgm:bulletEnabled val="1"/>
        </dgm:presLayoutVars>
      </dgm:prSet>
      <dgm:spPr/>
    </dgm:pt>
    <dgm:pt modelId="{2126E6CA-C8D0-D14C-9238-478668CF474B}" type="pres">
      <dgm:prSet presAssocID="{5C02A91E-19CE-2B42-B472-019C73E2B894}" presName="rect4" presStyleLbl="node1" presStyleIdx="3" presStyleCnt="4">
        <dgm:presLayoutVars>
          <dgm:chMax val="0"/>
          <dgm:chPref val="0"/>
          <dgm:bulletEnabled val="1"/>
        </dgm:presLayoutVars>
      </dgm:prSet>
      <dgm:spPr/>
    </dgm:pt>
  </dgm:ptLst>
  <dgm:cxnLst>
    <dgm:cxn modelId="{664E8D1A-76BA-7645-8DA2-DF2F4E3AA27F}" srcId="{5C02A91E-19CE-2B42-B472-019C73E2B894}" destId="{9097CC22-E480-E94F-8AC2-DDA87730221C}" srcOrd="0" destOrd="0" parTransId="{4D582FB8-277C-3F45-A9D9-B423F03A01CA}" sibTransId="{8E6645CC-6C49-1746-854C-5FD62C059152}"/>
    <dgm:cxn modelId="{C1EE593B-7E5F-7742-A9B5-9F55CF6388F3}" type="presOf" srcId="{9097CC22-E480-E94F-8AC2-DDA87730221C}" destId="{B4D3222D-6B68-864B-B8DA-8E54DF3204ED}" srcOrd="0" destOrd="0" presId="urn:microsoft.com/office/officeart/2005/8/layout/matrix2"/>
    <dgm:cxn modelId="{161B0440-D9BE-3646-BCBF-8161E3D228CA}" type="presOf" srcId="{052551A6-3DE3-984F-B0C8-5461E4BB7BA5}" destId="{2126E6CA-C8D0-D14C-9238-478668CF474B}" srcOrd="0" destOrd="0" presId="urn:microsoft.com/office/officeart/2005/8/layout/matrix2"/>
    <dgm:cxn modelId="{C02C9063-FF50-5D46-AD6D-4F563354C633}" type="presOf" srcId="{08197499-9B41-DA4E-8C4B-D669E6E94A4D}" destId="{11176890-2EFB-A042-9AC2-39F7D1E58962}" srcOrd="0" destOrd="0" presId="urn:microsoft.com/office/officeart/2005/8/layout/matrix2"/>
    <dgm:cxn modelId="{FD24E08B-EB41-F843-8DC6-C5380C08CC1A}" srcId="{5C02A91E-19CE-2B42-B472-019C73E2B894}" destId="{052551A6-3DE3-984F-B0C8-5461E4BB7BA5}" srcOrd="3" destOrd="0" parTransId="{D03F58E1-9A2A-CC41-AA9A-2AE09DD6D1E9}" sibTransId="{4C89A3DA-9D92-3C4A-808E-D3F1CC8AAA87}"/>
    <dgm:cxn modelId="{F0A6088C-0574-A74E-9D17-A5FAFC57D3D8}" type="presOf" srcId="{5C02A91E-19CE-2B42-B472-019C73E2B894}" destId="{381302B6-23D4-CE4F-B7DA-9AE5D95891E7}" srcOrd="0" destOrd="0" presId="urn:microsoft.com/office/officeart/2005/8/layout/matrix2"/>
    <dgm:cxn modelId="{64B1E59A-FF52-C64F-9090-43690A0A6742}" srcId="{5C02A91E-19CE-2B42-B472-019C73E2B894}" destId="{08197499-9B41-DA4E-8C4B-D669E6E94A4D}" srcOrd="1" destOrd="0" parTransId="{A8AE18CB-BCB5-454B-9DFD-B9A58CCE709D}" sibTransId="{E1687916-37F8-6140-99B3-7FFA59A31C3B}"/>
    <dgm:cxn modelId="{5A80AECC-5EBD-0C42-A50C-4CACCCCF72EA}" srcId="{5C02A91E-19CE-2B42-B472-019C73E2B894}" destId="{3FDC626F-4AEF-7041-B033-F7AF5DFAAFE4}" srcOrd="2" destOrd="0" parTransId="{F4828DF3-8A0C-C545-9EAC-AAC773EFD25A}" sibTransId="{31DAD422-F1AD-DD41-8B4B-4F1C97C8FAC3}"/>
    <dgm:cxn modelId="{C48B28F4-2DAB-D348-AF91-52B2BAB477F3}" type="presOf" srcId="{3FDC626F-4AEF-7041-B033-F7AF5DFAAFE4}" destId="{44B0FDAE-7179-E748-AD88-B0F0E4F1CD11}" srcOrd="0" destOrd="0" presId="urn:microsoft.com/office/officeart/2005/8/layout/matrix2"/>
    <dgm:cxn modelId="{AA872B63-30B2-4A40-AF7E-484E9FEBF5F4}" type="presParOf" srcId="{381302B6-23D4-CE4F-B7DA-9AE5D95891E7}" destId="{4EABDAEA-71BC-FF45-AEF5-37C5629DC4B0}" srcOrd="0" destOrd="0" presId="urn:microsoft.com/office/officeart/2005/8/layout/matrix2"/>
    <dgm:cxn modelId="{435D5421-4B7C-4349-B6E4-614B3F1C465A}" type="presParOf" srcId="{381302B6-23D4-CE4F-B7DA-9AE5D95891E7}" destId="{B4D3222D-6B68-864B-B8DA-8E54DF3204ED}" srcOrd="1" destOrd="0" presId="urn:microsoft.com/office/officeart/2005/8/layout/matrix2"/>
    <dgm:cxn modelId="{390B8958-C586-8049-9EF7-AAE1D38A87EE}" type="presParOf" srcId="{381302B6-23D4-CE4F-B7DA-9AE5D95891E7}" destId="{11176890-2EFB-A042-9AC2-39F7D1E58962}" srcOrd="2" destOrd="0" presId="urn:microsoft.com/office/officeart/2005/8/layout/matrix2"/>
    <dgm:cxn modelId="{50B54FBA-DED3-D643-A839-AD03B37FD691}" type="presParOf" srcId="{381302B6-23D4-CE4F-B7DA-9AE5D95891E7}" destId="{44B0FDAE-7179-E748-AD88-B0F0E4F1CD11}" srcOrd="3" destOrd="0" presId="urn:microsoft.com/office/officeart/2005/8/layout/matrix2"/>
    <dgm:cxn modelId="{57A0D334-9AD2-7349-9D90-C9CC9C6AEC43}" type="presParOf" srcId="{381302B6-23D4-CE4F-B7DA-9AE5D95891E7}" destId="{2126E6CA-C8D0-D14C-9238-478668CF474B}"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246A61-387E-4F18-A2FA-26A945AA464A}">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4E8EE9-9B4B-474E-9222-EEC28E8DF44F}">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2C32C9-39DD-46F3-BBC2-BEEEBDD42245}">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KE" sz="2500" kern="1200" dirty="0">
              <a:latin typeface="Times New Roman" panose="02020603050405020304" pitchFamily="18" charset="0"/>
              <a:cs typeface="Times New Roman" panose="02020603050405020304" pitchFamily="18" charset="0"/>
            </a:rPr>
            <a:t>To what extent do biological and lifestyle factors correlate with the diagnosis and severity of PCOS?</a:t>
          </a:r>
          <a:endParaRPr lang="en-US" sz="2500" kern="1200" dirty="0">
            <a:latin typeface="Times New Roman" panose="02020603050405020304" pitchFamily="18" charset="0"/>
            <a:cs typeface="Times New Roman" panose="02020603050405020304" pitchFamily="18" charset="0"/>
          </a:endParaRPr>
        </a:p>
      </dsp:txBody>
      <dsp:txXfrm>
        <a:off x="1509882" y="708097"/>
        <a:ext cx="9005717" cy="1307257"/>
      </dsp:txXfrm>
    </dsp:sp>
    <dsp:sp modelId="{984C6495-3E7A-4844-8419-8DD98DF44894}">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A6B183-17A9-40A2-9FA4-A132FE21E49E}">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558CC4-7D9F-4954-BDB8-21C9DAE95DAF}">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111250">
            <a:lnSpc>
              <a:spcPct val="90000"/>
            </a:lnSpc>
            <a:spcBef>
              <a:spcPct val="0"/>
            </a:spcBef>
            <a:spcAft>
              <a:spcPct val="35000"/>
            </a:spcAft>
            <a:buNone/>
          </a:pPr>
          <a:r>
            <a:rPr lang="en-KE" sz="2500" kern="1200" dirty="0">
              <a:latin typeface="Times New Roman" panose="02020603050405020304" pitchFamily="18" charset="0"/>
              <a:cs typeface="Times New Roman" panose="02020603050405020304" pitchFamily="18" charset="0"/>
            </a:rPr>
            <a:t>Can a predictive model be built using routine clinical and biochemical markers to accurately distinguish PCOS from its most common mimics?</a:t>
          </a:r>
          <a:endParaRPr lang="en-US" sz="2500" kern="1200" dirty="0">
            <a:latin typeface="Times New Roman" panose="02020603050405020304" pitchFamily="18" charset="0"/>
            <a:cs typeface="Times New Roman" panose="02020603050405020304" pitchFamily="18" charset="0"/>
          </a:endParaRPr>
        </a:p>
      </dsp:txBody>
      <dsp:txXfrm>
        <a:off x="1509882" y="2342169"/>
        <a:ext cx="9005717" cy="13072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ABDAEA-71BC-FF45-AEF5-37C5629DC4B0}">
      <dsp:nvSpPr>
        <dsp:cNvPr id="0" name=""/>
        <dsp:cNvSpPr/>
      </dsp:nvSpPr>
      <dsp:spPr>
        <a:xfrm>
          <a:off x="452761" y="0"/>
          <a:ext cx="2246050" cy="224605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3222D-6B68-864B-B8DA-8E54DF3204ED}">
      <dsp:nvSpPr>
        <dsp:cNvPr id="0" name=""/>
        <dsp:cNvSpPr/>
      </dsp:nvSpPr>
      <dsp:spPr>
        <a:xfrm>
          <a:off x="598754" y="145993"/>
          <a:ext cx="898420" cy="898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362</a:t>
          </a:r>
        </a:p>
        <a:p>
          <a:pPr marL="0" lvl="0" indent="0" algn="ctr" defTabSz="711200">
            <a:lnSpc>
              <a:spcPct val="90000"/>
            </a:lnSpc>
            <a:spcBef>
              <a:spcPct val="0"/>
            </a:spcBef>
            <a:spcAft>
              <a:spcPct val="35000"/>
            </a:spcAft>
            <a:buNone/>
          </a:pPr>
          <a:r>
            <a:rPr lang="en-GB" sz="1050" kern="1200" dirty="0"/>
            <a:t>True Neg</a:t>
          </a:r>
        </a:p>
      </dsp:txBody>
      <dsp:txXfrm>
        <a:off x="642611" y="189850"/>
        <a:ext cx="810706" cy="810706"/>
      </dsp:txXfrm>
    </dsp:sp>
    <dsp:sp modelId="{11176890-2EFB-A042-9AC2-39F7D1E58962}">
      <dsp:nvSpPr>
        <dsp:cNvPr id="0" name=""/>
        <dsp:cNvSpPr/>
      </dsp:nvSpPr>
      <dsp:spPr>
        <a:xfrm>
          <a:off x="1654398" y="145993"/>
          <a:ext cx="898420" cy="898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2</a:t>
          </a:r>
        </a:p>
        <a:p>
          <a:pPr marL="0" lvl="0" indent="0" algn="ctr" defTabSz="711200">
            <a:lnSpc>
              <a:spcPct val="90000"/>
            </a:lnSpc>
            <a:spcBef>
              <a:spcPct val="0"/>
            </a:spcBef>
            <a:spcAft>
              <a:spcPct val="35000"/>
            </a:spcAft>
            <a:buNone/>
          </a:pPr>
          <a:r>
            <a:rPr lang="en-GB" sz="1050" kern="1200" dirty="0"/>
            <a:t>False Pos</a:t>
          </a:r>
        </a:p>
      </dsp:txBody>
      <dsp:txXfrm>
        <a:off x="1698255" y="189850"/>
        <a:ext cx="810706" cy="810706"/>
      </dsp:txXfrm>
    </dsp:sp>
    <dsp:sp modelId="{44B0FDAE-7179-E748-AD88-B0F0E4F1CD11}">
      <dsp:nvSpPr>
        <dsp:cNvPr id="0" name=""/>
        <dsp:cNvSpPr/>
      </dsp:nvSpPr>
      <dsp:spPr>
        <a:xfrm>
          <a:off x="598754" y="1201636"/>
          <a:ext cx="898420" cy="898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127</a:t>
          </a:r>
        </a:p>
        <a:p>
          <a:pPr marL="0" lvl="0" indent="0" algn="ctr" defTabSz="711200">
            <a:lnSpc>
              <a:spcPct val="90000"/>
            </a:lnSpc>
            <a:spcBef>
              <a:spcPct val="0"/>
            </a:spcBef>
            <a:spcAft>
              <a:spcPct val="35000"/>
            </a:spcAft>
            <a:buNone/>
          </a:pPr>
          <a:r>
            <a:rPr lang="en-GB" sz="1050" kern="1200" dirty="0"/>
            <a:t>False Neg</a:t>
          </a:r>
        </a:p>
      </dsp:txBody>
      <dsp:txXfrm>
        <a:off x="642611" y="1245493"/>
        <a:ext cx="810706" cy="810706"/>
      </dsp:txXfrm>
    </dsp:sp>
    <dsp:sp modelId="{2126E6CA-C8D0-D14C-9238-478668CF474B}">
      <dsp:nvSpPr>
        <dsp:cNvPr id="0" name=""/>
        <dsp:cNvSpPr/>
      </dsp:nvSpPr>
      <dsp:spPr>
        <a:xfrm>
          <a:off x="1654398" y="1201636"/>
          <a:ext cx="898420" cy="8984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50</a:t>
          </a:r>
        </a:p>
        <a:p>
          <a:pPr marL="0" lvl="0" indent="0" algn="ctr" defTabSz="711200">
            <a:lnSpc>
              <a:spcPct val="90000"/>
            </a:lnSpc>
            <a:spcBef>
              <a:spcPct val="0"/>
            </a:spcBef>
            <a:spcAft>
              <a:spcPct val="35000"/>
            </a:spcAft>
            <a:buNone/>
          </a:pPr>
          <a:r>
            <a:rPr lang="en-GB" sz="1050" kern="1200" dirty="0"/>
            <a:t>True Pos</a:t>
          </a:r>
        </a:p>
      </dsp:txBody>
      <dsp:txXfrm>
        <a:off x="1698255" y="1245493"/>
        <a:ext cx="810706" cy="81070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BA9F5-930C-21FB-FA8A-7842817A9D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KE"/>
          </a:p>
        </p:txBody>
      </p:sp>
      <p:sp>
        <p:nvSpPr>
          <p:cNvPr id="3" name="Subtitle 2">
            <a:extLst>
              <a:ext uri="{FF2B5EF4-FFF2-40B4-BE49-F238E27FC236}">
                <a16:creationId xmlns:a16="http://schemas.microsoft.com/office/drawing/2014/main" id="{F852A28A-5246-690D-F3FC-DCB8FF69E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KE"/>
          </a:p>
        </p:txBody>
      </p:sp>
      <p:sp>
        <p:nvSpPr>
          <p:cNvPr id="4" name="Date Placeholder 3">
            <a:extLst>
              <a:ext uri="{FF2B5EF4-FFF2-40B4-BE49-F238E27FC236}">
                <a16:creationId xmlns:a16="http://schemas.microsoft.com/office/drawing/2014/main" id="{07978B77-467E-96AA-B736-3A50F7240C89}"/>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5" name="Footer Placeholder 4">
            <a:extLst>
              <a:ext uri="{FF2B5EF4-FFF2-40B4-BE49-F238E27FC236}">
                <a16:creationId xmlns:a16="http://schemas.microsoft.com/office/drawing/2014/main" id="{9055A0F4-007C-B698-D7A2-4242232BC5C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E9140B7-998A-BA66-BDC4-DD0A8CD275D2}"/>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971552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CA0A5-0BC8-C626-D998-C406D2BCDFFE}"/>
              </a:ext>
            </a:extLst>
          </p:cNvPr>
          <p:cNvSpPr>
            <a:spLocks noGrp="1"/>
          </p:cNvSpPr>
          <p:nvPr>
            <p:ph type="title"/>
          </p:nvPr>
        </p:nvSpPr>
        <p:spPr/>
        <p:txBody>
          <a:bodyPr/>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0010076C-AFE7-DF76-9D55-C646206957B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FFBA0A00-BC8E-4330-3EBF-3F2085F477B9}"/>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5" name="Footer Placeholder 4">
            <a:extLst>
              <a:ext uri="{FF2B5EF4-FFF2-40B4-BE49-F238E27FC236}">
                <a16:creationId xmlns:a16="http://schemas.microsoft.com/office/drawing/2014/main" id="{112FC6A1-EE4F-FDA7-BDE7-A4F4453261E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E2D7937-3CF5-8329-280C-C4D95A39C442}"/>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191642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4460B-1857-236B-15E9-E217CA648B8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KE"/>
          </a:p>
        </p:txBody>
      </p:sp>
      <p:sp>
        <p:nvSpPr>
          <p:cNvPr id="3" name="Vertical Text Placeholder 2">
            <a:extLst>
              <a:ext uri="{FF2B5EF4-FFF2-40B4-BE49-F238E27FC236}">
                <a16:creationId xmlns:a16="http://schemas.microsoft.com/office/drawing/2014/main" id="{C3140EFD-19FF-1557-3D92-B91F77340B6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BAD54E86-67BD-292B-8B51-EEE6105C7DB2}"/>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5" name="Footer Placeholder 4">
            <a:extLst>
              <a:ext uri="{FF2B5EF4-FFF2-40B4-BE49-F238E27FC236}">
                <a16:creationId xmlns:a16="http://schemas.microsoft.com/office/drawing/2014/main" id="{39D9C4D3-B790-68BA-2D7D-747EB3D2BBC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2066C79-F215-FA04-CFFB-3D5ED89AF9EE}"/>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1415757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A5DA9-01AA-90BB-9AAD-EB4356765C6A}"/>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CB9DC064-06D7-4E0D-7A38-781EBAE0CC2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780FB0AC-AAE5-9F98-D778-E2645048E83B}"/>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5" name="Footer Placeholder 4">
            <a:extLst>
              <a:ext uri="{FF2B5EF4-FFF2-40B4-BE49-F238E27FC236}">
                <a16:creationId xmlns:a16="http://schemas.microsoft.com/office/drawing/2014/main" id="{58CAC45F-92D2-07CF-6C7B-D90034C0AD1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DFF6C4ED-1107-B7C1-BA14-4CE80BCF5442}"/>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1464452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2D24-27F8-4353-BCE0-D02DD8FA4B3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KE"/>
          </a:p>
        </p:txBody>
      </p:sp>
      <p:sp>
        <p:nvSpPr>
          <p:cNvPr id="3" name="Text Placeholder 2">
            <a:extLst>
              <a:ext uri="{FF2B5EF4-FFF2-40B4-BE49-F238E27FC236}">
                <a16:creationId xmlns:a16="http://schemas.microsoft.com/office/drawing/2014/main" id="{D7587CBF-6589-2971-8FF4-EA35362D8B2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7702BFF-E3AF-E4CE-7A45-BE2200EF308B}"/>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5" name="Footer Placeholder 4">
            <a:extLst>
              <a:ext uri="{FF2B5EF4-FFF2-40B4-BE49-F238E27FC236}">
                <a16:creationId xmlns:a16="http://schemas.microsoft.com/office/drawing/2014/main" id="{CF43C550-88E7-981F-A426-8BD58B42F84C}"/>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D0FD7EE-DE62-C692-05C5-E5D88D434B0F}"/>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104678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F3F17-2E46-15DC-13E7-C1839609563B}"/>
              </a:ext>
            </a:extLst>
          </p:cNvPr>
          <p:cNvSpPr>
            <a:spLocks noGrp="1"/>
          </p:cNvSpPr>
          <p:nvPr>
            <p:ph type="title"/>
          </p:nvPr>
        </p:nvSpPr>
        <p:spPr/>
        <p:txBody>
          <a:bodyPr/>
          <a:lstStyle/>
          <a:p>
            <a:r>
              <a:rPr lang="en-GB"/>
              <a:t>Click to edit Master title style</a:t>
            </a:r>
            <a:endParaRPr lang="en-KE"/>
          </a:p>
        </p:txBody>
      </p:sp>
      <p:sp>
        <p:nvSpPr>
          <p:cNvPr id="3" name="Content Placeholder 2">
            <a:extLst>
              <a:ext uri="{FF2B5EF4-FFF2-40B4-BE49-F238E27FC236}">
                <a16:creationId xmlns:a16="http://schemas.microsoft.com/office/drawing/2014/main" id="{100FC80A-D00E-C79B-F22A-C36C9EB7B3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Content Placeholder 3">
            <a:extLst>
              <a:ext uri="{FF2B5EF4-FFF2-40B4-BE49-F238E27FC236}">
                <a16:creationId xmlns:a16="http://schemas.microsoft.com/office/drawing/2014/main" id="{AAED0523-DD5A-6E79-310C-29398CBF6E9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Date Placeholder 4">
            <a:extLst>
              <a:ext uri="{FF2B5EF4-FFF2-40B4-BE49-F238E27FC236}">
                <a16:creationId xmlns:a16="http://schemas.microsoft.com/office/drawing/2014/main" id="{044ED6DF-390E-7F7B-8E7E-20296ACBDF81}"/>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6" name="Footer Placeholder 5">
            <a:extLst>
              <a:ext uri="{FF2B5EF4-FFF2-40B4-BE49-F238E27FC236}">
                <a16:creationId xmlns:a16="http://schemas.microsoft.com/office/drawing/2014/main" id="{2320982C-4F78-726A-340E-7C686DE97852}"/>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DAAB061-FC54-B1DA-5F0B-9A42DE5D982B}"/>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216840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8238-F9D3-37F8-A44C-76D8FD292598}"/>
              </a:ext>
            </a:extLst>
          </p:cNvPr>
          <p:cNvSpPr>
            <a:spLocks noGrp="1"/>
          </p:cNvSpPr>
          <p:nvPr>
            <p:ph type="title"/>
          </p:nvPr>
        </p:nvSpPr>
        <p:spPr>
          <a:xfrm>
            <a:off x="839788" y="365125"/>
            <a:ext cx="10515600" cy="1325563"/>
          </a:xfrm>
        </p:spPr>
        <p:txBody>
          <a:bodyPr/>
          <a:lstStyle/>
          <a:p>
            <a:r>
              <a:rPr lang="en-GB"/>
              <a:t>Click to edit Master title style</a:t>
            </a:r>
            <a:endParaRPr lang="en-KE"/>
          </a:p>
        </p:txBody>
      </p:sp>
      <p:sp>
        <p:nvSpPr>
          <p:cNvPr id="3" name="Text Placeholder 2">
            <a:extLst>
              <a:ext uri="{FF2B5EF4-FFF2-40B4-BE49-F238E27FC236}">
                <a16:creationId xmlns:a16="http://schemas.microsoft.com/office/drawing/2014/main" id="{0297AF2A-3BD4-981C-5D8C-DF9D7B46C2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AF04994-66C6-4426-11AA-21545B98AFC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5" name="Text Placeholder 4">
            <a:extLst>
              <a:ext uri="{FF2B5EF4-FFF2-40B4-BE49-F238E27FC236}">
                <a16:creationId xmlns:a16="http://schemas.microsoft.com/office/drawing/2014/main" id="{4525BB9B-8232-43E4-66FD-53C6269107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25EC44-C243-E7D5-7023-86D8200479B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7" name="Date Placeholder 6">
            <a:extLst>
              <a:ext uri="{FF2B5EF4-FFF2-40B4-BE49-F238E27FC236}">
                <a16:creationId xmlns:a16="http://schemas.microsoft.com/office/drawing/2014/main" id="{7C943038-FBBC-10A7-6938-58CD6DF92370}"/>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8" name="Footer Placeholder 7">
            <a:extLst>
              <a:ext uri="{FF2B5EF4-FFF2-40B4-BE49-F238E27FC236}">
                <a16:creationId xmlns:a16="http://schemas.microsoft.com/office/drawing/2014/main" id="{705E5466-C236-43CA-58D9-D56E58012C7C}"/>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DFBB02EC-0ABB-60F1-0730-B725B013B8A5}"/>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4077701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097C-E97D-9BD7-2DF3-513C5B66F5CC}"/>
              </a:ext>
            </a:extLst>
          </p:cNvPr>
          <p:cNvSpPr>
            <a:spLocks noGrp="1"/>
          </p:cNvSpPr>
          <p:nvPr>
            <p:ph type="title"/>
          </p:nvPr>
        </p:nvSpPr>
        <p:spPr/>
        <p:txBody>
          <a:bodyPr/>
          <a:lstStyle/>
          <a:p>
            <a:r>
              <a:rPr lang="en-GB"/>
              <a:t>Click to edit Master title style</a:t>
            </a:r>
            <a:endParaRPr lang="en-KE"/>
          </a:p>
        </p:txBody>
      </p:sp>
      <p:sp>
        <p:nvSpPr>
          <p:cNvPr id="3" name="Date Placeholder 2">
            <a:extLst>
              <a:ext uri="{FF2B5EF4-FFF2-40B4-BE49-F238E27FC236}">
                <a16:creationId xmlns:a16="http://schemas.microsoft.com/office/drawing/2014/main" id="{2557D800-B159-02D8-6580-3FFD2466707B}"/>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4" name="Footer Placeholder 3">
            <a:extLst>
              <a:ext uri="{FF2B5EF4-FFF2-40B4-BE49-F238E27FC236}">
                <a16:creationId xmlns:a16="http://schemas.microsoft.com/office/drawing/2014/main" id="{C585FD4C-191C-0DEB-8B4D-0A0DDAFE583C}"/>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E3B054FE-1285-9F85-75A0-5850C7EDBE9F}"/>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2277641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1CFFCE-5B8E-671E-442B-1CC33244A417}"/>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3" name="Footer Placeholder 2">
            <a:extLst>
              <a:ext uri="{FF2B5EF4-FFF2-40B4-BE49-F238E27FC236}">
                <a16:creationId xmlns:a16="http://schemas.microsoft.com/office/drawing/2014/main" id="{CA2BBE15-C477-65D9-4A83-80B3734E6DC6}"/>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5E9CAA71-30A6-2478-E65C-77C2A3001AF8}"/>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1430091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4C7D-D863-F716-6ABD-3A45E3011E0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Content Placeholder 2">
            <a:extLst>
              <a:ext uri="{FF2B5EF4-FFF2-40B4-BE49-F238E27FC236}">
                <a16:creationId xmlns:a16="http://schemas.microsoft.com/office/drawing/2014/main" id="{06808380-7F62-FAE0-89D8-62C5691334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Text Placeholder 3">
            <a:extLst>
              <a:ext uri="{FF2B5EF4-FFF2-40B4-BE49-F238E27FC236}">
                <a16:creationId xmlns:a16="http://schemas.microsoft.com/office/drawing/2014/main" id="{B89B9219-DE74-9FF6-0E60-C963ED9FD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5ECDD81-F6FD-8CFD-23F1-E6E9F4750A53}"/>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6" name="Footer Placeholder 5">
            <a:extLst>
              <a:ext uri="{FF2B5EF4-FFF2-40B4-BE49-F238E27FC236}">
                <a16:creationId xmlns:a16="http://schemas.microsoft.com/office/drawing/2014/main" id="{53B8427D-25D1-44F0-BDAD-592C0B19446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5391B4C-67B5-109F-2159-3E555B95C963}"/>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997556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85CB-4B4C-AC16-A388-EB5D8878FA1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KE"/>
          </a:p>
        </p:txBody>
      </p:sp>
      <p:sp>
        <p:nvSpPr>
          <p:cNvPr id="3" name="Picture Placeholder 2">
            <a:extLst>
              <a:ext uri="{FF2B5EF4-FFF2-40B4-BE49-F238E27FC236}">
                <a16:creationId xmlns:a16="http://schemas.microsoft.com/office/drawing/2014/main" id="{A1FF15C8-8FAE-4F3D-804C-20EDA72D15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4F61DA2-801A-DBBA-2EF6-B9B881AB6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531A7EF-5EB5-3BB1-FB33-6A9F168EEBC3}"/>
              </a:ext>
            </a:extLst>
          </p:cNvPr>
          <p:cNvSpPr>
            <a:spLocks noGrp="1"/>
          </p:cNvSpPr>
          <p:nvPr>
            <p:ph type="dt" sz="half" idx="10"/>
          </p:nvPr>
        </p:nvSpPr>
        <p:spPr/>
        <p:txBody>
          <a:bodyPr/>
          <a:lstStyle/>
          <a:p>
            <a:fld id="{2F0A84DE-5E29-024A-A80E-08B2E9FC96A1}" type="datetimeFigureOut">
              <a:rPr lang="en-KE" smtClean="0"/>
              <a:t>03/09/2025</a:t>
            </a:fld>
            <a:endParaRPr lang="en-KE"/>
          </a:p>
        </p:txBody>
      </p:sp>
      <p:sp>
        <p:nvSpPr>
          <p:cNvPr id="6" name="Footer Placeholder 5">
            <a:extLst>
              <a:ext uri="{FF2B5EF4-FFF2-40B4-BE49-F238E27FC236}">
                <a16:creationId xmlns:a16="http://schemas.microsoft.com/office/drawing/2014/main" id="{87B1BEE9-07BF-36C9-B5DE-44809330FFB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0A8C8EBF-F1AF-1DA0-61DD-453ED2502199}"/>
              </a:ext>
            </a:extLst>
          </p:cNvPr>
          <p:cNvSpPr>
            <a:spLocks noGrp="1"/>
          </p:cNvSpPr>
          <p:nvPr>
            <p:ph type="sldNum" sz="quarter" idx="12"/>
          </p:nvPr>
        </p:nvSpPr>
        <p:spPr/>
        <p:txBody>
          <a:bodyPr/>
          <a:lstStyle/>
          <a:p>
            <a:fld id="{48B5F81D-2315-E447-B6DE-EBB3B866F5F1}" type="slidenum">
              <a:rPr lang="en-KE" smtClean="0"/>
              <a:t>‹#›</a:t>
            </a:fld>
            <a:endParaRPr lang="en-KE"/>
          </a:p>
        </p:txBody>
      </p:sp>
    </p:spTree>
    <p:extLst>
      <p:ext uri="{BB962C8B-B14F-4D97-AF65-F5344CB8AC3E}">
        <p14:creationId xmlns:p14="http://schemas.microsoft.com/office/powerpoint/2010/main" val="156183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EF73D9-9109-0CDF-426C-1343CF53C8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KE"/>
          </a:p>
        </p:txBody>
      </p:sp>
      <p:sp>
        <p:nvSpPr>
          <p:cNvPr id="3" name="Text Placeholder 2">
            <a:extLst>
              <a:ext uri="{FF2B5EF4-FFF2-40B4-BE49-F238E27FC236}">
                <a16:creationId xmlns:a16="http://schemas.microsoft.com/office/drawing/2014/main" id="{BDFAAE16-66DD-4914-2F64-CEAD133F1B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KE"/>
          </a:p>
        </p:txBody>
      </p:sp>
      <p:sp>
        <p:nvSpPr>
          <p:cNvPr id="4" name="Date Placeholder 3">
            <a:extLst>
              <a:ext uri="{FF2B5EF4-FFF2-40B4-BE49-F238E27FC236}">
                <a16:creationId xmlns:a16="http://schemas.microsoft.com/office/drawing/2014/main" id="{6B325F75-EA34-02F2-9DFB-2A73CB2B5E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0A84DE-5E29-024A-A80E-08B2E9FC96A1}" type="datetimeFigureOut">
              <a:rPr lang="en-KE" smtClean="0"/>
              <a:t>03/09/2025</a:t>
            </a:fld>
            <a:endParaRPr lang="en-KE"/>
          </a:p>
        </p:txBody>
      </p:sp>
      <p:sp>
        <p:nvSpPr>
          <p:cNvPr id="5" name="Footer Placeholder 4">
            <a:extLst>
              <a:ext uri="{FF2B5EF4-FFF2-40B4-BE49-F238E27FC236}">
                <a16:creationId xmlns:a16="http://schemas.microsoft.com/office/drawing/2014/main" id="{601414B0-5E12-4560-E29F-2279C0F6A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540DE13D-504E-7050-0DE7-5BF1E7EFA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B5F81D-2315-E447-B6DE-EBB3B866F5F1}" type="slidenum">
              <a:rPr lang="en-KE" smtClean="0"/>
              <a:t>‹#›</a:t>
            </a:fld>
            <a:endParaRPr lang="en-KE"/>
          </a:p>
        </p:txBody>
      </p:sp>
    </p:spTree>
    <p:extLst>
      <p:ext uri="{BB962C8B-B14F-4D97-AF65-F5344CB8AC3E}">
        <p14:creationId xmlns:p14="http://schemas.microsoft.com/office/powerpoint/2010/main" val="3362031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C2130D9-39EB-BA8C-AED8-8CEF6B29731C}"/>
              </a:ext>
            </a:extLst>
          </p:cNvPr>
          <p:cNvSpPr>
            <a:spLocks noGrp="1"/>
          </p:cNvSpPr>
          <p:nvPr>
            <p:ph type="ctrTitle"/>
          </p:nvPr>
        </p:nvSpPr>
        <p:spPr>
          <a:xfrm>
            <a:off x="3880430" y="583345"/>
            <a:ext cx="7160357" cy="4164820"/>
          </a:xfrm>
        </p:spPr>
        <p:txBody>
          <a:bodyPr anchor="t">
            <a:normAutofit fontScale="90000"/>
          </a:bodyPr>
          <a:lstStyle/>
          <a:p>
            <a:pPr algn="r"/>
            <a:r>
              <a:rPr lang="en-KE" sz="8000" dirty="0">
                <a:solidFill>
                  <a:srgbClr val="FFFFFF"/>
                </a:solidFill>
                <a:latin typeface="Times New Roman" panose="02020603050405020304" pitchFamily="18" charset="0"/>
                <a:cs typeface="Times New Roman" panose="02020603050405020304" pitchFamily="18" charset="0"/>
              </a:rPr>
              <a:t>DATA ANALYSIS CAPSTONE PROJECT</a:t>
            </a:r>
          </a:p>
        </p:txBody>
      </p:sp>
      <p:sp>
        <p:nvSpPr>
          <p:cNvPr id="3" name="Subtitle 2">
            <a:extLst>
              <a:ext uri="{FF2B5EF4-FFF2-40B4-BE49-F238E27FC236}">
                <a16:creationId xmlns:a16="http://schemas.microsoft.com/office/drawing/2014/main" id="{CF88E03D-BB84-AA43-75FF-1D89F352379A}"/>
              </a:ext>
            </a:extLst>
          </p:cNvPr>
          <p:cNvSpPr>
            <a:spLocks noGrp="1"/>
          </p:cNvSpPr>
          <p:nvPr>
            <p:ph type="subTitle" idx="1"/>
          </p:nvPr>
        </p:nvSpPr>
        <p:spPr>
          <a:xfrm>
            <a:off x="1204039" y="5591934"/>
            <a:ext cx="8578699" cy="504825"/>
          </a:xfrm>
        </p:spPr>
        <p:txBody>
          <a:bodyPr>
            <a:noAutofit/>
          </a:bodyPr>
          <a:lstStyle/>
          <a:p>
            <a:pPr algn="l"/>
            <a:r>
              <a:rPr lang="en-KE" sz="2000" dirty="0">
                <a:solidFill>
                  <a:srgbClr val="FFFFFF"/>
                </a:solidFill>
                <a:latin typeface="Times New Roman" panose="02020603050405020304" pitchFamily="18" charset="0"/>
                <a:cs typeface="Times New Roman" panose="02020603050405020304" pitchFamily="18" charset="0"/>
              </a:rPr>
              <a:t>An analytical dive into the world of Polycystic Ovary Syndrome (PCOS) with Princess Imelda. </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42412689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2CC5B1-CBFD-B8DD-3D8C-A33527377D5A}"/>
              </a:ext>
            </a:extLst>
          </p:cNvPr>
          <p:cNvSpPr>
            <a:spLocks noGrp="1"/>
          </p:cNvSpPr>
          <p:nvPr>
            <p:ph type="title"/>
          </p:nvPr>
        </p:nvSpPr>
        <p:spPr>
          <a:xfrm>
            <a:off x="838200" y="365125"/>
            <a:ext cx="10515600" cy="1325563"/>
          </a:xfrm>
        </p:spPr>
        <p:txBody>
          <a:bodyPr>
            <a:normAutofit/>
          </a:bodyPr>
          <a:lstStyle/>
          <a:p>
            <a:r>
              <a:rPr lang="en-KE" sz="5400" dirty="0">
                <a:latin typeface="Times New Roman" panose="02020603050405020304" pitchFamily="18" charset="0"/>
                <a:cs typeface="Times New Roman" panose="02020603050405020304" pitchFamily="18" charset="0"/>
              </a:rPr>
              <a:t>Can the criterion be improved?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C9C5B7F-D007-C5DE-EED7-F771693A8C3A}"/>
              </a:ext>
            </a:extLst>
          </p:cNvPr>
          <p:cNvSpPr>
            <a:spLocks noGrp="1"/>
          </p:cNvSpPr>
          <p:nvPr>
            <p:ph idx="1"/>
          </p:nvPr>
        </p:nvSpPr>
        <p:spPr>
          <a:xfrm>
            <a:off x="838200" y="1929384"/>
            <a:ext cx="10515600" cy="4251960"/>
          </a:xfrm>
        </p:spPr>
        <p:txBody>
          <a:bodyPr>
            <a:normAutofit/>
          </a:bodyPr>
          <a:lstStyle/>
          <a:p>
            <a:r>
              <a:rPr lang="en-KE" sz="2200" dirty="0">
                <a:latin typeface="Times New Roman" panose="02020603050405020304" pitchFamily="18" charset="0"/>
                <a:cs typeface="Times New Roman" panose="02020603050405020304" pitchFamily="18" charset="0"/>
              </a:rPr>
              <a:t>An attempt to add clinical and biological markers was made in order to check if it will improve the sensitivity of the Rotterdam criterion while still keeping the specificity high.</a:t>
            </a:r>
          </a:p>
          <a:p>
            <a:r>
              <a:rPr lang="en-KE" sz="2200" dirty="0">
                <a:latin typeface="Times New Roman" panose="02020603050405020304" pitchFamily="18" charset="0"/>
                <a:cs typeface="Times New Roman" panose="02020603050405020304" pitchFamily="18" charset="0"/>
              </a:rPr>
              <a:t>The results of the model used never correctly predicted patients without PCOS and all of the non-PCOS cases were wrongly flagged as PCOS cases. </a:t>
            </a:r>
          </a:p>
          <a:p>
            <a:r>
              <a:rPr lang="en-KE" sz="2200" dirty="0">
                <a:latin typeface="Times New Roman" panose="02020603050405020304" pitchFamily="18" charset="0"/>
                <a:cs typeface="Times New Roman" panose="02020603050405020304" pitchFamily="18" charset="0"/>
              </a:rPr>
              <a:t>Furthermore, the issue of specificity wasn’t well addressed by the model and it completely fails at ruling out the non-PCOS cases. These are issues that arose due to </a:t>
            </a:r>
            <a:r>
              <a:rPr lang="en-KE" sz="2200" i="1" dirty="0">
                <a:latin typeface="Times New Roman" panose="02020603050405020304" pitchFamily="18" charset="0"/>
                <a:cs typeface="Times New Roman" panose="02020603050405020304" pitchFamily="18" charset="0"/>
              </a:rPr>
              <a:t>class imbalance </a:t>
            </a:r>
            <a:r>
              <a:rPr lang="en-KE" sz="2200" dirty="0">
                <a:latin typeface="Times New Roman" panose="02020603050405020304" pitchFamily="18" charset="0"/>
                <a:cs typeface="Times New Roman" panose="02020603050405020304" pitchFamily="18" charset="0"/>
              </a:rPr>
              <a:t>(dataset has more non-PCOS patients than PCOS patients). </a:t>
            </a:r>
          </a:p>
          <a:p>
            <a:r>
              <a:rPr lang="en-KE" sz="2200" dirty="0">
                <a:latin typeface="Times New Roman" panose="02020603050405020304" pitchFamily="18" charset="0"/>
                <a:cs typeface="Times New Roman" panose="02020603050405020304" pitchFamily="18" charset="0"/>
              </a:rPr>
              <a:t>Therefore, until a better model is applied alongside other technologies, the Rotterdam Criterion is useful in diagnosis of PCOS</a:t>
            </a:r>
          </a:p>
        </p:txBody>
      </p:sp>
    </p:spTree>
    <p:extLst>
      <p:ext uri="{BB962C8B-B14F-4D97-AF65-F5344CB8AC3E}">
        <p14:creationId xmlns:p14="http://schemas.microsoft.com/office/powerpoint/2010/main" val="10832857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8C00B9-FA63-CAE4-D575-3D2D90BD03A6}"/>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3000" kern="1200" dirty="0">
                <a:solidFill>
                  <a:schemeClr val="tx1"/>
                </a:solidFill>
                <a:latin typeface="Times New Roman" panose="02020603050405020304" pitchFamily="18" charset="0"/>
                <a:cs typeface="Times New Roman" panose="02020603050405020304" pitchFamily="18" charset="0"/>
              </a:rPr>
              <a:t>Case study 5: Identification of Risk Factors</a:t>
            </a:r>
          </a:p>
        </p:txBody>
      </p:sp>
      <p:sp>
        <p:nvSpPr>
          <p:cNvPr id="48"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40117A7-8965-AE15-B708-B11D8B6E15F4}"/>
              </a:ext>
            </a:extLst>
          </p:cNvPr>
          <p:cNvSpPr txBox="1"/>
          <p:nvPr/>
        </p:nvSpPr>
        <p:spPr>
          <a:xfrm>
            <a:off x="6739128" y="2664886"/>
            <a:ext cx="4818888" cy="3550789"/>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earlier mentioned, PCOS is a medical issue associated with certain risks. Due to its nature of affecting hormones in women, patients are pre-disposed to certain illnesses related to said hormones if no action is taken. </a:t>
            </a:r>
          </a:p>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risks assessed in this study were hyperprolactinemia, vitamin D3 deficiency and hyperplasia.</a:t>
            </a:r>
          </a:p>
          <a:p>
            <a:pPr indent="-228600">
              <a:lnSpc>
                <a:spcPct val="90000"/>
              </a:lnSpc>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table compiled below shows the patients that were found with maximum risk count. </a:t>
            </a:r>
          </a:p>
        </p:txBody>
      </p:sp>
      <p:graphicFrame>
        <p:nvGraphicFramePr>
          <p:cNvPr id="5" name="Table 4">
            <a:extLst>
              <a:ext uri="{FF2B5EF4-FFF2-40B4-BE49-F238E27FC236}">
                <a16:creationId xmlns:a16="http://schemas.microsoft.com/office/drawing/2014/main" id="{E193B97B-68F9-8EAF-A052-453E13821353}"/>
              </a:ext>
            </a:extLst>
          </p:cNvPr>
          <p:cNvGraphicFramePr>
            <a:graphicFrameLocks noGrp="1"/>
          </p:cNvGraphicFramePr>
          <p:nvPr>
            <p:extLst>
              <p:ext uri="{D42A27DB-BD31-4B8C-83A1-F6EECF244321}">
                <p14:modId xmlns:p14="http://schemas.microsoft.com/office/powerpoint/2010/main" val="887166001"/>
              </p:ext>
            </p:extLst>
          </p:nvPr>
        </p:nvGraphicFramePr>
        <p:xfrm>
          <a:off x="742020" y="1741630"/>
          <a:ext cx="5236802" cy="3374744"/>
        </p:xfrm>
        <a:graphic>
          <a:graphicData uri="http://schemas.openxmlformats.org/drawingml/2006/table">
            <a:tbl>
              <a:tblPr firstRow="1" bandRow="1">
                <a:tableStyleId>{5C22544A-7EE6-4342-B048-85BDC9FD1C3A}</a:tableStyleId>
              </a:tblPr>
              <a:tblGrid>
                <a:gridCol w="1846633">
                  <a:extLst>
                    <a:ext uri="{9D8B030D-6E8A-4147-A177-3AD203B41FA5}">
                      <a16:colId xmlns:a16="http://schemas.microsoft.com/office/drawing/2014/main" val="2309606491"/>
                    </a:ext>
                  </a:extLst>
                </a:gridCol>
                <a:gridCol w="1728762">
                  <a:extLst>
                    <a:ext uri="{9D8B030D-6E8A-4147-A177-3AD203B41FA5}">
                      <a16:colId xmlns:a16="http://schemas.microsoft.com/office/drawing/2014/main" val="82604903"/>
                    </a:ext>
                  </a:extLst>
                </a:gridCol>
                <a:gridCol w="1661407">
                  <a:extLst>
                    <a:ext uri="{9D8B030D-6E8A-4147-A177-3AD203B41FA5}">
                      <a16:colId xmlns:a16="http://schemas.microsoft.com/office/drawing/2014/main" val="2894540380"/>
                    </a:ext>
                  </a:extLst>
                </a:gridCol>
              </a:tblGrid>
              <a:tr h="1220876">
                <a:tc>
                  <a:txBody>
                    <a:bodyPr/>
                    <a:lstStyle/>
                    <a:p>
                      <a:r>
                        <a:rPr lang="en-KE" sz="3300"/>
                        <a:t>Patient File No.  </a:t>
                      </a:r>
                    </a:p>
                  </a:txBody>
                  <a:tcPr marL="171930" marR="171930" marT="85964" marB="85964"/>
                </a:tc>
                <a:tc>
                  <a:txBody>
                    <a:bodyPr/>
                    <a:lstStyle/>
                    <a:p>
                      <a:r>
                        <a:rPr lang="en-KE" sz="3300"/>
                        <a:t>PCOS Status</a:t>
                      </a:r>
                    </a:p>
                  </a:txBody>
                  <a:tcPr marL="171930" marR="171930" marT="85964" marB="85964"/>
                </a:tc>
                <a:tc>
                  <a:txBody>
                    <a:bodyPr/>
                    <a:lstStyle/>
                    <a:p>
                      <a:r>
                        <a:rPr lang="en-KE" sz="3300"/>
                        <a:t>Risk Count</a:t>
                      </a:r>
                    </a:p>
                  </a:txBody>
                  <a:tcPr marL="171930" marR="171930" marT="85964" marB="85964"/>
                </a:tc>
                <a:extLst>
                  <a:ext uri="{0D108BD9-81ED-4DB2-BD59-A6C34878D82A}">
                    <a16:rowId xmlns:a16="http://schemas.microsoft.com/office/drawing/2014/main" val="1186883700"/>
                  </a:ext>
                </a:extLst>
              </a:tr>
              <a:tr h="717956">
                <a:tc>
                  <a:txBody>
                    <a:bodyPr/>
                    <a:lstStyle/>
                    <a:p>
                      <a:r>
                        <a:rPr lang="en-KE" sz="3300"/>
                        <a:t>10126</a:t>
                      </a:r>
                    </a:p>
                  </a:txBody>
                  <a:tcPr marL="171930" marR="171930" marT="85964" marB="85964"/>
                </a:tc>
                <a:tc>
                  <a:txBody>
                    <a:bodyPr/>
                    <a:lstStyle/>
                    <a:p>
                      <a:r>
                        <a:rPr lang="en-KE" sz="3300"/>
                        <a:t>0</a:t>
                      </a:r>
                    </a:p>
                  </a:txBody>
                  <a:tcPr marL="171930" marR="171930" marT="85964" marB="85964"/>
                </a:tc>
                <a:tc>
                  <a:txBody>
                    <a:bodyPr/>
                    <a:lstStyle/>
                    <a:p>
                      <a:r>
                        <a:rPr lang="en-KE" sz="3300"/>
                        <a:t>3</a:t>
                      </a:r>
                    </a:p>
                  </a:txBody>
                  <a:tcPr marL="171930" marR="171930" marT="85964" marB="85964"/>
                </a:tc>
                <a:extLst>
                  <a:ext uri="{0D108BD9-81ED-4DB2-BD59-A6C34878D82A}">
                    <a16:rowId xmlns:a16="http://schemas.microsoft.com/office/drawing/2014/main" val="4242405348"/>
                  </a:ext>
                </a:extLst>
              </a:tr>
              <a:tr h="717956">
                <a:tc>
                  <a:txBody>
                    <a:bodyPr/>
                    <a:lstStyle/>
                    <a:p>
                      <a:r>
                        <a:rPr lang="en-KE" sz="3300"/>
                        <a:t>10190</a:t>
                      </a:r>
                    </a:p>
                  </a:txBody>
                  <a:tcPr marL="171930" marR="171930" marT="85964" marB="85964"/>
                </a:tc>
                <a:tc>
                  <a:txBody>
                    <a:bodyPr/>
                    <a:lstStyle/>
                    <a:p>
                      <a:r>
                        <a:rPr lang="en-KE" sz="3300"/>
                        <a:t>1</a:t>
                      </a:r>
                    </a:p>
                  </a:txBody>
                  <a:tcPr marL="171930" marR="171930" marT="85964" marB="85964"/>
                </a:tc>
                <a:tc>
                  <a:txBody>
                    <a:bodyPr/>
                    <a:lstStyle/>
                    <a:p>
                      <a:r>
                        <a:rPr lang="en-KE" sz="3300"/>
                        <a:t>3</a:t>
                      </a:r>
                    </a:p>
                  </a:txBody>
                  <a:tcPr marL="171930" marR="171930" marT="85964" marB="85964"/>
                </a:tc>
                <a:extLst>
                  <a:ext uri="{0D108BD9-81ED-4DB2-BD59-A6C34878D82A}">
                    <a16:rowId xmlns:a16="http://schemas.microsoft.com/office/drawing/2014/main" val="2412657201"/>
                  </a:ext>
                </a:extLst>
              </a:tr>
              <a:tr h="717956">
                <a:tc>
                  <a:txBody>
                    <a:bodyPr/>
                    <a:lstStyle/>
                    <a:p>
                      <a:r>
                        <a:rPr lang="en-KE" sz="3300"/>
                        <a:t>10249</a:t>
                      </a:r>
                    </a:p>
                  </a:txBody>
                  <a:tcPr marL="171930" marR="171930" marT="85964" marB="85964"/>
                </a:tc>
                <a:tc>
                  <a:txBody>
                    <a:bodyPr/>
                    <a:lstStyle/>
                    <a:p>
                      <a:r>
                        <a:rPr lang="en-KE" sz="3300"/>
                        <a:t>1</a:t>
                      </a:r>
                    </a:p>
                  </a:txBody>
                  <a:tcPr marL="171930" marR="171930" marT="85964" marB="85964"/>
                </a:tc>
                <a:tc>
                  <a:txBody>
                    <a:bodyPr/>
                    <a:lstStyle/>
                    <a:p>
                      <a:r>
                        <a:rPr lang="en-KE" sz="3300"/>
                        <a:t>3</a:t>
                      </a:r>
                    </a:p>
                  </a:txBody>
                  <a:tcPr marL="171930" marR="171930" marT="85964" marB="85964"/>
                </a:tc>
                <a:extLst>
                  <a:ext uri="{0D108BD9-81ED-4DB2-BD59-A6C34878D82A}">
                    <a16:rowId xmlns:a16="http://schemas.microsoft.com/office/drawing/2014/main" val="2924616848"/>
                  </a:ext>
                </a:extLst>
              </a:tr>
            </a:tbl>
          </a:graphicData>
        </a:graphic>
      </p:graphicFrame>
    </p:spTree>
    <p:extLst>
      <p:ext uri="{BB962C8B-B14F-4D97-AF65-F5344CB8AC3E}">
        <p14:creationId xmlns:p14="http://schemas.microsoft.com/office/powerpoint/2010/main" val="2953160332"/>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9B7A8B-5152-5964-53A3-7D6A259D80D1}"/>
              </a:ext>
            </a:extLst>
          </p:cNvPr>
          <p:cNvSpPr>
            <a:spLocks noGrp="1"/>
          </p:cNvSpPr>
          <p:nvPr>
            <p:ph type="title"/>
          </p:nvPr>
        </p:nvSpPr>
        <p:spPr>
          <a:xfrm>
            <a:off x="1171074" y="1396686"/>
            <a:ext cx="3240506" cy="4064628"/>
          </a:xfrm>
        </p:spPr>
        <p:txBody>
          <a:bodyPr>
            <a:normAutofit/>
          </a:bodyPr>
          <a:lstStyle/>
          <a:p>
            <a:r>
              <a:rPr lang="en-KE" dirty="0">
                <a:solidFill>
                  <a:srgbClr val="FFFFFF"/>
                </a:solidFill>
                <a:latin typeface="Times New Roman" panose="02020603050405020304" pitchFamily="18" charset="0"/>
                <a:cs typeface="Times New Roman" panose="02020603050405020304" pitchFamily="18" charset="0"/>
              </a:rPr>
              <a:t>Case Study 6: Misdiagnosis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1B919D-921D-995F-E860-91C3C6255EED}"/>
              </a:ext>
            </a:extLst>
          </p:cNvPr>
          <p:cNvSpPr>
            <a:spLocks noGrp="1"/>
          </p:cNvSpPr>
          <p:nvPr>
            <p:ph idx="1"/>
          </p:nvPr>
        </p:nvSpPr>
        <p:spPr>
          <a:xfrm>
            <a:off x="5370153" y="1526033"/>
            <a:ext cx="5536397" cy="3935281"/>
          </a:xfrm>
        </p:spPr>
        <p:txBody>
          <a:bodyPr>
            <a:normAutofit/>
          </a:bodyPr>
          <a:lstStyle/>
          <a:p>
            <a:pPr algn="just"/>
            <a:r>
              <a:rPr lang="en-GB" sz="1800" dirty="0">
                <a:latin typeface="Times New Roman" panose="02020603050405020304" pitchFamily="18" charset="0"/>
                <a:cs typeface="Times New Roman" panose="02020603050405020304" pitchFamily="18" charset="0"/>
              </a:rPr>
              <a:t>PCOS is often mis-diagnosed for other illnesses and issues due to the overlap of symptoms and the lack of a single definitive test for PCOS. Additionally, some of these illness mimic PCOS further complicating accurate diagnosis. </a:t>
            </a:r>
          </a:p>
          <a:p>
            <a:pPr algn="just"/>
            <a:r>
              <a:rPr lang="en-KE" sz="1800" dirty="0">
                <a:latin typeface="Times New Roman" panose="02020603050405020304" pitchFamily="18" charset="0"/>
                <a:cs typeface="Times New Roman" panose="02020603050405020304" pitchFamily="18" charset="0"/>
              </a:rPr>
              <a:t>This case study focused on flagging the illnesses that mimic PCOS therefore acting as screening signals. They are</a:t>
            </a:r>
            <a:r>
              <a:rPr lang="en-KE" sz="1800" b="1" dirty="0">
                <a:latin typeface="Times New Roman" panose="02020603050405020304" pitchFamily="18" charset="0"/>
                <a:cs typeface="Times New Roman" panose="02020603050405020304" pitchFamily="18" charset="0"/>
              </a:rPr>
              <a:t> not </a:t>
            </a:r>
            <a:r>
              <a:rPr lang="en-KE" sz="1800" dirty="0">
                <a:latin typeface="Times New Roman" panose="02020603050405020304" pitchFamily="18" charset="0"/>
                <a:cs typeface="Times New Roman" panose="02020603050405020304" pitchFamily="18" charset="0"/>
              </a:rPr>
              <a:t>diagnoses.</a:t>
            </a:r>
          </a:p>
          <a:p>
            <a:pPr algn="just"/>
            <a:r>
              <a:rPr lang="en-KE" sz="1800" dirty="0">
                <a:latin typeface="Times New Roman" panose="02020603050405020304" pitchFamily="18" charset="0"/>
                <a:cs typeface="Times New Roman" panose="02020603050405020304" pitchFamily="18" charset="0"/>
              </a:rPr>
              <a:t>PCOS can be misdiagnosed for a number of illneses but the ones investigated in this study were: thyroid dysfunction, puberty, stress, congenital adrenal hyperplasia, pituitary tumours and fibroid polyps. </a:t>
            </a:r>
          </a:p>
        </p:txBody>
      </p:sp>
    </p:spTree>
    <p:extLst>
      <p:ext uri="{BB962C8B-B14F-4D97-AF65-F5344CB8AC3E}">
        <p14:creationId xmlns:p14="http://schemas.microsoft.com/office/powerpoint/2010/main" val="45216969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16B067B1-F4E5-4FDF-813D-C9E872E80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596E25B-E7CC-9926-BA03-208DB5899657}"/>
              </a:ext>
            </a:extLst>
          </p:cNvPr>
          <p:cNvPicPr>
            <a:picLocks noChangeAspect="1"/>
          </p:cNvPicPr>
          <p:nvPr/>
        </p:nvPicPr>
        <p:blipFill>
          <a:blip r:embed="rId2"/>
          <a:srcRect r="1322" b="-1"/>
          <a:stretch>
            <a:fillRect/>
          </a:stretch>
        </p:blipFill>
        <p:spPr>
          <a:xfrm>
            <a:off x="307775" y="261437"/>
            <a:ext cx="11576450" cy="6335126"/>
          </a:xfrm>
          <a:prstGeom prst="rect">
            <a:avLst/>
          </a:prstGeom>
        </p:spPr>
      </p:pic>
    </p:spTree>
    <p:extLst>
      <p:ext uri="{BB962C8B-B14F-4D97-AF65-F5344CB8AC3E}">
        <p14:creationId xmlns:p14="http://schemas.microsoft.com/office/powerpoint/2010/main" val="275612736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7" name="Rectangle 3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21691CF-9E4E-ECFC-9FD8-65AA24EB5A09}"/>
              </a:ext>
            </a:extLst>
          </p:cNvPr>
          <p:cNvSpPr>
            <a:spLocks noGrp="1"/>
          </p:cNvSpPr>
          <p:nvPr>
            <p:ph type="title"/>
          </p:nvPr>
        </p:nvSpPr>
        <p:spPr>
          <a:xfrm>
            <a:off x="1115568" y="548640"/>
            <a:ext cx="10168128" cy="1179576"/>
          </a:xfrm>
        </p:spPr>
        <p:txBody>
          <a:bodyPr>
            <a:normAutofit/>
          </a:bodyPr>
          <a:lstStyle/>
          <a:p>
            <a:r>
              <a:rPr lang="en-KE" sz="4000" dirty="0">
                <a:latin typeface="Times New Roman" panose="02020603050405020304" pitchFamily="18" charset="0"/>
                <a:cs typeface="Times New Roman" panose="02020603050405020304" pitchFamily="18" charset="0"/>
              </a:rPr>
              <a:t>Final Thoughts</a:t>
            </a:r>
          </a:p>
        </p:txBody>
      </p:sp>
      <p:sp>
        <p:nvSpPr>
          <p:cNvPr id="38" name="Rectangle 3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E5B75D0-75C0-759A-5EAD-D0FCD6BEC8C9}"/>
              </a:ext>
            </a:extLst>
          </p:cNvPr>
          <p:cNvSpPr>
            <a:spLocks noGrp="1"/>
          </p:cNvSpPr>
          <p:nvPr>
            <p:ph idx="1"/>
          </p:nvPr>
        </p:nvSpPr>
        <p:spPr>
          <a:xfrm>
            <a:off x="1115568" y="2481943"/>
            <a:ext cx="10168128" cy="3695020"/>
          </a:xfrm>
        </p:spPr>
        <p:txBody>
          <a:bodyPr>
            <a:normAutofit/>
          </a:bodyPr>
          <a:lstStyle/>
          <a:p>
            <a:pPr algn="just"/>
            <a:r>
              <a:rPr lang="en-KE" sz="2200" dirty="0">
                <a:latin typeface="Times New Roman" panose="02020603050405020304" pitchFamily="18" charset="0"/>
                <a:cs typeface="Times New Roman" panose="02020603050405020304" pitchFamily="18" charset="0"/>
              </a:rPr>
              <a:t>Our analysis so far has been able to sufficiently show the relationship between PCOS diagnosis and various lifestyle and biological factors. </a:t>
            </a:r>
          </a:p>
          <a:p>
            <a:pPr algn="just"/>
            <a:r>
              <a:rPr lang="en-KE" sz="2200" dirty="0">
                <a:latin typeface="Times New Roman" panose="02020603050405020304" pitchFamily="18" charset="0"/>
                <a:cs typeface="Times New Roman" panose="02020603050405020304" pitchFamily="18" charset="0"/>
              </a:rPr>
              <a:t>It has also shown that the Rotterdam Criterion, despite its problem areas, it works well to isolate PCOS patients by thoroughly eliminating those without. </a:t>
            </a:r>
          </a:p>
          <a:p>
            <a:pPr algn="just"/>
            <a:r>
              <a:rPr lang="en-KE" sz="2200" dirty="0">
                <a:latin typeface="Times New Roman" panose="02020603050405020304" pitchFamily="18" charset="0"/>
                <a:cs typeface="Times New Roman" panose="02020603050405020304" pitchFamily="18" charset="0"/>
              </a:rPr>
              <a:t>Nonetheless, a better model for prediction of PCOS can be developed to aid healthcare professionals in their assessment. This model would further help in reducing misdiagnosis, identifying risk factors, and support medical professionals in properly advising patients on how to better their health post diagnosis.</a:t>
            </a:r>
          </a:p>
          <a:p>
            <a:endParaRPr lang="en-KE" sz="2200" dirty="0"/>
          </a:p>
          <a:p>
            <a:endParaRPr lang="en-KE" sz="2200" dirty="0"/>
          </a:p>
        </p:txBody>
      </p:sp>
    </p:spTree>
    <p:extLst>
      <p:ext uri="{BB962C8B-B14F-4D97-AF65-F5344CB8AC3E}">
        <p14:creationId xmlns:p14="http://schemas.microsoft.com/office/powerpoint/2010/main" val="1128131966"/>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TextBox 5">
            <a:extLst>
              <a:ext uri="{FF2B5EF4-FFF2-40B4-BE49-F238E27FC236}">
                <a16:creationId xmlns:a16="http://schemas.microsoft.com/office/drawing/2014/main" id="{AB9BDE1E-603B-D8E2-81E2-7C11DB566C85}"/>
              </a:ext>
            </a:extLst>
          </p:cNvPr>
          <p:cNvSpPr txBox="1"/>
          <p:nvPr/>
        </p:nvSpPr>
        <p:spPr>
          <a:xfrm>
            <a:off x="6696891" y="2795450"/>
            <a:ext cx="2743200" cy="523220"/>
          </a:xfrm>
          <a:prstGeom prst="rect">
            <a:avLst/>
          </a:prstGeom>
          <a:noFill/>
        </p:spPr>
        <p:txBody>
          <a:bodyPr wrap="square" rtlCol="0">
            <a:spAutoFit/>
          </a:bodyPr>
          <a:lstStyle/>
          <a:p>
            <a:r>
              <a:rPr lang="en-KE" sz="28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23058170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0A50DC-AB59-5083-1036-370D25453BD9}"/>
              </a:ext>
            </a:extLst>
          </p:cNvPr>
          <p:cNvSpPr>
            <a:spLocks noGrp="1"/>
          </p:cNvSpPr>
          <p:nvPr>
            <p:ph type="title"/>
          </p:nvPr>
        </p:nvSpPr>
        <p:spPr>
          <a:xfrm>
            <a:off x="956826" y="1112969"/>
            <a:ext cx="3937298" cy="4166010"/>
          </a:xfrm>
        </p:spPr>
        <p:txBody>
          <a:bodyPr>
            <a:normAutofit/>
          </a:bodyPr>
          <a:lstStyle/>
          <a:p>
            <a:r>
              <a:rPr lang="en-KE" dirty="0">
                <a:solidFill>
                  <a:srgbClr val="FFFFFF"/>
                </a:solidFill>
                <a:latin typeface="Times New Roman" panose="02020603050405020304" pitchFamily="18" charset="0"/>
                <a:cs typeface="Times New Roman" panose="02020603050405020304" pitchFamily="18" charset="0"/>
              </a:rPr>
              <a:t>Inspiration</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6854AE6-C487-EFAA-3234-253363226CDD}"/>
              </a:ext>
            </a:extLst>
          </p:cNvPr>
          <p:cNvSpPr>
            <a:spLocks noGrp="1"/>
          </p:cNvSpPr>
          <p:nvPr>
            <p:ph idx="1"/>
          </p:nvPr>
        </p:nvSpPr>
        <p:spPr>
          <a:xfrm>
            <a:off x="6193655" y="1369405"/>
            <a:ext cx="5257799" cy="4889350"/>
          </a:xfrm>
        </p:spPr>
        <p:txBody>
          <a:bodyPr anchor="t">
            <a:noAutofit/>
          </a:bodyPr>
          <a:lstStyle/>
          <a:p>
            <a:r>
              <a:rPr lang="en-KE" sz="2200" dirty="0">
                <a:latin typeface="Times New Roman" panose="02020603050405020304" pitchFamily="18" charset="0"/>
                <a:cs typeface="Times New Roman" panose="02020603050405020304" pitchFamily="18" charset="0"/>
              </a:rPr>
              <a:t>September marks the start of PCOS awareness month. </a:t>
            </a:r>
          </a:p>
          <a:p>
            <a:r>
              <a:rPr lang="en-KE" sz="2200" dirty="0">
                <a:latin typeface="Times New Roman" panose="02020603050405020304" pitchFamily="18" charset="0"/>
                <a:cs typeface="Times New Roman" panose="02020603050405020304" pitchFamily="18" charset="0"/>
              </a:rPr>
              <a:t>Polycystic ovary syndrome is a common condition that affects hormones in women.</a:t>
            </a:r>
          </a:p>
          <a:p>
            <a:r>
              <a:rPr lang="en-KE" sz="2200" dirty="0">
                <a:latin typeface="Times New Roman" panose="02020603050405020304" pitchFamily="18" charset="0"/>
                <a:cs typeface="Times New Roman" panose="02020603050405020304" pitchFamily="18" charset="0"/>
              </a:rPr>
              <a:t>Women </a:t>
            </a:r>
            <a:r>
              <a:rPr lang="en-GB" sz="2200" dirty="0">
                <a:latin typeface="Times New Roman" panose="02020603050405020304" pitchFamily="18" charset="0"/>
                <a:cs typeface="Times New Roman" panose="02020603050405020304" pitchFamily="18" charset="0"/>
              </a:rPr>
              <a:t>can get PCOS any time after puberty. Most people are diagnosed in their 20s or 30s when trying to get pregnant. </a:t>
            </a:r>
          </a:p>
          <a:p>
            <a:r>
              <a:rPr lang="en-GB" sz="2200" dirty="0">
                <a:latin typeface="Times New Roman" panose="02020603050405020304" pitchFamily="18" charset="0"/>
                <a:cs typeface="Times New Roman" panose="02020603050405020304" pitchFamily="18" charset="0"/>
              </a:rPr>
              <a:t>PCOS is very common with up to 15% of women of reproductive age having PCOS.</a:t>
            </a:r>
          </a:p>
          <a:p>
            <a:r>
              <a:rPr lang="en-GB" sz="2200" dirty="0">
                <a:latin typeface="Times New Roman" panose="02020603050405020304" pitchFamily="18" charset="0"/>
                <a:cs typeface="Times New Roman" panose="02020603050405020304" pitchFamily="18" charset="0"/>
              </a:rPr>
              <a:t>Despite this fact, PCOS remains under-studied and often misdiagnosed –up to 70% of the cases–for other issues and illnesses. </a:t>
            </a:r>
            <a:endParaRPr lang="en-KE" sz="2200" dirty="0">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9410173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A3D87-F765-A4A7-3119-8519A3CB23B1}"/>
              </a:ext>
            </a:extLst>
          </p:cNvPr>
          <p:cNvSpPr>
            <a:spLocks noGrp="1"/>
          </p:cNvSpPr>
          <p:nvPr>
            <p:ph type="title"/>
          </p:nvPr>
        </p:nvSpPr>
        <p:spPr>
          <a:xfrm>
            <a:off x="841248" y="256032"/>
            <a:ext cx="10506456" cy="1014984"/>
          </a:xfrm>
        </p:spPr>
        <p:txBody>
          <a:bodyPr anchor="b">
            <a:normAutofit/>
          </a:bodyPr>
          <a:lstStyle/>
          <a:p>
            <a:r>
              <a:rPr lang="en-KE" dirty="0">
                <a:latin typeface="Times New Roman" panose="02020603050405020304" pitchFamily="18" charset="0"/>
                <a:cs typeface="Times New Roman" panose="02020603050405020304" pitchFamily="18" charset="0"/>
              </a:rPr>
              <a:t>Problem Statements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1E6FD54-8EE8-53DA-1664-E1190F4EE9B6}"/>
              </a:ext>
            </a:extLst>
          </p:cNvPr>
          <p:cNvGraphicFramePr>
            <a:graphicFrameLocks noGrp="1"/>
          </p:cNvGraphicFramePr>
          <p:nvPr>
            <p:ph idx="1"/>
            <p:extLst>
              <p:ext uri="{D42A27DB-BD31-4B8C-83A1-F6EECF244321}">
                <p14:modId xmlns:p14="http://schemas.microsoft.com/office/powerpoint/2010/main" val="340016564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041933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11C1-53CB-2128-B789-D51919158416}"/>
              </a:ext>
            </a:extLst>
          </p:cNvPr>
          <p:cNvSpPr>
            <a:spLocks noGrp="1"/>
          </p:cNvSpPr>
          <p:nvPr>
            <p:ph type="title"/>
          </p:nvPr>
        </p:nvSpPr>
        <p:spPr/>
        <p:txBody>
          <a:bodyPr/>
          <a:lstStyle/>
          <a:p>
            <a:r>
              <a:rPr lang="en-KE" dirty="0">
                <a:latin typeface="Times New Roman" panose="02020603050405020304" pitchFamily="18" charset="0"/>
                <a:cs typeface="Times New Roman" panose="02020603050405020304" pitchFamily="18" charset="0"/>
              </a:rPr>
              <a:t>Data Overview</a:t>
            </a:r>
          </a:p>
        </p:txBody>
      </p:sp>
      <p:graphicFrame>
        <p:nvGraphicFramePr>
          <p:cNvPr id="5" name="Chart 4">
            <a:extLst>
              <a:ext uri="{FF2B5EF4-FFF2-40B4-BE49-F238E27FC236}">
                <a16:creationId xmlns:a16="http://schemas.microsoft.com/office/drawing/2014/main" id="{88A08AA6-54C2-5326-14B2-D674978FB1A5}"/>
              </a:ext>
            </a:extLst>
          </p:cNvPr>
          <p:cNvGraphicFramePr/>
          <p:nvPr>
            <p:extLst>
              <p:ext uri="{D42A27DB-BD31-4B8C-83A1-F6EECF244321}">
                <p14:modId xmlns:p14="http://schemas.microsoft.com/office/powerpoint/2010/main" val="1358997264"/>
              </p:ext>
            </p:extLst>
          </p:nvPr>
        </p:nvGraphicFramePr>
        <p:xfrm>
          <a:off x="906079" y="3002692"/>
          <a:ext cx="3678278" cy="2965622"/>
        </p:xfrm>
        <a:graphic>
          <a:graphicData uri="http://schemas.openxmlformats.org/drawingml/2006/chart">
            <c:chart xmlns:c="http://schemas.openxmlformats.org/drawingml/2006/chart" xmlns:r="http://schemas.openxmlformats.org/officeDocument/2006/relationships" r:id="rId2"/>
          </a:graphicData>
        </a:graphic>
      </p:graphicFrame>
      <p:sp>
        <p:nvSpPr>
          <p:cNvPr id="6" name="Rounded Rectangle 5">
            <a:extLst>
              <a:ext uri="{FF2B5EF4-FFF2-40B4-BE49-F238E27FC236}">
                <a16:creationId xmlns:a16="http://schemas.microsoft.com/office/drawing/2014/main" id="{BB172406-1D08-C64F-8622-9EDC71DD5971}"/>
              </a:ext>
            </a:extLst>
          </p:cNvPr>
          <p:cNvSpPr/>
          <p:nvPr/>
        </p:nvSpPr>
        <p:spPr>
          <a:xfrm>
            <a:off x="906079" y="1919982"/>
            <a:ext cx="3678278" cy="840826"/>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E" b="1" dirty="0">
                <a:solidFill>
                  <a:schemeClr val="tx1"/>
                </a:solidFill>
                <a:latin typeface="Times New Roman" panose="02020603050405020304" pitchFamily="18" charset="0"/>
                <a:cs typeface="Times New Roman" panose="02020603050405020304" pitchFamily="18" charset="0"/>
              </a:rPr>
              <a:t>Total Number of Patients: 541</a:t>
            </a:r>
          </a:p>
        </p:txBody>
      </p:sp>
      <p:pic>
        <p:nvPicPr>
          <p:cNvPr id="7" name="Picture 6">
            <a:extLst>
              <a:ext uri="{FF2B5EF4-FFF2-40B4-BE49-F238E27FC236}">
                <a16:creationId xmlns:a16="http://schemas.microsoft.com/office/drawing/2014/main" id="{3AACBC06-FA98-91F3-B8DA-3A711B6A5592}"/>
              </a:ext>
            </a:extLst>
          </p:cNvPr>
          <p:cNvPicPr>
            <a:picLocks noChangeAspect="1"/>
          </p:cNvPicPr>
          <p:nvPr/>
        </p:nvPicPr>
        <p:blipFill>
          <a:blip r:embed="rId3"/>
          <a:stretch>
            <a:fillRect/>
          </a:stretch>
        </p:blipFill>
        <p:spPr>
          <a:xfrm>
            <a:off x="4724399" y="2076736"/>
            <a:ext cx="7353301" cy="4137918"/>
          </a:xfrm>
          <a:prstGeom prst="rect">
            <a:avLst/>
          </a:prstGeom>
        </p:spPr>
      </p:pic>
    </p:spTree>
    <p:extLst>
      <p:ext uri="{BB962C8B-B14F-4D97-AF65-F5344CB8AC3E}">
        <p14:creationId xmlns:p14="http://schemas.microsoft.com/office/powerpoint/2010/main" val="25488650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42C4B-3F16-B18E-6609-71D5DE8CD7F3}"/>
              </a:ext>
            </a:extLst>
          </p:cNvPr>
          <p:cNvSpPr>
            <a:spLocks noGrp="1"/>
          </p:cNvSpPr>
          <p:nvPr>
            <p:ph type="title"/>
          </p:nvPr>
        </p:nvSpPr>
        <p:spPr/>
        <p:txBody>
          <a:bodyPr/>
          <a:lstStyle/>
          <a:p>
            <a:r>
              <a:rPr lang="en-KE" dirty="0">
                <a:latin typeface="Times New Roman" panose="02020603050405020304" pitchFamily="18" charset="0"/>
                <a:cs typeface="Times New Roman" panose="02020603050405020304" pitchFamily="18" charset="0"/>
              </a:rPr>
              <a:t>Case Study 1: Obesity</a:t>
            </a:r>
          </a:p>
        </p:txBody>
      </p:sp>
      <p:grpSp>
        <p:nvGrpSpPr>
          <p:cNvPr id="21" name="Group 20">
            <a:extLst>
              <a:ext uri="{FF2B5EF4-FFF2-40B4-BE49-F238E27FC236}">
                <a16:creationId xmlns:a16="http://schemas.microsoft.com/office/drawing/2014/main" id="{BA67D776-B77A-088B-F9D6-2FFD30663053}"/>
              </a:ext>
            </a:extLst>
          </p:cNvPr>
          <p:cNvGrpSpPr/>
          <p:nvPr/>
        </p:nvGrpSpPr>
        <p:grpSpPr>
          <a:xfrm>
            <a:off x="1245068" y="2293586"/>
            <a:ext cx="4504703" cy="3344486"/>
            <a:chOff x="310342" y="1676374"/>
            <a:chExt cx="4747217" cy="3553229"/>
          </a:xfrm>
        </p:grpSpPr>
        <p:pic>
          <p:nvPicPr>
            <p:cNvPr id="6" name="Picture 5">
              <a:extLst>
                <a:ext uri="{FF2B5EF4-FFF2-40B4-BE49-F238E27FC236}">
                  <a16:creationId xmlns:a16="http://schemas.microsoft.com/office/drawing/2014/main" id="{4B92E2F2-D1D1-A413-6D95-DE8B03E21997}"/>
                </a:ext>
              </a:extLst>
            </p:cNvPr>
            <p:cNvPicPr>
              <a:picLocks noChangeAspect="1"/>
            </p:cNvPicPr>
            <p:nvPr/>
          </p:nvPicPr>
          <p:blipFill>
            <a:blip r:embed="rId2"/>
            <a:stretch>
              <a:fillRect/>
            </a:stretch>
          </p:blipFill>
          <p:spPr>
            <a:xfrm>
              <a:off x="838200" y="2047425"/>
              <a:ext cx="4219359" cy="2567842"/>
            </a:xfrm>
            <a:prstGeom prst="rect">
              <a:avLst/>
            </a:prstGeom>
          </p:spPr>
        </p:pic>
        <p:sp>
          <p:nvSpPr>
            <p:cNvPr id="7" name="TextBox 6">
              <a:extLst>
                <a:ext uri="{FF2B5EF4-FFF2-40B4-BE49-F238E27FC236}">
                  <a16:creationId xmlns:a16="http://schemas.microsoft.com/office/drawing/2014/main" id="{AD5DBE81-9FB5-C02F-0379-34A1685BD30E}"/>
                </a:ext>
              </a:extLst>
            </p:cNvPr>
            <p:cNvSpPr txBox="1"/>
            <p:nvPr/>
          </p:nvSpPr>
          <p:spPr>
            <a:xfrm>
              <a:off x="2506892" y="4951665"/>
              <a:ext cx="959862" cy="277938"/>
            </a:xfrm>
            <a:prstGeom prst="rect">
              <a:avLst/>
            </a:prstGeom>
            <a:noFill/>
          </p:spPr>
          <p:txBody>
            <a:bodyPr wrap="none" rtlCol="0">
              <a:spAutoFit/>
            </a:bodyPr>
            <a:lstStyle/>
            <a:p>
              <a:r>
                <a:rPr lang="en-KE" sz="1100" dirty="0">
                  <a:latin typeface="Times New Roman" panose="02020603050405020304" pitchFamily="18" charset="0"/>
                  <a:cs typeface="Times New Roman" panose="02020603050405020304" pitchFamily="18" charset="0"/>
                </a:rPr>
                <a:t>PCOS (Y/N)</a:t>
              </a:r>
            </a:p>
          </p:txBody>
        </p:sp>
        <p:sp>
          <p:nvSpPr>
            <p:cNvPr id="8" name="TextBox 7">
              <a:extLst>
                <a:ext uri="{FF2B5EF4-FFF2-40B4-BE49-F238E27FC236}">
                  <a16:creationId xmlns:a16="http://schemas.microsoft.com/office/drawing/2014/main" id="{DDD6367E-C679-E6CD-5761-F0E11077FF79}"/>
                </a:ext>
              </a:extLst>
            </p:cNvPr>
            <p:cNvSpPr txBox="1"/>
            <p:nvPr/>
          </p:nvSpPr>
          <p:spPr>
            <a:xfrm>
              <a:off x="1740024" y="4697749"/>
              <a:ext cx="256802" cy="253916"/>
            </a:xfrm>
            <a:prstGeom prst="rect">
              <a:avLst/>
            </a:prstGeom>
            <a:noFill/>
          </p:spPr>
          <p:txBody>
            <a:bodyPr wrap="none" rtlCol="0">
              <a:spAutoFit/>
            </a:bodyPr>
            <a:lstStyle/>
            <a:p>
              <a:r>
                <a:rPr lang="en-KE" sz="1050" dirty="0"/>
                <a:t>0</a:t>
              </a:r>
            </a:p>
          </p:txBody>
        </p:sp>
        <p:sp>
          <p:nvSpPr>
            <p:cNvPr id="9" name="TextBox 8">
              <a:extLst>
                <a:ext uri="{FF2B5EF4-FFF2-40B4-BE49-F238E27FC236}">
                  <a16:creationId xmlns:a16="http://schemas.microsoft.com/office/drawing/2014/main" id="{46534DDF-EB6D-01CA-D359-3D0428C8D5C4}"/>
                </a:ext>
              </a:extLst>
            </p:cNvPr>
            <p:cNvSpPr txBox="1"/>
            <p:nvPr/>
          </p:nvSpPr>
          <p:spPr>
            <a:xfrm>
              <a:off x="3870664" y="4697749"/>
              <a:ext cx="256802" cy="253916"/>
            </a:xfrm>
            <a:prstGeom prst="rect">
              <a:avLst/>
            </a:prstGeom>
            <a:noFill/>
          </p:spPr>
          <p:txBody>
            <a:bodyPr wrap="none" rtlCol="0">
              <a:spAutoFit/>
            </a:bodyPr>
            <a:lstStyle/>
            <a:p>
              <a:r>
                <a:rPr lang="en-KE" sz="1050" dirty="0"/>
                <a:t>1</a:t>
              </a:r>
            </a:p>
          </p:txBody>
        </p:sp>
        <p:sp>
          <p:nvSpPr>
            <p:cNvPr id="10" name="TextBox 9">
              <a:extLst>
                <a:ext uri="{FF2B5EF4-FFF2-40B4-BE49-F238E27FC236}">
                  <a16:creationId xmlns:a16="http://schemas.microsoft.com/office/drawing/2014/main" id="{AA5A00CF-9072-F88B-6D55-B423E4BFD331}"/>
                </a:ext>
              </a:extLst>
            </p:cNvPr>
            <p:cNvSpPr txBox="1"/>
            <p:nvPr/>
          </p:nvSpPr>
          <p:spPr>
            <a:xfrm>
              <a:off x="1805738" y="1676374"/>
              <a:ext cx="2326507" cy="326987"/>
            </a:xfrm>
            <a:prstGeom prst="rect">
              <a:avLst/>
            </a:prstGeom>
            <a:noFill/>
          </p:spPr>
          <p:txBody>
            <a:bodyPr wrap="none" rtlCol="0">
              <a:spAutoFit/>
            </a:bodyPr>
            <a:lstStyle/>
            <a:p>
              <a:r>
                <a:rPr lang="en-KE" sz="1400" u="sng" dirty="0">
                  <a:latin typeface="Times New Roman" panose="02020603050405020304" pitchFamily="18" charset="0"/>
                  <a:cs typeface="Times New Roman" panose="02020603050405020304" pitchFamily="18" charset="0"/>
                </a:rPr>
                <a:t>Obesity vs PCOS Diagnosis</a:t>
              </a:r>
            </a:p>
          </p:txBody>
        </p:sp>
        <p:sp>
          <p:nvSpPr>
            <p:cNvPr id="13" name="TextBox 12">
              <a:extLst>
                <a:ext uri="{FF2B5EF4-FFF2-40B4-BE49-F238E27FC236}">
                  <a16:creationId xmlns:a16="http://schemas.microsoft.com/office/drawing/2014/main" id="{83DA2A77-BBC9-0DB6-006D-366F96C6F019}"/>
                </a:ext>
              </a:extLst>
            </p:cNvPr>
            <p:cNvSpPr txBox="1"/>
            <p:nvPr/>
          </p:nvSpPr>
          <p:spPr>
            <a:xfrm rot="16200000">
              <a:off x="-405211" y="3235252"/>
              <a:ext cx="1706800" cy="275694"/>
            </a:xfrm>
            <a:prstGeom prst="rect">
              <a:avLst/>
            </a:prstGeom>
            <a:noFill/>
          </p:spPr>
          <p:txBody>
            <a:bodyPr wrap="none" rtlCol="0">
              <a:spAutoFit/>
            </a:bodyPr>
            <a:lstStyle/>
            <a:p>
              <a:r>
                <a:rPr lang="en-KE" sz="1100" dirty="0">
                  <a:latin typeface="Times New Roman" panose="02020603050405020304" pitchFamily="18" charset="0"/>
                  <a:cs typeface="Times New Roman" panose="02020603050405020304" pitchFamily="18" charset="0"/>
                </a:rPr>
                <a:t>Obese ( 0 = No, 1= Yes )</a:t>
              </a:r>
            </a:p>
          </p:txBody>
        </p:sp>
        <p:sp>
          <p:nvSpPr>
            <p:cNvPr id="14" name="TextBox 13">
              <a:extLst>
                <a:ext uri="{FF2B5EF4-FFF2-40B4-BE49-F238E27FC236}">
                  <a16:creationId xmlns:a16="http://schemas.microsoft.com/office/drawing/2014/main" id="{8F1F0ACF-8ABE-41EE-9CF7-1A33F8E52A19}"/>
                </a:ext>
              </a:extLst>
            </p:cNvPr>
            <p:cNvSpPr txBox="1"/>
            <p:nvPr/>
          </p:nvSpPr>
          <p:spPr>
            <a:xfrm>
              <a:off x="581398" y="2570635"/>
              <a:ext cx="256802" cy="253916"/>
            </a:xfrm>
            <a:prstGeom prst="rect">
              <a:avLst/>
            </a:prstGeom>
            <a:noFill/>
          </p:spPr>
          <p:txBody>
            <a:bodyPr wrap="none" rtlCol="0">
              <a:spAutoFit/>
            </a:bodyPr>
            <a:lstStyle/>
            <a:p>
              <a:r>
                <a:rPr lang="en-KE" sz="1050" dirty="0"/>
                <a:t>0</a:t>
              </a:r>
            </a:p>
          </p:txBody>
        </p:sp>
        <p:sp>
          <p:nvSpPr>
            <p:cNvPr id="15" name="TextBox 14">
              <a:extLst>
                <a:ext uri="{FF2B5EF4-FFF2-40B4-BE49-F238E27FC236}">
                  <a16:creationId xmlns:a16="http://schemas.microsoft.com/office/drawing/2014/main" id="{DAFE628F-2626-05EF-3BE7-F7A79229D626}"/>
                </a:ext>
              </a:extLst>
            </p:cNvPr>
            <p:cNvSpPr txBox="1"/>
            <p:nvPr/>
          </p:nvSpPr>
          <p:spPr>
            <a:xfrm>
              <a:off x="581398" y="3906492"/>
              <a:ext cx="256802" cy="253916"/>
            </a:xfrm>
            <a:prstGeom prst="rect">
              <a:avLst/>
            </a:prstGeom>
            <a:noFill/>
          </p:spPr>
          <p:txBody>
            <a:bodyPr wrap="none" rtlCol="0">
              <a:spAutoFit/>
            </a:bodyPr>
            <a:lstStyle/>
            <a:p>
              <a:r>
                <a:rPr lang="en-KE" sz="1050" dirty="0"/>
                <a:t>1</a:t>
              </a:r>
            </a:p>
          </p:txBody>
        </p:sp>
        <p:sp>
          <p:nvSpPr>
            <p:cNvPr id="16" name="TextBox 15">
              <a:extLst>
                <a:ext uri="{FF2B5EF4-FFF2-40B4-BE49-F238E27FC236}">
                  <a16:creationId xmlns:a16="http://schemas.microsoft.com/office/drawing/2014/main" id="{577E577E-BBD5-3C13-CDE8-F40E53809AB4}"/>
                </a:ext>
              </a:extLst>
            </p:cNvPr>
            <p:cNvSpPr txBox="1"/>
            <p:nvPr/>
          </p:nvSpPr>
          <p:spPr>
            <a:xfrm>
              <a:off x="1590945" y="2515598"/>
              <a:ext cx="473206" cy="307777"/>
            </a:xfrm>
            <a:prstGeom prst="rect">
              <a:avLst/>
            </a:prstGeom>
            <a:solidFill>
              <a:schemeClr val="bg1"/>
            </a:solidFill>
          </p:spPr>
          <p:txBody>
            <a:bodyPr wrap="none" rtlCol="0">
              <a:spAutoFit/>
            </a:bodyPr>
            <a:lstStyle/>
            <a:p>
              <a:r>
                <a:rPr lang="en-KE" sz="1400" b="1" dirty="0"/>
                <a:t>358</a:t>
              </a:r>
            </a:p>
          </p:txBody>
        </p:sp>
        <p:sp>
          <p:nvSpPr>
            <p:cNvPr id="17" name="TextBox 16">
              <a:extLst>
                <a:ext uri="{FF2B5EF4-FFF2-40B4-BE49-F238E27FC236}">
                  <a16:creationId xmlns:a16="http://schemas.microsoft.com/office/drawing/2014/main" id="{2C4D5B80-93C8-E65B-8AE2-806E48B12A3B}"/>
                </a:ext>
              </a:extLst>
            </p:cNvPr>
            <p:cNvSpPr txBox="1"/>
            <p:nvPr/>
          </p:nvSpPr>
          <p:spPr>
            <a:xfrm>
              <a:off x="3721585" y="2493030"/>
              <a:ext cx="473206" cy="307777"/>
            </a:xfrm>
            <a:prstGeom prst="rect">
              <a:avLst/>
            </a:prstGeom>
            <a:solidFill>
              <a:schemeClr val="bg1"/>
            </a:solidFill>
          </p:spPr>
          <p:txBody>
            <a:bodyPr wrap="none" rtlCol="0">
              <a:spAutoFit/>
            </a:bodyPr>
            <a:lstStyle/>
            <a:p>
              <a:r>
                <a:rPr lang="en-KE" sz="1400" b="1" dirty="0"/>
                <a:t>169</a:t>
              </a:r>
            </a:p>
          </p:txBody>
        </p:sp>
        <p:sp>
          <p:nvSpPr>
            <p:cNvPr id="18" name="TextBox 17">
              <a:extLst>
                <a:ext uri="{FF2B5EF4-FFF2-40B4-BE49-F238E27FC236}">
                  <a16:creationId xmlns:a16="http://schemas.microsoft.com/office/drawing/2014/main" id="{5038C6BA-7F75-C1A3-7571-A545B1164C9C}"/>
                </a:ext>
              </a:extLst>
            </p:cNvPr>
            <p:cNvSpPr txBox="1"/>
            <p:nvPr/>
          </p:nvSpPr>
          <p:spPr>
            <a:xfrm>
              <a:off x="3819368" y="3695510"/>
              <a:ext cx="280846" cy="307777"/>
            </a:xfrm>
            <a:prstGeom prst="rect">
              <a:avLst/>
            </a:prstGeom>
            <a:solidFill>
              <a:schemeClr val="bg1"/>
            </a:solidFill>
          </p:spPr>
          <p:txBody>
            <a:bodyPr wrap="none" rtlCol="0">
              <a:spAutoFit/>
            </a:bodyPr>
            <a:lstStyle/>
            <a:p>
              <a:r>
                <a:rPr lang="en-KE" sz="1400" dirty="0"/>
                <a:t>8</a:t>
              </a:r>
            </a:p>
          </p:txBody>
        </p:sp>
        <p:sp>
          <p:nvSpPr>
            <p:cNvPr id="19" name="TextBox 18">
              <a:extLst>
                <a:ext uri="{FF2B5EF4-FFF2-40B4-BE49-F238E27FC236}">
                  <a16:creationId xmlns:a16="http://schemas.microsoft.com/office/drawing/2014/main" id="{BD9158E4-AB1D-5C97-7ADD-1951F2631AAA}"/>
                </a:ext>
              </a:extLst>
            </p:cNvPr>
            <p:cNvSpPr txBox="1"/>
            <p:nvPr/>
          </p:nvSpPr>
          <p:spPr>
            <a:xfrm>
              <a:off x="1651689" y="3721826"/>
              <a:ext cx="280846" cy="307777"/>
            </a:xfrm>
            <a:prstGeom prst="rect">
              <a:avLst/>
            </a:prstGeom>
            <a:solidFill>
              <a:schemeClr val="bg1"/>
            </a:solidFill>
          </p:spPr>
          <p:txBody>
            <a:bodyPr wrap="none" rtlCol="0">
              <a:spAutoFit/>
            </a:bodyPr>
            <a:lstStyle/>
            <a:p>
              <a:r>
                <a:rPr lang="en-KE" sz="1400" dirty="0"/>
                <a:t>5</a:t>
              </a:r>
            </a:p>
          </p:txBody>
        </p:sp>
      </p:grpSp>
      <p:sp>
        <p:nvSpPr>
          <p:cNvPr id="20" name="Frame 19">
            <a:extLst>
              <a:ext uri="{FF2B5EF4-FFF2-40B4-BE49-F238E27FC236}">
                <a16:creationId xmlns:a16="http://schemas.microsoft.com/office/drawing/2014/main" id="{5C67434E-76AD-DBC9-4DAB-1F4F6CC9BEFA}"/>
              </a:ext>
            </a:extLst>
          </p:cNvPr>
          <p:cNvSpPr/>
          <p:nvPr/>
        </p:nvSpPr>
        <p:spPr>
          <a:xfrm>
            <a:off x="574090" y="1571346"/>
            <a:ext cx="6300000" cy="4645377"/>
          </a:xfrm>
          <a:prstGeom prst="frame">
            <a:avLst/>
          </a:prstGeom>
          <a:gradFill flip="none" rotWithShape="1">
            <a:gsLst>
              <a:gs pos="0">
                <a:schemeClr val="accent2">
                  <a:lumMod val="75000"/>
                </a:schemeClr>
              </a:gs>
              <a:gs pos="50000">
                <a:srgbClr val="FF0000">
                  <a:tint val="44500"/>
                  <a:satMod val="160000"/>
                </a:srgbClr>
              </a:gs>
              <a:gs pos="100000">
                <a:srgbClr val="FF0000">
                  <a:tint val="23500"/>
                  <a:satMod val="160000"/>
                </a:srgbClr>
              </a:gs>
            </a:gsLst>
            <a:lin ang="2700000" scaled="1"/>
            <a:tileRect/>
          </a:gra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solidFill>
                <a:schemeClr val="tx1"/>
              </a:solidFill>
            </a:endParaRPr>
          </a:p>
        </p:txBody>
      </p:sp>
      <p:sp>
        <p:nvSpPr>
          <p:cNvPr id="22" name="TextBox 21">
            <a:extLst>
              <a:ext uri="{FF2B5EF4-FFF2-40B4-BE49-F238E27FC236}">
                <a16:creationId xmlns:a16="http://schemas.microsoft.com/office/drawing/2014/main" id="{B906F312-031F-F211-3731-8FCDEC94F74F}"/>
              </a:ext>
            </a:extLst>
          </p:cNvPr>
          <p:cNvSpPr txBox="1"/>
          <p:nvPr/>
        </p:nvSpPr>
        <p:spPr>
          <a:xfrm>
            <a:off x="7479423" y="3083508"/>
            <a:ext cx="4252404" cy="3416320"/>
          </a:xfrm>
          <a:prstGeom prst="rect">
            <a:avLst/>
          </a:prstGeom>
          <a:noFill/>
        </p:spPr>
        <p:txBody>
          <a:bodyPr wrap="square" rtlCol="0">
            <a:spAutoFit/>
          </a:bodyPr>
          <a:lstStyle/>
          <a:p>
            <a:pPr marL="285750" indent="-285750" algn="just">
              <a:buFont typeface="Arial" panose="020B0604020202020204" pitchFamily="34" charset="0"/>
              <a:buChar char="•"/>
            </a:pPr>
            <a:r>
              <a:rPr lang="en-KE" dirty="0">
                <a:latin typeface="Times New Roman" panose="02020603050405020304" pitchFamily="18" charset="0"/>
                <a:cs typeface="Times New Roman" panose="02020603050405020304" pitchFamily="18" charset="0"/>
              </a:rPr>
              <a:t>Case study one focused on understanding if there is an association between obesity status and PCOS diagnosis. </a:t>
            </a:r>
          </a:p>
          <a:p>
            <a:pPr marL="285750" indent="-285750" algn="just">
              <a:buFont typeface="Arial" panose="020B0604020202020204" pitchFamily="34" charset="0"/>
              <a:buChar char="•"/>
            </a:pPr>
            <a:r>
              <a:rPr lang="en-KE" dirty="0">
                <a:latin typeface="Times New Roman" panose="02020603050405020304" pitchFamily="18" charset="0"/>
                <a:cs typeface="Times New Roman" panose="02020603050405020304" pitchFamily="18" charset="0"/>
              </a:rPr>
              <a:t>This is beca</a:t>
            </a:r>
            <a:r>
              <a:rPr lang="en-GB" dirty="0">
                <a:latin typeface="Times New Roman" panose="02020603050405020304" pitchFamily="18" charset="0"/>
                <a:cs typeface="Times New Roman" panose="02020603050405020304" pitchFamily="18" charset="0"/>
              </a:rPr>
              <a:t>us</a:t>
            </a:r>
            <a:r>
              <a:rPr lang="en-KE" dirty="0">
                <a:latin typeface="Times New Roman" panose="02020603050405020304" pitchFamily="18" charset="0"/>
                <a:cs typeface="Times New Roman" panose="02020603050405020304" pitchFamily="18" charset="0"/>
              </a:rPr>
              <a:t>e obesity is one of the symptoms of PCOS and pre-dispositions the women to various cardio-vascular disorders.</a:t>
            </a:r>
          </a:p>
          <a:p>
            <a:pPr marL="285750" indent="-285750" algn="just">
              <a:buFont typeface="Arial" panose="020B0604020202020204" pitchFamily="34" charset="0"/>
              <a:buChar char="•"/>
            </a:pPr>
            <a:r>
              <a:rPr lang="en-KE" dirty="0">
                <a:latin typeface="Times New Roman" panose="02020603050405020304" pitchFamily="18" charset="0"/>
                <a:cs typeface="Times New Roman" panose="02020603050405020304" pitchFamily="18" charset="0"/>
              </a:rPr>
              <a:t>The results showed that there was no statistically significant association between PCOS and obesity (p-value = 0.05204)</a:t>
            </a:r>
          </a:p>
        </p:txBody>
      </p:sp>
      <p:sp>
        <p:nvSpPr>
          <p:cNvPr id="25" name="Rounded Rectangle 24">
            <a:extLst>
              <a:ext uri="{FF2B5EF4-FFF2-40B4-BE49-F238E27FC236}">
                <a16:creationId xmlns:a16="http://schemas.microsoft.com/office/drawing/2014/main" id="{CF27299D-B306-18B2-3B82-9EA3E5B57394}"/>
              </a:ext>
            </a:extLst>
          </p:cNvPr>
          <p:cNvSpPr/>
          <p:nvPr/>
        </p:nvSpPr>
        <p:spPr>
          <a:xfrm>
            <a:off x="7479423" y="1571346"/>
            <a:ext cx="4252404" cy="1185677"/>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KE" sz="1600" b="1" dirty="0">
                <a:solidFill>
                  <a:schemeClr val="tx1"/>
                </a:solidFill>
                <a:latin typeface="Times New Roman" panose="02020603050405020304" pitchFamily="18" charset="0"/>
                <a:cs typeface="Times New Roman" panose="02020603050405020304" pitchFamily="18" charset="0"/>
              </a:rPr>
              <a:t>Total No. of Patients with Obesity: 13</a:t>
            </a:r>
          </a:p>
          <a:p>
            <a:pPr algn="ctr"/>
            <a:r>
              <a:rPr lang="en-KE" sz="1600" b="1" dirty="0">
                <a:solidFill>
                  <a:schemeClr val="tx1"/>
                </a:solidFill>
                <a:latin typeface="Times New Roman" panose="02020603050405020304" pitchFamily="18" charset="0"/>
                <a:cs typeface="Times New Roman" panose="02020603050405020304" pitchFamily="18" charset="0"/>
              </a:rPr>
              <a:t>Percentage of Obese patients:  2.40%</a:t>
            </a:r>
          </a:p>
        </p:txBody>
      </p:sp>
    </p:spTree>
    <p:extLst>
      <p:ext uri="{BB962C8B-B14F-4D97-AF65-F5344CB8AC3E}">
        <p14:creationId xmlns:p14="http://schemas.microsoft.com/office/powerpoint/2010/main" val="257173405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25E84-7C64-303B-FE8F-1565BF2FE41A}"/>
              </a:ext>
            </a:extLst>
          </p:cNvPr>
          <p:cNvSpPr>
            <a:spLocks noGrp="1"/>
          </p:cNvSpPr>
          <p:nvPr>
            <p:ph type="title"/>
          </p:nvPr>
        </p:nvSpPr>
        <p:spPr>
          <a:xfrm>
            <a:off x="630936" y="640823"/>
            <a:ext cx="3419856" cy="5583148"/>
          </a:xfrm>
        </p:spPr>
        <p:txBody>
          <a:bodyPr vert="horz" lIns="91440" tIns="45720" rIns="91440" bIns="45720" rtlCol="0" anchor="ctr">
            <a:normAutofit/>
          </a:bodyPr>
          <a:lstStyle/>
          <a:p>
            <a:r>
              <a:rPr lang="en-US" sz="5400" kern="1200" dirty="0">
                <a:solidFill>
                  <a:schemeClr val="tx1"/>
                </a:solidFill>
                <a:latin typeface="Times New Roman" panose="02020603050405020304" pitchFamily="18" charset="0"/>
                <a:cs typeface="Times New Roman" panose="02020603050405020304" pitchFamily="18" charset="0"/>
              </a:rPr>
              <a:t>Case Study 2: Impact of Exercise</a:t>
            </a:r>
          </a:p>
        </p:txBody>
      </p:sp>
      <p:sp>
        <p:nvSpPr>
          <p:cNvPr id="14"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69E7F2D-9007-1DB7-F5A1-EFBD809495BF}"/>
              </a:ext>
            </a:extLst>
          </p:cNvPr>
          <p:cNvSpPr txBox="1"/>
          <p:nvPr/>
        </p:nvSpPr>
        <p:spPr>
          <a:xfrm>
            <a:off x="4654296" y="4798577"/>
            <a:ext cx="6894576" cy="1428487"/>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Case study two went even deeper to investigate if regular exercise modifies the association between obesity and PCOS.</a:t>
            </a:r>
          </a:p>
          <a:p>
            <a:pPr marL="285750" indent="-228600">
              <a:lnSpc>
                <a:spcPct val="90000"/>
              </a:lnSpc>
              <a:spcAft>
                <a:spcPts val="600"/>
              </a:spcAf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Evidently, the analysis revealed that there is an extremely strong statistical evidence that regular exercise modifies the obesity-PCOS association. </a:t>
            </a:r>
          </a:p>
        </p:txBody>
      </p:sp>
      <p:graphicFrame>
        <p:nvGraphicFramePr>
          <p:cNvPr id="5" name="Chart 4">
            <a:extLst>
              <a:ext uri="{FF2B5EF4-FFF2-40B4-BE49-F238E27FC236}">
                <a16:creationId xmlns:a16="http://schemas.microsoft.com/office/drawing/2014/main" id="{347D5381-519B-D9D9-6457-6C8EFA190F71}"/>
              </a:ext>
            </a:extLst>
          </p:cNvPr>
          <p:cNvGraphicFramePr/>
          <p:nvPr>
            <p:extLst>
              <p:ext uri="{D42A27DB-BD31-4B8C-83A1-F6EECF244321}">
                <p14:modId xmlns:p14="http://schemas.microsoft.com/office/powerpoint/2010/main" val="928401843"/>
              </p:ext>
            </p:extLst>
          </p:nvPr>
        </p:nvGraphicFramePr>
        <p:xfrm>
          <a:off x="4654296" y="630936"/>
          <a:ext cx="6894576" cy="39136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056974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777D0-0E6A-B690-CB3F-30F0E616C55F}"/>
              </a:ext>
            </a:extLst>
          </p:cNvPr>
          <p:cNvSpPr>
            <a:spLocks noGrp="1"/>
          </p:cNvSpPr>
          <p:nvPr>
            <p:ph type="title"/>
          </p:nvPr>
        </p:nvSpPr>
        <p:spPr/>
        <p:txBody>
          <a:bodyPr/>
          <a:lstStyle/>
          <a:p>
            <a:r>
              <a:rPr lang="en-KE" dirty="0">
                <a:latin typeface="Times New Roman" panose="02020603050405020304" pitchFamily="18" charset="0"/>
                <a:cs typeface="Times New Roman" panose="02020603050405020304" pitchFamily="18" charset="0"/>
              </a:rPr>
              <a:t>Case Study 3: Hormone Levels</a:t>
            </a:r>
          </a:p>
        </p:txBody>
      </p:sp>
      <p:sp>
        <p:nvSpPr>
          <p:cNvPr id="7" name="Frame 6">
            <a:extLst>
              <a:ext uri="{FF2B5EF4-FFF2-40B4-BE49-F238E27FC236}">
                <a16:creationId xmlns:a16="http://schemas.microsoft.com/office/drawing/2014/main" id="{A67A3185-D450-DA2F-18DF-34399AED2C59}"/>
              </a:ext>
            </a:extLst>
          </p:cNvPr>
          <p:cNvSpPr/>
          <p:nvPr/>
        </p:nvSpPr>
        <p:spPr>
          <a:xfrm>
            <a:off x="556682" y="1598600"/>
            <a:ext cx="6300000" cy="4645377"/>
          </a:xfrm>
          <a:prstGeom prst="frame">
            <a:avLst/>
          </a:prstGeom>
          <a:gradFill flip="none" rotWithShape="1">
            <a:gsLst>
              <a:gs pos="0">
                <a:srgbClr val="FFC000"/>
              </a:gs>
              <a:gs pos="50000">
                <a:srgbClr val="FF0000">
                  <a:tint val="44500"/>
                  <a:satMod val="160000"/>
                </a:srgbClr>
              </a:gs>
              <a:gs pos="100000">
                <a:srgbClr val="FF0000">
                  <a:tint val="23500"/>
                  <a:satMod val="160000"/>
                </a:srgbClr>
              </a:gs>
            </a:gsLst>
            <a:lin ang="2700000" scaled="1"/>
            <a:tileRect/>
          </a:gradFill>
          <a:ln w="31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E" dirty="0">
              <a:solidFill>
                <a:schemeClr val="tx1"/>
              </a:solidFill>
            </a:endParaRPr>
          </a:p>
        </p:txBody>
      </p:sp>
      <p:sp>
        <p:nvSpPr>
          <p:cNvPr id="8" name="TextBox 7">
            <a:extLst>
              <a:ext uri="{FF2B5EF4-FFF2-40B4-BE49-F238E27FC236}">
                <a16:creationId xmlns:a16="http://schemas.microsoft.com/office/drawing/2014/main" id="{CA79712C-B903-C501-1FDF-A714256BCE7F}"/>
              </a:ext>
            </a:extLst>
          </p:cNvPr>
          <p:cNvSpPr txBox="1"/>
          <p:nvPr/>
        </p:nvSpPr>
        <p:spPr>
          <a:xfrm>
            <a:off x="1920597" y="2348621"/>
            <a:ext cx="3648819" cy="307777"/>
          </a:xfrm>
          <a:prstGeom prst="rect">
            <a:avLst/>
          </a:prstGeom>
          <a:noFill/>
        </p:spPr>
        <p:txBody>
          <a:bodyPr wrap="none" rtlCol="0">
            <a:spAutoFit/>
          </a:bodyPr>
          <a:lstStyle/>
          <a:p>
            <a:r>
              <a:rPr lang="en-KE" sz="1400" u="sng" dirty="0"/>
              <a:t>PCOS Hormone Indicator vs PCOS Diagnosis</a:t>
            </a:r>
          </a:p>
        </p:txBody>
      </p:sp>
      <p:sp>
        <p:nvSpPr>
          <p:cNvPr id="14" name="TextBox 13">
            <a:extLst>
              <a:ext uri="{FF2B5EF4-FFF2-40B4-BE49-F238E27FC236}">
                <a16:creationId xmlns:a16="http://schemas.microsoft.com/office/drawing/2014/main" id="{E63CA576-CDB2-4F66-1971-CA9415DCF40A}"/>
              </a:ext>
            </a:extLst>
          </p:cNvPr>
          <p:cNvSpPr txBox="1"/>
          <p:nvPr/>
        </p:nvSpPr>
        <p:spPr>
          <a:xfrm rot="16200000">
            <a:off x="572117" y="3808332"/>
            <a:ext cx="1726755" cy="261610"/>
          </a:xfrm>
          <a:prstGeom prst="rect">
            <a:avLst/>
          </a:prstGeom>
          <a:noFill/>
        </p:spPr>
        <p:txBody>
          <a:bodyPr wrap="none" rtlCol="0">
            <a:spAutoFit/>
          </a:bodyPr>
          <a:lstStyle/>
          <a:p>
            <a:r>
              <a:rPr lang="en-KE" sz="1100" dirty="0"/>
              <a:t>PCOS Hormone Indicator</a:t>
            </a:r>
          </a:p>
        </p:txBody>
      </p:sp>
      <p:grpSp>
        <p:nvGrpSpPr>
          <p:cNvPr id="19" name="Group 18">
            <a:extLst>
              <a:ext uri="{FF2B5EF4-FFF2-40B4-BE49-F238E27FC236}">
                <a16:creationId xmlns:a16="http://schemas.microsoft.com/office/drawing/2014/main" id="{F1F3B5AE-E946-C216-62E0-339D463F3AD2}"/>
              </a:ext>
            </a:extLst>
          </p:cNvPr>
          <p:cNvGrpSpPr/>
          <p:nvPr/>
        </p:nvGrpSpPr>
        <p:grpSpPr>
          <a:xfrm>
            <a:off x="1504155" y="2756426"/>
            <a:ext cx="4263693" cy="2904580"/>
            <a:chOff x="1764245" y="2782600"/>
            <a:chExt cx="4263693" cy="2904580"/>
          </a:xfrm>
        </p:grpSpPr>
        <p:pic>
          <p:nvPicPr>
            <p:cNvPr id="5" name="Picture 4" descr="A red and yellow background&#10;&#10;AI-generated content may be incorrect.">
              <a:extLst>
                <a:ext uri="{FF2B5EF4-FFF2-40B4-BE49-F238E27FC236}">
                  <a16:creationId xmlns:a16="http://schemas.microsoft.com/office/drawing/2014/main" id="{F64E1ADD-5B60-AE33-88C2-72B85F7A138D}"/>
                </a:ext>
              </a:extLst>
            </p:cNvPr>
            <p:cNvPicPr>
              <a:picLocks noChangeAspect="1"/>
            </p:cNvPicPr>
            <p:nvPr/>
          </p:nvPicPr>
          <p:blipFill>
            <a:blip r:embed="rId2"/>
            <a:stretch>
              <a:fillRect/>
            </a:stretch>
          </p:blipFill>
          <p:spPr>
            <a:xfrm>
              <a:off x="1982256" y="2782600"/>
              <a:ext cx="4045682" cy="2502974"/>
            </a:xfrm>
            <a:prstGeom prst="rect">
              <a:avLst/>
            </a:prstGeom>
          </p:spPr>
        </p:pic>
        <p:sp>
          <p:nvSpPr>
            <p:cNvPr id="9" name="TextBox 8">
              <a:extLst>
                <a:ext uri="{FF2B5EF4-FFF2-40B4-BE49-F238E27FC236}">
                  <a16:creationId xmlns:a16="http://schemas.microsoft.com/office/drawing/2014/main" id="{878C90B9-E889-57C0-FD24-9F4A352C5C97}"/>
                </a:ext>
              </a:extLst>
            </p:cNvPr>
            <p:cNvSpPr txBox="1"/>
            <p:nvPr/>
          </p:nvSpPr>
          <p:spPr>
            <a:xfrm>
              <a:off x="2823098" y="5285574"/>
              <a:ext cx="256802" cy="253916"/>
            </a:xfrm>
            <a:prstGeom prst="rect">
              <a:avLst/>
            </a:prstGeom>
            <a:noFill/>
          </p:spPr>
          <p:txBody>
            <a:bodyPr wrap="none" rtlCol="0">
              <a:spAutoFit/>
            </a:bodyPr>
            <a:lstStyle/>
            <a:p>
              <a:r>
                <a:rPr lang="en-KE" sz="1050" dirty="0"/>
                <a:t>0</a:t>
              </a:r>
            </a:p>
          </p:txBody>
        </p:sp>
        <p:sp>
          <p:nvSpPr>
            <p:cNvPr id="10" name="TextBox 9">
              <a:extLst>
                <a:ext uri="{FF2B5EF4-FFF2-40B4-BE49-F238E27FC236}">
                  <a16:creationId xmlns:a16="http://schemas.microsoft.com/office/drawing/2014/main" id="{33E02D5C-D236-12B4-990A-47F323E95191}"/>
                </a:ext>
              </a:extLst>
            </p:cNvPr>
            <p:cNvSpPr txBox="1"/>
            <p:nvPr/>
          </p:nvSpPr>
          <p:spPr>
            <a:xfrm>
              <a:off x="4919014" y="5285574"/>
              <a:ext cx="256802" cy="253916"/>
            </a:xfrm>
            <a:prstGeom prst="rect">
              <a:avLst/>
            </a:prstGeom>
            <a:noFill/>
          </p:spPr>
          <p:txBody>
            <a:bodyPr wrap="none" rtlCol="0">
              <a:spAutoFit/>
            </a:bodyPr>
            <a:lstStyle/>
            <a:p>
              <a:r>
                <a:rPr lang="en-KE" sz="1050" dirty="0"/>
                <a:t>1</a:t>
              </a:r>
            </a:p>
          </p:txBody>
        </p:sp>
        <p:sp>
          <p:nvSpPr>
            <p:cNvPr id="11" name="TextBox 10">
              <a:extLst>
                <a:ext uri="{FF2B5EF4-FFF2-40B4-BE49-F238E27FC236}">
                  <a16:creationId xmlns:a16="http://schemas.microsoft.com/office/drawing/2014/main" id="{AD3C5D87-B84A-A3CC-BA28-54BFC163D82F}"/>
                </a:ext>
              </a:extLst>
            </p:cNvPr>
            <p:cNvSpPr txBox="1"/>
            <p:nvPr/>
          </p:nvSpPr>
          <p:spPr>
            <a:xfrm>
              <a:off x="1764245" y="3216505"/>
              <a:ext cx="256802" cy="253916"/>
            </a:xfrm>
            <a:prstGeom prst="rect">
              <a:avLst/>
            </a:prstGeom>
            <a:noFill/>
          </p:spPr>
          <p:txBody>
            <a:bodyPr wrap="none" rtlCol="0">
              <a:spAutoFit/>
            </a:bodyPr>
            <a:lstStyle/>
            <a:p>
              <a:r>
                <a:rPr lang="en-KE" sz="1050" dirty="0"/>
                <a:t>0</a:t>
              </a:r>
            </a:p>
          </p:txBody>
        </p:sp>
        <p:sp>
          <p:nvSpPr>
            <p:cNvPr id="12" name="TextBox 11">
              <a:extLst>
                <a:ext uri="{FF2B5EF4-FFF2-40B4-BE49-F238E27FC236}">
                  <a16:creationId xmlns:a16="http://schemas.microsoft.com/office/drawing/2014/main" id="{4BCC0B6D-85A6-758D-9E1E-959579B58D47}"/>
                </a:ext>
              </a:extLst>
            </p:cNvPr>
            <p:cNvSpPr txBox="1"/>
            <p:nvPr/>
          </p:nvSpPr>
          <p:spPr>
            <a:xfrm>
              <a:off x="1764245" y="4520912"/>
              <a:ext cx="256802" cy="253916"/>
            </a:xfrm>
            <a:prstGeom prst="rect">
              <a:avLst/>
            </a:prstGeom>
            <a:noFill/>
          </p:spPr>
          <p:txBody>
            <a:bodyPr wrap="square" rtlCol="0">
              <a:spAutoFit/>
            </a:bodyPr>
            <a:lstStyle/>
            <a:p>
              <a:r>
                <a:rPr lang="en-KE" sz="1050" dirty="0"/>
                <a:t>1</a:t>
              </a:r>
            </a:p>
          </p:txBody>
        </p:sp>
        <p:sp>
          <p:nvSpPr>
            <p:cNvPr id="13" name="TextBox 12">
              <a:extLst>
                <a:ext uri="{FF2B5EF4-FFF2-40B4-BE49-F238E27FC236}">
                  <a16:creationId xmlns:a16="http://schemas.microsoft.com/office/drawing/2014/main" id="{8E99901E-D30D-8CF7-C9BF-4B9726BC39B1}"/>
                </a:ext>
              </a:extLst>
            </p:cNvPr>
            <p:cNvSpPr txBox="1"/>
            <p:nvPr/>
          </p:nvSpPr>
          <p:spPr>
            <a:xfrm>
              <a:off x="3533313" y="5425570"/>
              <a:ext cx="1287262" cy="261610"/>
            </a:xfrm>
            <a:prstGeom prst="rect">
              <a:avLst/>
            </a:prstGeom>
            <a:noFill/>
          </p:spPr>
          <p:txBody>
            <a:bodyPr wrap="square" rtlCol="0">
              <a:spAutoFit/>
            </a:bodyPr>
            <a:lstStyle/>
            <a:p>
              <a:r>
                <a:rPr lang="en-KE" sz="1100" dirty="0"/>
                <a:t>PCOS(Y/N)</a:t>
              </a:r>
            </a:p>
          </p:txBody>
        </p:sp>
        <p:sp>
          <p:nvSpPr>
            <p:cNvPr id="15" name="TextBox 14">
              <a:extLst>
                <a:ext uri="{FF2B5EF4-FFF2-40B4-BE49-F238E27FC236}">
                  <a16:creationId xmlns:a16="http://schemas.microsoft.com/office/drawing/2014/main" id="{F43B64A6-A4F3-B3AB-BAD9-D26C55C09A9E}"/>
                </a:ext>
              </a:extLst>
            </p:cNvPr>
            <p:cNvSpPr txBox="1"/>
            <p:nvPr/>
          </p:nvSpPr>
          <p:spPr>
            <a:xfrm>
              <a:off x="2802420" y="3271207"/>
              <a:ext cx="473206" cy="307777"/>
            </a:xfrm>
            <a:prstGeom prst="rect">
              <a:avLst/>
            </a:prstGeom>
            <a:solidFill>
              <a:schemeClr val="bg1"/>
            </a:solidFill>
          </p:spPr>
          <p:txBody>
            <a:bodyPr wrap="none" rtlCol="0">
              <a:spAutoFit/>
            </a:bodyPr>
            <a:lstStyle/>
            <a:p>
              <a:r>
                <a:rPr lang="en-KE" sz="1400" b="1" dirty="0"/>
                <a:t>172</a:t>
              </a:r>
            </a:p>
          </p:txBody>
        </p:sp>
        <p:sp>
          <p:nvSpPr>
            <p:cNvPr id="16" name="TextBox 15">
              <a:extLst>
                <a:ext uri="{FF2B5EF4-FFF2-40B4-BE49-F238E27FC236}">
                  <a16:creationId xmlns:a16="http://schemas.microsoft.com/office/drawing/2014/main" id="{5B955BB6-BACA-90FC-526D-3768B843294C}"/>
                </a:ext>
              </a:extLst>
            </p:cNvPr>
            <p:cNvSpPr txBox="1"/>
            <p:nvPr/>
          </p:nvSpPr>
          <p:spPr>
            <a:xfrm>
              <a:off x="4820575" y="3271207"/>
              <a:ext cx="377026" cy="307777"/>
            </a:xfrm>
            <a:prstGeom prst="rect">
              <a:avLst/>
            </a:prstGeom>
            <a:solidFill>
              <a:schemeClr val="bg1"/>
            </a:solidFill>
          </p:spPr>
          <p:txBody>
            <a:bodyPr wrap="none" rtlCol="0">
              <a:spAutoFit/>
            </a:bodyPr>
            <a:lstStyle/>
            <a:p>
              <a:r>
                <a:rPr lang="en-KE" sz="1400" b="1" dirty="0"/>
                <a:t>43</a:t>
              </a:r>
            </a:p>
          </p:txBody>
        </p:sp>
        <p:sp>
          <p:nvSpPr>
            <p:cNvPr id="17" name="TextBox 16">
              <a:extLst>
                <a:ext uri="{FF2B5EF4-FFF2-40B4-BE49-F238E27FC236}">
                  <a16:creationId xmlns:a16="http://schemas.microsoft.com/office/drawing/2014/main" id="{FDE25CAF-FE84-4C28-2E31-3290D7761520}"/>
                </a:ext>
              </a:extLst>
            </p:cNvPr>
            <p:cNvSpPr txBox="1"/>
            <p:nvPr/>
          </p:nvSpPr>
          <p:spPr>
            <a:xfrm>
              <a:off x="2802420" y="4520912"/>
              <a:ext cx="473206" cy="307777"/>
            </a:xfrm>
            <a:prstGeom prst="rect">
              <a:avLst/>
            </a:prstGeom>
            <a:solidFill>
              <a:schemeClr val="bg1"/>
            </a:solidFill>
          </p:spPr>
          <p:txBody>
            <a:bodyPr wrap="none" rtlCol="0">
              <a:spAutoFit/>
            </a:bodyPr>
            <a:lstStyle/>
            <a:p>
              <a:r>
                <a:rPr lang="en-KE" sz="1400" b="1" dirty="0"/>
                <a:t>192</a:t>
              </a:r>
            </a:p>
          </p:txBody>
        </p:sp>
        <p:sp>
          <p:nvSpPr>
            <p:cNvPr id="18" name="TextBox 17">
              <a:extLst>
                <a:ext uri="{FF2B5EF4-FFF2-40B4-BE49-F238E27FC236}">
                  <a16:creationId xmlns:a16="http://schemas.microsoft.com/office/drawing/2014/main" id="{F147FAB0-8862-D5D8-93D3-C8AC2FDA338C}"/>
                </a:ext>
              </a:extLst>
            </p:cNvPr>
            <p:cNvSpPr txBox="1"/>
            <p:nvPr/>
          </p:nvSpPr>
          <p:spPr>
            <a:xfrm>
              <a:off x="4758859" y="4520912"/>
              <a:ext cx="473206" cy="307777"/>
            </a:xfrm>
            <a:prstGeom prst="rect">
              <a:avLst/>
            </a:prstGeom>
            <a:solidFill>
              <a:schemeClr val="bg1"/>
            </a:solidFill>
          </p:spPr>
          <p:txBody>
            <a:bodyPr wrap="none" rtlCol="0">
              <a:spAutoFit/>
            </a:bodyPr>
            <a:lstStyle/>
            <a:p>
              <a:r>
                <a:rPr lang="en-KE" sz="1400" b="1" dirty="0"/>
                <a:t>134</a:t>
              </a:r>
            </a:p>
          </p:txBody>
        </p:sp>
      </p:grpSp>
      <p:sp>
        <p:nvSpPr>
          <p:cNvPr id="20" name="TextBox 19">
            <a:extLst>
              <a:ext uri="{FF2B5EF4-FFF2-40B4-BE49-F238E27FC236}">
                <a16:creationId xmlns:a16="http://schemas.microsoft.com/office/drawing/2014/main" id="{15C7736C-53D8-CB65-7095-FFBA05B91DFC}"/>
              </a:ext>
            </a:extLst>
          </p:cNvPr>
          <p:cNvSpPr txBox="1"/>
          <p:nvPr/>
        </p:nvSpPr>
        <p:spPr>
          <a:xfrm>
            <a:off x="7575742" y="1690688"/>
            <a:ext cx="3996068" cy="4401205"/>
          </a:xfrm>
          <a:prstGeom prst="rect">
            <a:avLst/>
          </a:prstGeom>
          <a:noFill/>
        </p:spPr>
        <p:txBody>
          <a:bodyPr wrap="square" rtlCol="0">
            <a:spAutoFit/>
          </a:bodyPr>
          <a:lstStyle/>
          <a:p>
            <a:pPr marL="285750" indent="-285750" algn="just">
              <a:buFont typeface="Arial" panose="020B0604020202020204" pitchFamily="34" charset="0"/>
              <a:buChar char="•"/>
            </a:pPr>
            <a:r>
              <a:rPr lang="en-KE" sz="2000" dirty="0">
                <a:latin typeface="Times New Roman" panose="02020603050405020304" pitchFamily="18" charset="0"/>
                <a:cs typeface="Times New Roman" panose="02020603050405020304" pitchFamily="18" charset="0"/>
              </a:rPr>
              <a:t>One of the key indicators of PCOS is hormone levels. 4-6 hormones are required to be used at any moment for proper assessment of PCOS.</a:t>
            </a:r>
          </a:p>
          <a:p>
            <a:pPr marL="285750" indent="-285750" algn="just">
              <a:buFont typeface="Arial" panose="020B0604020202020204" pitchFamily="34" charset="0"/>
              <a:buChar char="•"/>
            </a:pPr>
            <a:r>
              <a:rPr lang="en-KE" sz="2000" dirty="0">
                <a:latin typeface="Times New Roman" panose="02020603050405020304" pitchFamily="18" charset="0"/>
                <a:cs typeface="Times New Roman" panose="02020603050405020304" pitchFamily="18" charset="0"/>
              </a:rPr>
              <a:t>The analysis done showed that there is strong statistical evidence that the PCOS hormone indicator can distinguish patients with PCOS and those without. </a:t>
            </a:r>
          </a:p>
          <a:p>
            <a:pPr marL="285750" indent="-285750" algn="just">
              <a:buFont typeface="Arial" panose="020B0604020202020204" pitchFamily="34" charset="0"/>
              <a:buChar char="•"/>
            </a:pPr>
            <a:r>
              <a:rPr lang="en-KE" sz="2000" dirty="0">
                <a:latin typeface="Times New Roman" panose="02020603050405020304" pitchFamily="18" charset="0"/>
                <a:cs typeface="Times New Roman" panose="02020603050405020304" pitchFamily="18" charset="0"/>
              </a:rPr>
              <a:t>The indicator created used dictated cut-offs for each relevant hormone to check whether the it was positive or negative.  </a:t>
            </a:r>
          </a:p>
        </p:txBody>
      </p:sp>
    </p:spTree>
    <p:extLst>
      <p:ext uri="{BB962C8B-B14F-4D97-AF65-F5344CB8AC3E}">
        <p14:creationId xmlns:p14="http://schemas.microsoft.com/office/powerpoint/2010/main" val="96310033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02040B-0A9E-4813-979D-033B410C5536}"/>
              </a:ext>
            </a:extLst>
          </p:cNvPr>
          <p:cNvSpPr>
            <a:spLocks noGrp="1"/>
          </p:cNvSpPr>
          <p:nvPr>
            <p:ph type="title"/>
          </p:nvPr>
        </p:nvSpPr>
        <p:spPr>
          <a:xfrm>
            <a:off x="838200" y="365125"/>
            <a:ext cx="5558489" cy="1325563"/>
          </a:xfrm>
        </p:spPr>
        <p:txBody>
          <a:bodyPr>
            <a:normAutofit/>
          </a:bodyPr>
          <a:lstStyle/>
          <a:p>
            <a:r>
              <a:rPr lang="en-KE" dirty="0">
                <a:latin typeface="Times New Roman" panose="02020603050405020304" pitchFamily="18" charset="0"/>
                <a:cs typeface="Times New Roman" panose="02020603050405020304" pitchFamily="18" charset="0"/>
              </a:rPr>
              <a:t>Case Study 4: The Rotterdam Criterion</a:t>
            </a:r>
          </a:p>
        </p:txBody>
      </p:sp>
      <p:sp>
        <p:nvSpPr>
          <p:cNvPr id="21" name="Freeform: Shape 20">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0ECD153-9544-797B-DC9A-67F26AE47437}"/>
              </a:ext>
            </a:extLst>
          </p:cNvPr>
          <p:cNvSpPr>
            <a:spLocks noGrp="1"/>
          </p:cNvSpPr>
          <p:nvPr>
            <p:ph idx="1"/>
          </p:nvPr>
        </p:nvSpPr>
        <p:spPr>
          <a:xfrm>
            <a:off x="838200" y="1825625"/>
            <a:ext cx="5558489" cy="4351338"/>
          </a:xfrm>
        </p:spPr>
        <p:txBody>
          <a:bodyPr>
            <a:normAutofit lnSpcReduction="10000"/>
          </a:bodyPr>
          <a:lstStyle/>
          <a:p>
            <a:r>
              <a:rPr lang="en-GB" sz="2000" dirty="0">
                <a:latin typeface="Times New Roman" panose="02020603050405020304" pitchFamily="18" charset="0"/>
                <a:cs typeface="Times New Roman" panose="02020603050405020304" pitchFamily="18" charset="0"/>
              </a:rPr>
              <a:t>The Rotterdam Criterion utilised to diagnose PCOS uses biochemical and clinical markers to check for presence of PCOS. Anovulation is checked using irregularity of periods and the cycle length.</a:t>
            </a:r>
          </a:p>
          <a:p>
            <a:r>
              <a:rPr lang="en-GB" sz="2000" dirty="0">
                <a:latin typeface="Times New Roman" panose="02020603050405020304" pitchFamily="18" charset="0"/>
                <a:cs typeface="Times New Roman" panose="02020603050405020304" pitchFamily="18" charset="0"/>
              </a:rPr>
              <a:t>Hyperandrogenism is assessed using clinical markers like hirsutism, acne and androgenic alopecia, and biochemical markers like elevated androgens.</a:t>
            </a:r>
          </a:p>
          <a:p>
            <a:r>
              <a:rPr lang="en-GB" sz="2000" dirty="0">
                <a:latin typeface="Times New Roman" panose="02020603050405020304" pitchFamily="18" charset="0"/>
                <a:cs typeface="Times New Roman" panose="02020603050405020304" pitchFamily="18" charset="0"/>
              </a:rPr>
              <a:t>Finally, polycystic ovarian morphology is confirmed by checking the number of follicles in each ovary, and the ovarian volume.</a:t>
            </a:r>
          </a:p>
          <a:p>
            <a:r>
              <a:rPr lang="en-GB" sz="2000" dirty="0">
                <a:latin typeface="Times New Roman" panose="02020603050405020304" pitchFamily="18" charset="0"/>
                <a:cs typeface="Times New Roman" panose="02020603050405020304" pitchFamily="18" charset="0"/>
              </a:rPr>
              <a:t> At least 2 out of 3 must be present for a PCOS diagnosis. All other causes are excluded before applying Rotterdam criteria.</a:t>
            </a:r>
          </a:p>
          <a:p>
            <a:endParaRPr lang="en-KE" sz="1800" dirty="0"/>
          </a:p>
        </p:txBody>
      </p:sp>
      <p:sp>
        <p:nvSpPr>
          <p:cNvPr id="23" name="Oval 22">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Block Arc 24">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Shape 26">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3" name="Arc 32">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731660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2000">
              <a:schemeClr val="accent2"/>
            </a:gs>
            <a:gs pos="0">
              <a:schemeClr val="bg1"/>
            </a:gs>
            <a:gs pos="50000">
              <a:schemeClr val="bg1"/>
            </a:gs>
            <a:gs pos="100000">
              <a:schemeClr val="accent2">
                <a:tint val="23500"/>
                <a:satMod val="160000"/>
                <a:lumMod val="0"/>
                <a:lumOff val="100000"/>
                <a:alpha val="0"/>
              </a:schemeClr>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8F8A-B2D6-12D5-E858-9B4F98FED92E}"/>
              </a:ext>
            </a:extLst>
          </p:cNvPr>
          <p:cNvSpPr>
            <a:spLocks noGrp="1"/>
          </p:cNvSpPr>
          <p:nvPr>
            <p:ph type="title"/>
          </p:nvPr>
        </p:nvSpPr>
        <p:spPr/>
        <p:txBody>
          <a:bodyPr/>
          <a:lstStyle/>
          <a:p>
            <a:r>
              <a:rPr lang="en-KE" dirty="0">
                <a:latin typeface="Times New Roman" panose="02020603050405020304" pitchFamily="18" charset="0"/>
                <a:cs typeface="Times New Roman" panose="02020603050405020304" pitchFamily="18" charset="0"/>
              </a:rPr>
              <a:t>Continuation…</a:t>
            </a:r>
          </a:p>
        </p:txBody>
      </p:sp>
      <p:graphicFrame>
        <p:nvGraphicFramePr>
          <p:cNvPr id="4" name="Diagram 3">
            <a:extLst>
              <a:ext uri="{FF2B5EF4-FFF2-40B4-BE49-F238E27FC236}">
                <a16:creationId xmlns:a16="http://schemas.microsoft.com/office/drawing/2014/main" id="{26C2A06D-473E-09B4-099A-633573D9D5A8}"/>
              </a:ext>
            </a:extLst>
          </p:cNvPr>
          <p:cNvGraphicFramePr/>
          <p:nvPr>
            <p:extLst>
              <p:ext uri="{D42A27DB-BD31-4B8C-83A1-F6EECF244321}">
                <p14:modId xmlns:p14="http://schemas.microsoft.com/office/powerpoint/2010/main" val="3115123141"/>
              </p:ext>
            </p:extLst>
          </p:nvPr>
        </p:nvGraphicFramePr>
        <p:xfrm>
          <a:off x="8273988" y="1615736"/>
          <a:ext cx="3151573" cy="2246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2F8E1701-F564-A273-265E-2439D9889A0B}"/>
              </a:ext>
            </a:extLst>
          </p:cNvPr>
          <p:cNvGraphicFramePr>
            <a:graphicFrameLocks noGrp="1"/>
          </p:cNvGraphicFramePr>
          <p:nvPr>
            <p:extLst>
              <p:ext uri="{D42A27DB-BD31-4B8C-83A1-F6EECF244321}">
                <p14:modId xmlns:p14="http://schemas.microsoft.com/office/powerpoint/2010/main" val="2834920241"/>
              </p:ext>
            </p:extLst>
          </p:nvPr>
        </p:nvGraphicFramePr>
        <p:xfrm>
          <a:off x="8775576" y="4143624"/>
          <a:ext cx="2148395" cy="1564719"/>
        </p:xfrm>
        <a:graphic>
          <a:graphicData uri="http://schemas.openxmlformats.org/drawingml/2006/table">
            <a:tbl>
              <a:tblPr firstRow="1" bandRow="1">
                <a:tableStyleId>{5C22544A-7EE6-4342-B048-85BDC9FD1C3A}</a:tableStyleId>
              </a:tblPr>
              <a:tblGrid>
                <a:gridCol w="2148395">
                  <a:extLst>
                    <a:ext uri="{9D8B030D-6E8A-4147-A177-3AD203B41FA5}">
                      <a16:colId xmlns:a16="http://schemas.microsoft.com/office/drawing/2014/main" val="2140076963"/>
                    </a:ext>
                  </a:extLst>
                </a:gridCol>
              </a:tblGrid>
              <a:tr h="1564719">
                <a:tc>
                  <a:txBody>
                    <a:bodyPr/>
                    <a:lstStyle/>
                    <a:p>
                      <a:pPr algn="ctr"/>
                      <a:r>
                        <a:rPr lang="en-KE" dirty="0">
                          <a:solidFill>
                            <a:schemeClr val="tx1"/>
                          </a:solidFill>
                        </a:rPr>
                        <a:t>Accuracy: 76%</a:t>
                      </a:r>
                    </a:p>
                    <a:p>
                      <a:pPr algn="ctr"/>
                      <a:endParaRPr lang="en-KE" dirty="0">
                        <a:solidFill>
                          <a:schemeClr val="tx1"/>
                        </a:solidFill>
                      </a:endParaRPr>
                    </a:p>
                    <a:p>
                      <a:pPr algn="ctr"/>
                      <a:r>
                        <a:rPr lang="en-KE" dirty="0">
                          <a:solidFill>
                            <a:schemeClr val="tx1"/>
                          </a:solidFill>
                        </a:rPr>
                        <a:t>Precision: 96%</a:t>
                      </a:r>
                    </a:p>
                    <a:p>
                      <a:pPr algn="ctr"/>
                      <a:endParaRPr lang="en-KE" dirty="0">
                        <a:solidFill>
                          <a:schemeClr val="tx1"/>
                        </a:solidFill>
                      </a:endParaRPr>
                    </a:p>
                    <a:p>
                      <a:pPr algn="ctr"/>
                      <a:r>
                        <a:rPr lang="en-KE" dirty="0">
                          <a:solidFill>
                            <a:schemeClr val="tx1"/>
                          </a:solidFill>
                        </a:rPr>
                        <a:t>Sensitivity: 28%</a:t>
                      </a: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2155427"/>
                  </a:ext>
                </a:extLst>
              </a:tr>
            </a:tbl>
          </a:graphicData>
        </a:graphic>
      </p:graphicFrame>
      <p:sp>
        <p:nvSpPr>
          <p:cNvPr id="6" name="TextBox 5">
            <a:extLst>
              <a:ext uri="{FF2B5EF4-FFF2-40B4-BE49-F238E27FC236}">
                <a16:creationId xmlns:a16="http://schemas.microsoft.com/office/drawing/2014/main" id="{AF972AB8-6E28-B25A-0388-7FAB601209AF}"/>
              </a:ext>
            </a:extLst>
          </p:cNvPr>
          <p:cNvSpPr txBox="1"/>
          <p:nvPr/>
        </p:nvSpPr>
        <p:spPr>
          <a:xfrm>
            <a:off x="766439" y="1690688"/>
            <a:ext cx="6667130" cy="4801314"/>
          </a:xfrm>
          <a:prstGeom prst="rect">
            <a:avLst/>
          </a:prstGeom>
          <a:noFill/>
        </p:spPr>
        <p:txBody>
          <a:bodyPr wrap="square" rtlCol="0">
            <a:spAutoFit/>
          </a:bodyPr>
          <a:lstStyle/>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The analysis conducted made it clear that the Rotterdam Criterion is an </a:t>
            </a:r>
            <a:r>
              <a:rPr lang="en-GB" sz="2400" i="1" dirty="0">
                <a:latin typeface="Times New Roman" panose="02020603050405020304" pitchFamily="18" charset="0"/>
                <a:cs typeface="Times New Roman" panose="02020603050405020304" pitchFamily="18" charset="0"/>
              </a:rPr>
              <a:t>elimination criterion</a:t>
            </a:r>
            <a:r>
              <a:rPr lang="en-GB" sz="24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works well to exclude false positives as opposed to also thoroughly checking to include true positives. </a:t>
            </a:r>
          </a:p>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It is correct 96% of the time (when this dataset is used) with very few false positives. </a:t>
            </a:r>
          </a:p>
          <a:p>
            <a:pPr marL="285750" indent="-285750"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On the sensitivity aspect, the criterion identifies 28% of the people who do have PCOS, meaning 72% of actual PCOS cases are being missed-which is evident in the high number of false negatives.</a:t>
            </a:r>
          </a:p>
          <a:p>
            <a:endParaRPr lang="en-KE" dirty="0"/>
          </a:p>
        </p:txBody>
      </p:sp>
    </p:spTree>
    <p:extLst>
      <p:ext uri="{BB962C8B-B14F-4D97-AF65-F5344CB8AC3E}">
        <p14:creationId xmlns:p14="http://schemas.microsoft.com/office/powerpoint/2010/main" val="3541154684"/>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343</TotalTime>
  <Words>1069</Words>
  <Application>Microsoft Macintosh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Times New Roman</vt:lpstr>
      <vt:lpstr>Office Theme</vt:lpstr>
      <vt:lpstr>DATA ANALYSIS CAPSTONE PROJECT</vt:lpstr>
      <vt:lpstr>Inspiration</vt:lpstr>
      <vt:lpstr>Problem Statements</vt:lpstr>
      <vt:lpstr>Data Overview</vt:lpstr>
      <vt:lpstr>Case Study 1: Obesity</vt:lpstr>
      <vt:lpstr>Case Study 2: Impact of Exercise</vt:lpstr>
      <vt:lpstr>Case Study 3: Hormone Levels</vt:lpstr>
      <vt:lpstr>Case Study 4: The Rotterdam Criterion</vt:lpstr>
      <vt:lpstr>Continuation…</vt:lpstr>
      <vt:lpstr>Can the criterion be improved?</vt:lpstr>
      <vt:lpstr>Case study 5: Identification of Risk Factors</vt:lpstr>
      <vt:lpstr>Case Study 6: Misdiagnosis</vt:lpstr>
      <vt:lpstr>PowerPoint Presentation</vt:lpstr>
      <vt:lpstr>Final Thoughts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Princess Sidai</dc:creator>
  <cp:lastModifiedBy>Princess Sidai</cp:lastModifiedBy>
  <cp:revision>2</cp:revision>
  <dcterms:created xsi:type="dcterms:W3CDTF">2025-09-02T16:40:40Z</dcterms:created>
  <dcterms:modified xsi:type="dcterms:W3CDTF">2025-09-03T09:57:53Z</dcterms:modified>
</cp:coreProperties>
</file>