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3"/>
  </p:notesMasterIdLst>
  <p:sldIdLst>
    <p:sldId id="256" r:id="rId2"/>
    <p:sldId id="316" r:id="rId3"/>
    <p:sldId id="257" r:id="rId4"/>
    <p:sldId id="258" r:id="rId5"/>
    <p:sldId id="259" r:id="rId6"/>
    <p:sldId id="260" r:id="rId7"/>
    <p:sldId id="313" r:id="rId8"/>
    <p:sldId id="263" r:id="rId9"/>
    <p:sldId id="314" r:id="rId10"/>
    <p:sldId id="315" r:id="rId11"/>
    <p:sldId id="318" r:id="rId1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4"/>
    </p:embeddedFont>
    <p:embeddedFont>
      <p:font typeface="Roboto Condensed Light" panose="02000000000000000000" pitchFamily="2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E30A81-342D-47A1-AB1A-33087DD36146}" v="25" dt="2024-05-09T09:40:14.341"/>
    <p1510:client id="{CD7F40F5-F531-53E5-3EB7-2BE71CBF8F3A}" v="95" dt="2024-05-08T14:47:15.601"/>
  </p1510:revLst>
</p1510:revInfo>
</file>

<file path=ppt/tableStyles.xml><?xml version="1.0" encoding="utf-8"?>
<a:tblStyleLst xmlns:a="http://schemas.openxmlformats.org/drawingml/2006/main" def="{A4335183-A2FC-4031-B84F-F296E90EBD96}">
  <a:tblStyle styleId="{A4335183-A2FC-4031-B84F-F296E90EBD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e77e6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e77e6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f61a32cbe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f61a32cbe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621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f61a32cbe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f61a32cbe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97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e77e6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e77e6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4327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5e606185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5e606185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61a32cbe2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f61a32cbe2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5e77e6543_0_1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5e77e6543_0_1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f5e6061853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f5e6061853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f61a32cbe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f61a32cbe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858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f61a32cbe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f61a32cbe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f61a32cbe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f61a32cbe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29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 hasCustomPrompt="1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5" hasCustomPrompt="1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7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8" hasCustomPrompt="1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4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1773725" y="14482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1773725" y="20951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 idx="2"/>
          </p:nvPr>
        </p:nvSpPr>
        <p:spPr>
          <a:xfrm>
            <a:off x="5144188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3"/>
          </p:nvPr>
        </p:nvSpPr>
        <p:spPr>
          <a:xfrm>
            <a:off x="5144188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90" name="Google Shape;90;p1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5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10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65" name="Google Shape;165;p2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6_1_2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5386200" cy="24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80" name="Google Shape;180;p2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1" r:id="rId5"/>
    <p:sldLayoutId id="2147483669" r:id="rId6"/>
    <p:sldLayoutId id="2147483672" r:id="rId7"/>
    <p:sldLayoutId id="214748367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3870412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grpSp>
        <p:nvGrpSpPr>
          <p:cNvPr id="249" name="Google Shape;249;p3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50" name="Google Shape;250;p3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" name="Google Shape;322;p34">
            <a:hlinkClick r:id="rId3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2" name="Picture 8" descr="SQL Server 2019—Pricing Microsoft, 60% OF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3" y="28447"/>
            <a:ext cx="9144000" cy="511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1"/>
          <p:cNvSpPr txBox="1">
            <a:spLocks noGrp="1"/>
          </p:cNvSpPr>
          <p:nvPr>
            <p:ph type="subTitle" idx="1"/>
          </p:nvPr>
        </p:nvSpPr>
        <p:spPr>
          <a:xfrm>
            <a:off x="495301" y="1243228"/>
            <a:ext cx="6356406" cy="32116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1800">
                <a:latin typeface="Aptos" panose="020B0004020202020204" pitchFamily="34" charset="0"/>
              </a:rPr>
              <a:t>​ Constraints enforce rules and restrictions on the data that can be stored in the table.​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>
                <a:latin typeface="Aptos" panose="020B0004020202020204" pitchFamily="34" charset="0"/>
              </a:rPr>
              <a:t>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>
                <a:latin typeface="Aptos" panose="020B0004020202020204" pitchFamily="34" charset="0"/>
              </a:rPr>
              <a:t>NOT NULL: Ensures that a column cannot have NULL values.​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>
                <a:latin typeface="Aptos" panose="020B0004020202020204" pitchFamily="34" charset="0"/>
              </a:rPr>
              <a:t> UNIQUE: Ensures that all values in a column are unique.​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>
                <a:latin typeface="Aptos" panose="020B0004020202020204" pitchFamily="34" charset="0"/>
              </a:rPr>
              <a:t> CHECK: Allows you to specify a condition that must be met for the data to be valid.​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>
                <a:latin typeface="Aptos" panose="020B0004020202020204" pitchFamily="34" charset="0"/>
              </a:rPr>
              <a:t> DEFAULT: Specifies a default value for a column.​</a:t>
            </a:r>
          </a:p>
        </p:txBody>
      </p:sp>
      <p:sp>
        <p:nvSpPr>
          <p:cNvPr id="691" name="Google Shape;691;p41"/>
          <p:cNvSpPr txBox="1">
            <a:spLocks noGrp="1"/>
          </p:cNvSpPr>
          <p:nvPr>
            <p:ph type="title" idx="4"/>
          </p:nvPr>
        </p:nvSpPr>
        <p:spPr>
          <a:xfrm>
            <a:off x="495301" y="553449"/>
            <a:ext cx="6122097" cy="696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tx2"/>
                </a:solidFill>
              </a:rPr>
              <a:t>CONSTRAINTS</a:t>
            </a:r>
            <a:endParaRPr sz="4400">
              <a:solidFill>
                <a:schemeClr val="tx2"/>
              </a:solidFill>
            </a:endParaRPr>
          </a:p>
        </p:txBody>
      </p:sp>
      <p:sp>
        <p:nvSpPr>
          <p:cNvPr id="730" name="Google Shape;730;p41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4" name="Google Shape;734;p4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35" name="Google Shape;735;p4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41">
            <a:hlinkClick r:id="rId3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399;p37"/>
          <p:cNvSpPr txBox="1"/>
          <p:nvPr/>
        </p:nvSpPr>
        <p:spPr>
          <a:xfrm>
            <a:off x="6647613" y="116493"/>
            <a:ext cx="1782087" cy="26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C</a:t>
            </a: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reating table on sql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7" name="Google Shape;1621;p57"/>
          <p:cNvSpPr/>
          <p:nvPr/>
        </p:nvSpPr>
        <p:spPr>
          <a:xfrm flipH="1">
            <a:off x="9024290" y="1136549"/>
            <a:ext cx="77725" cy="87216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1623;p57"/>
          <p:cNvGrpSpPr/>
          <p:nvPr/>
        </p:nvGrpSpPr>
        <p:grpSpPr>
          <a:xfrm>
            <a:off x="6881436" y="1243228"/>
            <a:ext cx="2142854" cy="2087945"/>
            <a:chOff x="706040" y="883365"/>
            <a:chExt cx="3660264" cy="3454307"/>
          </a:xfrm>
        </p:grpSpPr>
        <p:sp>
          <p:nvSpPr>
            <p:cNvPr id="59" name="Google Shape;1624;p57"/>
            <p:cNvSpPr/>
            <p:nvPr/>
          </p:nvSpPr>
          <p:spPr>
            <a:xfrm>
              <a:off x="2305683" y="1221248"/>
              <a:ext cx="517858" cy="491540"/>
            </a:xfrm>
            <a:custGeom>
              <a:avLst/>
              <a:gdLst/>
              <a:ahLst/>
              <a:cxnLst/>
              <a:rect l="l" t="t" r="r" b="b"/>
              <a:pathLst>
                <a:path w="12613" h="11972" extrusionOk="0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" name="Google Shape;1625;p57"/>
            <p:cNvGrpSpPr/>
            <p:nvPr/>
          </p:nvGrpSpPr>
          <p:grpSpPr>
            <a:xfrm flipH="1">
              <a:off x="3131991" y="2597216"/>
              <a:ext cx="858975" cy="300968"/>
              <a:chOff x="2271950" y="2722775"/>
              <a:chExt cx="575875" cy="201775"/>
            </a:xfrm>
          </p:grpSpPr>
          <p:sp>
            <p:nvSpPr>
              <p:cNvPr id="124" name="Google Shape;1626;p57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627;p57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628;p57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629;p57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630;p57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" name="Google Shape;1631;p57"/>
            <p:cNvGrpSpPr/>
            <p:nvPr/>
          </p:nvGrpSpPr>
          <p:grpSpPr>
            <a:xfrm>
              <a:off x="1142462" y="1564560"/>
              <a:ext cx="2338579" cy="2014768"/>
              <a:chOff x="4546896" y="1377977"/>
              <a:chExt cx="2655063" cy="2287430"/>
            </a:xfrm>
          </p:grpSpPr>
          <p:sp>
            <p:nvSpPr>
              <p:cNvPr id="97" name="Google Shape;1632;p57"/>
              <p:cNvSpPr/>
              <p:nvPr/>
            </p:nvSpPr>
            <p:spPr>
              <a:xfrm>
                <a:off x="4566233" y="1677948"/>
                <a:ext cx="2635726" cy="1987458"/>
              </a:xfrm>
              <a:custGeom>
                <a:avLst/>
                <a:gdLst/>
                <a:ahLst/>
                <a:cxnLst/>
                <a:rect l="l" t="t" r="r" b="b"/>
                <a:pathLst>
                  <a:path w="72790" h="54887" extrusionOk="0">
                    <a:moveTo>
                      <a:pt x="0" y="14163"/>
                    </a:moveTo>
                    <a:lnTo>
                      <a:pt x="8658" y="47956"/>
                    </a:lnTo>
                    <a:lnTo>
                      <a:pt x="10653" y="54886"/>
                    </a:lnTo>
                    <a:cubicBezTo>
                      <a:pt x="10653" y="54886"/>
                      <a:pt x="26312" y="46638"/>
                      <a:pt x="41722" y="46923"/>
                    </a:cubicBezTo>
                    <a:cubicBezTo>
                      <a:pt x="57024" y="38764"/>
                      <a:pt x="72790" y="38942"/>
                      <a:pt x="72790" y="38942"/>
                    </a:cubicBezTo>
                    <a:lnTo>
                      <a:pt x="71240" y="33295"/>
                    </a:lnTo>
                    <a:lnTo>
                      <a:pt x="62707" y="0"/>
                    </a:ln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633;p57"/>
              <p:cNvSpPr/>
              <p:nvPr/>
            </p:nvSpPr>
            <p:spPr>
              <a:xfrm>
                <a:off x="4557217" y="1643729"/>
                <a:ext cx="2635726" cy="1986843"/>
              </a:xfrm>
              <a:custGeom>
                <a:avLst/>
                <a:gdLst/>
                <a:ahLst/>
                <a:cxnLst/>
                <a:rect l="l" t="t" r="r" b="b"/>
                <a:pathLst>
                  <a:path w="72790" h="54870" extrusionOk="0">
                    <a:moveTo>
                      <a:pt x="1105" y="13682"/>
                    </a:moveTo>
                    <a:cubicBezTo>
                      <a:pt x="659" y="13860"/>
                      <a:pt x="0" y="14163"/>
                      <a:pt x="0" y="14163"/>
                    </a:cubicBezTo>
                    <a:lnTo>
                      <a:pt x="8658" y="47957"/>
                    </a:lnTo>
                    <a:lnTo>
                      <a:pt x="10653" y="54869"/>
                    </a:lnTo>
                    <a:cubicBezTo>
                      <a:pt x="10653" y="54869"/>
                      <a:pt x="26312" y="46639"/>
                      <a:pt x="41721" y="46906"/>
                    </a:cubicBezTo>
                    <a:cubicBezTo>
                      <a:pt x="57024" y="38765"/>
                      <a:pt x="72789" y="38943"/>
                      <a:pt x="72789" y="38943"/>
                    </a:cubicBezTo>
                    <a:lnTo>
                      <a:pt x="71240" y="33278"/>
                    </a:lnTo>
                    <a:lnTo>
                      <a:pt x="62707" y="1"/>
                    </a:lnTo>
                    <a:cubicBezTo>
                      <a:pt x="62707" y="1"/>
                      <a:pt x="62297" y="1"/>
                      <a:pt x="61549" y="19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634;p57"/>
              <p:cNvSpPr/>
              <p:nvPr/>
            </p:nvSpPr>
            <p:spPr>
              <a:xfrm>
                <a:off x="5687360" y="1576666"/>
                <a:ext cx="1403029" cy="1693288"/>
              </a:xfrm>
              <a:custGeom>
                <a:avLst/>
                <a:gdLst/>
                <a:ahLst/>
                <a:cxnLst/>
                <a:rect l="l" t="t" r="r" b="b"/>
                <a:pathLst>
                  <a:path w="38747" h="46763" extrusionOk="0">
                    <a:moveTo>
                      <a:pt x="1" y="7839"/>
                    </a:moveTo>
                    <a:lnTo>
                      <a:pt x="9977" y="46763"/>
                    </a:lnTo>
                    <a:cubicBezTo>
                      <a:pt x="24086" y="38907"/>
                      <a:pt x="38747" y="39388"/>
                      <a:pt x="38747" y="39388"/>
                    </a:cubicBezTo>
                    <a:lnTo>
                      <a:pt x="38604" y="33420"/>
                    </a:lnTo>
                    <a:lnTo>
                      <a:pt x="30071" y="143"/>
                    </a:lnTo>
                    <a:cubicBezTo>
                      <a:pt x="30071" y="143"/>
                      <a:pt x="14110" y="0"/>
                      <a:pt x="1" y="783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635;p57"/>
              <p:cNvSpPr/>
              <p:nvPr/>
            </p:nvSpPr>
            <p:spPr>
              <a:xfrm>
                <a:off x="4546896" y="1377977"/>
                <a:ext cx="2540240" cy="1972612"/>
              </a:xfrm>
              <a:custGeom>
                <a:avLst/>
                <a:gdLst/>
                <a:ahLst/>
                <a:cxnLst/>
                <a:rect l="l" t="t" r="r" b="b"/>
                <a:pathLst>
                  <a:path w="70153" h="54477" extrusionOk="0">
                    <a:moveTo>
                      <a:pt x="60159" y="125"/>
                    </a:moveTo>
                    <a:cubicBezTo>
                      <a:pt x="60159" y="125"/>
                      <a:pt x="44197" y="0"/>
                      <a:pt x="30088" y="7839"/>
                    </a:cubicBezTo>
                    <a:cubicBezTo>
                      <a:pt x="15730" y="7287"/>
                      <a:pt x="0" y="15552"/>
                      <a:pt x="0" y="15552"/>
                    </a:cubicBezTo>
                    <a:lnTo>
                      <a:pt x="9976" y="54477"/>
                    </a:lnTo>
                    <a:cubicBezTo>
                      <a:pt x="9976" y="54477"/>
                      <a:pt x="25706" y="46211"/>
                      <a:pt x="40064" y="46763"/>
                    </a:cubicBezTo>
                    <a:cubicBezTo>
                      <a:pt x="54173" y="38907"/>
                      <a:pt x="70153" y="39049"/>
                      <a:pt x="70153" y="3904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636;p57"/>
              <p:cNvSpPr/>
              <p:nvPr/>
            </p:nvSpPr>
            <p:spPr>
              <a:xfrm>
                <a:off x="4546896" y="1641810"/>
                <a:ext cx="1450754" cy="1708786"/>
              </a:xfrm>
              <a:custGeom>
                <a:avLst/>
                <a:gdLst/>
                <a:ahLst/>
                <a:cxnLst/>
                <a:rect l="l" t="t" r="r" b="b"/>
                <a:pathLst>
                  <a:path w="40065" h="47191" extrusionOk="0">
                    <a:moveTo>
                      <a:pt x="0" y="8266"/>
                    </a:moveTo>
                    <a:lnTo>
                      <a:pt x="9976" y="47191"/>
                    </a:lnTo>
                    <a:cubicBezTo>
                      <a:pt x="9976" y="47191"/>
                      <a:pt x="25706" y="38925"/>
                      <a:pt x="40064" y="39477"/>
                    </a:cubicBezTo>
                    <a:lnTo>
                      <a:pt x="30088" y="553"/>
                    </a:lnTo>
                    <a:cubicBezTo>
                      <a:pt x="15730" y="1"/>
                      <a:pt x="0" y="8266"/>
                      <a:pt x="0" y="826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637;p57"/>
              <p:cNvSpPr/>
              <p:nvPr/>
            </p:nvSpPr>
            <p:spPr>
              <a:xfrm>
                <a:off x="4566233" y="1677948"/>
                <a:ext cx="2635726" cy="1987458"/>
              </a:xfrm>
              <a:custGeom>
                <a:avLst/>
                <a:gdLst/>
                <a:ahLst/>
                <a:cxnLst/>
                <a:rect l="l" t="t" r="r" b="b"/>
                <a:pathLst>
                  <a:path w="72790" h="54887" fill="none" extrusionOk="0">
                    <a:moveTo>
                      <a:pt x="0" y="14163"/>
                    </a:moveTo>
                    <a:lnTo>
                      <a:pt x="8658" y="47956"/>
                    </a:lnTo>
                    <a:lnTo>
                      <a:pt x="10653" y="54886"/>
                    </a:lnTo>
                    <a:cubicBezTo>
                      <a:pt x="10653" y="54886"/>
                      <a:pt x="26312" y="46638"/>
                      <a:pt x="41722" y="46923"/>
                    </a:cubicBezTo>
                    <a:cubicBezTo>
                      <a:pt x="57024" y="38764"/>
                      <a:pt x="72790" y="38942"/>
                      <a:pt x="72790" y="38942"/>
                    </a:cubicBezTo>
                    <a:lnTo>
                      <a:pt x="71240" y="33295"/>
                    </a:lnTo>
                    <a:lnTo>
                      <a:pt x="62707" y="0"/>
                    </a:ln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638;p57"/>
              <p:cNvSpPr/>
              <p:nvPr/>
            </p:nvSpPr>
            <p:spPr>
              <a:xfrm>
                <a:off x="4557217" y="1643729"/>
                <a:ext cx="2635726" cy="1986843"/>
              </a:xfrm>
              <a:custGeom>
                <a:avLst/>
                <a:gdLst/>
                <a:ahLst/>
                <a:cxnLst/>
                <a:rect l="l" t="t" r="r" b="b"/>
                <a:pathLst>
                  <a:path w="72790" h="54870" fill="none" extrusionOk="0">
                    <a:moveTo>
                      <a:pt x="1105" y="13682"/>
                    </a:moveTo>
                    <a:cubicBezTo>
                      <a:pt x="659" y="13860"/>
                      <a:pt x="0" y="14163"/>
                      <a:pt x="0" y="14163"/>
                    </a:cubicBezTo>
                    <a:lnTo>
                      <a:pt x="8658" y="47957"/>
                    </a:lnTo>
                    <a:lnTo>
                      <a:pt x="10653" y="54869"/>
                    </a:lnTo>
                    <a:cubicBezTo>
                      <a:pt x="10653" y="54869"/>
                      <a:pt x="26312" y="46639"/>
                      <a:pt x="41721" y="46906"/>
                    </a:cubicBezTo>
                    <a:cubicBezTo>
                      <a:pt x="57024" y="38765"/>
                      <a:pt x="72789" y="38943"/>
                      <a:pt x="72789" y="38943"/>
                    </a:cubicBezTo>
                    <a:lnTo>
                      <a:pt x="71240" y="33278"/>
                    </a:lnTo>
                    <a:lnTo>
                      <a:pt x="62707" y="1"/>
                    </a:lnTo>
                    <a:cubicBezTo>
                      <a:pt x="62707" y="1"/>
                      <a:pt x="62297" y="1"/>
                      <a:pt x="61549" y="19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639;p57"/>
              <p:cNvSpPr/>
              <p:nvPr/>
            </p:nvSpPr>
            <p:spPr>
              <a:xfrm>
                <a:off x="4597845" y="1581808"/>
                <a:ext cx="2492515" cy="1955195"/>
              </a:xfrm>
              <a:custGeom>
                <a:avLst/>
                <a:gdLst/>
                <a:ahLst/>
                <a:cxnLst/>
                <a:rect l="l" t="t" r="r" b="b"/>
                <a:pathLst>
                  <a:path w="68835" h="53996" fill="none" extrusionOk="0">
                    <a:moveTo>
                      <a:pt x="0" y="15410"/>
                    </a:moveTo>
                    <a:lnTo>
                      <a:pt x="8658" y="49204"/>
                    </a:lnTo>
                    <a:lnTo>
                      <a:pt x="11277" y="53996"/>
                    </a:lnTo>
                    <a:cubicBezTo>
                      <a:pt x="11277" y="53996"/>
                      <a:pt x="25706" y="46069"/>
                      <a:pt x="40065" y="46621"/>
                    </a:cubicBezTo>
                    <a:cubicBezTo>
                      <a:pt x="54174" y="38765"/>
                      <a:pt x="68835" y="39246"/>
                      <a:pt x="68835" y="39246"/>
                    </a:cubicBezTo>
                    <a:lnTo>
                      <a:pt x="68692" y="33278"/>
                    </a:lnTo>
                    <a:lnTo>
                      <a:pt x="60159" y="1"/>
                    </a:ln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640;p57"/>
              <p:cNvSpPr/>
              <p:nvPr/>
            </p:nvSpPr>
            <p:spPr>
              <a:xfrm>
                <a:off x="4546896" y="1377977"/>
                <a:ext cx="2540240" cy="1972612"/>
              </a:xfrm>
              <a:custGeom>
                <a:avLst/>
                <a:gdLst/>
                <a:ahLst/>
                <a:cxnLst/>
                <a:rect l="l" t="t" r="r" b="b"/>
                <a:pathLst>
                  <a:path w="70153" h="54477" fill="none" extrusionOk="0">
                    <a:moveTo>
                      <a:pt x="60159" y="125"/>
                    </a:moveTo>
                    <a:cubicBezTo>
                      <a:pt x="60159" y="125"/>
                      <a:pt x="44197" y="0"/>
                      <a:pt x="30088" y="7839"/>
                    </a:cubicBezTo>
                    <a:cubicBezTo>
                      <a:pt x="15730" y="7287"/>
                      <a:pt x="0" y="15552"/>
                      <a:pt x="0" y="15552"/>
                    </a:cubicBezTo>
                    <a:lnTo>
                      <a:pt x="9976" y="54477"/>
                    </a:lnTo>
                    <a:cubicBezTo>
                      <a:pt x="9976" y="54477"/>
                      <a:pt x="25706" y="46211"/>
                      <a:pt x="40064" y="46763"/>
                    </a:cubicBezTo>
                    <a:cubicBezTo>
                      <a:pt x="54173" y="38907"/>
                      <a:pt x="70153" y="39049"/>
                      <a:pt x="70153" y="3904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641;p57"/>
              <p:cNvSpPr/>
              <p:nvPr/>
            </p:nvSpPr>
            <p:spPr>
              <a:xfrm>
                <a:off x="4546896" y="1641810"/>
                <a:ext cx="1450754" cy="1708786"/>
              </a:xfrm>
              <a:custGeom>
                <a:avLst/>
                <a:gdLst/>
                <a:ahLst/>
                <a:cxnLst/>
                <a:rect l="l" t="t" r="r" b="b"/>
                <a:pathLst>
                  <a:path w="40065" h="47191" fill="none" extrusionOk="0">
                    <a:moveTo>
                      <a:pt x="0" y="8266"/>
                    </a:moveTo>
                    <a:lnTo>
                      <a:pt x="9976" y="47191"/>
                    </a:lnTo>
                    <a:cubicBezTo>
                      <a:pt x="9976" y="47191"/>
                      <a:pt x="25706" y="38925"/>
                      <a:pt x="40064" y="39477"/>
                    </a:cubicBezTo>
                    <a:lnTo>
                      <a:pt x="30088" y="553"/>
                    </a:lnTo>
                    <a:cubicBezTo>
                      <a:pt x="15730" y="1"/>
                      <a:pt x="0" y="8266"/>
                      <a:pt x="0" y="826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642;p57"/>
              <p:cNvSpPr/>
              <p:nvPr/>
            </p:nvSpPr>
            <p:spPr>
              <a:xfrm>
                <a:off x="5595782" y="1661146"/>
                <a:ext cx="40012" cy="688"/>
              </a:xfrm>
              <a:custGeom>
                <a:avLst/>
                <a:gdLst/>
                <a:ahLst/>
                <a:cxnLst/>
                <a:rect l="l" t="t" r="r" b="b"/>
                <a:pathLst>
                  <a:path w="1105" h="19" extrusionOk="0">
                    <a:moveTo>
                      <a:pt x="0" y="1"/>
                    </a:moveTo>
                    <a:cubicBezTo>
                      <a:pt x="356" y="1"/>
                      <a:pt x="748" y="19"/>
                      <a:pt x="1105" y="19"/>
                    </a:cubicBezTo>
                    <a:cubicBezTo>
                      <a:pt x="748" y="19"/>
                      <a:pt x="374" y="1"/>
                      <a:pt x="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643;p57"/>
              <p:cNvSpPr/>
              <p:nvPr/>
            </p:nvSpPr>
            <p:spPr>
              <a:xfrm>
                <a:off x="5593175" y="1661146"/>
                <a:ext cx="36" cy="3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644;p57"/>
              <p:cNvSpPr/>
              <p:nvPr/>
            </p:nvSpPr>
            <p:spPr>
              <a:xfrm>
                <a:off x="4971977" y="3106145"/>
                <a:ext cx="988931" cy="282547"/>
              </a:xfrm>
              <a:custGeom>
                <a:avLst/>
                <a:gdLst/>
                <a:ahLst/>
                <a:cxnLst/>
                <a:rect l="l" t="t" r="r" b="b"/>
                <a:pathLst>
                  <a:path w="27311" h="7803" fill="none" extrusionOk="0">
                    <a:moveTo>
                      <a:pt x="27310" y="392"/>
                    </a:moveTo>
                    <a:cubicBezTo>
                      <a:pt x="27310" y="392"/>
                      <a:pt x="15250" y="0"/>
                      <a:pt x="1" y="7803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645;p57"/>
              <p:cNvSpPr/>
              <p:nvPr/>
            </p:nvSpPr>
            <p:spPr>
              <a:xfrm>
                <a:off x="4988742" y="3147425"/>
                <a:ext cx="988931" cy="282547"/>
              </a:xfrm>
              <a:custGeom>
                <a:avLst/>
                <a:gdLst/>
                <a:ahLst/>
                <a:cxnLst/>
                <a:rect l="l" t="t" r="r" b="b"/>
                <a:pathLst>
                  <a:path w="27311" h="7803" fill="none" extrusionOk="0">
                    <a:moveTo>
                      <a:pt x="27310" y="392"/>
                    </a:moveTo>
                    <a:cubicBezTo>
                      <a:pt x="27310" y="392"/>
                      <a:pt x="15268" y="0"/>
                      <a:pt x="1" y="7803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646;p57"/>
              <p:cNvSpPr/>
              <p:nvPr/>
            </p:nvSpPr>
            <p:spPr>
              <a:xfrm>
                <a:off x="5008115" y="3190625"/>
                <a:ext cx="988895" cy="282583"/>
              </a:xfrm>
              <a:custGeom>
                <a:avLst/>
                <a:gdLst/>
                <a:ahLst/>
                <a:cxnLst/>
                <a:rect l="l" t="t" r="r" b="b"/>
                <a:pathLst>
                  <a:path w="27310" h="7804" fill="none" extrusionOk="0">
                    <a:moveTo>
                      <a:pt x="27310" y="410"/>
                    </a:moveTo>
                    <a:cubicBezTo>
                      <a:pt x="27310" y="410"/>
                      <a:pt x="15249" y="1"/>
                      <a:pt x="0" y="7803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647;p57"/>
              <p:cNvSpPr/>
              <p:nvPr/>
            </p:nvSpPr>
            <p:spPr>
              <a:xfrm>
                <a:off x="6037628" y="2848106"/>
                <a:ext cx="991502" cy="257417"/>
              </a:xfrm>
              <a:custGeom>
                <a:avLst/>
                <a:gdLst/>
                <a:ahLst/>
                <a:cxnLst/>
                <a:rect l="l" t="t" r="r" b="b"/>
                <a:pathLst>
                  <a:path w="27382" h="7109" fill="none" extrusionOk="0">
                    <a:moveTo>
                      <a:pt x="1" y="7108"/>
                    </a:moveTo>
                    <a:cubicBezTo>
                      <a:pt x="1" y="7108"/>
                      <a:pt x="10262" y="802"/>
                      <a:pt x="27382" y="0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648;p57"/>
              <p:cNvSpPr/>
              <p:nvPr/>
            </p:nvSpPr>
            <p:spPr>
              <a:xfrm>
                <a:off x="6042806" y="2892609"/>
                <a:ext cx="992118" cy="257417"/>
              </a:xfrm>
              <a:custGeom>
                <a:avLst/>
                <a:gdLst/>
                <a:ahLst/>
                <a:cxnLst/>
                <a:rect l="l" t="t" r="r" b="b"/>
                <a:pathLst>
                  <a:path w="27399" h="7109" fill="none" extrusionOk="0">
                    <a:moveTo>
                      <a:pt x="0" y="7108"/>
                    </a:moveTo>
                    <a:cubicBezTo>
                      <a:pt x="0" y="7108"/>
                      <a:pt x="10279" y="802"/>
                      <a:pt x="27399" y="0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649;p57"/>
              <p:cNvSpPr/>
              <p:nvPr/>
            </p:nvSpPr>
            <p:spPr>
              <a:xfrm>
                <a:off x="6047948" y="2939683"/>
                <a:ext cx="992154" cy="257417"/>
              </a:xfrm>
              <a:custGeom>
                <a:avLst/>
                <a:gdLst/>
                <a:ahLst/>
                <a:cxnLst/>
                <a:rect l="l" t="t" r="r" b="b"/>
                <a:pathLst>
                  <a:path w="27400" h="7109" fill="none" extrusionOk="0">
                    <a:moveTo>
                      <a:pt x="1" y="7109"/>
                    </a:moveTo>
                    <a:cubicBezTo>
                      <a:pt x="1" y="7109"/>
                      <a:pt x="10262" y="803"/>
                      <a:pt x="27399" y="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650;p57"/>
              <p:cNvSpPr/>
              <p:nvPr/>
            </p:nvSpPr>
            <p:spPr>
              <a:xfrm>
                <a:off x="5997651" y="3070658"/>
                <a:ext cx="50984" cy="199336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5505" fill="none" extrusionOk="0">
                    <a:moveTo>
                      <a:pt x="0" y="0"/>
                    </a:moveTo>
                    <a:lnTo>
                      <a:pt x="1408" y="5505"/>
                    </a:ln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651;p57"/>
              <p:cNvSpPr/>
              <p:nvPr/>
            </p:nvSpPr>
            <p:spPr>
              <a:xfrm>
                <a:off x="4693297" y="1840499"/>
                <a:ext cx="888304" cy="293518"/>
              </a:xfrm>
              <a:custGeom>
                <a:avLst/>
                <a:gdLst/>
                <a:ahLst/>
                <a:cxnLst/>
                <a:rect l="l" t="t" r="r" b="b"/>
                <a:pathLst>
                  <a:path w="24532" h="8106" fill="none" extrusionOk="0">
                    <a:moveTo>
                      <a:pt x="820" y="8106"/>
                    </a:moveTo>
                    <a:lnTo>
                      <a:pt x="1" y="6289"/>
                    </a:lnTo>
                    <a:cubicBezTo>
                      <a:pt x="10743" y="1443"/>
                      <a:pt x="19899" y="268"/>
                      <a:pt x="24407" y="0"/>
                    </a:cubicBezTo>
                    <a:lnTo>
                      <a:pt x="24531" y="2013"/>
                    </a:lnTo>
                    <a:cubicBezTo>
                      <a:pt x="20167" y="2263"/>
                      <a:pt x="11277" y="3403"/>
                      <a:pt x="820" y="810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652;p57"/>
              <p:cNvSpPr/>
              <p:nvPr/>
            </p:nvSpPr>
            <p:spPr>
              <a:xfrm>
                <a:off x="4741675" y="2028869"/>
                <a:ext cx="888304" cy="293518"/>
              </a:xfrm>
              <a:custGeom>
                <a:avLst/>
                <a:gdLst/>
                <a:ahLst/>
                <a:cxnLst/>
                <a:rect l="l" t="t" r="r" b="b"/>
                <a:pathLst>
                  <a:path w="24532" h="8106" fill="none" extrusionOk="0">
                    <a:moveTo>
                      <a:pt x="820" y="8106"/>
                    </a:moveTo>
                    <a:lnTo>
                      <a:pt x="1" y="6271"/>
                    </a:lnTo>
                    <a:cubicBezTo>
                      <a:pt x="10743" y="1443"/>
                      <a:pt x="19900" y="267"/>
                      <a:pt x="24407" y="0"/>
                    </a:cubicBezTo>
                    <a:lnTo>
                      <a:pt x="24531" y="1995"/>
                    </a:lnTo>
                    <a:cubicBezTo>
                      <a:pt x="20167" y="2263"/>
                      <a:pt x="11277" y="3403"/>
                      <a:pt x="820" y="810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653;p57"/>
              <p:cNvSpPr/>
              <p:nvPr/>
            </p:nvSpPr>
            <p:spPr>
              <a:xfrm>
                <a:off x="4798454" y="2216586"/>
                <a:ext cx="887652" cy="294170"/>
              </a:xfrm>
              <a:custGeom>
                <a:avLst/>
                <a:gdLst/>
                <a:ahLst/>
                <a:cxnLst/>
                <a:rect l="l" t="t" r="r" b="b"/>
                <a:pathLst>
                  <a:path w="24514" h="8124" fill="none" extrusionOk="0">
                    <a:moveTo>
                      <a:pt x="820" y="8123"/>
                    </a:moveTo>
                    <a:lnTo>
                      <a:pt x="1" y="6289"/>
                    </a:lnTo>
                    <a:cubicBezTo>
                      <a:pt x="10743" y="1461"/>
                      <a:pt x="19899" y="285"/>
                      <a:pt x="24388" y="0"/>
                    </a:cubicBezTo>
                    <a:lnTo>
                      <a:pt x="24513" y="2013"/>
                    </a:lnTo>
                    <a:cubicBezTo>
                      <a:pt x="20149" y="2280"/>
                      <a:pt x="11259" y="3420"/>
                      <a:pt x="820" y="812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654;p57"/>
              <p:cNvSpPr/>
              <p:nvPr/>
            </p:nvSpPr>
            <p:spPr>
              <a:xfrm>
                <a:off x="4849403" y="2413321"/>
                <a:ext cx="887652" cy="293518"/>
              </a:xfrm>
              <a:custGeom>
                <a:avLst/>
                <a:gdLst/>
                <a:ahLst/>
                <a:cxnLst/>
                <a:rect l="l" t="t" r="r" b="b"/>
                <a:pathLst>
                  <a:path w="24514" h="8106" fill="none" extrusionOk="0">
                    <a:moveTo>
                      <a:pt x="820" y="8106"/>
                    </a:moveTo>
                    <a:lnTo>
                      <a:pt x="1" y="6271"/>
                    </a:lnTo>
                    <a:cubicBezTo>
                      <a:pt x="10743" y="1443"/>
                      <a:pt x="19900" y="268"/>
                      <a:pt x="24389" y="0"/>
                    </a:cubicBezTo>
                    <a:lnTo>
                      <a:pt x="24513" y="1996"/>
                    </a:lnTo>
                    <a:cubicBezTo>
                      <a:pt x="20149" y="2263"/>
                      <a:pt x="11277" y="3403"/>
                      <a:pt x="820" y="810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655;p57"/>
              <p:cNvSpPr/>
              <p:nvPr/>
            </p:nvSpPr>
            <p:spPr>
              <a:xfrm>
                <a:off x="4895209" y="2609439"/>
                <a:ext cx="887652" cy="293518"/>
              </a:xfrm>
              <a:custGeom>
                <a:avLst/>
                <a:gdLst/>
                <a:ahLst/>
                <a:cxnLst/>
                <a:rect l="l" t="t" r="r" b="b"/>
                <a:pathLst>
                  <a:path w="24514" h="8106" fill="none" extrusionOk="0">
                    <a:moveTo>
                      <a:pt x="820" y="8106"/>
                    </a:moveTo>
                    <a:lnTo>
                      <a:pt x="1" y="6271"/>
                    </a:lnTo>
                    <a:cubicBezTo>
                      <a:pt x="10743" y="1443"/>
                      <a:pt x="19899" y="267"/>
                      <a:pt x="24389" y="0"/>
                    </a:cubicBezTo>
                    <a:lnTo>
                      <a:pt x="24513" y="1995"/>
                    </a:lnTo>
                    <a:cubicBezTo>
                      <a:pt x="20149" y="2262"/>
                      <a:pt x="11259" y="3403"/>
                      <a:pt x="820" y="810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656;p57"/>
              <p:cNvSpPr/>
              <p:nvPr/>
            </p:nvSpPr>
            <p:spPr>
              <a:xfrm>
                <a:off x="5775099" y="1589557"/>
                <a:ext cx="888919" cy="289680"/>
              </a:xfrm>
              <a:custGeom>
                <a:avLst/>
                <a:gdLst/>
                <a:ahLst/>
                <a:cxnLst/>
                <a:rect l="l" t="t" r="r" b="b"/>
                <a:pathLst>
                  <a:path w="24549" h="8000" fill="none" extrusionOk="0">
                    <a:moveTo>
                      <a:pt x="802" y="7999"/>
                    </a:moveTo>
                    <a:lnTo>
                      <a:pt x="1" y="6164"/>
                    </a:lnTo>
                    <a:cubicBezTo>
                      <a:pt x="10760" y="1390"/>
                      <a:pt x="19935" y="250"/>
                      <a:pt x="24424" y="1"/>
                    </a:cubicBezTo>
                    <a:lnTo>
                      <a:pt x="24549" y="2014"/>
                    </a:lnTo>
                    <a:cubicBezTo>
                      <a:pt x="20184" y="2245"/>
                      <a:pt x="11295" y="3350"/>
                      <a:pt x="802" y="799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657;p57"/>
              <p:cNvSpPr/>
              <p:nvPr/>
            </p:nvSpPr>
            <p:spPr>
              <a:xfrm>
                <a:off x="5822173" y="1778579"/>
                <a:ext cx="888956" cy="28899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7981" fill="none" extrusionOk="0">
                    <a:moveTo>
                      <a:pt x="820" y="7981"/>
                    </a:moveTo>
                    <a:lnTo>
                      <a:pt x="1" y="6146"/>
                    </a:lnTo>
                    <a:cubicBezTo>
                      <a:pt x="10779" y="1372"/>
                      <a:pt x="19935" y="232"/>
                      <a:pt x="24442" y="0"/>
                    </a:cubicBezTo>
                    <a:lnTo>
                      <a:pt x="24549" y="1995"/>
                    </a:lnTo>
                    <a:cubicBezTo>
                      <a:pt x="20185" y="2227"/>
                      <a:pt x="11295" y="3331"/>
                      <a:pt x="820" y="798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658;p57"/>
              <p:cNvSpPr/>
              <p:nvPr/>
            </p:nvSpPr>
            <p:spPr>
              <a:xfrm>
                <a:off x="5877648" y="1966912"/>
                <a:ext cx="888955" cy="289028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7982" fill="none" extrusionOk="0">
                    <a:moveTo>
                      <a:pt x="820" y="7982"/>
                    </a:moveTo>
                    <a:lnTo>
                      <a:pt x="1" y="6147"/>
                    </a:lnTo>
                    <a:cubicBezTo>
                      <a:pt x="10779" y="1373"/>
                      <a:pt x="19935" y="250"/>
                      <a:pt x="24442" y="1"/>
                    </a:cubicBezTo>
                    <a:lnTo>
                      <a:pt x="24549" y="1996"/>
                    </a:lnTo>
                    <a:cubicBezTo>
                      <a:pt x="20185" y="2246"/>
                      <a:pt x="11277" y="3332"/>
                      <a:pt x="820" y="798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" name="Google Shape;1659;p57"/>
            <p:cNvGrpSpPr/>
            <p:nvPr/>
          </p:nvGrpSpPr>
          <p:grpSpPr>
            <a:xfrm flipH="1">
              <a:off x="706040" y="2032134"/>
              <a:ext cx="1068760" cy="1547196"/>
              <a:chOff x="-1602050" y="2114015"/>
              <a:chExt cx="1213397" cy="1756580"/>
            </a:xfrm>
          </p:grpSpPr>
          <p:sp>
            <p:nvSpPr>
              <p:cNvPr id="91" name="Google Shape;1660;p57"/>
              <p:cNvSpPr/>
              <p:nvPr/>
            </p:nvSpPr>
            <p:spPr>
              <a:xfrm>
                <a:off x="-1558850" y="2221743"/>
                <a:ext cx="1102450" cy="1102450"/>
              </a:xfrm>
              <a:custGeom>
                <a:avLst/>
                <a:gdLst/>
                <a:ahLst/>
                <a:cxnLst/>
                <a:rect l="l" t="t" r="r" b="b"/>
                <a:pathLst>
                  <a:path w="30446" h="30446" extrusionOk="0">
                    <a:moveTo>
                      <a:pt x="26455" y="7981"/>
                    </a:moveTo>
                    <a:cubicBezTo>
                      <a:pt x="30446" y="14199"/>
                      <a:pt x="28664" y="22465"/>
                      <a:pt x="22465" y="26455"/>
                    </a:cubicBezTo>
                    <a:cubicBezTo>
                      <a:pt x="16247" y="30445"/>
                      <a:pt x="7982" y="28646"/>
                      <a:pt x="3991" y="22447"/>
                    </a:cubicBezTo>
                    <a:cubicBezTo>
                      <a:pt x="1" y="16247"/>
                      <a:pt x="1800" y="7981"/>
                      <a:pt x="7999" y="3991"/>
                    </a:cubicBezTo>
                    <a:cubicBezTo>
                      <a:pt x="14199" y="1"/>
                      <a:pt x="22465" y="1782"/>
                      <a:pt x="26455" y="798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661;p57"/>
              <p:cNvSpPr/>
              <p:nvPr/>
            </p:nvSpPr>
            <p:spPr>
              <a:xfrm>
                <a:off x="-805409" y="3226126"/>
                <a:ext cx="163235" cy="217405"/>
              </a:xfrm>
              <a:custGeom>
                <a:avLst/>
                <a:gdLst/>
                <a:ahLst/>
                <a:cxnLst/>
                <a:rect l="l" t="t" r="r" b="b"/>
                <a:pathLst>
                  <a:path w="4508" h="6004" extrusionOk="0">
                    <a:moveTo>
                      <a:pt x="1" y="1016"/>
                    </a:moveTo>
                    <a:lnTo>
                      <a:pt x="2050" y="1"/>
                    </a:lnTo>
                    <a:lnTo>
                      <a:pt x="4508" y="5006"/>
                    </a:lnTo>
                    <a:lnTo>
                      <a:pt x="2477" y="60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662;p57"/>
              <p:cNvSpPr/>
              <p:nvPr/>
            </p:nvSpPr>
            <p:spPr>
              <a:xfrm>
                <a:off x="-780243" y="3350619"/>
                <a:ext cx="382559" cy="519976"/>
              </a:xfrm>
              <a:custGeom>
                <a:avLst/>
                <a:gdLst/>
                <a:ahLst/>
                <a:cxnLst/>
                <a:rect l="l" t="t" r="r" b="b"/>
                <a:pathLst>
                  <a:path w="10565" h="14360" extrusionOk="0">
                    <a:moveTo>
                      <a:pt x="1426" y="1266"/>
                    </a:moveTo>
                    <a:lnTo>
                      <a:pt x="2994" y="500"/>
                    </a:lnTo>
                    <a:cubicBezTo>
                      <a:pt x="3973" y="1"/>
                      <a:pt x="5185" y="410"/>
                      <a:pt x="5666" y="1408"/>
                    </a:cubicBezTo>
                    <a:lnTo>
                      <a:pt x="9977" y="10119"/>
                    </a:lnTo>
                    <a:cubicBezTo>
                      <a:pt x="10565" y="11313"/>
                      <a:pt x="10084" y="12774"/>
                      <a:pt x="8872" y="13361"/>
                    </a:cubicBezTo>
                    <a:lnTo>
                      <a:pt x="8053" y="13771"/>
                    </a:lnTo>
                    <a:cubicBezTo>
                      <a:pt x="6859" y="14359"/>
                      <a:pt x="5398" y="13878"/>
                      <a:pt x="4811" y="12667"/>
                    </a:cubicBezTo>
                    <a:lnTo>
                      <a:pt x="500" y="3956"/>
                    </a:lnTo>
                    <a:cubicBezTo>
                      <a:pt x="1" y="2958"/>
                      <a:pt x="410" y="1747"/>
                      <a:pt x="1426" y="126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663;p57"/>
              <p:cNvSpPr/>
              <p:nvPr/>
            </p:nvSpPr>
            <p:spPr>
              <a:xfrm>
                <a:off x="-1602050" y="2114015"/>
                <a:ext cx="1213397" cy="128176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35398" extrusionOk="0">
                    <a:moveTo>
                      <a:pt x="9282" y="3902"/>
                    </a:moveTo>
                    <a:cubicBezTo>
                      <a:pt x="3492" y="6770"/>
                      <a:pt x="0" y="12827"/>
                      <a:pt x="428" y="19258"/>
                    </a:cubicBezTo>
                    <a:cubicBezTo>
                      <a:pt x="855" y="25707"/>
                      <a:pt x="5113" y="31247"/>
                      <a:pt x="11223" y="33331"/>
                    </a:cubicBezTo>
                    <a:cubicBezTo>
                      <a:pt x="17334" y="35398"/>
                      <a:pt x="24103" y="33581"/>
                      <a:pt x="28343" y="28735"/>
                    </a:cubicBezTo>
                    <a:cubicBezTo>
                      <a:pt x="32600" y="23872"/>
                      <a:pt x="33509" y="16942"/>
                      <a:pt x="30659" y="11152"/>
                    </a:cubicBezTo>
                    <a:cubicBezTo>
                      <a:pt x="26757" y="3243"/>
                      <a:pt x="17191" y="1"/>
                      <a:pt x="9282" y="3902"/>
                    </a:cubicBezTo>
                    <a:close/>
                    <a:moveTo>
                      <a:pt x="21467" y="28593"/>
                    </a:moveTo>
                    <a:cubicBezTo>
                      <a:pt x="17262" y="30677"/>
                      <a:pt x="12221" y="30018"/>
                      <a:pt x="8711" y="26918"/>
                    </a:cubicBezTo>
                    <a:cubicBezTo>
                      <a:pt x="5184" y="23836"/>
                      <a:pt x="3866" y="18937"/>
                      <a:pt x="5380" y="14502"/>
                    </a:cubicBezTo>
                    <a:cubicBezTo>
                      <a:pt x="6877" y="10066"/>
                      <a:pt x="10903" y="6966"/>
                      <a:pt x="15570" y="6663"/>
                    </a:cubicBezTo>
                    <a:cubicBezTo>
                      <a:pt x="20255" y="6360"/>
                      <a:pt x="24655" y="8890"/>
                      <a:pt x="26722" y="13094"/>
                    </a:cubicBezTo>
                    <a:cubicBezTo>
                      <a:pt x="29554" y="18830"/>
                      <a:pt x="27203" y="25760"/>
                      <a:pt x="21467" y="2859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664;p57"/>
              <p:cNvSpPr/>
              <p:nvPr/>
            </p:nvSpPr>
            <p:spPr>
              <a:xfrm>
                <a:off x="-1131163" y="2548148"/>
                <a:ext cx="221316" cy="221279"/>
              </a:xfrm>
              <a:custGeom>
                <a:avLst/>
                <a:gdLst/>
                <a:ahLst/>
                <a:cxnLst/>
                <a:rect l="l" t="t" r="r" b="b"/>
                <a:pathLst>
                  <a:path w="6112" h="6111" fill="none" extrusionOk="0">
                    <a:moveTo>
                      <a:pt x="3047" y="6111"/>
                    </a:moveTo>
                    <a:lnTo>
                      <a:pt x="3047" y="6111"/>
                    </a:lnTo>
                    <a:cubicBezTo>
                      <a:pt x="1372" y="6093"/>
                      <a:pt x="1" y="4739"/>
                      <a:pt x="1" y="3047"/>
                    </a:cubicBezTo>
                    <a:lnTo>
                      <a:pt x="1" y="3047"/>
                    </a:lnTo>
                    <a:cubicBezTo>
                      <a:pt x="1" y="1372"/>
                      <a:pt x="1372" y="1"/>
                      <a:pt x="3047" y="1"/>
                    </a:cubicBezTo>
                    <a:lnTo>
                      <a:pt x="3047" y="1"/>
                    </a:lnTo>
                    <a:cubicBezTo>
                      <a:pt x="4739" y="1"/>
                      <a:pt x="6093" y="1372"/>
                      <a:pt x="6111" y="3047"/>
                    </a:cubicBezTo>
                    <a:lnTo>
                      <a:pt x="6111" y="3047"/>
                    </a:lnTo>
                    <a:cubicBezTo>
                      <a:pt x="6093" y="4739"/>
                      <a:pt x="4739" y="6093"/>
                      <a:pt x="3047" y="61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665;p57"/>
              <p:cNvSpPr/>
              <p:nvPr/>
            </p:nvSpPr>
            <p:spPr>
              <a:xfrm>
                <a:off x="-1259531" y="2811981"/>
                <a:ext cx="476741" cy="120036"/>
              </a:xfrm>
              <a:custGeom>
                <a:avLst/>
                <a:gdLst/>
                <a:ahLst/>
                <a:cxnLst/>
                <a:rect l="l" t="t" r="r" b="b"/>
                <a:pathLst>
                  <a:path w="13166" h="3315" fill="none" extrusionOk="0">
                    <a:moveTo>
                      <a:pt x="13165" y="3314"/>
                    </a:moveTo>
                    <a:cubicBezTo>
                      <a:pt x="13165" y="1479"/>
                      <a:pt x="11687" y="1"/>
                      <a:pt x="9870" y="1"/>
                    </a:cubicBezTo>
                    <a:lnTo>
                      <a:pt x="3314" y="1"/>
                    </a:lnTo>
                    <a:cubicBezTo>
                      <a:pt x="1497" y="1"/>
                      <a:pt x="18" y="1479"/>
                      <a:pt x="1" y="331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1666;p57"/>
            <p:cNvGrpSpPr/>
            <p:nvPr/>
          </p:nvGrpSpPr>
          <p:grpSpPr>
            <a:xfrm>
              <a:off x="2983957" y="1809058"/>
              <a:ext cx="589240" cy="1525612"/>
              <a:chOff x="1236331" y="557100"/>
              <a:chExt cx="668982" cy="1732076"/>
            </a:xfrm>
          </p:grpSpPr>
          <p:sp>
            <p:nvSpPr>
              <p:cNvPr id="83" name="Google Shape;1667;p57"/>
              <p:cNvSpPr/>
              <p:nvPr/>
            </p:nvSpPr>
            <p:spPr>
              <a:xfrm>
                <a:off x="1266024" y="562278"/>
                <a:ext cx="619915" cy="162039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44750" extrusionOk="0">
                    <a:moveTo>
                      <a:pt x="16585" y="1764"/>
                    </a:moveTo>
                    <a:cubicBezTo>
                      <a:pt x="17120" y="1336"/>
                      <a:pt x="16959" y="464"/>
                      <a:pt x="16300" y="232"/>
                    </a:cubicBezTo>
                    <a:cubicBezTo>
                      <a:pt x="15659" y="0"/>
                      <a:pt x="15000" y="588"/>
                      <a:pt x="15142" y="1265"/>
                    </a:cubicBezTo>
                    <a:lnTo>
                      <a:pt x="0" y="44233"/>
                    </a:lnTo>
                    <a:lnTo>
                      <a:pt x="1425" y="4475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668;p57"/>
              <p:cNvSpPr/>
              <p:nvPr/>
            </p:nvSpPr>
            <p:spPr>
              <a:xfrm>
                <a:off x="1236331" y="557100"/>
                <a:ext cx="610899" cy="1599794"/>
              </a:xfrm>
              <a:custGeom>
                <a:avLst/>
                <a:gdLst/>
                <a:ahLst/>
                <a:cxnLst/>
                <a:rect l="l" t="t" r="r" b="b"/>
                <a:pathLst>
                  <a:path w="16871" h="44181" extrusionOk="0">
                    <a:moveTo>
                      <a:pt x="15339" y="1177"/>
                    </a:moveTo>
                    <a:cubicBezTo>
                      <a:pt x="15570" y="535"/>
                      <a:pt x="16176" y="90"/>
                      <a:pt x="16871" y="90"/>
                    </a:cubicBezTo>
                    <a:lnTo>
                      <a:pt x="16800" y="36"/>
                    </a:lnTo>
                    <a:cubicBezTo>
                      <a:pt x="16069" y="1"/>
                      <a:pt x="15410" y="428"/>
                      <a:pt x="15161" y="1123"/>
                    </a:cubicBezTo>
                    <a:lnTo>
                      <a:pt x="1" y="44145"/>
                    </a:lnTo>
                    <a:lnTo>
                      <a:pt x="179" y="4418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669;p57"/>
              <p:cNvSpPr/>
              <p:nvPr/>
            </p:nvSpPr>
            <p:spPr>
              <a:xfrm>
                <a:off x="1340184" y="568724"/>
                <a:ext cx="565129" cy="1624924"/>
              </a:xfrm>
              <a:custGeom>
                <a:avLst/>
                <a:gdLst/>
                <a:ahLst/>
                <a:cxnLst/>
                <a:rect l="l" t="t" r="r" b="b"/>
                <a:pathLst>
                  <a:path w="15607" h="44875" extrusionOk="0">
                    <a:moveTo>
                      <a:pt x="15143" y="1818"/>
                    </a:moveTo>
                    <a:lnTo>
                      <a:pt x="1" y="44786"/>
                    </a:lnTo>
                    <a:cubicBezTo>
                      <a:pt x="72" y="44821"/>
                      <a:pt x="143" y="44839"/>
                      <a:pt x="215" y="44875"/>
                    </a:cubicBezTo>
                    <a:lnTo>
                      <a:pt x="15357" y="1871"/>
                    </a:lnTo>
                    <a:cubicBezTo>
                      <a:pt x="15606" y="1176"/>
                      <a:pt x="15339" y="410"/>
                      <a:pt x="14733" y="1"/>
                    </a:cubicBezTo>
                    <a:lnTo>
                      <a:pt x="14626" y="1"/>
                    </a:lnTo>
                    <a:cubicBezTo>
                      <a:pt x="15161" y="428"/>
                      <a:pt x="15375" y="1158"/>
                      <a:pt x="15143" y="181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670;p57"/>
              <p:cNvSpPr/>
              <p:nvPr/>
            </p:nvSpPr>
            <p:spPr>
              <a:xfrm>
                <a:off x="1318276" y="568724"/>
                <a:ext cx="579288" cy="1621701"/>
              </a:xfrm>
              <a:custGeom>
                <a:avLst/>
                <a:gdLst/>
                <a:ahLst/>
                <a:cxnLst/>
                <a:rect l="l" t="t" r="r" b="b"/>
                <a:pathLst>
                  <a:path w="15998" h="44786" extrusionOk="0">
                    <a:moveTo>
                      <a:pt x="15142" y="1586"/>
                    </a:moveTo>
                    <a:lnTo>
                      <a:pt x="0" y="44572"/>
                    </a:lnTo>
                    <a:lnTo>
                      <a:pt x="606" y="44786"/>
                    </a:lnTo>
                    <a:lnTo>
                      <a:pt x="624" y="44786"/>
                    </a:lnTo>
                    <a:lnTo>
                      <a:pt x="15766" y="1818"/>
                    </a:lnTo>
                    <a:cubicBezTo>
                      <a:pt x="15997" y="1158"/>
                      <a:pt x="15784" y="428"/>
                      <a:pt x="15249" y="1"/>
                    </a:cubicBezTo>
                    <a:cubicBezTo>
                      <a:pt x="15124" y="1"/>
                      <a:pt x="15000" y="18"/>
                      <a:pt x="14875" y="36"/>
                    </a:cubicBezTo>
                    <a:cubicBezTo>
                      <a:pt x="15214" y="482"/>
                      <a:pt x="15320" y="1069"/>
                      <a:pt x="15142" y="15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671;p57"/>
              <p:cNvSpPr/>
              <p:nvPr/>
            </p:nvSpPr>
            <p:spPr>
              <a:xfrm>
                <a:off x="1242776" y="560975"/>
                <a:ext cx="614158" cy="1603668"/>
              </a:xfrm>
              <a:custGeom>
                <a:avLst/>
                <a:gdLst/>
                <a:ahLst/>
                <a:cxnLst/>
                <a:rect l="l" t="t" r="r" b="b"/>
                <a:pathLst>
                  <a:path w="16961" h="44288" extrusionOk="0">
                    <a:moveTo>
                      <a:pt x="642" y="44287"/>
                    </a:moveTo>
                    <a:lnTo>
                      <a:pt x="15784" y="1301"/>
                    </a:lnTo>
                    <a:cubicBezTo>
                      <a:pt x="15962" y="785"/>
                      <a:pt x="16408" y="375"/>
                      <a:pt x="16960" y="268"/>
                    </a:cubicBezTo>
                    <a:cubicBezTo>
                      <a:pt x="16871" y="161"/>
                      <a:pt x="16782" y="72"/>
                      <a:pt x="16693" y="1"/>
                    </a:cubicBezTo>
                    <a:cubicBezTo>
                      <a:pt x="15998" y="1"/>
                      <a:pt x="15375" y="428"/>
                      <a:pt x="15143" y="1087"/>
                    </a:cubicBezTo>
                    <a:lnTo>
                      <a:pt x="1" y="44073"/>
                    </a:lnTo>
                    <a:lnTo>
                      <a:pt x="161" y="4412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672;p57"/>
              <p:cNvSpPr/>
              <p:nvPr/>
            </p:nvSpPr>
            <p:spPr>
              <a:xfrm>
                <a:off x="1844638" y="558404"/>
                <a:ext cx="29728" cy="1166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322" extrusionOk="0">
                    <a:moveTo>
                      <a:pt x="535" y="125"/>
                    </a:moveTo>
                    <a:lnTo>
                      <a:pt x="446" y="90"/>
                    </a:lnTo>
                    <a:cubicBezTo>
                      <a:pt x="410" y="72"/>
                      <a:pt x="375" y="72"/>
                      <a:pt x="339" y="54"/>
                    </a:cubicBezTo>
                    <a:cubicBezTo>
                      <a:pt x="232" y="18"/>
                      <a:pt x="107" y="0"/>
                      <a:pt x="1" y="0"/>
                    </a:cubicBezTo>
                    <a:lnTo>
                      <a:pt x="72" y="54"/>
                    </a:lnTo>
                    <a:cubicBezTo>
                      <a:pt x="179" y="143"/>
                      <a:pt x="268" y="232"/>
                      <a:pt x="339" y="321"/>
                    </a:cubicBezTo>
                    <a:cubicBezTo>
                      <a:pt x="464" y="303"/>
                      <a:pt x="588" y="286"/>
                      <a:pt x="713" y="286"/>
                    </a:cubicBezTo>
                    <a:lnTo>
                      <a:pt x="820" y="286"/>
                    </a:lnTo>
                    <a:cubicBezTo>
                      <a:pt x="731" y="214"/>
                      <a:pt x="624" y="161"/>
                      <a:pt x="535" y="12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673;p57"/>
              <p:cNvSpPr/>
              <p:nvPr/>
            </p:nvSpPr>
            <p:spPr>
              <a:xfrm>
                <a:off x="1240857" y="2162042"/>
                <a:ext cx="97441" cy="127133"/>
              </a:xfrm>
              <a:custGeom>
                <a:avLst/>
                <a:gdLst/>
                <a:ahLst/>
                <a:cxnLst/>
                <a:rect l="l" t="t" r="r" b="b"/>
                <a:pathLst>
                  <a:path w="2691" h="3511" extrusionOk="0">
                    <a:moveTo>
                      <a:pt x="2690" y="981"/>
                    </a:moveTo>
                    <a:cubicBezTo>
                      <a:pt x="2690" y="945"/>
                      <a:pt x="2655" y="927"/>
                      <a:pt x="2637" y="909"/>
                    </a:cubicBezTo>
                    <a:lnTo>
                      <a:pt x="125" y="19"/>
                    </a:lnTo>
                    <a:cubicBezTo>
                      <a:pt x="89" y="1"/>
                      <a:pt x="54" y="19"/>
                      <a:pt x="36" y="37"/>
                    </a:cubicBezTo>
                    <a:cubicBezTo>
                      <a:pt x="18" y="54"/>
                      <a:pt x="0" y="72"/>
                      <a:pt x="0" y="108"/>
                    </a:cubicBezTo>
                    <a:lnTo>
                      <a:pt x="250" y="3421"/>
                    </a:lnTo>
                    <a:cubicBezTo>
                      <a:pt x="250" y="3457"/>
                      <a:pt x="268" y="3493"/>
                      <a:pt x="303" y="3510"/>
                    </a:cubicBezTo>
                    <a:cubicBezTo>
                      <a:pt x="339" y="3510"/>
                      <a:pt x="374" y="3510"/>
                      <a:pt x="392" y="3475"/>
                    </a:cubicBezTo>
                    <a:lnTo>
                      <a:pt x="2673" y="1052"/>
                    </a:lnTo>
                    <a:cubicBezTo>
                      <a:pt x="2690" y="1034"/>
                      <a:pt x="2690" y="999"/>
                      <a:pt x="2690" y="98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674;p57"/>
              <p:cNvSpPr/>
              <p:nvPr/>
            </p:nvSpPr>
            <p:spPr>
              <a:xfrm>
                <a:off x="1236331" y="2151722"/>
                <a:ext cx="112287" cy="119384"/>
              </a:xfrm>
              <a:custGeom>
                <a:avLst/>
                <a:gdLst/>
                <a:ahLst/>
                <a:cxnLst/>
                <a:rect l="l" t="t" r="r" b="b"/>
                <a:pathLst>
                  <a:path w="3101" h="3297" extrusionOk="0">
                    <a:moveTo>
                      <a:pt x="3100" y="1105"/>
                    </a:moveTo>
                    <a:cubicBezTo>
                      <a:pt x="3083" y="1070"/>
                      <a:pt x="3065" y="1034"/>
                      <a:pt x="3029" y="1034"/>
                    </a:cubicBezTo>
                    <a:lnTo>
                      <a:pt x="125" y="1"/>
                    </a:lnTo>
                    <a:cubicBezTo>
                      <a:pt x="90" y="1"/>
                      <a:pt x="54" y="1"/>
                      <a:pt x="36" y="19"/>
                    </a:cubicBezTo>
                    <a:cubicBezTo>
                      <a:pt x="1" y="37"/>
                      <a:pt x="1" y="72"/>
                      <a:pt x="1" y="108"/>
                    </a:cubicBezTo>
                    <a:lnTo>
                      <a:pt x="214" y="2994"/>
                    </a:lnTo>
                    <a:lnTo>
                      <a:pt x="1105" y="3297"/>
                    </a:lnTo>
                    <a:lnTo>
                      <a:pt x="3083" y="1194"/>
                    </a:lnTo>
                    <a:cubicBezTo>
                      <a:pt x="3100" y="1177"/>
                      <a:pt x="3100" y="1141"/>
                      <a:pt x="3100" y="110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" name="Google Shape;1675;p57"/>
            <p:cNvGrpSpPr/>
            <p:nvPr/>
          </p:nvGrpSpPr>
          <p:grpSpPr>
            <a:xfrm flipH="1">
              <a:off x="1237981" y="3753166"/>
              <a:ext cx="953591" cy="334099"/>
              <a:chOff x="2271950" y="2722775"/>
              <a:chExt cx="575875" cy="201775"/>
            </a:xfrm>
          </p:grpSpPr>
          <p:sp>
            <p:nvSpPr>
              <p:cNvPr id="78" name="Google Shape;1676;p57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677;p57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678;p57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679;p57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680;p57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" name="Google Shape;1681;p57"/>
            <p:cNvSpPr/>
            <p:nvPr/>
          </p:nvSpPr>
          <p:spPr>
            <a:xfrm flipH="1">
              <a:off x="984469" y="419658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682;p57"/>
            <p:cNvSpPr/>
            <p:nvPr/>
          </p:nvSpPr>
          <p:spPr>
            <a:xfrm flipH="1">
              <a:off x="3889138" y="38930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683;p57"/>
            <p:cNvSpPr/>
            <p:nvPr/>
          </p:nvSpPr>
          <p:spPr>
            <a:xfrm flipH="1">
              <a:off x="2111873" y="91051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684;p57"/>
            <p:cNvSpPr/>
            <p:nvPr/>
          </p:nvSpPr>
          <p:spPr>
            <a:xfrm flipH="1">
              <a:off x="3647165" y="883381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685;p57"/>
            <p:cNvSpPr/>
            <p:nvPr/>
          </p:nvSpPr>
          <p:spPr>
            <a:xfrm flipH="1">
              <a:off x="4226057" y="282429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686;p57"/>
            <p:cNvSpPr/>
            <p:nvPr/>
          </p:nvSpPr>
          <p:spPr>
            <a:xfrm flipH="1">
              <a:off x="725787" y="883365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687;p57"/>
            <p:cNvSpPr/>
            <p:nvPr/>
          </p:nvSpPr>
          <p:spPr>
            <a:xfrm rot="1685758" flipH="1">
              <a:off x="2971353" y="12954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688;p57"/>
            <p:cNvSpPr/>
            <p:nvPr/>
          </p:nvSpPr>
          <p:spPr>
            <a:xfrm flipH="1">
              <a:off x="2567287" y="3846103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689;p57"/>
            <p:cNvSpPr/>
            <p:nvPr/>
          </p:nvSpPr>
          <p:spPr>
            <a:xfrm>
              <a:off x="1774800" y="3210950"/>
              <a:ext cx="315325" cy="299300"/>
            </a:xfrm>
            <a:custGeom>
              <a:avLst/>
              <a:gdLst/>
              <a:ahLst/>
              <a:cxnLst/>
              <a:rect l="l" t="t" r="r" b="b"/>
              <a:pathLst>
                <a:path w="12613" h="11972" extrusionOk="0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690;p57"/>
            <p:cNvSpPr/>
            <p:nvPr/>
          </p:nvSpPr>
          <p:spPr>
            <a:xfrm flipH="1">
              <a:off x="1583526" y="145075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691;p57"/>
            <p:cNvSpPr/>
            <p:nvPr/>
          </p:nvSpPr>
          <p:spPr>
            <a:xfrm flipH="1">
              <a:off x="3289519" y="3510256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693;p57">
            <a:hlinkClick r:id="" action="ppaction://hlinkshowjump?jump=nextslide"/>
          </p:cNvPr>
          <p:cNvSpPr/>
          <p:nvPr/>
        </p:nvSpPr>
        <p:spPr>
          <a:xfrm rot="5400000">
            <a:off x="8244798" y="4788680"/>
            <a:ext cx="171012" cy="19878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837;p60"/>
          <p:cNvSpPr/>
          <p:nvPr/>
        </p:nvSpPr>
        <p:spPr>
          <a:xfrm rot="7201932">
            <a:off x="8531901" y="3883653"/>
            <a:ext cx="323522" cy="317128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856;p60"/>
          <p:cNvSpPr/>
          <p:nvPr/>
        </p:nvSpPr>
        <p:spPr>
          <a:xfrm>
            <a:off x="7990001" y="4243973"/>
            <a:ext cx="182917" cy="186744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0628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1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621;p57"/>
          <p:cNvSpPr/>
          <p:nvPr/>
        </p:nvSpPr>
        <p:spPr>
          <a:xfrm flipH="1">
            <a:off x="9024290" y="1136549"/>
            <a:ext cx="77725" cy="87216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856;p60"/>
          <p:cNvSpPr/>
          <p:nvPr/>
        </p:nvSpPr>
        <p:spPr>
          <a:xfrm>
            <a:off x="7990001" y="4243973"/>
            <a:ext cx="182917" cy="186744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A thank you card with colorful brush strokes&#10;&#10;Description automatically generated">
            <a:extLst>
              <a:ext uri="{FF2B5EF4-FFF2-40B4-BE49-F238E27FC236}">
                <a16:creationId xmlns:a16="http://schemas.microsoft.com/office/drawing/2014/main" id="{AD31B7B0-64A4-44F2-EA11-8395B8ADFD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" t="735" r="12132" b="17279"/>
          <a:stretch/>
        </p:blipFill>
        <p:spPr>
          <a:xfrm>
            <a:off x="550127" y="817756"/>
            <a:ext cx="8363413" cy="361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4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765538" y="3147874"/>
            <a:ext cx="3989400" cy="97363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ctrTitle"/>
          </p:nvPr>
        </p:nvSpPr>
        <p:spPr>
          <a:xfrm>
            <a:off x="372979" y="1289838"/>
            <a:ext cx="6034536" cy="18893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ptos" panose="020B0004020202020204" pitchFamily="34" charset="0"/>
              </a:rPr>
              <a:t>            	  </a:t>
            </a:r>
            <a:r>
              <a:rPr lang="en">
                <a:solidFill>
                  <a:schemeClr val="lt2"/>
                </a:solidFill>
                <a:latin typeface="Aptos" panose="020B0004020202020204" pitchFamily="34" charset="0"/>
              </a:rPr>
              <a:t>tables</a:t>
            </a:r>
            <a:r>
              <a:rPr lang="en">
                <a:latin typeface="Aptos" panose="020B0004020202020204" pitchFamily="34" charset="0"/>
              </a:rPr>
              <a:t> in sql</a:t>
            </a:r>
            <a:endParaRPr>
              <a:latin typeface="Aptos" panose="020B0004020202020204" pitchFamily="34" charset="0"/>
            </a:endParaRPr>
          </a:p>
        </p:txBody>
      </p:sp>
      <p:sp>
        <p:nvSpPr>
          <p:cNvPr id="240" name="Google Shape;240;p34"/>
          <p:cNvSpPr txBox="1">
            <a:spLocks noGrp="1"/>
          </p:cNvSpPr>
          <p:nvPr>
            <p:ph type="subTitle" idx="1"/>
          </p:nvPr>
        </p:nvSpPr>
        <p:spPr>
          <a:xfrm>
            <a:off x="852563" y="3527889"/>
            <a:ext cx="3815400" cy="1665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ptos" panose="020B0004020202020204" pitchFamily="34" charset="0"/>
              </a:rPr>
              <a:t>Instruction on how to create tables within a database, defining their structure and attributes</a:t>
            </a:r>
            <a:endParaRPr>
              <a:latin typeface="Aptos" panose="020B0004020202020204" pitchFamily="34" charset="0"/>
            </a:endParaRPr>
          </a:p>
        </p:txBody>
      </p:sp>
      <p:sp>
        <p:nvSpPr>
          <p:cNvPr id="241" name="Google Shape;241;p34"/>
          <p:cNvSpPr/>
          <p:nvPr/>
        </p:nvSpPr>
        <p:spPr>
          <a:xfrm>
            <a:off x="3177536" y="41215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4"/>
          <p:cNvSpPr/>
          <p:nvPr/>
        </p:nvSpPr>
        <p:spPr>
          <a:xfrm rot="-1685758">
            <a:off x="4276753" y="42838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4"/>
          <p:cNvSpPr/>
          <p:nvPr/>
        </p:nvSpPr>
        <p:spPr>
          <a:xfrm>
            <a:off x="528204" y="1250949"/>
            <a:ext cx="2888764" cy="70518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GB" b="0" i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ptos" panose="020B0004020202020204" pitchFamily="34" charset="0"/>
              </a:rPr>
              <a:t>creating</a:t>
            </a:r>
            <a:endParaRPr b="0" i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Aptos" panose="020B0004020202020204" pitchFamily="34" charset="0"/>
            </a:endParaRPr>
          </a:p>
        </p:txBody>
      </p:sp>
      <p:sp>
        <p:nvSpPr>
          <p:cNvPr id="244" name="Google Shape;244;p34"/>
          <p:cNvSpPr/>
          <p:nvPr/>
        </p:nvSpPr>
        <p:spPr>
          <a:xfrm>
            <a:off x="3870412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249" name="Google Shape;249;p3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50" name="Google Shape;250;p3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34"/>
          <p:cNvGrpSpPr/>
          <p:nvPr/>
        </p:nvGrpSpPr>
        <p:grpSpPr>
          <a:xfrm>
            <a:off x="4754939" y="1079004"/>
            <a:ext cx="3988896" cy="3441205"/>
            <a:chOff x="5041963" y="757530"/>
            <a:chExt cx="3701872" cy="3762679"/>
          </a:xfrm>
        </p:grpSpPr>
        <p:sp>
          <p:nvSpPr>
            <p:cNvPr id="260" name="Google Shape;260;p34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34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62" name="Google Shape;262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" name="Google Shape;267;p34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269;p34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70" name="Google Shape;270;p34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avLst/>
                <a:gdLst/>
                <a:ahLst/>
                <a:cxnLst/>
                <a:rect l="l" t="t" r="r" b="b"/>
                <a:pathLst>
                  <a:path w="66074" h="49275" extrusionOk="0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avLst/>
                <a:gdLst/>
                <a:ahLst/>
                <a:cxnLst/>
                <a:rect l="l" t="t" r="r" b="b"/>
                <a:pathLst>
                  <a:path w="60712" h="43736" fill="none" extrusionOk="0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avLst/>
                <a:gdLst/>
                <a:ahLst/>
                <a:cxnLst/>
                <a:rect l="l" t="t" r="r" b="b"/>
                <a:pathLst>
                  <a:path w="54566" h="38373" fill="none" extrusionOk="0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avLst/>
                <a:gdLst/>
                <a:ahLst/>
                <a:cxnLst/>
                <a:rect l="l" t="t" r="r" b="b"/>
                <a:pathLst>
                  <a:path w="64382" h="16978" fill="none" extrusionOk="0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17281" h="4561" fill="none" extrusionOk="0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13184" fill="none" extrusionOk="0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160" fill="none" extrusionOk="0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6782" fill="none" extrusionOk="0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084" fill="none" extrusionOk="0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202" fill="none" extrusionOk="0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184" fill="none" extrusionOk="0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13201" fill="none" extrusionOk="0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595" fill="none" extrusionOk="0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avLst/>
                <a:gdLst/>
                <a:ahLst/>
                <a:cxnLst/>
                <a:rect l="l" t="t" r="r" b="b"/>
                <a:pathLst>
                  <a:path w="40689" h="7804" fill="none" extrusionOk="0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34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85" name="Google Shape;285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34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91" name="Google Shape;291;p34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974" extrusionOk="0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5897" extrusionOk="0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avLst/>
                <a:gdLst/>
                <a:ahLst/>
                <a:cxnLst/>
                <a:rect l="l" t="t" r="r" b="b"/>
                <a:pathLst>
                  <a:path w="13985" h="12436" extrusionOk="0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34"/>
            <p:cNvSpPr/>
            <p:nvPr/>
          </p:nvSpPr>
          <p:spPr>
            <a:xfrm>
              <a:off x="8170289" y="420388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8030063" y="7575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5256650" y="38930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7082963" y="91051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5653275" y="883381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041963" y="282429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5692426" y="4028640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6575627" y="3816888"/>
              <a:ext cx="335779" cy="396117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5138089" y="1527749"/>
              <a:ext cx="107827" cy="108460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5;p34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306" name="Google Shape;306;p34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307" name="Google Shape;307;p34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7" h="28717" extrusionOk="0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4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9" h="5951" extrusionOk="0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4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9" h="14859" extrusionOk="0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34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3" h="34436" extrusionOk="0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34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6" fill="none" extrusionOk="0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34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7" fill="none" extrusionOk="0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34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34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34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42" fill="none" extrusionOk="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34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2833" fill="none" extrusionOk="0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34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643" fill="none" extrusionOk="0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34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2" h="3564" fill="none" extrusionOk="0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4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700" fill="none" extrusionOk="0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4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874" fill="none" extrusionOk="0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" name="Google Shape;321;p34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fill="none" extrusionOk="0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2" name="Google Shape;322;p34">
            <a:hlinkClick r:id="rId3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16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subTitle" idx="1"/>
          </p:nvPr>
        </p:nvSpPr>
        <p:spPr>
          <a:xfrm>
            <a:off x="714300" y="1876925"/>
            <a:ext cx="7715400" cy="2727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>
                <a:latin typeface="Aptos" panose="020B0004020202020204" pitchFamily="34" charset="0"/>
              </a:rPr>
              <a:t>SQL stands for Structure Query Language, and it is a programing Language specifically designed for managing and manipulating relational databases. Relational databases are organised into tables, each consist of rows and columns. SQL allows you to interact with a database by performing various operations like querying data, inserting new records, updating existing records, and deleting records from these tables </a:t>
            </a:r>
            <a:endParaRPr sz="2000">
              <a:latin typeface="Aptos" panose="020B0004020202020204" pitchFamily="34" charset="0"/>
            </a:endParaRPr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/>
          </p:nvPr>
        </p:nvSpPr>
        <p:spPr>
          <a:xfrm>
            <a:off x="706038" y="840215"/>
            <a:ext cx="7715400" cy="8916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tx2"/>
                </a:solidFill>
              </a:rPr>
              <a:t>W</a:t>
            </a:r>
            <a:r>
              <a:rPr lang="en" sz="4400">
                <a:solidFill>
                  <a:schemeClr val="tx2"/>
                </a:solidFill>
              </a:rPr>
              <a:t>hat is SQL?</a:t>
            </a:r>
            <a:endParaRPr sz="4400">
              <a:solidFill>
                <a:schemeClr val="tx2"/>
              </a:solidFill>
            </a:endParaRPr>
          </a:p>
        </p:txBody>
      </p:sp>
      <p:sp>
        <p:nvSpPr>
          <p:cNvPr id="329" name="Google Shape;329;p35"/>
          <p:cNvSpPr/>
          <p:nvPr/>
        </p:nvSpPr>
        <p:spPr>
          <a:xfrm>
            <a:off x="7546751" y="9403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5"/>
          <p:cNvSpPr/>
          <p:nvPr/>
        </p:nvSpPr>
        <p:spPr>
          <a:xfrm>
            <a:off x="7093638" y="8325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5"/>
          <p:cNvSpPr/>
          <p:nvPr/>
        </p:nvSpPr>
        <p:spPr>
          <a:xfrm rot="-1685758">
            <a:off x="8328153" y="1334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8104063" y="7269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5"/>
          <p:cNvSpPr txBox="1"/>
          <p:nvPr/>
        </p:nvSpPr>
        <p:spPr>
          <a:xfrm>
            <a:off x="6394803" y="211294"/>
            <a:ext cx="1828800" cy="295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Bebas Neue"/>
                <a:sym typeface="Bebas Neue"/>
              </a:rPr>
              <a:t>Table creation  in </a:t>
            </a:r>
            <a:r>
              <a:rPr lang="en-GB" err="1">
                <a:solidFill>
                  <a:schemeClr val="lt2"/>
                </a:solidFill>
                <a:latin typeface="Bebas Neue"/>
                <a:sym typeface="Bebas Neue"/>
              </a:rPr>
              <a:t>sQL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34" name="Google Shape;334;p3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" name="Google Shape;339;p3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40" name="Google Shape;340;p3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35">
            <a:hlinkClick r:id="rId3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785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tx2"/>
                </a:solidFill>
              </a:rPr>
              <a:t>C</a:t>
            </a:r>
            <a:r>
              <a:rPr lang="en" sz="4400">
                <a:solidFill>
                  <a:schemeClr val="tx2"/>
                </a:solidFill>
              </a:rPr>
              <a:t>reating tables in SQL</a:t>
            </a:r>
            <a:endParaRPr sz="4400">
              <a:solidFill>
                <a:schemeClr val="tx2"/>
              </a:solidFill>
            </a:endParaRPr>
          </a:p>
        </p:txBody>
      </p:sp>
      <p:sp>
        <p:nvSpPr>
          <p:cNvPr id="355" name="Google Shape;355;p36"/>
          <p:cNvSpPr txBox="1">
            <a:spLocks noGrp="1"/>
          </p:cNvSpPr>
          <p:nvPr>
            <p:ph type="subTitle" idx="1"/>
          </p:nvPr>
        </p:nvSpPr>
        <p:spPr>
          <a:xfrm>
            <a:off x="714300" y="1356436"/>
            <a:ext cx="6259377" cy="24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600">
                <a:latin typeface="Aptos" panose="020B0004020202020204" pitchFamily="34" charset="0"/>
              </a:rPr>
              <a:t>N</a:t>
            </a:r>
            <a:r>
              <a:rPr lang="en" sz="1600">
                <a:latin typeface="Aptos" panose="020B0004020202020204" pitchFamily="34" charset="0"/>
              </a:rPr>
              <a:t>ow let’s talk about creating tables in SQL, when you create a table, you’re essentially defining the structure of your data storage. Here is a simple breakdown of how you can do it:</a:t>
            </a:r>
          </a:p>
          <a:p>
            <a:pPr marL="139700" lvl="0" indent="0" algn="just" rtl="0"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>
              <a:latin typeface="Aptos" panose="020B0004020202020204" pitchFamily="34" charset="0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>
                <a:latin typeface="Aptos" panose="020B0004020202020204" pitchFamily="34" charset="0"/>
              </a:rPr>
              <a:t>To create a table in SQL, you use the ‘’CREATE TABLE’’ statement followed by the name and the list of columns along with their data types and constraints</a:t>
            </a:r>
            <a:endParaRPr sz="1600">
              <a:latin typeface="Aptos" panose="020B0004020202020204" pitchFamily="34" charset="0"/>
            </a:endParaRPr>
          </a:p>
        </p:txBody>
      </p:sp>
      <p:grpSp>
        <p:nvGrpSpPr>
          <p:cNvPr id="356" name="Google Shape;356;p36"/>
          <p:cNvGrpSpPr/>
          <p:nvPr/>
        </p:nvGrpSpPr>
        <p:grpSpPr>
          <a:xfrm rot="5400000">
            <a:off x="946249" y="3958257"/>
            <a:ext cx="612965" cy="612965"/>
            <a:chOff x="5208200" y="980975"/>
            <a:chExt cx="440475" cy="440475"/>
          </a:xfrm>
        </p:grpSpPr>
        <p:sp>
          <p:nvSpPr>
            <p:cNvPr id="357" name="Google Shape;357;p36"/>
            <p:cNvSpPr/>
            <p:nvPr/>
          </p:nvSpPr>
          <p:spPr>
            <a:xfrm>
              <a:off x="5208200" y="980975"/>
              <a:ext cx="197300" cy="199975"/>
            </a:xfrm>
            <a:custGeom>
              <a:avLst/>
              <a:gdLst/>
              <a:ahLst/>
              <a:cxnLst/>
              <a:rect l="l" t="t" r="r" b="b"/>
              <a:pathLst>
                <a:path w="7892" h="7999" extrusionOk="0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233125" y="1005900"/>
              <a:ext cx="415550" cy="415550"/>
            </a:xfrm>
            <a:custGeom>
              <a:avLst/>
              <a:gdLst/>
              <a:ahLst/>
              <a:cxnLst/>
              <a:rect l="l" t="t" r="r" b="b"/>
              <a:pathLst>
                <a:path w="16622" h="16622" extrusionOk="0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36"/>
          <p:cNvGrpSpPr/>
          <p:nvPr/>
        </p:nvGrpSpPr>
        <p:grpSpPr>
          <a:xfrm>
            <a:off x="6444713" y="3867102"/>
            <a:ext cx="695830" cy="243805"/>
            <a:chOff x="2271950" y="2722775"/>
            <a:chExt cx="575875" cy="201775"/>
          </a:xfrm>
        </p:grpSpPr>
        <p:sp>
          <p:nvSpPr>
            <p:cNvPr id="360" name="Google Shape;360;p36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365;p36"/>
          <p:cNvSpPr/>
          <p:nvPr/>
        </p:nvSpPr>
        <p:spPr>
          <a:xfrm rot="7201932">
            <a:off x="7909637" y="1678403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6"/>
          <p:cNvSpPr/>
          <p:nvPr/>
        </p:nvSpPr>
        <p:spPr>
          <a:xfrm>
            <a:off x="7530851" y="38417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6"/>
          <p:cNvSpPr/>
          <p:nvPr/>
        </p:nvSpPr>
        <p:spPr>
          <a:xfrm rot="7198898">
            <a:off x="7267137" y="10292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6"/>
          <p:cNvSpPr/>
          <p:nvPr/>
        </p:nvSpPr>
        <p:spPr>
          <a:xfrm rot="7201932">
            <a:off x="7821662" y="277244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6"/>
          <p:cNvSpPr/>
          <p:nvPr/>
        </p:nvSpPr>
        <p:spPr>
          <a:xfrm rot="-1685758">
            <a:off x="7151203" y="18657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6"/>
          <p:cNvSpPr/>
          <p:nvPr/>
        </p:nvSpPr>
        <p:spPr>
          <a:xfrm>
            <a:off x="2635388" y="3617213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6"/>
          <p:cNvSpPr/>
          <p:nvPr/>
        </p:nvSpPr>
        <p:spPr>
          <a:xfrm>
            <a:off x="4246262" y="353637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6"/>
          <p:cNvSpPr/>
          <p:nvPr/>
        </p:nvSpPr>
        <p:spPr>
          <a:xfrm>
            <a:off x="8013038" y="328831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6"/>
          <p:cNvSpPr/>
          <p:nvPr/>
        </p:nvSpPr>
        <p:spPr>
          <a:xfrm>
            <a:off x="2374410" y="4323368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6"/>
          <p:cNvSpPr/>
          <p:nvPr/>
        </p:nvSpPr>
        <p:spPr>
          <a:xfrm>
            <a:off x="5887138" y="41159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6"/>
          <p:cNvSpPr/>
          <p:nvPr/>
        </p:nvSpPr>
        <p:spPr>
          <a:xfrm rot="-1685758">
            <a:off x="5627203" y="39183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6"/>
          <p:cNvSpPr/>
          <p:nvPr/>
        </p:nvSpPr>
        <p:spPr>
          <a:xfrm>
            <a:off x="7140562" y="2828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6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6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6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0" name="Google Shape;380;p36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1" name="Google Shape;381;p36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82" name="Google Shape;382;p36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83" name="Google Shape;383;p36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36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7"/>
          <p:cNvSpPr txBox="1"/>
          <p:nvPr/>
        </p:nvSpPr>
        <p:spPr>
          <a:xfrm>
            <a:off x="6647613" y="116493"/>
            <a:ext cx="1782087" cy="26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C</a:t>
            </a: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reating table on sql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435" name="Google Shape;435;p37"/>
          <p:cNvGrpSpPr/>
          <p:nvPr/>
        </p:nvGrpSpPr>
        <p:grpSpPr>
          <a:xfrm>
            <a:off x="7701156" y="1589321"/>
            <a:ext cx="612965" cy="612965"/>
            <a:chOff x="5208200" y="980975"/>
            <a:chExt cx="440475" cy="440475"/>
          </a:xfrm>
        </p:grpSpPr>
        <p:sp>
          <p:nvSpPr>
            <p:cNvPr id="436" name="Google Shape;436;p37"/>
            <p:cNvSpPr/>
            <p:nvPr/>
          </p:nvSpPr>
          <p:spPr>
            <a:xfrm>
              <a:off x="5208200" y="980975"/>
              <a:ext cx="197300" cy="199975"/>
            </a:xfrm>
            <a:custGeom>
              <a:avLst/>
              <a:gdLst/>
              <a:ahLst/>
              <a:cxnLst/>
              <a:rect l="l" t="t" r="r" b="b"/>
              <a:pathLst>
                <a:path w="7892" h="7999" extrusionOk="0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5233125" y="1005900"/>
              <a:ext cx="415550" cy="415550"/>
            </a:xfrm>
            <a:custGeom>
              <a:avLst/>
              <a:gdLst/>
              <a:ahLst/>
              <a:cxnLst/>
              <a:rect l="l" t="t" r="r" b="b"/>
              <a:pathLst>
                <a:path w="16622" h="16622" extrusionOk="0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37"/>
          <p:cNvGrpSpPr/>
          <p:nvPr/>
        </p:nvGrpSpPr>
        <p:grpSpPr>
          <a:xfrm>
            <a:off x="6522182" y="1124566"/>
            <a:ext cx="953591" cy="334099"/>
            <a:chOff x="2271950" y="2722775"/>
            <a:chExt cx="575875" cy="201775"/>
          </a:xfrm>
        </p:grpSpPr>
        <p:sp>
          <p:nvSpPr>
            <p:cNvPr id="443" name="Google Shape;443;p37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37"/>
          <p:cNvGrpSpPr/>
          <p:nvPr/>
        </p:nvGrpSpPr>
        <p:grpSpPr>
          <a:xfrm>
            <a:off x="7618297" y="3712639"/>
            <a:ext cx="695830" cy="243805"/>
            <a:chOff x="2271950" y="2722775"/>
            <a:chExt cx="575875" cy="201775"/>
          </a:xfrm>
        </p:grpSpPr>
        <p:sp>
          <p:nvSpPr>
            <p:cNvPr id="449" name="Google Shape;449;p37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" name="Google Shape;458;p37"/>
          <p:cNvSpPr/>
          <p:nvPr/>
        </p:nvSpPr>
        <p:spPr>
          <a:xfrm>
            <a:off x="7140551" y="342741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7"/>
          <p:cNvSpPr/>
          <p:nvPr/>
        </p:nvSpPr>
        <p:spPr>
          <a:xfrm rot="7198898">
            <a:off x="7188899" y="21191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7"/>
          <p:cNvSpPr/>
          <p:nvPr/>
        </p:nvSpPr>
        <p:spPr>
          <a:xfrm rot="7201932">
            <a:off x="7821662" y="277244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7"/>
          <p:cNvSpPr/>
          <p:nvPr/>
        </p:nvSpPr>
        <p:spPr>
          <a:xfrm rot="-1685758">
            <a:off x="7151203" y="18657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7"/>
          <p:cNvSpPr/>
          <p:nvPr/>
        </p:nvSpPr>
        <p:spPr>
          <a:xfrm>
            <a:off x="6647613" y="8564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37"/>
          <p:cNvGrpSpPr/>
          <p:nvPr/>
        </p:nvGrpSpPr>
        <p:grpSpPr>
          <a:xfrm rot="5400000">
            <a:off x="7461288" y="4014463"/>
            <a:ext cx="65475" cy="397950"/>
            <a:chOff x="2551425" y="1409425"/>
            <a:chExt cx="65475" cy="397950"/>
          </a:xfrm>
        </p:grpSpPr>
        <p:sp>
          <p:nvSpPr>
            <p:cNvPr id="465" name="Google Shape;465;p37"/>
            <p:cNvSpPr/>
            <p:nvPr/>
          </p:nvSpPr>
          <p:spPr>
            <a:xfrm>
              <a:off x="2568775" y="1499550"/>
              <a:ext cx="36100" cy="30850"/>
            </a:xfrm>
            <a:custGeom>
              <a:avLst/>
              <a:gdLst/>
              <a:ahLst/>
              <a:cxnLst/>
              <a:rect l="l" t="t" r="r" b="b"/>
              <a:pathLst>
                <a:path w="1444" h="1234" extrusionOk="0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2559875" y="1490575"/>
              <a:ext cx="57025" cy="48750"/>
            </a:xfrm>
            <a:custGeom>
              <a:avLst/>
              <a:gdLst/>
              <a:ahLst/>
              <a:cxnLst/>
              <a:rect l="l" t="t" r="r" b="b"/>
              <a:pathLst>
                <a:path w="2281" h="1950" extrusionOk="0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2568775" y="1418400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2559875" y="1409425"/>
              <a:ext cx="56900" cy="48400"/>
            </a:xfrm>
            <a:custGeom>
              <a:avLst/>
              <a:gdLst/>
              <a:ahLst/>
              <a:cxnLst/>
              <a:rect l="l" t="t" r="r" b="b"/>
              <a:pathLst>
                <a:path w="2276" h="1936" extrusionOk="0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2568775" y="1588075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2559875" y="1579100"/>
              <a:ext cx="57025" cy="48850"/>
            </a:xfrm>
            <a:custGeom>
              <a:avLst/>
              <a:gdLst/>
              <a:ahLst/>
              <a:cxnLst/>
              <a:rect l="l" t="t" r="r" b="b"/>
              <a:pathLst>
                <a:path w="2281" h="1954" extrusionOk="0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2563450" y="1679125"/>
              <a:ext cx="35650" cy="30950"/>
            </a:xfrm>
            <a:custGeom>
              <a:avLst/>
              <a:gdLst/>
              <a:ahLst/>
              <a:cxnLst/>
              <a:rect l="l" t="t" r="r" b="b"/>
              <a:pathLst>
                <a:path w="1426" h="1238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2551425" y="1670225"/>
              <a:ext cx="56575" cy="48750"/>
            </a:xfrm>
            <a:custGeom>
              <a:avLst/>
              <a:gdLst/>
              <a:ahLst/>
              <a:cxnLst/>
              <a:rect l="l" t="t" r="r" b="b"/>
              <a:pathLst>
                <a:path w="2263" h="1950" extrusionOk="0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2563450" y="1767750"/>
              <a:ext cx="35650" cy="30850"/>
            </a:xfrm>
            <a:custGeom>
              <a:avLst/>
              <a:gdLst/>
              <a:ahLst/>
              <a:cxnLst/>
              <a:rect l="l" t="t" r="r" b="b"/>
              <a:pathLst>
                <a:path w="1426" h="1234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551425" y="1758850"/>
              <a:ext cx="56575" cy="48525"/>
            </a:xfrm>
            <a:custGeom>
              <a:avLst/>
              <a:gdLst/>
              <a:ahLst/>
              <a:cxnLst/>
              <a:rect l="l" t="t" r="r" b="b"/>
              <a:pathLst>
                <a:path w="2263" h="1941" extrusionOk="0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37"/>
          <p:cNvSpPr/>
          <p:nvPr/>
        </p:nvSpPr>
        <p:spPr>
          <a:xfrm>
            <a:off x="8021301" y="74261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7"/>
          <p:cNvSpPr/>
          <p:nvPr/>
        </p:nvSpPr>
        <p:spPr>
          <a:xfrm>
            <a:off x="6661124" y="25315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7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7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354;p36"/>
          <p:cNvSpPr txBox="1">
            <a:spLocks noGrp="1"/>
          </p:cNvSpPr>
          <p:nvPr>
            <p:ph type="title"/>
          </p:nvPr>
        </p:nvSpPr>
        <p:spPr>
          <a:xfrm>
            <a:off x="598323" y="459440"/>
            <a:ext cx="7715400" cy="710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tx2"/>
                </a:solidFill>
              </a:rPr>
              <a:t>C</a:t>
            </a:r>
            <a:r>
              <a:rPr lang="en" sz="3600" b="1">
                <a:solidFill>
                  <a:schemeClr val="tx2"/>
                </a:solidFill>
              </a:rPr>
              <a:t>REATING TABLES IN SQL</a:t>
            </a:r>
            <a:endParaRPr sz="3600" b="1">
              <a:solidFill>
                <a:schemeClr val="tx2"/>
              </a:solidFill>
            </a:endParaRPr>
          </a:p>
        </p:txBody>
      </p:sp>
      <p:sp>
        <p:nvSpPr>
          <p:cNvPr id="102" name="Google Shape;355;p36"/>
          <p:cNvSpPr txBox="1">
            <a:spLocks noGrp="1"/>
          </p:cNvSpPr>
          <p:nvPr>
            <p:ph type="subTitle" idx="1"/>
          </p:nvPr>
        </p:nvSpPr>
        <p:spPr>
          <a:xfrm>
            <a:off x="214229" y="856424"/>
            <a:ext cx="6259377" cy="3920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latin typeface="Aptos" panose="020B0004020202020204" pitchFamily="34" charset="0"/>
              </a:rPr>
              <a:t>CREATE TABLE Students (</a:t>
            </a:r>
          </a:p>
          <a:p>
            <a:pPr marL="457200" lvl="0" indent="-317500" algn="just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err="1">
                <a:latin typeface="Aptos" panose="020B0004020202020204" pitchFamily="34" charset="0"/>
              </a:rPr>
              <a:t>StudentID</a:t>
            </a:r>
            <a:r>
              <a:rPr lang="en-GB">
                <a:latin typeface="Aptos" panose="020B0004020202020204" pitchFamily="34" charset="0"/>
              </a:rPr>
              <a:t> INT</a:t>
            </a:r>
          </a:p>
          <a:p>
            <a:pPr marL="457200" lvl="0" indent="-317500" algn="just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err="1">
                <a:latin typeface="Aptos" panose="020B0004020202020204" pitchFamily="34" charset="0"/>
              </a:rPr>
              <a:t>FirstName</a:t>
            </a:r>
            <a:r>
              <a:rPr lang="en-GB">
                <a:latin typeface="Aptos" panose="020B0004020202020204" pitchFamily="34" charset="0"/>
              </a:rPr>
              <a:t> VARCHAR(50)</a:t>
            </a:r>
          </a:p>
          <a:p>
            <a:pPr marL="457200" lvl="0" indent="-317500" algn="just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err="1">
                <a:latin typeface="Aptos" panose="020B0004020202020204" pitchFamily="34" charset="0"/>
              </a:rPr>
              <a:t>LastName</a:t>
            </a:r>
            <a:r>
              <a:rPr lang="en-GB">
                <a:latin typeface="Aptos" panose="020B0004020202020204" pitchFamily="34" charset="0"/>
              </a:rPr>
              <a:t> VARCHAR(50)</a:t>
            </a:r>
          </a:p>
          <a:p>
            <a:pPr marL="457200" lvl="0" indent="-317500" algn="just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latin typeface="Aptos" panose="020B0004020202020204" pitchFamily="34" charset="0"/>
              </a:rPr>
              <a:t>Age INT</a:t>
            </a:r>
          </a:p>
          <a:p>
            <a:pPr marL="457200" lvl="0" indent="-317500" algn="just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latin typeface="Aptos" panose="020B0004020202020204" pitchFamily="34" charset="0"/>
              </a:rPr>
              <a:t>);</a:t>
            </a:r>
          </a:p>
          <a:p>
            <a:pPr marL="457200" lvl="0" indent="-317500" algn="just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latin typeface="Aptos" panose="020B0004020202020204" pitchFamily="34" charset="0"/>
              </a:rPr>
              <a:t>This creates a table named “students” with four columns; </a:t>
            </a:r>
            <a:r>
              <a:rPr lang="en-GB" err="1">
                <a:latin typeface="Aptos" panose="020B0004020202020204" pitchFamily="34" charset="0"/>
              </a:rPr>
              <a:t>studentID</a:t>
            </a:r>
            <a:r>
              <a:rPr lang="en-GB">
                <a:latin typeface="Aptos" panose="020B0004020202020204" pitchFamily="34" charset="0"/>
              </a:rPr>
              <a:t>, </a:t>
            </a:r>
            <a:r>
              <a:rPr lang="en-GB" err="1">
                <a:latin typeface="Aptos" panose="020B0004020202020204" pitchFamily="34" charset="0"/>
              </a:rPr>
              <a:t>FirstName</a:t>
            </a:r>
            <a:r>
              <a:rPr lang="en-GB">
                <a:latin typeface="Aptos" panose="020B0004020202020204" pitchFamily="34" charset="0"/>
              </a:rPr>
              <a:t>, </a:t>
            </a:r>
            <a:r>
              <a:rPr lang="en-GB" err="1">
                <a:latin typeface="Aptos" panose="020B0004020202020204" pitchFamily="34" charset="0"/>
              </a:rPr>
              <a:t>LastName</a:t>
            </a:r>
            <a:r>
              <a:rPr lang="en-GB">
                <a:latin typeface="Aptos" panose="020B0004020202020204" pitchFamily="34" charset="0"/>
              </a:rPr>
              <a:t>, and Age. Each column has a specified data type (‘INT for integer values and ‘VARCHAR(50)’ for variable-length character strings with a maximum length of 50 characters).</a:t>
            </a:r>
            <a:endParaRPr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8"/>
          <p:cNvSpPr txBox="1">
            <a:spLocks noGrp="1"/>
          </p:cNvSpPr>
          <p:nvPr>
            <p:ph type="title" idx="15"/>
          </p:nvPr>
        </p:nvSpPr>
        <p:spPr>
          <a:xfrm>
            <a:off x="464420" y="694739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tx2"/>
                </a:solidFill>
              </a:rPr>
              <a:t>ADDING KEYS:</a:t>
            </a:r>
            <a:endParaRPr sz="4400">
              <a:solidFill>
                <a:schemeClr val="tx2"/>
              </a:solidFill>
            </a:endParaRPr>
          </a:p>
        </p:txBody>
      </p:sp>
      <p:sp>
        <p:nvSpPr>
          <p:cNvPr id="520" name="Google Shape;520;p38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8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5" name="Google Shape;525;p3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26" name="Google Shape;526;p3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38">
            <a:hlinkClick r:id="rId3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" name="Google Shape;537;p38"/>
          <p:cNvGrpSpPr/>
          <p:nvPr/>
        </p:nvGrpSpPr>
        <p:grpSpPr>
          <a:xfrm>
            <a:off x="7671697" y="886552"/>
            <a:ext cx="695830" cy="243805"/>
            <a:chOff x="2271950" y="2722775"/>
            <a:chExt cx="575875" cy="201775"/>
          </a:xfrm>
        </p:grpSpPr>
        <p:sp>
          <p:nvSpPr>
            <p:cNvPr id="538" name="Google Shape;538;p38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38"/>
          <p:cNvSpPr/>
          <p:nvPr/>
        </p:nvSpPr>
        <p:spPr>
          <a:xfrm rot="-1685758">
            <a:off x="8157103" y="15712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7401588" y="7648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8"/>
          <p:cNvSpPr/>
          <p:nvPr/>
        </p:nvSpPr>
        <p:spPr>
          <a:xfrm>
            <a:off x="8116751" y="2689056"/>
            <a:ext cx="140247" cy="141086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8116751" y="325525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399;p37"/>
          <p:cNvSpPr txBox="1"/>
          <p:nvPr/>
        </p:nvSpPr>
        <p:spPr>
          <a:xfrm>
            <a:off x="6647613" y="116493"/>
            <a:ext cx="1782087" cy="26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C</a:t>
            </a: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reating table on sql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68" name="Google Shape;560;p39"/>
          <p:cNvGrpSpPr/>
          <p:nvPr/>
        </p:nvGrpSpPr>
        <p:grpSpPr>
          <a:xfrm>
            <a:off x="5662002" y="902713"/>
            <a:ext cx="3107245" cy="3299166"/>
            <a:chOff x="299357" y="956975"/>
            <a:chExt cx="3107245" cy="3299166"/>
          </a:xfrm>
        </p:grpSpPr>
        <p:grpSp>
          <p:nvGrpSpPr>
            <p:cNvPr id="69" name="Google Shape;561;p39"/>
            <p:cNvGrpSpPr/>
            <p:nvPr/>
          </p:nvGrpSpPr>
          <p:grpSpPr>
            <a:xfrm>
              <a:off x="2494950" y="1297100"/>
              <a:ext cx="65475" cy="397950"/>
              <a:chOff x="2551425" y="1409425"/>
              <a:chExt cx="65475" cy="397950"/>
            </a:xfrm>
          </p:grpSpPr>
          <p:sp>
            <p:nvSpPr>
              <p:cNvPr id="119" name="Google Shape;562;p39"/>
              <p:cNvSpPr/>
              <p:nvPr/>
            </p:nvSpPr>
            <p:spPr>
              <a:xfrm>
                <a:off x="2568775" y="1499550"/>
                <a:ext cx="3610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4" extrusionOk="0">
                    <a:moveTo>
                      <a:pt x="621" y="0"/>
                    </a:moveTo>
                    <a:cubicBezTo>
                      <a:pt x="304" y="0"/>
                      <a:pt x="1" y="248"/>
                      <a:pt x="1" y="610"/>
                    </a:cubicBezTo>
                    <a:cubicBezTo>
                      <a:pt x="1" y="949"/>
                      <a:pt x="268" y="1234"/>
                      <a:pt x="607" y="1234"/>
                    </a:cubicBezTo>
                    <a:cubicBezTo>
                      <a:pt x="1159" y="1234"/>
                      <a:pt x="1444" y="575"/>
                      <a:pt x="1052" y="183"/>
                    </a:cubicBezTo>
                    <a:cubicBezTo>
                      <a:pt x="926" y="56"/>
                      <a:pt x="772" y="0"/>
                      <a:pt x="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563;p39"/>
              <p:cNvSpPr/>
              <p:nvPr/>
            </p:nvSpPr>
            <p:spPr>
              <a:xfrm>
                <a:off x="2559875" y="1490575"/>
                <a:ext cx="570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0" extrusionOk="0">
                    <a:moveTo>
                      <a:pt x="984" y="96"/>
                    </a:moveTo>
                    <a:cubicBezTo>
                      <a:pt x="1772" y="96"/>
                      <a:pt x="2169" y="1046"/>
                      <a:pt x="1622" y="1611"/>
                    </a:cubicBezTo>
                    <a:cubicBezTo>
                      <a:pt x="1435" y="1797"/>
                      <a:pt x="1207" y="1880"/>
                      <a:pt x="984" y="1880"/>
                    </a:cubicBezTo>
                    <a:cubicBezTo>
                      <a:pt x="525" y="1880"/>
                      <a:pt x="90" y="1527"/>
                      <a:pt x="90" y="987"/>
                    </a:cubicBezTo>
                    <a:cubicBezTo>
                      <a:pt x="90" y="488"/>
                      <a:pt x="482" y="96"/>
                      <a:pt x="963" y="96"/>
                    </a:cubicBezTo>
                    <a:cubicBezTo>
                      <a:pt x="970" y="96"/>
                      <a:pt x="977" y="96"/>
                      <a:pt x="984" y="96"/>
                    </a:cubicBezTo>
                    <a:close/>
                    <a:moveTo>
                      <a:pt x="979" y="0"/>
                    </a:moveTo>
                    <a:cubicBezTo>
                      <a:pt x="481" y="0"/>
                      <a:pt x="1" y="391"/>
                      <a:pt x="1" y="969"/>
                    </a:cubicBezTo>
                    <a:cubicBezTo>
                      <a:pt x="1" y="1504"/>
                      <a:pt x="428" y="1949"/>
                      <a:pt x="963" y="1949"/>
                    </a:cubicBezTo>
                    <a:cubicBezTo>
                      <a:pt x="1835" y="1949"/>
                      <a:pt x="2281" y="898"/>
                      <a:pt x="1657" y="292"/>
                    </a:cubicBezTo>
                    <a:cubicBezTo>
                      <a:pt x="1461" y="90"/>
                      <a:pt x="1218" y="0"/>
                      <a:pt x="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564;p39"/>
              <p:cNvSpPr/>
              <p:nvPr/>
            </p:nvSpPr>
            <p:spPr>
              <a:xfrm>
                <a:off x="2568775" y="1418400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0"/>
                    </a:moveTo>
                    <a:cubicBezTo>
                      <a:pt x="299" y="0"/>
                      <a:pt x="1" y="243"/>
                      <a:pt x="1" y="614"/>
                    </a:cubicBezTo>
                    <a:cubicBezTo>
                      <a:pt x="1" y="952"/>
                      <a:pt x="268" y="1220"/>
                      <a:pt x="607" y="1238"/>
                    </a:cubicBezTo>
                    <a:cubicBezTo>
                      <a:pt x="1159" y="1238"/>
                      <a:pt x="1444" y="578"/>
                      <a:pt x="1052" y="186"/>
                    </a:cubicBezTo>
                    <a:cubicBezTo>
                      <a:pt x="923" y="58"/>
                      <a:pt x="766" y="0"/>
                      <a:pt x="6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565;p39"/>
              <p:cNvSpPr/>
              <p:nvPr/>
            </p:nvSpPr>
            <p:spPr>
              <a:xfrm>
                <a:off x="2559875" y="1409425"/>
                <a:ext cx="569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936" extrusionOk="0">
                    <a:moveTo>
                      <a:pt x="984" y="100"/>
                    </a:moveTo>
                    <a:cubicBezTo>
                      <a:pt x="1772" y="100"/>
                      <a:pt x="2169" y="1049"/>
                      <a:pt x="1604" y="1614"/>
                    </a:cubicBezTo>
                    <a:cubicBezTo>
                      <a:pt x="1426" y="1798"/>
                      <a:pt x="1204" y="1880"/>
                      <a:pt x="985" y="1880"/>
                    </a:cubicBezTo>
                    <a:cubicBezTo>
                      <a:pt x="524" y="1880"/>
                      <a:pt x="78" y="1517"/>
                      <a:pt x="90" y="973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0"/>
                    </a:moveTo>
                    <a:cubicBezTo>
                      <a:pt x="476" y="0"/>
                      <a:pt x="1" y="386"/>
                      <a:pt x="1" y="973"/>
                    </a:cubicBezTo>
                    <a:cubicBezTo>
                      <a:pt x="1" y="1507"/>
                      <a:pt x="428" y="1935"/>
                      <a:pt x="963" y="1935"/>
                    </a:cubicBezTo>
                    <a:cubicBezTo>
                      <a:pt x="970" y="1935"/>
                      <a:pt x="977" y="1935"/>
                      <a:pt x="984" y="1935"/>
                    </a:cubicBezTo>
                    <a:cubicBezTo>
                      <a:pt x="1843" y="1935"/>
                      <a:pt x="2276" y="897"/>
                      <a:pt x="1657" y="296"/>
                    </a:cubicBezTo>
                    <a:cubicBezTo>
                      <a:pt x="1459" y="92"/>
                      <a:pt x="1213" y="0"/>
                      <a:pt x="9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566;p39"/>
              <p:cNvSpPr/>
              <p:nvPr/>
            </p:nvSpPr>
            <p:spPr>
              <a:xfrm>
                <a:off x="2568775" y="1588075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1"/>
                    </a:moveTo>
                    <a:cubicBezTo>
                      <a:pt x="299" y="1"/>
                      <a:pt x="1" y="243"/>
                      <a:pt x="1" y="614"/>
                    </a:cubicBezTo>
                    <a:cubicBezTo>
                      <a:pt x="1" y="953"/>
                      <a:pt x="268" y="1220"/>
                      <a:pt x="607" y="1238"/>
                    </a:cubicBezTo>
                    <a:cubicBezTo>
                      <a:pt x="1159" y="1238"/>
                      <a:pt x="1444" y="579"/>
                      <a:pt x="1052" y="187"/>
                    </a:cubicBezTo>
                    <a:cubicBezTo>
                      <a:pt x="923" y="58"/>
                      <a:pt x="766" y="1"/>
                      <a:pt x="6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567;p39"/>
              <p:cNvSpPr/>
              <p:nvPr/>
            </p:nvSpPr>
            <p:spPr>
              <a:xfrm>
                <a:off x="2559875" y="1579100"/>
                <a:ext cx="57025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4" extrusionOk="0">
                    <a:moveTo>
                      <a:pt x="984" y="100"/>
                    </a:moveTo>
                    <a:cubicBezTo>
                      <a:pt x="1772" y="100"/>
                      <a:pt x="2169" y="1050"/>
                      <a:pt x="1622" y="1615"/>
                    </a:cubicBezTo>
                    <a:cubicBezTo>
                      <a:pt x="1438" y="1793"/>
                      <a:pt x="1213" y="1873"/>
                      <a:pt x="992" y="1873"/>
                    </a:cubicBezTo>
                    <a:cubicBezTo>
                      <a:pt x="531" y="1873"/>
                      <a:pt x="90" y="1522"/>
                      <a:pt x="90" y="991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1"/>
                    </a:moveTo>
                    <a:cubicBezTo>
                      <a:pt x="476" y="1"/>
                      <a:pt x="1" y="386"/>
                      <a:pt x="1" y="973"/>
                    </a:cubicBezTo>
                    <a:cubicBezTo>
                      <a:pt x="1" y="1508"/>
                      <a:pt x="428" y="1935"/>
                      <a:pt x="963" y="1953"/>
                    </a:cubicBezTo>
                    <a:cubicBezTo>
                      <a:pt x="1835" y="1953"/>
                      <a:pt x="2281" y="902"/>
                      <a:pt x="1657" y="296"/>
                    </a:cubicBezTo>
                    <a:cubicBezTo>
                      <a:pt x="1459" y="92"/>
                      <a:pt x="1213" y="1"/>
                      <a:pt x="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568;p39"/>
              <p:cNvSpPr/>
              <p:nvPr/>
            </p:nvSpPr>
            <p:spPr>
              <a:xfrm>
                <a:off x="2563450" y="1679125"/>
                <a:ext cx="356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8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3" y="1180"/>
                      <a:pt x="660" y="1238"/>
                      <a:pt x="813" y="1238"/>
                    </a:cubicBezTo>
                    <a:cubicBezTo>
                      <a:pt x="1127" y="1238"/>
                      <a:pt x="1425" y="995"/>
                      <a:pt x="1425" y="624"/>
                    </a:cubicBezTo>
                    <a:cubicBezTo>
                      <a:pt x="1425" y="286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569;p39"/>
              <p:cNvSpPr/>
              <p:nvPr/>
            </p:nvSpPr>
            <p:spPr>
              <a:xfrm>
                <a:off x="2551425" y="1670225"/>
                <a:ext cx="5657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50" extrusionOk="0">
                    <a:moveTo>
                      <a:pt x="1278" y="73"/>
                    </a:moveTo>
                    <a:cubicBezTo>
                      <a:pt x="1739" y="73"/>
                      <a:pt x="2186" y="437"/>
                      <a:pt x="2173" y="980"/>
                    </a:cubicBezTo>
                    <a:cubicBezTo>
                      <a:pt x="2173" y="1461"/>
                      <a:pt x="1782" y="1853"/>
                      <a:pt x="1301" y="1853"/>
                    </a:cubicBez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37" y="155"/>
                      <a:pt x="1059" y="73"/>
                      <a:pt x="1278" y="73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51"/>
                      <a:pt x="606" y="1657"/>
                    </a:cubicBezTo>
                    <a:cubicBezTo>
                      <a:pt x="802" y="1859"/>
                      <a:pt x="1045" y="1949"/>
                      <a:pt x="1284" y="1949"/>
                    </a:cubicBezTo>
                    <a:cubicBezTo>
                      <a:pt x="1782" y="1949"/>
                      <a:pt x="2263" y="1558"/>
                      <a:pt x="2263" y="980"/>
                    </a:cubicBezTo>
                    <a:cubicBezTo>
                      <a:pt x="2263" y="446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570;p39"/>
              <p:cNvSpPr/>
              <p:nvPr/>
            </p:nvSpPr>
            <p:spPr>
              <a:xfrm>
                <a:off x="2563450" y="1767750"/>
                <a:ext cx="356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4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0" y="1177"/>
                      <a:pt x="653" y="1234"/>
                      <a:pt x="803" y="1234"/>
                    </a:cubicBezTo>
                    <a:cubicBezTo>
                      <a:pt x="1121" y="1234"/>
                      <a:pt x="1425" y="982"/>
                      <a:pt x="1425" y="606"/>
                    </a:cubicBezTo>
                    <a:cubicBezTo>
                      <a:pt x="1425" y="268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571;p39"/>
              <p:cNvSpPr/>
              <p:nvPr/>
            </p:nvSpPr>
            <p:spPr>
              <a:xfrm>
                <a:off x="2551425" y="1758850"/>
                <a:ext cx="5657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41" extrusionOk="0">
                    <a:moveTo>
                      <a:pt x="1284" y="69"/>
                    </a:moveTo>
                    <a:cubicBezTo>
                      <a:pt x="1738" y="69"/>
                      <a:pt x="2173" y="423"/>
                      <a:pt x="2173" y="962"/>
                    </a:cubicBezTo>
                    <a:cubicBezTo>
                      <a:pt x="2191" y="1461"/>
                      <a:pt x="1799" y="1853"/>
                      <a:pt x="1301" y="1871"/>
                    </a:cubicBezTo>
                    <a:lnTo>
                      <a:pt x="1301" y="1853"/>
                    </a:ln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40" y="153"/>
                      <a:pt x="1064" y="69"/>
                      <a:pt x="1284" y="69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34"/>
                      <a:pt x="606" y="1657"/>
                    </a:cubicBezTo>
                    <a:cubicBezTo>
                      <a:pt x="801" y="1853"/>
                      <a:pt x="1043" y="1941"/>
                      <a:pt x="1281" y="1941"/>
                    </a:cubicBezTo>
                    <a:cubicBezTo>
                      <a:pt x="1780" y="1941"/>
                      <a:pt x="2263" y="1554"/>
                      <a:pt x="2263" y="962"/>
                    </a:cubicBezTo>
                    <a:cubicBezTo>
                      <a:pt x="2263" y="428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572;p39"/>
            <p:cNvGrpSpPr/>
            <p:nvPr/>
          </p:nvGrpSpPr>
          <p:grpSpPr>
            <a:xfrm>
              <a:off x="901100" y="956975"/>
              <a:ext cx="472550" cy="202200"/>
              <a:chOff x="1441900" y="2926313"/>
              <a:chExt cx="472550" cy="202200"/>
            </a:xfrm>
          </p:grpSpPr>
          <p:sp>
            <p:nvSpPr>
              <p:cNvPr id="114" name="Google Shape;573;p39"/>
              <p:cNvSpPr/>
              <p:nvPr/>
            </p:nvSpPr>
            <p:spPr>
              <a:xfrm>
                <a:off x="1441900" y="2926313"/>
                <a:ext cx="285500" cy="202200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88" fill="none" extrusionOk="0">
                    <a:moveTo>
                      <a:pt x="11420" y="0"/>
                    </a:moveTo>
                    <a:cubicBezTo>
                      <a:pt x="9140" y="0"/>
                      <a:pt x="7180" y="1639"/>
                      <a:pt x="6753" y="3884"/>
                    </a:cubicBezTo>
                    <a:cubicBezTo>
                      <a:pt x="5025" y="3403"/>
                      <a:pt x="3243" y="4436"/>
                      <a:pt x="2780" y="6164"/>
                    </a:cubicBezTo>
                    <a:cubicBezTo>
                      <a:pt x="1462" y="5594"/>
                      <a:pt x="1" y="6645"/>
                      <a:pt x="126" y="8088"/>
                    </a:cubicBezTo>
                    <a:lnTo>
                      <a:pt x="2994" y="80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574;p39"/>
              <p:cNvSpPr/>
              <p:nvPr/>
            </p:nvSpPr>
            <p:spPr>
              <a:xfrm>
                <a:off x="1752325" y="2926313"/>
                <a:ext cx="3565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535" fill="none" extrusionOk="0">
                    <a:moveTo>
                      <a:pt x="0" y="0"/>
                    </a:moveTo>
                    <a:cubicBezTo>
                      <a:pt x="0" y="0"/>
                      <a:pt x="998" y="107"/>
                      <a:pt x="1426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575;p39"/>
              <p:cNvSpPr/>
              <p:nvPr/>
            </p:nvSpPr>
            <p:spPr>
              <a:xfrm>
                <a:off x="1540325" y="3127613"/>
                <a:ext cx="248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924" h="1" fill="none" extrusionOk="0">
                    <a:moveTo>
                      <a:pt x="1" y="0"/>
                    </a:moveTo>
                    <a:lnTo>
                      <a:pt x="992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576;p39"/>
              <p:cNvSpPr/>
              <p:nvPr/>
            </p:nvSpPr>
            <p:spPr>
              <a:xfrm>
                <a:off x="1540325" y="3040313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586" y="1"/>
                    </a:moveTo>
                    <a:cubicBezTo>
                      <a:pt x="1586" y="1"/>
                      <a:pt x="428" y="108"/>
                      <a:pt x="1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577;p39"/>
              <p:cNvSpPr/>
              <p:nvPr/>
            </p:nvSpPr>
            <p:spPr>
              <a:xfrm>
                <a:off x="1829375" y="3002013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0" y="357"/>
                    </a:moveTo>
                    <a:cubicBezTo>
                      <a:pt x="0" y="357"/>
                      <a:pt x="2102" y="1"/>
                      <a:pt x="3403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578;p39"/>
            <p:cNvGrpSpPr/>
            <p:nvPr/>
          </p:nvGrpSpPr>
          <p:grpSpPr>
            <a:xfrm>
              <a:off x="1280200" y="1078550"/>
              <a:ext cx="1043050" cy="1488400"/>
              <a:chOff x="910475" y="761863"/>
              <a:chExt cx="1043050" cy="1488400"/>
            </a:xfrm>
          </p:grpSpPr>
          <p:sp>
            <p:nvSpPr>
              <p:cNvPr id="103" name="Google Shape;579;p39"/>
              <p:cNvSpPr/>
              <p:nvPr/>
            </p:nvSpPr>
            <p:spPr>
              <a:xfrm>
                <a:off x="910475" y="761863"/>
                <a:ext cx="1043050" cy="1488400"/>
              </a:xfrm>
              <a:custGeom>
                <a:avLst/>
                <a:gdLst/>
                <a:ahLst/>
                <a:cxnLst/>
                <a:rect l="l" t="t" r="r" b="b"/>
                <a:pathLst>
                  <a:path w="41722" h="59536" fill="none" extrusionOk="0">
                    <a:moveTo>
                      <a:pt x="41722" y="8159"/>
                    </a:moveTo>
                    <a:lnTo>
                      <a:pt x="41722" y="57914"/>
                    </a:lnTo>
                    <a:cubicBezTo>
                      <a:pt x="41722" y="58805"/>
                      <a:pt x="40991" y="59536"/>
                      <a:pt x="40101" y="59536"/>
                    </a:cubicBezTo>
                    <a:lnTo>
                      <a:pt x="1622" y="59536"/>
                    </a:lnTo>
                    <a:cubicBezTo>
                      <a:pt x="731" y="59536"/>
                      <a:pt x="1" y="58805"/>
                      <a:pt x="1" y="57914"/>
                    </a:cubicBezTo>
                    <a:lnTo>
                      <a:pt x="1" y="1621"/>
                    </a:lnTo>
                    <a:cubicBezTo>
                      <a:pt x="1" y="730"/>
                      <a:pt x="731" y="0"/>
                      <a:pt x="1622" y="0"/>
                    </a:cubicBezTo>
                    <a:lnTo>
                      <a:pt x="3251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580;p39"/>
              <p:cNvSpPr/>
              <p:nvPr/>
            </p:nvSpPr>
            <p:spPr>
              <a:xfrm>
                <a:off x="1723250" y="761863"/>
                <a:ext cx="224500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249" fill="none" extrusionOk="0">
                    <a:moveTo>
                      <a:pt x="1" y="0"/>
                    </a:moveTo>
                    <a:lnTo>
                      <a:pt x="1" y="6645"/>
                    </a:lnTo>
                    <a:cubicBezTo>
                      <a:pt x="1" y="7518"/>
                      <a:pt x="713" y="8248"/>
                      <a:pt x="1604" y="8248"/>
                    </a:cubicBezTo>
                    <a:lnTo>
                      <a:pt x="8979" y="824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581;p39"/>
              <p:cNvSpPr/>
              <p:nvPr/>
            </p:nvSpPr>
            <p:spPr>
              <a:xfrm>
                <a:off x="1051650" y="10624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582;p39"/>
              <p:cNvSpPr/>
              <p:nvPr/>
            </p:nvSpPr>
            <p:spPr>
              <a:xfrm>
                <a:off x="1051650" y="11626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583;p39"/>
              <p:cNvSpPr/>
              <p:nvPr/>
            </p:nvSpPr>
            <p:spPr>
              <a:xfrm>
                <a:off x="1051650" y="1262888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584;p39"/>
              <p:cNvSpPr/>
              <p:nvPr/>
            </p:nvSpPr>
            <p:spPr>
              <a:xfrm>
                <a:off x="1051650" y="13630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585;p39"/>
              <p:cNvSpPr/>
              <p:nvPr/>
            </p:nvSpPr>
            <p:spPr>
              <a:xfrm>
                <a:off x="1051650" y="14632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586;p39"/>
              <p:cNvSpPr/>
              <p:nvPr/>
            </p:nvSpPr>
            <p:spPr>
              <a:xfrm>
                <a:off x="1051650" y="15634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587;p39"/>
              <p:cNvSpPr/>
              <p:nvPr/>
            </p:nvSpPr>
            <p:spPr>
              <a:xfrm>
                <a:off x="1051650" y="1663713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588;p39"/>
              <p:cNvSpPr/>
              <p:nvPr/>
            </p:nvSpPr>
            <p:spPr>
              <a:xfrm>
                <a:off x="1051650" y="1782613"/>
                <a:ext cx="3153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2614" h="892" fill="none" extrusionOk="0">
                    <a:moveTo>
                      <a:pt x="1" y="1"/>
                    </a:moveTo>
                    <a:lnTo>
                      <a:pt x="12613" y="1"/>
                    </a:lnTo>
                    <a:lnTo>
                      <a:pt x="12613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589;p39"/>
              <p:cNvSpPr/>
              <p:nvPr/>
            </p:nvSpPr>
            <p:spPr>
              <a:xfrm>
                <a:off x="1051650" y="1990163"/>
                <a:ext cx="393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731" fill="none" extrusionOk="0">
                    <a:moveTo>
                      <a:pt x="1" y="0"/>
                    </a:moveTo>
                    <a:lnTo>
                      <a:pt x="15731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" name="Google Shape;590;p39"/>
            <p:cNvGrpSpPr/>
            <p:nvPr/>
          </p:nvGrpSpPr>
          <p:grpSpPr>
            <a:xfrm>
              <a:off x="1941575" y="2024713"/>
              <a:ext cx="875600" cy="1088925"/>
              <a:chOff x="5962175" y="478150"/>
              <a:chExt cx="875600" cy="1088925"/>
            </a:xfrm>
          </p:grpSpPr>
          <p:sp>
            <p:nvSpPr>
              <p:cNvPr id="98" name="Google Shape;591;p39"/>
              <p:cNvSpPr/>
              <p:nvPr/>
            </p:nvSpPr>
            <p:spPr>
              <a:xfrm>
                <a:off x="6095350" y="582825"/>
                <a:ext cx="504600" cy="504600"/>
              </a:xfrm>
              <a:custGeom>
                <a:avLst/>
                <a:gdLst/>
                <a:ahLst/>
                <a:cxnLst/>
                <a:rect l="l" t="t" r="r" b="b"/>
                <a:pathLst>
                  <a:path w="20184" h="20184" extrusionOk="0">
                    <a:moveTo>
                      <a:pt x="10083" y="0"/>
                    </a:moveTo>
                    <a:lnTo>
                      <a:pt x="10083" y="0"/>
                    </a:lnTo>
                    <a:cubicBezTo>
                      <a:pt x="15659" y="18"/>
                      <a:pt x="20166" y="4525"/>
                      <a:pt x="20184" y="10101"/>
                    </a:cubicBezTo>
                    <a:lnTo>
                      <a:pt x="20184" y="10101"/>
                    </a:lnTo>
                    <a:cubicBezTo>
                      <a:pt x="20166" y="15659"/>
                      <a:pt x="15659" y="20166"/>
                      <a:pt x="10083" y="20184"/>
                    </a:cubicBezTo>
                    <a:lnTo>
                      <a:pt x="10083" y="20184"/>
                    </a:lnTo>
                    <a:cubicBezTo>
                      <a:pt x="4525" y="20166"/>
                      <a:pt x="0" y="15659"/>
                      <a:pt x="0" y="10101"/>
                    </a:cubicBezTo>
                    <a:lnTo>
                      <a:pt x="0" y="10101"/>
                    </a:lnTo>
                    <a:cubicBezTo>
                      <a:pt x="0" y="4525"/>
                      <a:pt x="4525" y="18"/>
                      <a:pt x="1008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592;p39"/>
              <p:cNvSpPr/>
              <p:nvPr/>
            </p:nvSpPr>
            <p:spPr>
              <a:xfrm>
                <a:off x="6501075" y="1086075"/>
                <a:ext cx="145650" cy="186625"/>
              </a:xfrm>
              <a:custGeom>
                <a:avLst/>
                <a:gdLst/>
                <a:ahLst/>
                <a:cxnLst/>
                <a:rect l="l" t="t" r="r" b="b"/>
                <a:pathLst>
                  <a:path w="5826" h="7465" extrusionOk="0">
                    <a:moveTo>
                      <a:pt x="0" y="1176"/>
                    </a:moveTo>
                    <a:lnTo>
                      <a:pt x="1888" y="0"/>
                    </a:lnTo>
                    <a:lnTo>
                      <a:pt x="5825" y="6289"/>
                    </a:lnTo>
                    <a:lnTo>
                      <a:pt x="3937" y="74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593;p39"/>
              <p:cNvSpPr/>
              <p:nvPr/>
            </p:nvSpPr>
            <p:spPr>
              <a:xfrm>
                <a:off x="5962175" y="478150"/>
                <a:ext cx="742450" cy="742000"/>
              </a:xfrm>
              <a:custGeom>
                <a:avLst/>
                <a:gdLst/>
                <a:ahLst/>
                <a:cxnLst/>
                <a:rect l="l" t="t" r="r" b="b"/>
                <a:pathLst>
                  <a:path w="29698" h="29680" extrusionOk="0">
                    <a:moveTo>
                      <a:pt x="15410" y="1"/>
                    </a:moveTo>
                    <a:cubicBezTo>
                      <a:pt x="9638" y="1"/>
                      <a:pt x="4419" y="3475"/>
                      <a:pt x="2210" y="8819"/>
                    </a:cubicBezTo>
                    <a:cubicBezTo>
                      <a:pt x="1" y="14146"/>
                      <a:pt x="1230" y="20291"/>
                      <a:pt x="5309" y="24371"/>
                    </a:cubicBezTo>
                    <a:cubicBezTo>
                      <a:pt x="9389" y="28468"/>
                      <a:pt x="15535" y="29680"/>
                      <a:pt x="20879" y="27471"/>
                    </a:cubicBezTo>
                    <a:cubicBezTo>
                      <a:pt x="26206" y="25262"/>
                      <a:pt x="29697" y="20060"/>
                      <a:pt x="29697" y="14288"/>
                    </a:cubicBezTo>
                    <a:cubicBezTo>
                      <a:pt x="29697" y="6396"/>
                      <a:pt x="23302" y="1"/>
                      <a:pt x="15410" y="1"/>
                    </a:cubicBezTo>
                    <a:close/>
                    <a:moveTo>
                      <a:pt x="15410" y="24068"/>
                    </a:moveTo>
                    <a:cubicBezTo>
                      <a:pt x="11455" y="24068"/>
                      <a:pt x="7875" y="21681"/>
                      <a:pt x="6360" y="18029"/>
                    </a:cubicBezTo>
                    <a:cubicBezTo>
                      <a:pt x="4846" y="14359"/>
                      <a:pt x="5684" y="10155"/>
                      <a:pt x="8480" y="7358"/>
                    </a:cubicBezTo>
                    <a:cubicBezTo>
                      <a:pt x="11277" y="4544"/>
                      <a:pt x="15499" y="3706"/>
                      <a:pt x="19151" y="5221"/>
                    </a:cubicBezTo>
                    <a:cubicBezTo>
                      <a:pt x="22821" y="6735"/>
                      <a:pt x="25208" y="10315"/>
                      <a:pt x="25208" y="14270"/>
                    </a:cubicBezTo>
                    <a:cubicBezTo>
                      <a:pt x="25208" y="19686"/>
                      <a:pt x="20826" y="24068"/>
                      <a:pt x="15410" y="240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594;p39"/>
              <p:cNvSpPr/>
              <p:nvPr/>
            </p:nvSpPr>
            <p:spPr>
              <a:xfrm>
                <a:off x="6581675" y="1224575"/>
                <a:ext cx="256100" cy="342500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13700" extrusionOk="0">
                    <a:moveTo>
                      <a:pt x="9086" y="13148"/>
                    </a:moveTo>
                    <a:lnTo>
                      <a:pt x="9086" y="13148"/>
                    </a:lnTo>
                    <a:cubicBezTo>
                      <a:pt x="8177" y="13700"/>
                      <a:pt x="6984" y="13433"/>
                      <a:pt x="6414" y="12542"/>
                    </a:cubicBezTo>
                    <a:lnTo>
                      <a:pt x="571" y="3243"/>
                    </a:lnTo>
                    <a:cubicBezTo>
                      <a:pt x="1" y="2334"/>
                      <a:pt x="286" y="1141"/>
                      <a:pt x="1194" y="571"/>
                    </a:cubicBezTo>
                    <a:lnTo>
                      <a:pt x="1194" y="571"/>
                    </a:lnTo>
                    <a:cubicBezTo>
                      <a:pt x="2085" y="1"/>
                      <a:pt x="3278" y="286"/>
                      <a:pt x="3848" y="1176"/>
                    </a:cubicBezTo>
                    <a:lnTo>
                      <a:pt x="9692" y="10476"/>
                    </a:lnTo>
                    <a:cubicBezTo>
                      <a:pt x="10244" y="11384"/>
                      <a:pt x="9977" y="12578"/>
                      <a:pt x="9086" y="131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595;p39"/>
              <p:cNvSpPr/>
              <p:nvPr/>
            </p:nvSpPr>
            <p:spPr>
              <a:xfrm>
                <a:off x="6203125" y="760525"/>
                <a:ext cx="320675" cy="185725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7429" extrusionOk="0">
                    <a:moveTo>
                      <a:pt x="0" y="4525"/>
                    </a:moveTo>
                    <a:lnTo>
                      <a:pt x="2494" y="7429"/>
                    </a:lnTo>
                    <a:cubicBezTo>
                      <a:pt x="2494" y="7429"/>
                      <a:pt x="5558" y="1782"/>
                      <a:pt x="12827" y="0"/>
                    </a:cubicBezTo>
                    <a:cubicBezTo>
                      <a:pt x="12827" y="0"/>
                      <a:pt x="6039" y="89"/>
                      <a:pt x="2334" y="60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" name="Google Shape;596;p39"/>
            <p:cNvGrpSpPr/>
            <p:nvPr/>
          </p:nvGrpSpPr>
          <p:grpSpPr>
            <a:xfrm>
              <a:off x="807106" y="1645871"/>
              <a:ext cx="612965" cy="612965"/>
              <a:chOff x="5208200" y="980975"/>
              <a:chExt cx="440475" cy="440475"/>
            </a:xfrm>
          </p:grpSpPr>
          <p:sp>
            <p:nvSpPr>
              <p:cNvPr id="96" name="Google Shape;597;p39"/>
              <p:cNvSpPr/>
              <p:nvPr/>
            </p:nvSpPr>
            <p:spPr>
              <a:xfrm>
                <a:off x="5208200" y="980975"/>
                <a:ext cx="197300" cy="199975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7999" extrusionOk="0">
                    <a:moveTo>
                      <a:pt x="7892" y="0"/>
                    </a:moveTo>
                    <a:cubicBezTo>
                      <a:pt x="3510" y="72"/>
                      <a:pt x="0" y="3617"/>
                      <a:pt x="0" y="7999"/>
                    </a:cubicBezTo>
                    <a:lnTo>
                      <a:pt x="7892" y="79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598;p39"/>
              <p:cNvSpPr/>
              <p:nvPr/>
            </p:nvSpPr>
            <p:spPr>
              <a:xfrm>
                <a:off x="5233125" y="1005900"/>
                <a:ext cx="415550" cy="415550"/>
              </a:xfrm>
              <a:custGeom>
                <a:avLst/>
                <a:gdLst/>
                <a:ahLst/>
                <a:cxnLst/>
                <a:rect l="l" t="t" r="r" b="b"/>
                <a:pathLst>
                  <a:path w="16622" h="16622" extrusionOk="0">
                    <a:moveTo>
                      <a:pt x="7999" y="1"/>
                    </a:moveTo>
                    <a:lnTo>
                      <a:pt x="7892" y="1"/>
                    </a:lnTo>
                    <a:lnTo>
                      <a:pt x="7892" y="8000"/>
                    </a:lnTo>
                    <a:lnTo>
                      <a:pt x="1" y="8000"/>
                    </a:lnTo>
                    <a:cubicBezTo>
                      <a:pt x="1" y="11242"/>
                      <a:pt x="1960" y="14145"/>
                      <a:pt x="4935" y="15392"/>
                    </a:cubicBezTo>
                    <a:cubicBezTo>
                      <a:pt x="7928" y="16622"/>
                      <a:pt x="11366" y="15945"/>
                      <a:pt x="13664" y="13647"/>
                    </a:cubicBezTo>
                    <a:cubicBezTo>
                      <a:pt x="15945" y="11366"/>
                      <a:pt x="16621" y="7928"/>
                      <a:pt x="15392" y="4935"/>
                    </a:cubicBezTo>
                    <a:cubicBezTo>
                      <a:pt x="14145" y="1943"/>
                      <a:pt x="11242" y="1"/>
                      <a:pt x="799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" name="Google Shape;599;p39"/>
            <p:cNvSpPr/>
            <p:nvPr/>
          </p:nvSpPr>
          <p:spPr>
            <a:xfrm>
              <a:off x="1280188" y="310604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00;p39"/>
            <p:cNvSpPr/>
            <p:nvPr/>
          </p:nvSpPr>
          <p:spPr>
            <a:xfrm>
              <a:off x="1592388" y="2738300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01;p39"/>
            <p:cNvSpPr/>
            <p:nvPr/>
          </p:nvSpPr>
          <p:spPr>
            <a:xfrm>
              <a:off x="2585538" y="1004156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02;p39"/>
            <p:cNvSpPr/>
            <p:nvPr/>
          </p:nvSpPr>
          <p:spPr>
            <a:xfrm rot="-1685758">
              <a:off x="1054253" y="3042997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" name="Google Shape;603;p39"/>
            <p:cNvGrpSpPr/>
            <p:nvPr/>
          </p:nvGrpSpPr>
          <p:grpSpPr>
            <a:xfrm>
              <a:off x="299357" y="3264591"/>
              <a:ext cx="953591" cy="334099"/>
              <a:chOff x="2271950" y="2722775"/>
              <a:chExt cx="575875" cy="201775"/>
            </a:xfrm>
          </p:grpSpPr>
          <p:sp>
            <p:nvSpPr>
              <p:cNvPr id="91" name="Google Shape;604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605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606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607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608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" name="Google Shape;609;p39"/>
            <p:cNvGrpSpPr/>
            <p:nvPr/>
          </p:nvGrpSpPr>
          <p:grpSpPr>
            <a:xfrm>
              <a:off x="2710772" y="1830439"/>
              <a:ext cx="695830" cy="243805"/>
              <a:chOff x="2271950" y="2722775"/>
              <a:chExt cx="575875" cy="201775"/>
            </a:xfrm>
          </p:grpSpPr>
          <p:sp>
            <p:nvSpPr>
              <p:cNvPr id="86" name="Google Shape;610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611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612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613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614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" name="Google Shape;615;p39"/>
            <p:cNvSpPr/>
            <p:nvPr/>
          </p:nvSpPr>
          <p:spPr>
            <a:xfrm>
              <a:off x="505976" y="2408303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16;p39"/>
            <p:cNvSpPr/>
            <p:nvPr/>
          </p:nvSpPr>
          <p:spPr>
            <a:xfrm>
              <a:off x="3007526" y="1135838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7;p39"/>
            <p:cNvSpPr/>
            <p:nvPr/>
          </p:nvSpPr>
          <p:spPr>
            <a:xfrm>
              <a:off x="3170038" y="2791388"/>
              <a:ext cx="107827" cy="108491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8;p39"/>
            <p:cNvSpPr/>
            <p:nvPr/>
          </p:nvSpPr>
          <p:spPr>
            <a:xfrm rot="7201932">
              <a:off x="2008862" y="3174640"/>
              <a:ext cx="371928" cy="370031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19;p39"/>
            <p:cNvSpPr/>
            <p:nvPr/>
          </p:nvSpPr>
          <p:spPr>
            <a:xfrm>
              <a:off x="2175901" y="3987622"/>
              <a:ext cx="213431" cy="213401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20;p39"/>
            <p:cNvSpPr/>
            <p:nvPr/>
          </p:nvSpPr>
          <p:spPr>
            <a:xfrm rot="7198898">
              <a:off x="1348924" y="3430306"/>
              <a:ext cx="700377" cy="696805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621;p39"/>
          <p:cNvSpPr/>
          <p:nvPr/>
        </p:nvSpPr>
        <p:spPr>
          <a:xfrm rot="-1685758">
            <a:off x="8516836" y="359596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625;p39">
            <a:hlinkClick r:id="" action="ppaction://hlinkshowjump?jump=previousslide"/>
          </p:cNvPr>
          <p:cNvSpPr/>
          <p:nvPr/>
        </p:nvSpPr>
        <p:spPr>
          <a:xfrm rot="-5400000" flipH="1">
            <a:off x="5116417" y="459132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355;p36"/>
          <p:cNvSpPr txBox="1">
            <a:spLocks noGrp="1"/>
          </p:cNvSpPr>
          <p:nvPr>
            <p:ph type="subTitle" idx="1"/>
          </p:nvPr>
        </p:nvSpPr>
        <p:spPr>
          <a:xfrm>
            <a:off x="88900" y="1356436"/>
            <a:ext cx="5523621" cy="24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800">
                <a:latin typeface="Aptos" panose="020B0004020202020204" pitchFamily="34" charset="0"/>
              </a:rPr>
              <a:t>Keys are used to uniquely identify records within a table. There are different types of keys, such as primary keys and foreign keys</a:t>
            </a:r>
            <a:endParaRPr lang="en" sz="180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1"/>
          <p:cNvSpPr txBox="1">
            <a:spLocks noGrp="1"/>
          </p:cNvSpPr>
          <p:nvPr>
            <p:ph type="subTitle" idx="1"/>
          </p:nvPr>
        </p:nvSpPr>
        <p:spPr>
          <a:xfrm>
            <a:off x="457316" y="1313826"/>
            <a:ext cx="6058216" cy="28454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800">
                <a:latin typeface="Aptos" panose="020B0004020202020204" pitchFamily="34" charset="0"/>
              </a:rPr>
              <a:t>A primary key uniquely identifies each record in a table. It ensures that each row has a unique identifier.​</a:t>
            </a:r>
          </a:p>
          <a:p>
            <a:pPr fontAlgn="base"/>
            <a:r>
              <a:rPr lang="en-US" sz="1800">
                <a:latin typeface="Aptos" panose="020B0004020202020204" pitchFamily="34" charset="0"/>
              </a:rPr>
              <a:t>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>
                <a:latin typeface="Aptos" panose="020B0004020202020204" pitchFamily="34" charset="0"/>
              </a:rPr>
              <a:t>CREATE TABLE Students (​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 err="1">
                <a:latin typeface="Aptos" panose="020B0004020202020204" pitchFamily="34" charset="0"/>
              </a:rPr>
              <a:t>StudentID</a:t>
            </a:r>
            <a:r>
              <a:rPr lang="en-US" sz="1800">
                <a:latin typeface="Aptos" panose="020B0004020202020204" pitchFamily="34" charset="0"/>
              </a:rPr>
              <a:t> INT PRIMARY KEY,​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 err="1">
                <a:latin typeface="Aptos" panose="020B0004020202020204" pitchFamily="34" charset="0"/>
              </a:rPr>
              <a:t>FirstName</a:t>
            </a:r>
            <a:r>
              <a:rPr lang="en-US" sz="1800">
                <a:latin typeface="Aptos" panose="020B0004020202020204" pitchFamily="34" charset="0"/>
              </a:rPr>
              <a:t> VARCHAR(50),​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 err="1">
                <a:latin typeface="Aptos" panose="020B0004020202020204" pitchFamily="34" charset="0"/>
              </a:rPr>
              <a:t>LastName</a:t>
            </a:r>
            <a:r>
              <a:rPr lang="en-US" sz="1800">
                <a:latin typeface="Aptos" panose="020B0004020202020204" pitchFamily="34" charset="0"/>
              </a:rPr>
              <a:t> VARCHAR(50),​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>
                <a:latin typeface="Aptos" panose="020B0004020202020204" pitchFamily="34" charset="0"/>
              </a:rPr>
              <a:t>Age INT​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>
                <a:latin typeface="Aptos" panose="020B0004020202020204" pitchFamily="34" charset="0"/>
              </a:rPr>
              <a:t>);</a:t>
            </a:r>
          </a:p>
        </p:txBody>
      </p:sp>
      <p:sp>
        <p:nvSpPr>
          <p:cNvPr id="691" name="Google Shape;691;p41"/>
          <p:cNvSpPr txBox="1">
            <a:spLocks noGrp="1"/>
          </p:cNvSpPr>
          <p:nvPr>
            <p:ph type="title" idx="4"/>
          </p:nvPr>
        </p:nvSpPr>
        <p:spPr>
          <a:xfrm>
            <a:off x="846260" y="581148"/>
            <a:ext cx="5903098" cy="696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tx2"/>
                </a:solidFill>
              </a:rPr>
              <a:t>PRIMARY KEYS</a:t>
            </a:r>
            <a:endParaRPr sz="4400">
              <a:solidFill>
                <a:schemeClr val="tx2"/>
              </a:solidFill>
            </a:endParaRPr>
          </a:p>
        </p:txBody>
      </p:sp>
      <p:sp>
        <p:nvSpPr>
          <p:cNvPr id="694" name="Google Shape;694;p41"/>
          <p:cNvSpPr/>
          <p:nvPr/>
        </p:nvSpPr>
        <p:spPr>
          <a:xfrm>
            <a:off x="7553473" y="2835033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8" name="Google Shape;698;p41"/>
          <p:cNvGrpSpPr/>
          <p:nvPr/>
        </p:nvGrpSpPr>
        <p:grpSpPr>
          <a:xfrm>
            <a:off x="7466519" y="1006366"/>
            <a:ext cx="953591" cy="334099"/>
            <a:chOff x="2271950" y="2722775"/>
            <a:chExt cx="575875" cy="201775"/>
          </a:xfrm>
        </p:grpSpPr>
        <p:sp>
          <p:nvSpPr>
            <p:cNvPr id="699" name="Google Shape;699;p41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41"/>
          <p:cNvSpPr/>
          <p:nvPr/>
        </p:nvSpPr>
        <p:spPr>
          <a:xfrm>
            <a:off x="6774019" y="3711485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1"/>
          <p:cNvSpPr/>
          <p:nvPr/>
        </p:nvSpPr>
        <p:spPr>
          <a:xfrm>
            <a:off x="7873188" y="16520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1"/>
          <p:cNvSpPr/>
          <p:nvPr/>
        </p:nvSpPr>
        <p:spPr>
          <a:xfrm>
            <a:off x="6836438" y="1006378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1"/>
          <p:cNvSpPr/>
          <p:nvPr/>
        </p:nvSpPr>
        <p:spPr>
          <a:xfrm>
            <a:off x="8084327" y="191086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1"/>
          <p:cNvSpPr/>
          <p:nvPr/>
        </p:nvSpPr>
        <p:spPr>
          <a:xfrm>
            <a:off x="7253088" y="7068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41"/>
          <p:cNvGrpSpPr/>
          <p:nvPr/>
        </p:nvGrpSpPr>
        <p:grpSpPr>
          <a:xfrm>
            <a:off x="7772355" y="3101062"/>
            <a:ext cx="438779" cy="344395"/>
            <a:chOff x="4946475" y="3016009"/>
            <a:chExt cx="437728" cy="343570"/>
          </a:xfrm>
        </p:grpSpPr>
        <p:sp>
          <p:nvSpPr>
            <p:cNvPr id="724" name="Google Shape;724;p41"/>
            <p:cNvSpPr/>
            <p:nvPr/>
          </p:nvSpPr>
          <p:spPr>
            <a:xfrm>
              <a:off x="4946475" y="3274798"/>
              <a:ext cx="221946" cy="84781"/>
            </a:xfrm>
            <a:custGeom>
              <a:avLst/>
              <a:gdLst/>
              <a:ahLst/>
              <a:cxnLst/>
              <a:rect l="l" t="t" r="r" b="b"/>
              <a:pathLst>
                <a:path w="10982" h="4195" extrusionOk="0">
                  <a:moveTo>
                    <a:pt x="1" y="1"/>
                  </a:moveTo>
                  <a:lnTo>
                    <a:pt x="1" y="2031"/>
                  </a:lnTo>
                  <a:cubicBezTo>
                    <a:pt x="1" y="2538"/>
                    <a:pt x="326" y="3228"/>
                    <a:pt x="1868" y="3715"/>
                  </a:cubicBezTo>
                  <a:cubicBezTo>
                    <a:pt x="2871" y="4033"/>
                    <a:pt x="4183" y="4195"/>
                    <a:pt x="5500" y="4195"/>
                  </a:cubicBezTo>
                  <a:cubicBezTo>
                    <a:pt x="6796" y="4195"/>
                    <a:pt x="8098" y="4038"/>
                    <a:pt x="9115" y="3715"/>
                  </a:cubicBezTo>
                  <a:cubicBezTo>
                    <a:pt x="10657" y="3228"/>
                    <a:pt x="10982" y="2538"/>
                    <a:pt x="10982" y="2031"/>
                  </a:cubicBezTo>
                  <a:lnTo>
                    <a:pt x="10982" y="1"/>
                  </a:lnTo>
                  <a:cubicBezTo>
                    <a:pt x="10576" y="285"/>
                    <a:pt x="10089" y="508"/>
                    <a:pt x="9500" y="691"/>
                  </a:cubicBezTo>
                  <a:cubicBezTo>
                    <a:pt x="8364" y="1046"/>
                    <a:pt x="6927" y="1224"/>
                    <a:pt x="5491" y="1224"/>
                  </a:cubicBezTo>
                  <a:cubicBezTo>
                    <a:pt x="4055" y="1224"/>
                    <a:pt x="2619" y="1046"/>
                    <a:pt x="1483" y="691"/>
                  </a:cubicBezTo>
                  <a:cubicBezTo>
                    <a:pt x="894" y="508"/>
                    <a:pt x="407" y="28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4946475" y="3189492"/>
              <a:ext cx="221946" cy="84458"/>
            </a:xfrm>
            <a:custGeom>
              <a:avLst/>
              <a:gdLst/>
              <a:ahLst/>
              <a:cxnLst/>
              <a:rect l="l" t="t" r="r" b="b"/>
              <a:pathLst>
                <a:path w="10982" h="4179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37"/>
                    <a:pt x="326" y="3227"/>
                    <a:pt x="1868" y="3715"/>
                  </a:cubicBezTo>
                  <a:cubicBezTo>
                    <a:pt x="2871" y="4021"/>
                    <a:pt x="4183" y="4179"/>
                    <a:pt x="5501" y="4179"/>
                  </a:cubicBezTo>
                  <a:cubicBezTo>
                    <a:pt x="6797" y="4179"/>
                    <a:pt x="8098" y="4027"/>
                    <a:pt x="9115" y="3715"/>
                  </a:cubicBezTo>
                  <a:cubicBezTo>
                    <a:pt x="10657" y="3227"/>
                    <a:pt x="10982" y="2537"/>
                    <a:pt x="10982" y="2030"/>
                  </a:cubicBezTo>
                  <a:lnTo>
                    <a:pt x="10982" y="0"/>
                  </a:lnTo>
                  <a:cubicBezTo>
                    <a:pt x="10576" y="284"/>
                    <a:pt x="10089" y="508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508"/>
                    <a:pt x="407" y="28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4946475" y="3104165"/>
              <a:ext cx="221946" cy="84357"/>
            </a:xfrm>
            <a:custGeom>
              <a:avLst/>
              <a:gdLst/>
              <a:ahLst/>
              <a:cxnLst/>
              <a:rect l="l" t="t" r="r" b="b"/>
              <a:pathLst>
                <a:path w="10982" h="4174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17"/>
                    <a:pt x="326" y="3227"/>
                    <a:pt x="1868" y="3694"/>
                  </a:cubicBezTo>
                  <a:cubicBezTo>
                    <a:pt x="2871" y="4011"/>
                    <a:pt x="4183" y="4174"/>
                    <a:pt x="5500" y="4174"/>
                  </a:cubicBezTo>
                  <a:cubicBezTo>
                    <a:pt x="6796" y="4174"/>
                    <a:pt x="8098" y="4017"/>
                    <a:pt x="9115" y="3694"/>
                  </a:cubicBezTo>
                  <a:cubicBezTo>
                    <a:pt x="10657" y="3227"/>
                    <a:pt x="10982" y="2517"/>
                    <a:pt x="10982" y="2030"/>
                  </a:cubicBezTo>
                  <a:lnTo>
                    <a:pt x="10982" y="0"/>
                  </a:lnTo>
                  <a:cubicBezTo>
                    <a:pt x="10576" y="264"/>
                    <a:pt x="10089" y="487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487"/>
                    <a:pt x="407" y="26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4946475" y="3016009"/>
              <a:ext cx="221946" cy="87186"/>
            </a:xfrm>
            <a:custGeom>
              <a:avLst/>
              <a:gdLst/>
              <a:ahLst/>
              <a:cxnLst/>
              <a:rect l="l" t="t" r="r" b="b"/>
              <a:pathLst>
                <a:path w="10982" h="4314" extrusionOk="0">
                  <a:moveTo>
                    <a:pt x="5482" y="1"/>
                  </a:moveTo>
                  <a:cubicBezTo>
                    <a:pt x="4186" y="1"/>
                    <a:pt x="2885" y="153"/>
                    <a:pt x="1868" y="465"/>
                  </a:cubicBezTo>
                  <a:cubicBezTo>
                    <a:pt x="326" y="952"/>
                    <a:pt x="1" y="1663"/>
                    <a:pt x="1" y="2150"/>
                  </a:cubicBezTo>
                  <a:cubicBezTo>
                    <a:pt x="1" y="2657"/>
                    <a:pt x="326" y="3347"/>
                    <a:pt x="1868" y="3834"/>
                  </a:cubicBezTo>
                  <a:cubicBezTo>
                    <a:pt x="2871" y="4152"/>
                    <a:pt x="4183" y="4314"/>
                    <a:pt x="5500" y="4314"/>
                  </a:cubicBezTo>
                  <a:cubicBezTo>
                    <a:pt x="6796" y="4314"/>
                    <a:pt x="8098" y="4157"/>
                    <a:pt x="9115" y="3834"/>
                  </a:cubicBezTo>
                  <a:cubicBezTo>
                    <a:pt x="10657" y="3347"/>
                    <a:pt x="10982" y="2657"/>
                    <a:pt x="10982" y="2150"/>
                  </a:cubicBezTo>
                  <a:cubicBezTo>
                    <a:pt x="10982" y="1663"/>
                    <a:pt x="10657" y="952"/>
                    <a:pt x="9115" y="465"/>
                  </a:cubicBezTo>
                  <a:cubicBezTo>
                    <a:pt x="8112" y="158"/>
                    <a:pt x="6800" y="1"/>
                    <a:pt x="5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5193846" y="3045496"/>
              <a:ext cx="190358" cy="258870"/>
            </a:xfrm>
            <a:custGeom>
              <a:avLst/>
              <a:gdLst/>
              <a:ahLst/>
              <a:cxnLst/>
              <a:rect l="l" t="t" r="r" b="b"/>
              <a:pathLst>
                <a:path w="9419" h="12809" extrusionOk="0">
                  <a:moveTo>
                    <a:pt x="4709" y="1279"/>
                  </a:moveTo>
                  <a:cubicBezTo>
                    <a:pt x="6049" y="1279"/>
                    <a:pt x="7145" y="2375"/>
                    <a:pt x="7145" y="3715"/>
                  </a:cubicBezTo>
                  <a:lnTo>
                    <a:pt x="7145" y="5400"/>
                  </a:lnTo>
                  <a:lnTo>
                    <a:pt x="2274" y="5400"/>
                  </a:lnTo>
                  <a:lnTo>
                    <a:pt x="2274" y="3715"/>
                  </a:lnTo>
                  <a:cubicBezTo>
                    <a:pt x="2274" y="2375"/>
                    <a:pt x="3370" y="1279"/>
                    <a:pt x="4709" y="1279"/>
                  </a:cubicBezTo>
                  <a:close/>
                  <a:moveTo>
                    <a:pt x="3410" y="8566"/>
                  </a:moveTo>
                  <a:cubicBezTo>
                    <a:pt x="3715" y="8566"/>
                    <a:pt x="3958" y="8810"/>
                    <a:pt x="3958" y="9094"/>
                  </a:cubicBezTo>
                  <a:cubicBezTo>
                    <a:pt x="3958" y="9398"/>
                    <a:pt x="3715" y="9642"/>
                    <a:pt x="3410" y="9642"/>
                  </a:cubicBezTo>
                  <a:cubicBezTo>
                    <a:pt x="3126" y="9642"/>
                    <a:pt x="2883" y="9398"/>
                    <a:pt x="2883" y="9094"/>
                  </a:cubicBezTo>
                  <a:cubicBezTo>
                    <a:pt x="2883" y="8810"/>
                    <a:pt x="3126" y="8566"/>
                    <a:pt x="3410" y="8566"/>
                  </a:cubicBezTo>
                  <a:close/>
                  <a:moveTo>
                    <a:pt x="6009" y="8566"/>
                  </a:moveTo>
                  <a:cubicBezTo>
                    <a:pt x="6293" y="8566"/>
                    <a:pt x="6536" y="8810"/>
                    <a:pt x="6536" y="9094"/>
                  </a:cubicBezTo>
                  <a:cubicBezTo>
                    <a:pt x="6536" y="9398"/>
                    <a:pt x="6293" y="9642"/>
                    <a:pt x="6009" y="9642"/>
                  </a:cubicBezTo>
                  <a:cubicBezTo>
                    <a:pt x="5704" y="9642"/>
                    <a:pt x="5460" y="9398"/>
                    <a:pt x="5460" y="9094"/>
                  </a:cubicBezTo>
                  <a:cubicBezTo>
                    <a:pt x="5460" y="8810"/>
                    <a:pt x="5704" y="8566"/>
                    <a:pt x="6009" y="8566"/>
                  </a:cubicBezTo>
                  <a:close/>
                  <a:moveTo>
                    <a:pt x="4709" y="1"/>
                  </a:moveTo>
                  <a:cubicBezTo>
                    <a:pt x="2659" y="1"/>
                    <a:pt x="995" y="1665"/>
                    <a:pt x="995" y="3715"/>
                  </a:cubicBezTo>
                  <a:lnTo>
                    <a:pt x="995" y="5400"/>
                  </a:lnTo>
                  <a:lnTo>
                    <a:pt x="650" y="5400"/>
                  </a:lnTo>
                  <a:cubicBezTo>
                    <a:pt x="285" y="5400"/>
                    <a:pt x="0" y="5684"/>
                    <a:pt x="0" y="6029"/>
                  </a:cubicBezTo>
                  <a:lnTo>
                    <a:pt x="0" y="12179"/>
                  </a:lnTo>
                  <a:cubicBezTo>
                    <a:pt x="0" y="12524"/>
                    <a:pt x="285" y="12808"/>
                    <a:pt x="650" y="12808"/>
                  </a:cubicBezTo>
                  <a:lnTo>
                    <a:pt x="8769" y="12808"/>
                  </a:lnTo>
                  <a:cubicBezTo>
                    <a:pt x="9134" y="12808"/>
                    <a:pt x="9419" y="12524"/>
                    <a:pt x="9419" y="12179"/>
                  </a:cubicBezTo>
                  <a:lnTo>
                    <a:pt x="9419" y="6029"/>
                  </a:lnTo>
                  <a:cubicBezTo>
                    <a:pt x="9419" y="5684"/>
                    <a:pt x="9134" y="5400"/>
                    <a:pt x="8769" y="5400"/>
                  </a:cubicBezTo>
                  <a:lnTo>
                    <a:pt x="8424" y="5400"/>
                  </a:lnTo>
                  <a:lnTo>
                    <a:pt x="8424" y="3715"/>
                  </a:lnTo>
                  <a:cubicBezTo>
                    <a:pt x="8424" y="1665"/>
                    <a:pt x="6760" y="1"/>
                    <a:pt x="4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41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1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4" name="Google Shape;734;p4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35" name="Google Shape;735;p4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41">
            <a:hlinkClick r:id="rId3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704;p41"/>
          <p:cNvSpPr/>
          <p:nvPr/>
        </p:nvSpPr>
        <p:spPr>
          <a:xfrm>
            <a:off x="6354919" y="4744055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399;p37"/>
          <p:cNvSpPr txBox="1"/>
          <p:nvPr/>
        </p:nvSpPr>
        <p:spPr>
          <a:xfrm>
            <a:off x="6647613" y="116493"/>
            <a:ext cx="1782087" cy="26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C</a:t>
            </a: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reating table on sql</a:t>
            </a:r>
            <a:endParaRPr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59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1"/>
          <p:cNvSpPr txBox="1">
            <a:spLocks noGrp="1"/>
          </p:cNvSpPr>
          <p:nvPr>
            <p:ph type="subTitle" idx="1"/>
          </p:nvPr>
        </p:nvSpPr>
        <p:spPr>
          <a:xfrm>
            <a:off x="669500" y="1250202"/>
            <a:ext cx="6249156" cy="35803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600">
                <a:latin typeface="Aptos" panose="020B0004020202020204" pitchFamily="34" charset="0"/>
              </a:rPr>
              <a:t> A foreign key establishes a relationship between two tables. It refers to the primary key of another table.​</a:t>
            </a:r>
          </a:p>
          <a:p>
            <a:pPr fontAlgn="base"/>
            <a:r>
              <a:rPr lang="en-US" sz="1600">
                <a:latin typeface="Aptos" panose="020B0004020202020204" pitchFamily="34" charset="0"/>
              </a:rPr>
              <a:t>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>
                <a:latin typeface="Aptos" panose="020B0004020202020204" pitchFamily="34" charset="0"/>
              </a:rPr>
              <a:t>CREATE TABLE Grades (​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>
                <a:latin typeface="Aptos" panose="020B0004020202020204" pitchFamily="34" charset="0"/>
              </a:rPr>
              <a:t>    </a:t>
            </a:r>
            <a:r>
              <a:rPr lang="en-US" sz="1600" err="1">
                <a:latin typeface="Aptos" panose="020B0004020202020204" pitchFamily="34" charset="0"/>
              </a:rPr>
              <a:t>GradeID</a:t>
            </a:r>
            <a:r>
              <a:rPr lang="en-US" sz="1600">
                <a:latin typeface="Aptos" panose="020B0004020202020204" pitchFamily="34" charset="0"/>
              </a:rPr>
              <a:t> INT PRIMARY KEY,​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>
                <a:latin typeface="Aptos" panose="020B0004020202020204" pitchFamily="34" charset="0"/>
              </a:rPr>
              <a:t>    </a:t>
            </a:r>
            <a:r>
              <a:rPr lang="en-US" sz="1600" err="1">
                <a:latin typeface="Aptos" panose="020B0004020202020204" pitchFamily="34" charset="0"/>
              </a:rPr>
              <a:t>StudentID</a:t>
            </a:r>
            <a:r>
              <a:rPr lang="en-US" sz="1600">
                <a:latin typeface="Aptos" panose="020B0004020202020204" pitchFamily="34" charset="0"/>
              </a:rPr>
              <a:t> INT,​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>
                <a:latin typeface="Aptos" panose="020B0004020202020204" pitchFamily="34" charset="0"/>
              </a:rPr>
              <a:t>    Grade VARCHAR(2),​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>
                <a:latin typeface="Aptos" panose="020B0004020202020204" pitchFamily="34" charset="0"/>
              </a:rPr>
              <a:t>    FOREIGN KEY (</a:t>
            </a:r>
            <a:r>
              <a:rPr lang="en-US" sz="1600" err="1">
                <a:latin typeface="Aptos" panose="020B0004020202020204" pitchFamily="34" charset="0"/>
              </a:rPr>
              <a:t>StudentID</a:t>
            </a:r>
            <a:r>
              <a:rPr lang="en-US" sz="1600">
                <a:latin typeface="Aptos" panose="020B0004020202020204" pitchFamily="34" charset="0"/>
              </a:rPr>
              <a:t>) REFERENCES Students(</a:t>
            </a:r>
            <a:r>
              <a:rPr lang="en-US" sz="1600" err="1">
                <a:latin typeface="Aptos" panose="020B0004020202020204" pitchFamily="34" charset="0"/>
              </a:rPr>
              <a:t>StudentID</a:t>
            </a:r>
            <a:r>
              <a:rPr lang="en-US" sz="1600">
                <a:latin typeface="Aptos" panose="020B0004020202020204" pitchFamily="34" charset="0"/>
              </a:rPr>
              <a:t>)​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>
                <a:latin typeface="Aptos" panose="020B0004020202020204" pitchFamily="34" charset="0"/>
              </a:rPr>
              <a:t>);​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>
                <a:latin typeface="Aptos" panose="020B0004020202020204" pitchFamily="34" charset="0"/>
              </a:rPr>
              <a:t>In this example, the `</a:t>
            </a:r>
            <a:r>
              <a:rPr lang="en-US" sz="1600" err="1">
                <a:latin typeface="Aptos" panose="020B0004020202020204" pitchFamily="34" charset="0"/>
              </a:rPr>
              <a:t>StudentID</a:t>
            </a:r>
            <a:r>
              <a:rPr lang="en-US" sz="1600">
                <a:latin typeface="Aptos" panose="020B0004020202020204" pitchFamily="34" charset="0"/>
              </a:rPr>
              <a:t>` column in the "Grades" table is a foreign key that reference the `</a:t>
            </a:r>
            <a:r>
              <a:rPr lang="en-US" sz="1600" err="1">
                <a:latin typeface="Aptos" panose="020B0004020202020204" pitchFamily="34" charset="0"/>
              </a:rPr>
              <a:t>StudentID</a:t>
            </a:r>
            <a:r>
              <a:rPr lang="en-US" sz="1600">
                <a:latin typeface="Aptos" panose="020B0004020202020204" pitchFamily="34" charset="0"/>
              </a:rPr>
              <a:t>` column in the "Students" table.​</a:t>
            </a:r>
          </a:p>
          <a:p>
            <a:pPr fontAlgn="base"/>
            <a:r>
              <a:rPr lang="en-US">
                <a:latin typeface="Aptos" panose="020B0004020202020204" pitchFamily="34" charset="0"/>
              </a:rPr>
              <a:t>​</a:t>
            </a:r>
          </a:p>
        </p:txBody>
      </p:sp>
      <p:sp>
        <p:nvSpPr>
          <p:cNvPr id="691" name="Google Shape;691;p41"/>
          <p:cNvSpPr txBox="1">
            <a:spLocks noGrp="1"/>
          </p:cNvSpPr>
          <p:nvPr>
            <p:ph type="title" idx="4"/>
          </p:nvPr>
        </p:nvSpPr>
        <p:spPr>
          <a:xfrm>
            <a:off x="714300" y="553449"/>
            <a:ext cx="5903098" cy="696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tx2"/>
                </a:solidFill>
              </a:rPr>
              <a:t>FOREIGN KEYS</a:t>
            </a:r>
            <a:endParaRPr sz="4400">
              <a:solidFill>
                <a:schemeClr val="tx2"/>
              </a:solidFill>
            </a:endParaRPr>
          </a:p>
        </p:txBody>
      </p:sp>
      <p:sp>
        <p:nvSpPr>
          <p:cNvPr id="694" name="Google Shape;694;p41"/>
          <p:cNvSpPr/>
          <p:nvPr/>
        </p:nvSpPr>
        <p:spPr>
          <a:xfrm>
            <a:off x="7553473" y="2835033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8" name="Google Shape;698;p41"/>
          <p:cNvGrpSpPr/>
          <p:nvPr/>
        </p:nvGrpSpPr>
        <p:grpSpPr>
          <a:xfrm>
            <a:off x="7466519" y="1006366"/>
            <a:ext cx="953591" cy="334099"/>
            <a:chOff x="2271950" y="2722775"/>
            <a:chExt cx="575875" cy="201775"/>
          </a:xfrm>
        </p:grpSpPr>
        <p:sp>
          <p:nvSpPr>
            <p:cNvPr id="699" name="Google Shape;699;p41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41"/>
          <p:cNvSpPr/>
          <p:nvPr/>
        </p:nvSpPr>
        <p:spPr>
          <a:xfrm>
            <a:off x="7757841" y="3984589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1"/>
          <p:cNvSpPr/>
          <p:nvPr/>
        </p:nvSpPr>
        <p:spPr>
          <a:xfrm>
            <a:off x="7873188" y="16520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1"/>
          <p:cNvSpPr/>
          <p:nvPr/>
        </p:nvSpPr>
        <p:spPr>
          <a:xfrm>
            <a:off x="6836438" y="1006378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1"/>
          <p:cNvSpPr/>
          <p:nvPr/>
        </p:nvSpPr>
        <p:spPr>
          <a:xfrm>
            <a:off x="8084327" y="191086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1"/>
          <p:cNvSpPr/>
          <p:nvPr/>
        </p:nvSpPr>
        <p:spPr>
          <a:xfrm>
            <a:off x="7253088" y="7068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41"/>
          <p:cNvGrpSpPr/>
          <p:nvPr/>
        </p:nvGrpSpPr>
        <p:grpSpPr>
          <a:xfrm>
            <a:off x="7772355" y="3101062"/>
            <a:ext cx="438779" cy="344395"/>
            <a:chOff x="4946475" y="3016009"/>
            <a:chExt cx="437728" cy="343570"/>
          </a:xfrm>
        </p:grpSpPr>
        <p:sp>
          <p:nvSpPr>
            <p:cNvPr id="724" name="Google Shape;724;p41"/>
            <p:cNvSpPr/>
            <p:nvPr/>
          </p:nvSpPr>
          <p:spPr>
            <a:xfrm>
              <a:off x="4946475" y="3274798"/>
              <a:ext cx="221946" cy="84781"/>
            </a:xfrm>
            <a:custGeom>
              <a:avLst/>
              <a:gdLst/>
              <a:ahLst/>
              <a:cxnLst/>
              <a:rect l="l" t="t" r="r" b="b"/>
              <a:pathLst>
                <a:path w="10982" h="4195" extrusionOk="0">
                  <a:moveTo>
                    <a:pt x="1" y="1"/>
                  </a:moveTo>
                  <a:lnTo>
                    <a:pt x="1" y="2031"/>
                  </a:lnTo>
                  <a:cubicBezTo>
                    <a:pt x="1" y="2538"/>
                    <a:pt x="326" y="3228"/>
                    <a:pt x="1868" y="3715"/>
                  </a:cubicBezTo>
                  <a:cubicBezTo>
                    <a:pt x="2871" y="4033"/>
                    <a:pt x="4183" y="4195"/>
                    <a:pt x="5500" y="4195"/>
                  </a:cubicBezTo>
                  <a:cubicBezTo>
                    <a:pt x="6796" y="4195"/>
                    <a:pt x="8098" y="4038"/>
                    <a:pt x="9115" y="3715"/>
                  </a:cubicBezTo>
                  <a:cubicBezTo>
                    <a:pt x="10657" y="3228"/>
                    <a:pt x="10982" y="2538"/>
                    <a:pt x="10982" y="2031"/>
                  </a:cubicBezTo>
                  <a:lnTo>
                    <a:pt x="10982" y="1"/>
                  </a:lnTo>
                  <a:cubicBezTo>
                    <a:pt x="10576" y="285"/>
                    <a:pt x="10089" y="508"/>
                    <a:pt x="9500" y="691"/>
                  </a:cubicBezTo>
                  <a:cubicBezTo>
                    <a:pt x="8364" y="1046"/>
                    <a:pt x="6927" y="1224"/>
                    <a:pt x="5491" y="1224"/>
                  </a:cubicBezTo>
                  <a:cubicBezTo>
                    <a:pt x="4055" y="1224"/>
                    <a:pt x="2619" y="1046"/>
                    <a:pt x="1483" y="691"/>
                  </a:cubicBezTo>
                  <a:cubicBezTo>
                    <a:pt x="894" y="508"/>
                    <a:pt x="407" y="28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4946475" y="3189492"/>
              <a:ext cx="221946" cy="84458"/>
            </a:xfrm>
            <a:custGeom>
              <a:avLst/>
              <a:gdLst/>
              <a:ahLst/>
              <a:cxnLst/>
              <a:rect l="l" t="t" r="r" b="b"/>
              <a:pathLst>
                <a:path w="10982" h="4179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37"/>
                    <a:pt x="326" y="3227"/>
                    <a:pt x="1868" y="3715"/>
                  </a:cubicBezTo>
                  <a:cubicBezTo>
                    <a:pt x="2871" y="4021"/>
                    <a:pt x="4183" y="4179"/>
                    <a:pt x="5501" y="4179"/>
                  </a:cubicBezTo>
                  <a:cubicBezTo>
                    <a:pt x="6797" y="4179"/>
                    <a:pt x="8098" y="4027"/>
                    <a:pt x="9115" y="3715"/>
                  </a:cubicBezTo>
                  <a:cubicBezTo>
                    <a:pt x="10657" y="3227"/>
                    <a:pt x="10982" y="2537"/>
                    <a:pt x="10982" y="2030"/>
                  </a:cubicBezTo>
                  <a:lnTo>
                    <a:pt x="10982" y="0"/>
                  </a:lnTo>
                  <a:cubicBezTo>
                    <a:pt x="10576" y="284"/>
                    <a:pt x="10089" y="508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508"/>
                    <a:pt x="407" y="28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4946475" y="3104165"/>
              <a:ext cx="221946" cy="84357"/>
            </a:xfrm>
            <a:custGeom>
              <a:avLst/>
              <a:gdLst/>
              <a:ahLst/>
              <a:cxnLst/>
              <a:rect l="l" t="t" r="r" b="b"/>
              <a:pathLst>
                <a:path w="10982" h="4174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17"/>
                    <a:pt x="326" y="3227"/>
                    <a:pt x="1868" y="3694"/>
                  </a:cubicBezTo>
                  <a:cubicBezTo>
                    <a:pt x="2871" y="4011"/>
                    <a:pt x="4183" y="4174"/>
                    <a:pt x="5500" y="4174"/>
                  </a:cubicBezTo>
                  <a:cubicBezTo>
                    <a:pt x="6796" y="4174"/>
                    <a:pt x="8098" y="4017"/>
                    <a:pt x="9115" y="3694"/>
                  </a:cubicBezTo>
                  <a:cubicBezTo>
                    <a:pt x="10657" y="3227"/>
                    <a:pt x="10982" y="2517"/>
                    <a:pt x="10982" y="2030"/>
                  </a:cubicBezTo>
                  <a:lnTo>
                    <a:pt x="10982" y="0"/>
                  </a:lnTo>
                  <a:cubicBezTo>
                    <a:pt x="10576" y="264"/>
                    <a:pt x="10089" y="487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487"/>
                    <a:pt x="407" y="26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4946475" y="3016009"/>
              <a:ext cx="221946" cy="87186"/>
            </a:xfrm>
            <a:custGeom>
              <a:avLst/>
              <a:gdLst/>
              <a:ahLst/>
              <a:cxnLst/>
              <a:rect l="l" t="t" r="r" b="b"/>
              <a:pathLst>
                <a:path w="10982" h="4314" extrusionOk="0">
                  <a:moveTo>
                    <a:pt x="5482" y="1"/>
                  </a:moveTo>
                  <a:cubicBezTo>
                    <a:pt x="4186" y="1"/>
                    <a:pt x="2885" y="153"/>
                    <a:pt x="1868" y="465"/>
                  </a:cubicBezTo>
                  <a:cubicBezTo>
                    <a:pt x="326" y="952"/>
                    <a:pt x="1" y="1663"/>
                    <a:pt x="1" y="2150"/>
                  </a:cubicBezTo>
                  <a:cubicBezTo>
                    <a:pt x="1" y="2657"/>
                    <a:pt x="326" y="3347"/>
                    <a:pt x="1868" y="3834"/>
                  </a:cubicBezTo>
                  <a:cubicBezTo>
                    <a:pt x="2871" y="4152"/>
                    <a:pt x="4183" y="4314"/>
                    <a:pt x="5500" y="4314"/>
                  </a:cubicBezTo>
                  <a:cubicBezTo>
                    <a:pt x="6796" y="4314"/>
                    <a:pt x="8098" y="4157"/>
                    <a:pt x="9115" y="3834"/>
                  </a:cubicBezTo>
                  <a:cubicBezTo>
                    <a:pt x="10657" y="3347"/>
                    <a:pt x="10982" y="2657"/>
                    <a:pt x="10982" y="2150"/>
                  </a:cubicBezTo>
                  <a:cubicBezTo>
                    <a:pt x="10982" y="1663"/>
                    <a:pt x="10657" y="952"/>
                    <a:pt x="9115" y="465"/>
                  </a:cubicBezTo>
                  <a:cubicBezTo>
                    <a:pt x="8112" y="158"/>
                    <a:pt x="6800" y="1"/>
                    <a:pt x="5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5193846" y="3045496"/>
              <a:ext cx="190358" cy="258870"/>
            </a:xfrm>
            <a:custGeom>
              <a:avLst/>
              <a:gdLst/>
              <a:ahLst/>
              <a:cxnLst/>
              <a:rect l="l" t="t" r="r" b="b"/>
              <a:pathLst>
                <a:path w="9419" h="12809" extrusionOk="0">
                  <a:moveTo>
                    <a:pt x="4709" y="1279"/>
                  </a:moveTo>
                  <a:cubicBezTo>
                    <a:pt x="6049" y="1279"/>
                    <a:pt x="7145" y="2375"/>
                    <a:pt x="7145" y="3715"/>
                  </a:cubicBezTo>
                  <a:lnTo>
                    <a:pt x="7145" y="5400"/>
                  </a:lnTo>
                  <a:lnTo>
                    <a:pt x="2274" y="5400"/>
                  </a:lnTo>
                  <a:lnTo>
                    <a:pt x="2274" y="3715"/>
                  </a:lnTo>
                  <a:cubicBezTo>
                    <a:pt x="2274" y="2375"/>
                    <a:pt x="3370" y="1279"/>
                    <a:pt x="4709" y="1279"/>
                  </a:cubicBezTo>
                  <a:close/>
                  <a:moveTo>
                    <a:pt x="3410" y="8566"/>
                  </a:moveTo>
                  <a:cubicBezTo>
                    <a:pt x="3715" y="8566"/>
                    <a:pt x="3958" y="8810"/>
                    <a:pt x="3958" y="9094"/>
                  </a:cubicBezTo>
                  <a:cubicBezTo>
                    <a:pt x="3958" y="9398"/>
                    <a:pt x="3715" y="9642"/>
                    <a:pt x="3410" y="9642"/>
                  </a:cubicBezTo>
                  <a:cubicBezTo>
                    <a:pt x="3126" y="9642"/>
                    <a:pt x="2883" y="9398"/>
                    <a:pt x="2883" y="9094"/>
                  </a:cubicBezTo>
                  <a:cubicBezTo>
                    <a:pt x="2883" y="8810"/>
                    <a:pt x="3126" y="8566"/>
                    <a:pt x="3410" y="8566"/>
                  </a:cubicBezTo>
                  <a:close/>
                  <a:moveTo>
                    <a:pt x="6009" y="8566"/>
                  </a:moveTo>
                  <a:cubicBezTo>
                    <a:pt x="6293" y="8566"/>
                    <a:pt x="6536" y="8810"/>
                    <a:pt x="6536" y="9094"/>
                  </a:cubicBezTo>
                  <a:cubicBezTo>
                    <a:pt x="6536" y="9398"/>
                    <a:pt x="6293" y="9642"/>
                    <a:pt x="6009" y="9642"/>
                  </a:cubicBezTo>
                  <a:cubicBezTo>
                    <a:pt x="5704" y="9642"/>
                    <a:pt x="5460" y="9398"/>
                    <a:pt x="5460" y="9094"/>
                  </a:cubicBezTo>
                  <a:cubicBezTo>
                    <a:pt x="5460" y="8810"/>
                    <a:pt x="5704" y="8566"/>
                    <a:pt x="6009" y="8566"/>
                  </a:cubicBezTo>
                  <a:close/>
                  <a:moveTo>
                    <a:pt x="4709" y="1"/>
                  </a:moveTo>
                  <a:cubicBezTo>
                    <a:pt x="2659" y="1"/>
                    <a:pt x="995" y="1665"/>
                    <a:pt x="995" y="3715"/>
                  </a:cubicBezTo>
                  <a:lnTo>
                    <a:pt x="995" y="5400"/>
                  </a:lnTo>
                  <a:lnTo>
                    <a:pt x="650" y="5400"/>
                  </a:lnTo>
                  <a:cubicBezTo>
                    <a:pt x="285" y="5400"/>
                    <a:pt x="0" y="5684"/>
                    <a:pt x="0" y="6029"/>
                  </a:cubicBezTo>
                  <a:lnTo>
                    <a:pt x="0" y="12179"/>
                  </a:lnTo>
                  <a:cubicBezTo>
                    <a:pt x="0" y="12524"/>
                    <a:pt x="285" y="12808"/>
                    <a:pt x="650" y="12808"/>
                  </a:cubicBezTo>
                  <a:lnTo>
                    <a:pt x="8769" y="12808"/>
                  </a:lnTo>
                  <a:cubicBezTo>
                    <a:pt x="9134" y="12808"/>
                    <a:pt x="9419" y="12524"/>
                    <a:pt x="9419" y="12179"/>
                  </a:cubicBezTo>
                  <a:lnTo>
                    <a:pt x="9419" y="6029"/>
                  </a:lnTo>
                  <a:cubicBezTo>
                    <a:pt x="9419" y="5684"/>
                    <a:pt x="9134" y="5400"/>
                    <a:pt x="8769" y="5400"/>
                  </a:cubicBezTo>
                  <a:lnTo>
                    <a:pt x="8424" y="5400"/>
                  </a:lnTo>
                  <a:lnTo>
                    <a:pt x="8424" y="3715"/>
                  </a:lnTo>
                  <a:cubicBezTo>
                    <a:pt x="8424" y="1665"/>
                    <a:pt x="6760" y="1"/>
                    <a:pt x="4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41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1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4" name="Google Shape;734;p4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35" name="Google Shape;735;p4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41">
            <a:hlinkClick r:id="rId3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704;p41"/>
          <p:cNvSpPr/>
          <p:nvPr/>
        </p:nvSpPr>
        <p:spPr>
          <a:xfrm>
            <a:off x="6354919" y="4744055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399;p37"/>
          <p:cNvSpPr txBox="1"/>
          <p:nvPr/>
        </p:nvSpPr>
        <p:spPr>
          <a:xfrm>
            <a:off x="6647613" y="116493"/>
            <a:ext cx="1782087" cy="26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C</a:t>
            </a: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reating table on sql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1"/>
          <p:cNvSpPr txBox="1">
            <a:spLocks noGrp="1"/>
          </p:cNvSpPr>
          <p:nvPr>
            <p:ph type="subTitle" idx="1"/>
          </p:nvPr>
        </p:nvSpPr>
        <p:spPr>
          <a:xfrm>
            <a:off x="582525" y="1250202"/>
            <a:ext cx="6253913" cy="34716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1800">
                <a:latin typeface="Aptos" panose="020B0004020202020204" pitchFamily="34" charset="0"/>
              </a:rPr>
              <a:t>Data types define the type of data that can be stored in a column. Common data types include:​</a:t>
            </a:r>
          </a:p>
          <a:p>
            <a:pPr marL="114300" indent="0" fontAlgn="base"/>
            <a:r>
              <a:rPr lang="en-US" sz="1800">
                <a:latin typeface="Aptos" panose="020B0004020202020204" pitchFamily="34" charset="0"/>
              </a:rPr>
              <a:t>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>
                <a:latin typeface="Aptos" panose="020B0004020202020204" pitchFamily="34" charset="0"/>
              </a:rPr>
              <a:t>INT: Integer values (e.g., 1, 2, 3)​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>
                <a:latin typeface="Aptos" panose="020B0004020202020204" pitchFamily="34" charset="0"/>
              </a:rPr>
              <a:t>VARCHAR(50): Variable-length character strings with a maximum length of n characters​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>
                <a:latin typeface="Aptos" panose="020B0004020202020204" pitchFamily="34" charset="0"/>
              </a:rPr>
              <a:t> DATE: Date values (e.g., '2024-05-06')​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>
                <a:latin typeface="Aptos" panose="020B0004020202020204" pitchFamily="34" charset="0"/>
              </a:rPr>
              <a:t> FLOAT: Floating-point numbers (e.g., 3.14)​</a:t>
            </a:r>
          </a:p>
          <a:p>
            <a:pPr marL="114300" indent="0" fontAlgn="base"/>
            <a:endParaRPr lang="en-US" sz="1800">
              <a:latin typeface="Aptos" panose="020B0004020202020204" pitchFamily="34" charset="0"/>
            </a:endParaRPr>
          </a:p>
          <a:p>
            <a:pPr marL="114300" indent="0" fontAlgn="base"/>
            <a:r>
              <a:rPr lang="en-US" sz="1800">
                <a:latin typeface="Aptos" panose="020B0004020202020204" pitchFamily="34" charset="0"/>
              </a:rPr>
              <a:t>Note that it's important to choose the appropriate data type based on the type of data you want to store in each column.​</a:t>
            </a:r>
          </a:p>
          <a:p>
            <a:pPr fontAlgn="base"/>
            <a:endParaRPr lang="en-US" sz="1600">
              <a:latin typeface="Aptos" panose="020B0004020202020204" pitchFamily="34" charset="0"/>
            </a:endParaRPr>
          </a:p>
        </p:txBody>
      </p:sp>
      <p:sp>
        <p:nvSpPr>
          <p:cNvPr id="691" name="Google Shape;691;p41"/>
          <p:cNvSpPr txBox="1">
            <a:spLocks noGrp="1"/>
          </p:cNvSpPr>
          <p:nvPr>
            <p:ph type="title" idx="4"/>
          </p:nvPr>
        </p:nvSpPr>
        <p:spPr>
          <a:xfrm>
            <a:off x="714300" y="553449"/>
            <a:ext cx="5903098" cy="696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tx2"/>
                </a:solidFill>
              </a:rPr>
              <a:t>DATA TYPES</a:t>
            </a:r>
            <a:endParaRPr sz="4400">
              <a:solidFill>
                <a:schemeClr val="tx2"/>
              </a:solidFill>
            </a:endParaRPr>
          </a:p>
        </p:txBody>
      </p:sp>
      <p:sp>
        <p:nvSpPr>
          <p:cNvPr id="730" name="Google Shape;730;p41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4" name="Google Shape;734;p4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35" name="Google Shape;735;p4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41">
            <a:hlinkClick r:id="rId3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704;p41"/>
          <p:cNvSpPr/>
          <p:nvPr/>
        </p:nvSpPr>
        <p:spPr>
          <a:xfrm>
            <a:off x="6354919" y="4744055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399;p37"/>
          <p:cNvSpPr txBox="1"/>
          <p:nvPr/>
        </p:nvSpPr>
        <p:spPr>
          <a:xfrm>
            <a:off x="6647613" y="116493"/>
            <a:ext cx="1782087" cy="26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C</a:t>
            </a: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reating table on sql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7" name="Google Shape;939;p44"/>
          <p:cNvSpPr/>
          <p:nvPr/>
        </p:nvSpPr>
        <p:spPr>
          <a:xfrm rot="7198710">
            <a:off x="7805611" y="1453101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940;p44"/>
          <p:cNvGrpSpPr/>
          <p:nvPr/>
        </p:nvGrpSpPr>
        <p:grpSpPr>
          <a:xfrm>
            <a:off x="8121070" y="2136918"/>
            <a:ext cx="858975" cy="300968"/>
            <a:chOff x="2271950" y="2722775"/>
            <a:chExt cx="575875" cy="201775"/>
          </a:xfrm>
        </p:grpSpPr>
        <p:sp>
          <p:nvSpPr>
            <p:cNvPr id="39" name="Google Shape;941;p44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42;p44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43;p44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44;p44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45;p44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946;p44"/>
          <p:cNvGrpSpPr/>
          <p:nvPr/>
        </p:nvGrpSpPr>
        <p:grpSpPr>
          <a:xfrm>
            <a:off x="7476119" y="4027241"/>
            <a:ext cx="953591" cy="334099"/>
            <a:chOff x="2271950" y="2722775"/>
            <a:chExt cx="575875" cy="201775"/>
          </a:xfrm>
        </p:grpSpPr>
        <p:sp>
          <p:nvSpPr>
            <p:cNvPr id="45" name="Google Shape;947;p44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48;p44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49;p44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50;p44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51;p44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952;p44"/>
          <p:cNvSpPr/>
          <p:nvPr/>
        </p:nvSpPr>
        <p:spPr>
          <a:xfrm>
            <a:off x="7435413" y="12637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954;p44"/>
          <p:cNvSpPr/>
          <p:nvPr/>
        </p:nvSpPr>
        <p:spPr>
          <a:xfrm>
            <a:off x="8124513" y="259905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955;p44"/>
          <p:cNvSpPr/>
          <p:nvPr/>
        </p:nvSpPr>
        <p:spPr>
          <a:xfrm>
            <a:off x="7899000" y="3058219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956;p44"/>
          <p:cNvSpPr/>
          <p:nvPr/>
        </p:nvSpPr>
        <p:spPr>
          <a:xfrm>
            <a:off x="8264738" y="37527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958;p44"/>
          <p:cNvSpPr/>
          <p:nvPr/>
        </p:nvSpPr>
        <p:spPr>
          <a:xfrm>
            <a:off x="7855677" y="763038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961;p44"/>
          <p:cNvSpPr/>
          <p:nvPr/>
        </p:nvSpPr>
        <p:spPr>
          <a:xfrm>
            <a:off x="6994438" y="7489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964;p44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374757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645</Words>
  <Application>Microsoft Office PowerPoint</Application>
  <PresentationFormat>On-screen Show (16:9)</PresentationFormat>
  <Paragraphs>66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Anaheim</vt:lpstr>
      <vt:lpstr>Arial</vt:lpstr>
      <vt:lpstr>Aptos</vt:lpstr>
      <vt:lpstr>Bebas Neue</vt:lpstr>
      <vt:lpstr>Roboto Condensed Light</vt:lpstr>
      <vt:lpstr>Arimo</vt:lpstr>
      <vt:lpstr>Data Analysis for Business by Slidesgo</vt:lpstr>
      <vt:lpstr>PowerPoint Presentation</vt:lpstr>
      <vt:lpstr>               tables in sql</vt:lpstr>
      <vt:lpstr>What is SQL?</vt:lpstr>
      <vt:lpstr>Creating tables in SQL</vt:lpstr>
      <vt:lpstr>CREATING TABLES IN SQL</vt:lpstr>
      <vt:lpstr>ADDING KEYS:</vt:lpstr>
      <vt:lpstr>PRIMARY KEYS</vt:lpstr>
      <vt:lpstr>FOREIGN KEYS</vt:lpstr>
      <vt:lpstr>DATA TYPES</vt:lpstr>
      <vt:lpstr>CONSTRAINTS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tables in sql</dc:title>
  <dc:creator>user</dc:creator>
  <cp:lastModifiedBy>Ojone Odiniya</cp:lastModifiedBy>
  <cp:revision>20</cp:revision>
  <dcterms:modified xsi:type="dcterms:W3CDTF">2024-05-10T19:55:15Z</dcterms:modified>
</cp:coreProperties>
</file>