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62" r:id="rId2"/>
    <p:sldId id="261" r:id="rId3"/>
    <p:sldId id="263" r:id="rId4"/>
    <p:sldId id="270" r:id="rId5"/>
    <p:sldId id="268" r:id="rId6"/>
    <p:sldId id="269" r:id="rId7"/>
    <p:sldId id="271" r:id="rId8"/>
    <p:sldId id="272" r:id="rId9"/>
    <p:sldId id="273" r:id="rId10"/>
    <p:sldId id="274" r:id="rId11"/>
    <p:sldId id="264" r:id="rId12"/>
    <p:sldId id="275" r:id="rId13"/>
    <p:sldId id="276" r:id="rId14"/>
    <p:sldId id="266" r:id="rId15"/>
    <p:sldId id="267" r:id="rId16"/>
  </p:sldIdLst>
  <p:sldSz cx="9144000" cy="5715000" type="screen16x10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BF"/>
    <a:srgbClr val="FF8B8B"/>
    <a:srgbClr val="000000"/>
    <a:srgbClr val="858585"/>
    <a:srgbClr val="23CFBF"/>
    <a:srgbClr val="F5AA00"/>
    <a:srgbClr val="F62291"/>
    <a:srgbClr val="FFCC00"/>
    <a:srgbClr val="FEEA2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50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D99ADA-57A1-4A13-A016-542581410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44208" y="4785477"/>
            <a:ext cx="2346960" cy="304271"/>
          </a:xfrm>
        </p:spPr>
        <p:txBody>
          <a:bodyPr/>
          <a:lstStyle>
            <a:lvl1pPr>
              <a:defRPr>
                <a:solidFill>
                  <a:srgbClr val="FF8B8B"/>
                </a:solidFill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7645DE-9DCE-4CB1-A1D1-8AC4D2731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44208" y="4792457"/>
            <a:ext cx="2346960" cy="304271"/>
          </a:xfrm>
        </p:spPr>
        <p:txBody>
          <a:bodyPr/>
          <a:lstStyle>
            <a:lvl1pPr>
              <a:defRPr>
                <a:solidFill>
                  <a:srgbClr val="FF8B8B"/>
                </a:solidFill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44208" y="4791030"/>
            <a:ext cx="2346960" cy="304271"/>
          </a:xfrm>
        </p:spPr>
        <p:txBody>
          <a:bodyPr/>
          <a:lstStyle>
            <a:lvl1pPr>
              <a:defRPr>
                <a:solidFill>
                  <a:srgbClr val="FF8B8B"/>
                </a:solidFill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20000"/>
              <a:lumOff val="8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0232" y="0"/>
            <a:ext cx="2346960" cy="304271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296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1993404"/>
            <a:ext cx="6022752" cy="132342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ko-KR" altLang="en-US" sz="4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수빈공주</a:t>
            </a:r>
            <a:r>
              <a:rPr lang="ko-KR" altLang="en-US" sz="32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600" b="1" spc="-15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난쟁이들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560624" y="1124746"/>
            <a:ext cx="6022752" cy="720081"/>
            <a:chOff x="1560624" y="947187"/>
            <a:chExt cx="6022752" cy="720081"/>
          </a:xfrm>
        </p:grpSpPr>
        <p:grpSp>
          <p:nvGrpSpPr>
            <p:cNvPr id="9" name="그룹 8"/>
            <p:cNvGrpSpPr/>
            <p:nvPr/>
          </p:nvGrpSpPr>
          <p:grpSpPr>
            <a:xfrm>
              <a:off x="4226249" y="947187"/>
              <a:ext cx="720081" cy="720081"/>
              <a:chOff x="2555776" y="553244"/>
              <a:chExt cx="1008112" cy="1008112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4" name="타원 3"/>
              <p:cNvSpPr/>
              <p:nvPr/>
            </p:nvSpPr>
            <p:spPr>
              <a:xfrm>
                <a:off x="2987824" y="55324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987824" y="14173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55776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419872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rot="1800000">
                <a:off x="3203674" y="61112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 rot="1800000">
                <a:off x="2771626" y="135945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 rot="1800000">
                <a:off x="2613485" y="76926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 rot="1800000">
                <a:off x="3361815" y="120131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 rot="3600000">
                <a:off x="3361989" y="76926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3600000">
                <a:off x="2613659" y="12013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 rot="3600000">
                <a:off x="2771800" y="61112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 rot="3600000">
                <a:off x="3203848" y="135945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560624" y="1129308"/>
              <a:ext cx="6022752" cy="369322"/>
            </a:xfrm>
            <a:prstGeom prst="rect">
              <a:avLst/>
            </a:prstGeom>
            <a:noFill/>
          </p:spPr>
          <p:txBody>
            <a:bodyPr wrap="square" lIns="91430" tIns="45715" rIns="91430" bIns="45715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rgbClr val="FF8B8B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Romantic </a:t>
              </a:r>
              <a:r>
                <a:rPr lang="en-US" altLang="ko-KR" spc="-150" dirty="0" err="1">
                  <a:solidFill>
                    <a:srgbClr val="FF8B8B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Chuncheon</a:t>
              </a:r>
              <a:endParaRPr lang="ko-KR" altLang="en-US" spc="-150" dirty="0">
                <a:solidFill>
                  <a:srgbClr val="FF8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Princess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Subin</a:t>
              </a: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with 6dwarfs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6" name="직선 화살표 연결선 85"/>
          <p:cNvCxnSpPr/>
          <p:nvPr/>
        </p:nvCxnSpPr>
        <p:spPr>
          <a:xfrm>
            <a:off x="1763688" y="284262"/>
            <a:ext cx="1440160" cy="1046222"/>
          </a:xfrm>
          <a:prstGeom prst="straightConnector1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012160" y="1484786"/>
            <a:ext cx="1440160" cy="1046222"/>
          </a:xfrm>
          <a:prstGeom prst="straightConnector1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33DF9E4-8261-4625-BCB7-16E11C5D536E}"/>
              </a:ext>
            </a:extLst>
          </p:cNvPr>
          <p:cNvSpPr txBox="1"/>
          <p:nvPr/>
        </p:nvSpPr>
        <p:spPr>
          <a:xfrm>
            <a:off x="1574913" y="3326954"/>
            <a:ext cx="6022752" cy="307766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rgbClr val="FFBFB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400" spc="-150" dirty="0">
                <a:solidFill>
                  <a:srgbClr val="FFBFB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677CEA-2517-40FD-908C-E77EAC4FA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3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(6/6)</a:t>
            </a:r>
            <a:endParaRPr lang="ko-KR" altLang="en-US" sz="2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A24EEA-117D-4DAF-A782-DE539369699F}"/>
              </a:ext>
            </a:extLst>
          </p:cNvPr>
          <p:cNvSpPr txBox="1"/>
          <p:nvPr/>
        </p:nvSpPr>
        <p:spPr>
          <a:xfrm>
            <a:off x="683568" y="985292"/>
            <a:ext cx="7824502" cy="2780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마커 추가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마커는 일반적인 자바 객체처럼 생성할 수 있음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객체를 생성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120004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858585"/>
                </a:solidFill>
              </a:rPr>
              <a:t>Marker </a:t>
            </a:r>
            <a:r>
              <a:rPr lang="en-US" altLang="ko-KR" sz="1200" dirty="0" err="1">
                <a:solidFill>
                  <a:srgbClr val="858585"/>
                </a:solidFill>
              </a:rPr>
              <a:t>marker</a:t>
            </a:r>
            <a:r>
              <a:rPr lang="en-US" altLang="ko-KR" sz="1200" dirty="0">
                <a:solidFill>
                  <a:srgbClr val="858585"/>
                </a:solidFill>
              </a:rPr>
              <a:t> = new Marker();</a:t>
            </a: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Position </a:t>
            </a:r>
            <a:r>
              <a:rPr lang="ko-KR" altLang="en-US" sz="1400" dirty="0">
                <a:solidFill>
                  <a:srgbClr val="858585"/>
                </a:solidFill>
              </a:rPr>
              <a:t>속성에 좌표를 지정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120004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858585"/>
                </a:solidFill>
              </a:rPr>
              <a:t>marker.setPosition</a:t>
            </a:r>
            <a:r>
              <a:rPr lang="en-US" altLang="ko-KR" sz="1200" dirty="0">
                <a:solidFill>
                  <a:srgbClr val="858585"/>
                </a:solidFill>
              </a:rPr>
              <a:t>(new </a:t>
            </a:r>
            <a:r>
              <a:rPr lang="en-US" altLang="ko-KR" sz="1200" dirty="0" err="1">
                <a:solidFill>
                  <a:srgbClr val="858585"/>
                </a:solidFill>
              </a:rPr>
              <a:t>LatLng</a:t>
            </a:r>
            <a:r>
              <a:rPr lang="en-US" altLang="ko-KR" sz="1200" dirty="0">
                <a:solidFill>
                  <a:srgbClr val="858585"/>
                </a:solidFill>
              </a:rPr>
              <a:t>(</a:t>
            </a:r>
            <a:r>
              <a:rPr lang="ko-KR" altLang="en-US" sz="1200" dirty="0">
                <a:solidFill>
                  <a:srgbClr val="858585"/>
                </a:solidFill>
              </a:rPr>
              <a:t>위도</a:t>
            </a:r>
            <a:r>
              <a:rPr lang="en-US" altLang="ko-KR" sz="1200" dirty="0">
                <a:solidFill>
                  <a:srgbClr val="858585"/>
                </a:solidFill>
              </a:rPr>
              <a:t>,</a:t>
            </a:r>
            <a:r>
              <a:rPr lang="ko-KR" altLang="en-US" sz="1200" dirty="0">
                <a:solidFill>
                  <a:srgbClr val="858585"/>
                </a:solidFill>
              </a:rPr>
              <a:t>경도</a:t>
            </a:r>
            <a:r>
              <a:rPr lang="en-US" altLang="ko-KR" sz="1200" dirty="0">
                <a:solidFill>
                  <a:srgbClr val="858585"/>
                </a:solidFill>
              </a:rPr>
              <a:t>))</a:t>
            </a: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Map </a:t>
            </a:r>
            <a:r>
              <a:rPr lang="ko-KR" altLang="en-US" sz="1400" dirty="0">
                <a:solidFill>
                  <a:srgbClr val="858585"/>
                </a:solidFill>
              </a:rPr>
              <a:t>속성에 </a:t>
            </a:r>
            <a:r>
              <a:rPr lang="ko-KR" altLang="en-US" sz="1400" b="1" dirty="0">
                <a:solidFill>
                  <a:srgbClr val="858585"/>
                </a:solidFill>
              </a:rPr>
              <a:t>지도 객체</a:t>
            </a:r>
            <a:r>
              <a:rPr lang="ko-KR" altLang="en-US" sz="1400" dirty="0">
                <a:solidFill>
                  <a:srgbClr val="858585"/>
                </a:solidFill>
              </a:rPr>
              <a:t>를 지정하면 마커가 나타남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120004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858585"/>
                </a:solidFill>
              </a:rPr>
              <a:t>marker.setMap</a:t>
            </a:r>
            <a:r>
              <a:rPr lang="en-US" altLang="ko-KR" sz="1200" dirty="0">
                <a:solidFill>
                  <a:srgbClr val="858585"/>
                </a:solidFill>
              </a:rPr>
              <a:t>(</a:t>
            </a:r>
            <a:r>
              <a:rPr lang="en-US" altLang="ko-KR" sz="1200" b="1" dirty="0" err="1">
                <a:solidFill>
                  <a:srgbClr val="858585"/>
                </a:solidFill>
              </a:rPr>
              <a:t>naverMap</a:t>
            </a:r>
            <a:r>
              <a:rPr lang="en-US" altLang="ko-KR" sz="1200" dirty="0">
                <a:solidFill>
                  <a:srgbClr val="858585"/>
                </a:solidFill>
              </a:rPr>
              <a:t>)</a:t>
            </a:r>
          </a:p>
          <a:p>
            <a:pPr marL="120004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858585"/>
                </a:solidFill>
              </a:rPr>
              <a:t>따라서</a:t>
            </a:r>
            <a:r>
              <a:rPr lang="en-US" altLang="ko-KR" sz="1200" dirty="0">
                <a:solidFill>
                  <a:srgbClr val="858585"/>
                </a:solidFill>
              </a:rPr>
              <a:t>, </a:t>
            </a:r>
            <a:r>
              <a:rPr lang="en-US" altLang="ko-KR" sz="1200" dirty="0" err="1">
                <a:solidFill>
                  <a:srgbClr val="858585"/>
                </a:solidFill>
              </a:rPr>
              <a:t>onMapReady</a:t>
            </a:r>
            <a:r>
              <a:rPr lang="en-US" altLang="ko-KR" sz="1200" dirty="0">
                <a:solidFill>
                  <a:srgbClr val="858585"/>
                </a:solidFill>
              </a:rPr>
              <a:t>() </a:t>
            </a:r>
            <a:r>
              <a:rPr lang="ko-KR" altLang="en-US" sz="1200" dirty="0">
                <a:solidFill>
                  <a:srgbClr val="858585"/>
                </a:solidFill>
              </a:rPr>
              <a:t>메서드에서 해야 됨</a:t>
            </a:r>
            <a:endParaRPr lang="en-US" altLang="ko-KR" sz="1200" dirty="0">
              <a:solidFill>
                <a:srgbClr val="858585"/>
              </a:solidFill>
            </a:endParaRPr>
          </a:p>
        </p:txBody>
      </p:sp>
      <p:sp>
        <p:nvSpPr>
          <p:cNvPr id="45" name="제목 5">
            <a:extLst>
              <a:ext uri="{FF2B5EF4-FFF2-40B4-BE49-F238E27FC236}">
                <a16:creationId xmlns:a16="http://schemas.microsoft.com/office/drawing/2014/main" id="{20E5DED2-D0FC-4A73-87E5-44DC896C1A16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D079D-DADD-4E85-9B8D-F95126FE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54" y="2149289"/>
            <a:ext cx="3192781" cy="2596000"/>
          </a:xfrm>
          <a:prstGeom prst="rect">
            <a:avLst/>
          </a:prstGeom>
          <a:ln>
            <a:solidFill>
              <a:srgbClr val="FFBFBF"/>
            </a:solidFill>
          </a:ln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FAD968-FCC3-4C8E-A219-6CCC52CFC68F}"/>
              </a:ext>
            </a:extLst>
          </p:cNvPr>
          <p:cNvSpPr/>
          <p:nvPr/>
        </p:nvSpPr>
        <p:spPr>
          <a:xfrm>
            <a:off x="6101461" y="4350662"/>
            <a:ext cx="2501433" cy="314690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D5CDFC4-4620-4CAE-B197-FA155E15A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62878F-8A9F-417B-BE41-A898EB6D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942" y="505272"/>
            <a:ext cx="1292493" cy="25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#3. Google </a:t>
            </a:r>
            <a:r>
              <a:rPr lang="en-US" altLang="ko-KR" sz="2400" b="1" spc="-15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(1/2)</a:t>
            </a:r>
            <a:endParaRPr lang="ko-KR" altLang="en-US" sz="2400" b="1" spc="-150" dirty="0">
              <a:solidFill>
                <a:schemeClr val="tx1">
                  <a:lumMod val="40000"/>
                  <a:lumOff val="6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Angrymomo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3EADE4-12BB-4CFB-89DA-1E288F74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BA3F3-BC63-450C-8B9E-43318822741D}"/>
              </a:ext>
            </a:extLst>
          </p:cNvPr>
          <p:cNvSpPr txBox="1"/>
          <p:nvPr/>
        </p:nvSpPr>
        <p:spPr>
          <a:xfrm>
            <a:off x="683568" y="985292"/>
            <a:ext cx="7824502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858585"/>
                </a:solidFill>
              </a:rPr>
              <a:t>Google </a:t>
            </a:r>
            <a:r>
              <a:rPr lang="en-US" altLang="ko-KR" sz="1400" b="1" dirty="0" err="1">
                <a:solidFill>
                  <a:srgbClr val="858585"/>
                </a:solidFill>
              </a:rPr>
              <a:t>GeoCoding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858585"/>
                </a:solidFill>
              </a:rPr>
              <a:t>GeoCoding</a:t>
            </a:r>
            <a:r>
              <a:rPr lang="ko-KR" altLang="en-US" sz="1400" dirty="0">
                <a:solidFill>
                  <a:srgbClr val="858585"/>
                </a:solidFill>
              </a:rPr>
              <a:t>이란 주소나 지명을 </a:t>
            </a:r>
            <a:r>
              <a:rPr lang="en-US" altLang="ko-KR" sz="1400" dirty="0">
                <a:solidFill>
                  <a:srgbClr val="858585"/>
                </a:solidFill>
              </a:rPr>
              <a:t> </a:t>
            </a:r>
            <a:r>
              <a:rPr lang="ko-KR" altLang="en-US" sz="1400" dirty="0">
                <a:solidFill>
                  <a:srgbClr val="858585"/>
                </a:solidFill>
              </a:rPr>
              <a:t>좌표 </a:t>
            </a:r>
            <a:r>
              <a:rPr lang="en-US" altLang="ko-KR" sz="1400" dirty="0">
                <a:solidFill>
                  <a:srgbClr val="858585"/>
                </a:solidFill>
              </a:rPr>
              <a:t>(</a:t>
            </a:r>
            <a:r>
              <a:rPr lang="ko-KR" altLang="en-US" sz="1400" dirty="0">
                <a:solidFill>
                  <a:srgbClr val="858585"/>
                </a:solidFill>
              </a:rPr>
              <a:t>위도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ko-KR" altLang="en-US" sz="1400" dirty="0">
                <a:solidFill>
                  <a:srgbClr val="858585"/>
                </a:solidFill>
              </a:rPr>
              <a:t>경도</a:t>
            </a:r>
            <a:r>
              <a:rPr lang="en-US" altLang="ko-KR" sz="1400" dirty="0">
                <a:solidFill>
                  <a:srgbClr val="858585"/>
                </a:solidFill>
              </a:rPr>
              <a:t>)</a:t>
            </a:r>
            <a:r>
              <a:rPr lang="ko-KR" altLang="en-US" sz="1400" dirty="0">
                <a:solidFill>
                  <a:srgbClr val="858585"/>
                </a:solidFill>
              </a:rPr>
              <a:t>로 변환 시키는 작업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반대로 좌표</a:t>
            </a:r>
            <a:r>
              <a:rPr lang="en-US" altLang="ko-KR" sz="1400" dirty="0">
                <a:solidFill>
                  <a:srgbClr val="858585"/>
                </a:solidFill>
              </a:rPr>
              <a:t>(</a:t>
            </a:r>
            <a:r>
              <a:rPr lang="ko-KR" altLang="en-US" sz="1400" dirty="0">
                <a:solidFill>
                  <a:srgbClr val="858585"/>
                </a:solidFill>
              </a:rPr>
              <a:t>위도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ko-KR" altLang="en-US" sz="1400" dirty="0">
                <a:solidFill>
                  <a:srgbClr val="858585"/>
                </a:solidFill>
              </a:rPr>
              <a:t>경도</a:t>
            </a:r>
            <a:r>
              <a:rPr lang="en-US" altLang="ko-KR" sz="1400" dirty="0">
                <a:solidFill>
                  <a:srgbClr val="858585"/>
                </a:solidFill>
              </a:rPr>
              <a:t>)</a:t>
            </a:r>
            <a:r>
              <a:rPr lang="ko-KR" altLang="en-US" sz="1400" dirty="0">
                <a:solidFill>
                  <a:srgbClr val="858585"/>
                </a:solidFill>
              </a:rPr>
              <a:t>를 주소나 지명으로 변환하는 작업은 </a:t>
            </a:r>
            <a:r>
              <a:rPr lang="en-US" altLang="ko-KR" sz="1400" dirty="0" err="1">
                <a:solidFill>
                  <a:srgbClr val="858585"/>
                </a:solidFill>
              </a:rPr>
              <a:t>ReverseGeoCoding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안드로이드에서 </a:t>
            </a:r>
            <a:r>
              <a:rPr lang="en-US" altLang="ko-KR" sz="1400" b="1" dirty="0" err="1">
                <a:solidFill>
                  <a:srgbClr val="858585"/>
                </a:solidFill>
              </a:rPr>
              <a:t>GeoCoding</a:t>
            </a:r>
            <a:r>
              <a:rPr lang="en-US" altLang="ko-KR" sz="1400" b="1" dirty="0">
                <a:solidFill>
                  <a:srgbClr val="858585"/>
                </a:solidFill>
              </a:rPr>
              <a:t> </a:t>
            </a:r>
            <a:r>
              <a:rPr lang="ko-KR" altLang="en-US" sz="1400" b="1" dirty="0">
                <a:solidFill>
                  <a:srgbClr val="858585"/>
                </a:solidFill>
              </a:rPr>
              <a:t>구현</a:t>
            </a:r>
            <a:r>
              <a:rPr lang="ko-KR" altLang="en-US" sz="1400" dirty="0">
                <a:solidFill>
                  <a:srgbClr val="858585"/>
                </a:solidFill>
              </a:rPr>
              <a:t> 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858585"/>
                </a:solidFill>
              </a:rPr>
              <a:t>AndroidManifest.xml</a:t>
            </a:r>
            <a:r>
              <a:rPr lang="ko-KR" altLang="en-US" sz="1400" dirty="0">
                <a:solidFill>
                  <a:srgbClr val="858585"/>
                </a:solidFill>
              </a:rPr>
              <a:t>에 인터넷과 위치정보 서비스 권한을 </a:t>
            </a:r>
            <a:r>
              <a:rPr lang="ko-KR" altLang="en-US" sz="1400" dirty="0" err="1">
                <a:solidFill>
                  <a:srgbClr val="858585"/>
                </a:solidFill>
              </a:rPr>
              <a:t>받아옴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Geocoder </a:t>
            </a:r>
            <a:r>
              <a:rPr lang="ko-KR" altLang="en-US" sz="1400" dirty="0">
                <a:solidFill>
                  <a:srgbClr val="858585"/>
                </a:solidFill>
              </a:rPr>
              <a:t>객체 생성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주소나 지명을 좌표</a:t>
            </a:r>
            <a:r>
              <a:rPr lang="en-US" altLang="ko-KR" sz="1400" dirty="0">
                <a:solidFill>
                  <a:srgbClr val="858585"/>
                </a:solidFill>
              </a:rPr>
              <a:t>(</a:t>
            </a:r>
            <a:r>
              <a:rPr lang="ko-KR" altLang="en-US" sz="1400" dirty="0">
                <a:solidFill>
                  <a:srgbClr val="858585"/>
                </a:solidFill>
              </a:rPr>
              <a:t>위도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ko-KR" altLang="en-US" sz="1400" dirty="0">
                <a:solidFill>
                  <a:srgbClr val="858585"/>
                </a:solidFill>
              </a:rPr>
              <a:t>경도</a:t>
            </a:r>
            <a:r>
              <a:rPr lang="en-US" altLang="ko-KR" sz="1400" dirty="0">
                <a:solidFill>
                  <a:srgbClr val="858585"/>
                </a:solidFill>
              </a:rPr>
              <a:t>)</a:t>
            </a:r>
            <a:r>
              <a:rPr lang="ko-KR" altLang="en-US" sz="1400" dirty="0">
                <a:solidFill>
                  <a:srgbClr val="858585"/>
                </a:solidFill>
              </a:rPr>
              <a:t>로 변환하는 경우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1200046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solidFill>
                  <a:srgbClr val="858585"/>
                </a:solidFill>
              </a:rPr>
              <a:t>getFromLocationName</a:t>
            </a:r>
            <a:r>
              <a:rPr lang="en-US" altLang="ko-KR" sz="1400" b="1" dirty="0">
                <a:solidFill>
                  <a:srgbClr val="858585"/>
                </a:solidFill>
              </a:rPr>
              <a:t>() </a:t>
            </a:r>
            <a:r>
              <a:rPr lang="ko-KR" altLang="en-US" sz="1400" dirty="0">
                <a:solidFill>
                  <a:srgbClr val="858585"/>
                </a:solidFill>
              </a:rPr>
              <a:t>메소드 사용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ko-KR" altLang="en-US" sz="1400" dirty="0">
                <a:solidFill>
                  <a:srgbClr val="858585"/>
                </a:solidFill>
              </a:rPr>
              <a:t>결과는 </a:t>
            </a:r>
            <a:r>
              <a:rPr lang="en-US" altLang="ko-KR" sz="1400" dirty="0">
                <a:solidFill>
                  <a:srgbClr val="858585"/>
                </a:solidFill>
              </a:rPr>
              <a:t>List&lt;Address&gt;</a:t>
            </a:r>
            <a:r>
              <a:rPr lang="ko-KR" altLang="en-US" sz="1400" dirty="0">
                <a:solidFill>
                  <a:srgbClr val="858585"/>
                </a:solidFill>
              </a:rPr>
              <a:t>형태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Address </a:t>
            </a:r>
            <a:r>
              <a:rPr lang="ko-KR" altLang="en-US" sz="1400" dirty="0">
                <a:solidFill>
                  <a:srgbClr val="858585"/>
                </a:solidFill>
              </a:rPr>
              <a:t>객체의 다양한 메소드 등을 통해 세부정보 추출 가능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1200046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858585"/>
                </a:solidFill>
              </a:rPr>
              <a:t>toString</a:t>
            </a:r>
            <a:r>
              <a:rPr lang="en-US" altLang="ko-KR" sz="1400" dirty="0">
                <a:solidFill>
                  <a:srgbClr val="858585"/>
                </a:solidFill>
              </a:rPr>
              <a:t>(), </a:t>
            </a:r>
            <a:r>
              <a:rPr lang="en-US" altLang="ko-KR" sz="1400" dirty="0" err="1">
                <a:solidFill>
                  <a:srgbClr val="858585"/>
                </a:solidFill>
              </a:rPr>
              <a:t>getLatitude</a:t>
            </a:r>
            <a:r>
              <a:rPr lang="en-US" altLang="ko-KR" sz="1400" dirty="0">
                <a:solidFill>
                  <a:srgbClr val="858585"/>
                </a:solidFill>
              </a:rPr>
              <a:t>(), </a:t>
            </a:r>
            <a:r>
              <a:rPr lang="en-US" altLang="ko-KR" sz="1400" dirty="0" err="1">
                <a:solidFill>
                  <a:srgbClr val="858585"/>
                </a:solidFill>
              </a:rPr>
              <a:t>getLongitude</a:t>
            </a:r>
            <a:r>
              <a:rPr lang="en-US" altLang="ko-KR" sz="1400" dirty="0">
                <a:solidFill>
                  <a:srgbClr val="858585"/>
                </a:solidFill>
              </a:rPr>
              <a:t>()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안드로이드 스튜디오에 내장되어 있어서 그냥 바로 쓰면 됨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85858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E5612E-E069-423C-A230-67ED12D7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62" y="3884569"/>
            <a:ext cx="2838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#3. Google </a:t>
            </a:r>
            <a:r>
              <a:rPr lang="en-US" altLang="ko-KR" sz="2400" b="1" spc="-15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(2/2)</a:t>
            </a:r>
            <a:endParaRPr lang="ko-KR" altLang="en-US" sz="2400" b="1" spc="-150" dirty="0">
              <a:solidFill>
                <a:schemeClr val="tx1">
                  <a:lumMod val="40000"/>
                  <a:lumOff val="6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3EADE4-12BB-4CFB-89DA-1E288F74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BA3F3-BC63-450C-8B9E-43318822741D}"/>
              </a:ext>
            </a:extLst>
          </p:cNvPr>
          <p:cNvSpPr txBox="1"/>
          <p:nvPr/>
        </p:nvSpPr>
        <p:spPr>
          <a:xfrm>
            <a:off x="683568" y="985292"/>
            <a:ext cx="782450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코드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버튼을 눌렀을 때 </a:t>
            </a:r>
            <a:r>
              <a:rPr lang="ko-KR" altLang="en-US" sz="1400" dirty="0" err="1">
                <a:solidFill>
                  <a:srgbClr val="858585"/>
                </a:solidFill>
              </a:rPr>
              <a:t>쿼드</a:t>
            </a:r>
            <a:r>
              <a:rPr lang="ko-KR" altLang="en-US" sz="1400" dirty="0">
                <a:solidFill>
                  <a:srgbClr val="858585"/>
                </a:solidFill>
              </a:rPr>
              <a:t> 주소를 주고 </a:t>
            </a:r>
            <a:r>
              <a:rPr lang="ko-KR" altLang="en-US" sz="1400" dirty="0" err="1">
                <a:solidFill>
                  <a:srgbClr val="858585"/>
                </a:solidFill>
              </a:rPr>
              <a:t>쿼드의</a:t>
            </a:r>
            <a:r>
              <a:rPr lang="ko-KR" altLang="en-US" sz="1400" dirty="0">
                <a:solidFill>
                  <a:srgbClr val="858585"/>
                </a:solidFill>
              </a:rPr>
              <a:t> 위도 경도 출력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코드 그냥 구글에서 복사해 </a:t>
            </a:r>
            <a:r>
              <a:rPr lang="ko-KR" altLang="en-US" sz="1400" dirty="0" err="1">
                <a:solidFill>
                  <a:srgbClr val="858585"/>
                </a:solidFill>
              </a:rPr>
              <a:t>옴ㅎㅎ</a:t>
            </a:r>
            <a:r>
              <a:rPr lang="en-US" altLang="ko-KR" sz="1400" dirty="0">
                <a:solidFill>
                  <a:srgbClr val="858585"/>
                </a:solidFill>
              </a:rPr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223E67-7F29-4023-B5B1-FC71B23F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34718"/>
            <a:ext cx="3593336" cy="2898441"/>
          </a:xfrm>
          <a:prstGeom prst="rect">
            <a:avLst/>
          </a:prstGeom>
          <a:ln>
            <a:solidFill>
              <a:srgbClr val="FFBFBF"/>
            </a:solidFill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E8B244-4A67-4DD5-8CD9-1C82B2AE9DEF}"/>
              </a:ext>
            </a:extLst>
          </p:cNvPr>
          <p:cNvSpPr/>
          <p:nvPr/>
        </p:nvSpPr>
        <p:spPr>
          <a:xfrm>
            <a:off x="611664" y="3197374"/>
            <a:ext cx="3096344" cy="1653053"/>
          </a:xfrm>
          <a:prstGeom prst="rect">
            <a:avLst/>
          </a:prstGeom>
          <a:noFill/>
          <a:ln w="28575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BA55F7-4BFD-44D6-92BF-277423097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45" y="3398726"/>
            <a:ext cx="3909767" cy="285958"/>
          </a:xfrm>
          <a:prstGeom prst="rect">
            <a:avLst/>
          </a:prstGeom>
          <a:ln>
            <a:solidFill>
              <a:srgbClr val="FFBFBF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1339B89-6B82-4F4A-AF84-19547CEA6A17}"/>
              </a:ext>
            </a:extLst>
          </p:cNvPr>
          <p:cNvSpPr/>
          <p:nvPr/>
        </p:nvSpPr>
        <p:spPr>
          <a:xfrm>
            <a:off x="4211960" y="3397771"/>
            <a:ext cx="599100" cy="285958"/>
          </a:xfrm>
          <a:prstGeom prst="rightArrow">
            <a:avLst/>
          </a:prstGeom>
          <a:solidFill>
            <a:srgbClr val="F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5">
            <a:extLst>
              <a:ext uri="{FF2B5EF4-FFF2-40B4-BE49-F238E27FC236}">
                <a16:creationId xmlns:a16="http://schemas.microsoft.com/office/drawing/2014/main" id="{CD7414B0-6355-4C16-BB32-747588C2E4F9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0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#4. </a:t>
            </a:r>
            <a:r>
              <a:rPr lang="ko-KR" altLang="en-US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Google </a:t>
            </a:r>
            <a:r>
              <a:rPr lang="en-US" altLang="ko-KR" sz="2400" b="1" spc="-15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(1/2)</a:t>
            </a:r>
            <a:endParaRPr lang="ko-KR" altLang="en-US" sz="2400" b="1" spc="-150" dirty="0">
              <a:solidFill>
                <a:schemeClr val="tx1">
                  <a:lumMod val="40000"/>
                  <a:lumOff val="6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3EADE4-12BB-4CFB-89DA-1E288F74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BA3F3-BC63-450C-8B9E-43318822741D}"/>
              </a:ext>
            </a:extLst>
          </p:cNvPr>
          <p:cNvSpPr txBox="1"/>
          <p:nvPr/>
        </p:nvSpPr>
        <p:spPr>
          <a:xfrm>
            <a:off x="683568" y="985292"/>
            <a:ext cx="782450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코드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858585"/>
                </a:solidFill>
              </a:rPr>
              <a:t>GeoCoding</a:t>
            </a:r>
            <a:r>
              <a:rPr lang="ko-KR" altLang="en-US" sz="1400" dirty="0">
                <a:solidFill>
                  <a:srgbClr val="858585"/>
                </a:solidFill>
              </a:rPr>
              <a:t>을 이용해 </a:t>
            </a:r>
            <a:r>
              <a:rPr lang="ko-KR" altLang="en-US" sz="1400" dirty="0" err="1">
                <a:solidFill>
                  <a:srgbClr val="858585"/>
                </a:solidFill>
              </a:rPr>
              <a:t>쿼드의</a:t>
            </a:r>
            <a:r>
              <a:rPr lang="ko-KR" altLang="en-US" sz="1400" dirty="0">
                <a:solidFill>
                  <a:srgbClr val="858585"/>
                </a:solidFill>
              </a:rPr>
              <a:t> 위도 경도를 얻음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네이버 맵 마커 포지션을 </a:t>
            </a:r>
            <a:r>
              <a:rPr lang="ko-KR" altLang="en-US" sz="1400" dirty="0" err="1">
                <a:solidFill>
                  <a:srgbClr val="858585"/>
                </a:solidFill>
              </a:rPr>
              <a:t>퀴드의</a:t>
            </a:r>
            <a:r>
              <a:rPr lang="ko-KR" altLang="en-US" sz="1400" dirty="0">
                <a:solidFill>
                  <a:srgbClr val="858585"/>
                </a:solidFill>
              </a:rPr>
              <a:t> 위도 경도를 넣어 줌</a:t>
            </a:r>
            <a:endParaRPr lang="en-US" altLang="ko-KR" sz="1400" dirty="0">
              <a:solidFill>
                <a:srgbClr val="85858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27348-A7F3-44E4-9084-335EAF1C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68855"/>
            <a:ext cx="4107488" cy="31755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D76AB4-6779-4EFB-9D81-D0DC2ACDCFD6}"/>
              </a:ext>
            </a:extLst>
          </p:cNvPr>
          <p:cNvSpPr/>
          <p:nvPr/>
        </p:nvSpPr>
        <p:spPr>
          <a:xfrm>
            <a:off x="827584" y="2425452"/>
            <a:ext cx="3963472" cy="288032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876EC-1599-4092-B044-377B1F10EAEC}"/>
              </a:ext>
            </a:extLst>
          </p:cNvPr>
          <p:cNvSpPr txBox="1"/>
          <p:nvPr/>
        </p:nvSpPr>
        <p:spPr>
          <a:xfrm>
            <a:off x="4818635" y="2419179"/>
            <a:ext cx="3863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→ </a:t>
            </a:r>
            <a:r>
              <a:rPr lang="ko-KR" alt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카메라를 원하는 위도</a:t>
            </a:r>
            <a:r>
              <a:rPr lang="en-US" altLang="ko-KR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경도로 이동하는 코드인데</a:t>
            </a:r>
            <a:r>
              <a:rPr lang="en-US" altLang="ko-KR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이거를 </a:t>
            </a:r>
            <a:endParaRPr lang="en-US" altLang="ko-KR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</a:t>
            </a:r>
            <a:r>
              <a:rPr lang="ko-KR" alt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안 하면 마커는 찍히는데 지도가 이상한데 보여줌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0DA627-FE7C-4D13-8E46-8066DD4DF69F}"/>
              </a:ext>
            </a:extLst>
          </p:cNvPr>
          <p:cNvSpPr/>
          <p:nvPr/>
        </p:nvSpPr>
        <p:spPr>
          <a:xfrm>
            <a:off x="823287" y="2152995"/>
            <a:ext cx="2380561" cy="21012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C5CA8-8E0C-4E8F-B911-6D003277D8A1}"/>
              </a:ext>
            </a:extLst>
          </p:cNvPr>
          <p:cNvSpPr txBox="1"/>
          <p:nvPr/>
        </p:nvSpPr>
        <p:spPr>
          <a:xfrm>
            <a:off x="3343567" y="2103322"/>
            <a:ext cx="3863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→ </a:t>
            </a:r>
            <a:r>
              <a:rPr lang="ko-KR" altLang="en-US" sz="12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쿼드</a:t>
            </a:r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주소를 위도 경도로 변환하여 </a:t>
            </a:r>
            <a:r>
              <a:rPr lang="en-US" altLang="ko-KR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location</a:t>
            </a:r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에 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1D7169-0EF7-4AF2-9473-7F0864E724E7}"/>
              </a:ext>
            </a:extLst>
          </p:cNvPr>
          <p:cNvSpPr/>
          <p:nvPr/>
        </p:nvSpPr>
        <p:spPr>
          <a:xfrm>
            <a:off x="831586" y="2789258"/>
            <a:ext cx="3308366" cy="344170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991643-4189-47DD-946E-E86AB6EB7A00}"/>
              </a:ext>
            </a:extLst>
          </p:cNvPr>
          <p:cNvSpPr txBox="1"/>
          <p:nvPr/>
        </p:nvSpPr>
        <p:spPr>
          <a:xfrm>
            <a:off x="4138849" y="2873573"/>
            <a:ext cx="3863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→ 마커 위치를 </a:t>
            </a:r>
            <a:r>
              <a:rPr lang="en-US" altLang="ko-KR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location</a:t>
            </a:r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에 저장된 위도</a:t>
            </a:r>
            <a:r>
              <a:rPr lang="en-US" altLang="ko-KR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경도로 설정</a:t>
            </a:r>
          </a:p>
        </p:txBody>
      </p:sp>
      <p:sp>
        <p:nvSpPr>
          <p:cNvPr id="46" name="제목 5">
            <a:extLst>
              <a:ext uri="{FF2B5EF4-FFF2-40B4-BE49-F238E27FC236}">
                <a16:creationId xmlns:a16="http://schemas.microsoft.com/office/drawing/2014/main" id="{6E0EDF42-B2D7-49C2-9C80-F49CD25A7DF9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4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#4. </a:t>
            </a:r>
            <a:r>
              <a:rPr lang="ko-KR" altLang="en-US" sz="24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Google </a:t>
            </a:r>
            <a:r>
              <a:rPr lang="en-US" altLang="ko-KR" sz="2400" b="1" spc="-1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r>
              <a:rPr lang="en-US" altLang="ko-KR" sz="24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(2/2)</a:t>
            </a:r>
            <a:endParaRPr lang="ko-KR" altLang="en-US" sz="24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제목 5"/>
          <p:cNvSpPr txBox="1">
            <a:spLocks/>
          </p:cNvSpPr>
          <p:nvPr/>
        </p:nvSpPr>
        <p:spPr>
          <a:xfrm>
            <a:off x="2526252" y="1207207"/>
            <a:ext cx="4091496" cy="166194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spcBef>
                <a:spcPts val="500"/>
              </a:spcBef>
            </a:pPr>
            <a:r>
              <a:rPr lang="ko-KR" altLang="en-US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실행이 되는 것을 확인 할 수 있다</a:t>
            </a:r>
            <a:r>
              <a:rPr lang="en-US" altLang="ko-KR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00" spc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1475656" y="3499812"/>
            <a:ext cx="6192688" cy="166194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spcBef>
                <a:spcPts val="500"/>
              </a:spcBef>
            </a:pPr>
            <a:r>
              <a:rPr lang="en-US" altLang="ko-KR" sz="96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     VE</a:t>
            </a:r>
            <a:endParaRPr lang="ko-KR" altLang="en-US" sz="9600" spc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54553-681B-4080-B5A1-3EDCE3322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5" name="제목 5">
            <a:extLst>
              <a:ext uri="{FF2B5EF4-FFF2-40B4-BE49-F238E27FC236}">
                <a16:creationId xmlns:a16="http://schemas.microsoft.com/office/drawing/2014/main" id="{DBBFED5A-02FA-4695-971F-9E23E8DB2E91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4CFA036-9472-4BE9-9AA0-A29673F2FC52}"/>
              </a:ext>
            </a:extLst>
          </p:cNvPr>
          <p:cNvGrpSpPr/>
          <p:nvPr/>
        </p:nvGrpSpPr>
        <p:grpSpPr>
          <a:xfrm>
            <a:off x="8460000" y="4802400"/>
            <a:ext cx="283862" cy="283862"/>
            <a:chOff x="3545798" y="2204733"/>
            <a:chExt cx="1602266" cy="1602266"/>
          </a:xfrm>
          <a:solidFill>
            <a:schemeClr val="bg1"/>
          </a:solidFill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6B162E2-3B82-4ED0-8C2F-3A037589BE7E}"/>
                </a:ext>
              </a:extLst>
            </p:cNvPr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1CEEF4E-C3A7-4067-AE96-2FD17DB4E583}"/>
                </a:ext>
              </a:extLst>
            </p:cNvPr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7C91880-B738-480A-BC48-73A98B801715}"/>
                </a:ext>
              </a:extLst>
            </p:cNvPr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6A6F7DD-7F6F-44A8-AED7-ADEBEC4DF733}"/>
                </a:ext>
              </a:extLst>
            </p:cNvPr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3AD2FFD-0F53-4434-94D9-60F664D6FA81}"/>
                </a:ext>
              </a:extLst>
            </p:cNvPr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3C58DEF-8168-42C4-8124-315F71CB3013}"/>
                </a:ext>
              </a:extLst>
            </p:cNvPr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5B63909-6A8B-45CE-B795-D2390B200C4D}"/>
                </a:ext>
              </a:extLst>
            </p:cNvPr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6E6C253-4933-4910-9A7D-9A669CF3E089}"/>
                </a:ext>
              </a:extLst>
            </p:cNvPr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C1FA284-D3C7-4137-8F43-E5BD483647F6}"/>
                </a:ext>
              </a:extLst>
            </p:cNvPr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F991E7-F152-4618-B618-841B85C2B754}"/>
                </a:ext>
              </a:extLst>
            </p:cNvPr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B98A9D4-8AE4-48B9-9BD1-F20A7FE18C66}"/>
                </a:ext>
              </a:extLst>
            </p:cNvPr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1BBD797-8481-4C08-8F9E-1C7DCBFF9A21}"/>
                </a:ext>
              </a:extLst>
            </p:cNvPr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 descr="텍스트, 모니터, 전자기기, 휴대폰이(가) 표시된 사진&#10;&#10;자동 생성된 설명">
            <a:extLst>
              <a:ext uri="{FF2B5EF4-FFF2-40B4-BE49-F238E27FC236}">
                <a16:creationId xmlns:a16="http://schemas.microsoft.com/office/drawing/2014/main" id="{1C4AB2A5-1071-45DE-9C4F-38DA8D95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916" y="2445211"/>
            <a:ext cx="1490174" cy="3001516"/>
          </a:xfrm>
          <a:prstGeom prst="rect">
            <a:avLst/>
          </a:prstGeom>
        </p:spPr>
      </p:pic>
      <p:pic>
        <p:nvPicPr>
          <p:cNvPr id="10" name="그림 9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28CB19EB-9B5E-4384-8EEF-D2301318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08" y="2466725"/>
            <a:ext cx="1509181" cy="2988603"/>
          </a:xfrm>
          <a:prstGeom prst="rect">
            <a:avLst/>
          </a:prstGeom>
        </p:spPr>
      </p:pic>
      <p:pic>
        <p:nvPicPr>
          <p:cNvPr id="14" name="그림 13" descr="텍스트, 모니터, 전자기기, 화면이(가) 표시된 사진&#10;&#10;자동 생성된 설명">
            <a:extLst>
              <a:ext uri="{FF2B5EF4-FFF2-40B4-BE49-F238E27FC236}">
                <a16:creationId xmlns:a16="http://schemas.microsoft.com/office/drawing/2014/main" id="{0FF142CF-A598-4A68-86C0-72FC2EEB1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330" y="2458073"/>
            <a:ext cx="1498628" cy="2997255"/>
          </a:xfrm>
          <a:prstGeom prst="rect">
            <a:avLst/>
          </a:prstGeom>
        </p:spPr>
      </p:pic>
      <p:sp>
        <p:nvSpPr>
          <p:cNvPr id="62" name="제목 5">
            <a:extLst>
              <a:ext uri="{FF2B5EF4-FFF2-40B4-BE49-F238E27FC236}">
                <a16:creationId xmlns:a16="http://schemas.microsoft.com/office/drawing/2014/main" id="{39E1629B-8E93-47B1-B6CB-11C1A5BB4223}"/>
              </a:ext>
            </a:extLst>
          </p:cNvPr>
          <p:cNvSpPr txBox="1">
            <a:spLocks/>
          </p:cNvSpPr>
          <p:nvPr/>
        </p:nvSpPr>
        <p:spPr>
          <a:xfrm>
            <a:off x="4260924" y="2354145"/>
            <a:ext cx="4091496" cy="166194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spcBef>
                <a:spcPts val="500"/>
              </a:spcBef>
            </a:pPr>
            <a:r>
              <a:rPr lang="ko-KR" altLang="en-US" sz="1000" b="1" spc="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다크</a:t>
            </a:r>
            <a:r>
              <a:rPr lang="ko-KR" altLang="en-US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모드</a:t>
            </a:r>
            <a:r>
              <a:rPr lang="en-US" altLang="ko-KR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야간 모드</a:t>
            </a:r>
            <a:r>
              <a:rPr lang="en-US" altLang="ko-KR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된다</a:t>
            </a:r>
            <a:r>
              <a:rPr lang="en-US" altLang="ko-KR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00" spc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9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2672839"/>
            <a:ext cx="6022752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pc="-15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60624" y="481236"/>
            <a:ext cx="6022752" cy="104643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수빈공주</a:t>
            </a:r>
            <a:r>
              <a:rPr lang="ko-KR" altLang="en-US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endParaRPr lang="en-US" altLang="ko-KR" b="1" spc="-15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난쟁이들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875E6-0C37-40F6-98E0-78772AF87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3" name="제목 5">
            <a:extLst>
              <a:ext uri="{FF2B5EF4-FFF2-40B4-BE49-F238E27FC236}">
                <a16:creationId xmlns:a16="http://schemas.microsoft.com/office/drawing/2014/main" id="{A2F5FE0B-C988-43D8-9286-D0FE6A5CE774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5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3649588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9" name="직사각형 88"/>
          <p:cNvSpPr/>
          <p:nvPr/>
        </p:nvSpPr>
        <p:spPr>
          <a:xfrm>
            <a:off x="595491" y="553244"/>
            <a:ext cx="167225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목표</a:t>
            </a:r>
            <a:endParaRPr lang="en-US" altLang="ko-KR" sz="20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평행 사변형 86"/>
          <p:cNvSpPr/>
          <p:nvPr/>
        </p:nvSpPr>
        <p:spPr>
          <a:xfrm>
            <a:off x="556742" y="1228810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평행 사변형 90"/>
          <p:cNvSpPr/>
          <p:nvPr/>
        </p:nvSpPr>
        <p:spPr>
          <a:xfrm>
            <a:off x="556742" y="1747704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평행 사변형 91"/>
          <p:cNvSpPr/>
          <p:nvPr/>
        </p:nvSpPr>
        <p:spPr>
          <a:xfrm>
            <a:off x="556742" y="2266598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126829" y="1216969"/>
            <a:ext cx="2359074" cy="3575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400" b="1" strike="sngStrike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 맵 </a:t>
            </a:r>
            <a:r>
              <a:rPr lang="en-US" altLang="ko-KR" sz="1400" b="1" strike="sngStrike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11560" y="1161058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11560" y="1665317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11560" y="2188220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26829" y="1735863"/>
            <a:ext cx="2359074" cy="3575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4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14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26829" y="2256211"/>
            <a:ext cx="2359074" cy="3575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</a:t>
            </a:r>
            <a:r>
              <a:rPr lang="en-US" altLang="ko-KR" sz="1400" b="1" spc="-150" dirty="0" err="1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endParaRPr lang="ko-KR" altLang="en-US" sz="1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56742" y="561160"/>
            <a:ext cx="8047706" cy="31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536521EE-0E6E-4F45-AD2F-E13B4DEE36B7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B3FD9-C713-4495-8554-6F8CD417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BFB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546747" y="2359515"/>
            <a:ext cx="3069637" cy="306963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6A40C-1DBE-47A1-A5E3-947BCD6FD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71ACDAD8-BCEB-40D0-B9BA-22A7ABB8532E}"/>
              </a:ext>
            </a:extLst>
          </p:cNvPr>
          <p:cNvSpPr/>
          <p:nvPr/>
        </p:nvSpPr>
        <p:spPr>
          <a:xfrm>
            <a:off x="556742" y="2796755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EC15B5-86D8-43C8-B6C2-D7023D5C357B}"/>
              </a:ext>
            </a:extLst>
          </p:cNvPr>
          <p:cNvSpPr/>
          <p:nvPr/>
        </p:nvSpPr>
        <p:spPr>
          <a:xfrm>
            <a:off x="611560" y="2718377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20000"/>
                    <a:lumOff val="80000"/>
                  </a:schemeClr>
                </a:solidFill>
                <a:ea typeface="나눔바른고딕" panose="020B0603020101020101" pitchFamily="50" charset="-127"/>
              </a:rPr>
              <a:t>4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97DF6D-F40C-4B3E-87A8-2C9488068A31}"/>
              </a:ext>
            </a:extLst>
          </p:cNvPr>
          <p:cNvSpPr txBox="1"/>
          <p:nvPr/>
        </p:nvSpPr>
        <p:spPr>
          <a:xfrm>
            <a:off x="1126828" y="2786368"/>
            <a:ext cx="2509067" cy="3575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4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14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Google </a:t>
            </a:r>
            <a:r>
              <a:rPr lang="en-US" altLang="ko-KR" sz="1400" b="1" spc="-150" dirty="0" err="1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endParaRPr lang="ko-KR" altLang="en-US" sz="1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24D281-FC1D-4288-8181-5E7332D42C4C}"/>
              </a:ext>
            </a:extLst>
          </p:cNvPr>
          <p:cNvGrpSpPr/>
          <p:nvPr/>
        </p:nvGrpSpPr>
        <p:grpSpPr>
          <a:xfrm>
            <a:off x="8460000" y="4802400"/>
            <a:ext cx="283862" cy="283862"/>
            <a:chOff x="3545798" y="2204733"/>
            <a:chExt cx="1602266" cy="1602266"/>
          </a:xfrm>
          <a:solidFill>
            <a:schemeClr val="bg1"/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E03E295-78EA-4657-95EF-22528D29573C}"/>
                </a:ext>
              </a:extLst>
            </p:cNvPr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56CA8C8-B86E-411F-92CE-CE0D3F8D2F42}"/>
                </a:ext>
              </a:extLst>
            </p:cNvPr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9A24A75-C881-4B1E-B748-6F54535D1876}"/>
                </a:ext>
              </a:extLst>
            </p:cNvPr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797E91B-4A6D-4A48-93C8-85B7B54340B7}"/>
                </a:ext>
              </a:extLst>
            </p:cNvPr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931A0C6-5B0D-4550-A36B-DEDD0250FF0F}"/>
                </a:ext>
              </a:extLst>
            </p:cNvPr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C88B2DA-43BF-478C-8ED9-B08507F56AB9}"/>
                </a:ext>
              </a:extLst>
            </p:cNvPr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58CACB-8B82-4927-85E3-7E44CB1D44BC}"/>
                </a:ext>
              </a:extLst>
            </p:cNvPr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1DFDE68-01B2-4132-94FE-4F34BE3E6DBB}"/>
                </a:ext>
              </a:extLst>
            </p:cNvPr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29EC809-9E87-4738-91B3-A2FF321884A9}"/>
                </a:ext>
              </a:extLst>
            </p:cNvPr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F7FAD96-F434-42BD-9EAB-7ACE0E320BDF}"/>
                </a:ext>
              </a:extLst>
            </p:cNvPr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5CAF19A-5B0A-4FE4-8D7D-EFE66C9ECF32}"/>
                </a:ext>
              </a:extLst>
            </p:cNvPr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D70CA5E-BFC9-4512-A672-9821802D727A}"/>
                </a:ext>
              </a:extLst>
            </p:cNvPr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3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#1. </a:t>
            </a:r>
            <a:r>
              <a:rPr lang="ko-KR" altLang="en-US" sz="2400" b="1" strike="sngStrike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 맵 </a:t>
            </a:r>
            <a:r>
              <a:rPr lang="en-US" altLang="ko-KR" sz="2400" b="1" strike="sngStrike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2400" b="1" strike="sngStrike" spc="-150" dirty="0">
              <a:solidFill>
                <a:schemeClr val="tx1">
                  <a:lumMod val="40000"/>
                  <a:lumOff val="6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A24EEA-117D-4DAF-A782-DE539369699F}"/>
              </a:ext>
            </a:extLst>
          </p:cNvPr>
          <p:cNvSpPr txBox="1"/>
          <p:nvPr/>
        </p:nvSpPr>
        <p:spPr>
          <a:xfrm>
            <a:off x="683568" y="985292"/>
            <a:ext cx="7824502" cy="196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858585"/>
                </a:solidFill>
              </a:rPr>
              <a:t>카카오에서 제공하는 </a:t>
            </a:r>
            <a:r>
              <a:rPr lang="en-US" altLang="ko-KR" sz="1400" dirty="0">
                <a:solidFill>
                  <a:srgbClr val="858585"/>
                </a:solidFill>
              </a:rPr>
              <a:t>SDK</a:t>
            </a:r>
            <a:r>
              <a:rPr lang="ko-KR" altLang="en-US" sz="1400" dirty="0">
                <a:solidFill>
                  <a:srgbClr val="858585"/>
                </a:solidFill>
              </a:rPr>
              <a:t>를 다운로드해서 넣어야 됨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858585"/>
                </a:solidFill>
              </a:rPr>
              <a:t>하지만 이 </a:t>
            </a:r>
            <a:r>
              <a:rPr lang="en-US" altLang="ko-KR" sz="1400" dirty="0">
                <a:solidFill>
                  <a:srgbClr val="858585"/>
                </a:solidFill>
              </a:rPr>
              <a:t>SDK</a:t>
            </a:r>
            <a:r>
              <a:rPr lang="ko-KR" altLang="en-US" sz="1400" dirty="0">
                <a:solidFill>
                  <a:srgbClr val="858585"/>
                </a:solidFill>
              </a:rPr>
              <a:t>는 </a:t>
            </a:r>
            <a:r>
              <a:rPr lang="en-US" altLang="ko-KR" sz="1400" dirty="0">
                <a:solidFill>
                  <a:srgbClr val="858585"/>
                </a:solidFill>
              </a:rPr>
              <a:t>ARM</a:t>
            </a:r>
            <a:r>
              <a:rPr lang="ko-KR" altLang="en-US" sz="1400" dirty="0">
                <a:solidFill>
                  <a:srgbClr val="858585"/>
                </a:solidFill>
              </a:rPr>
              <a:t>용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858585"/>
                </a:solidFill>
              </a:rPr>
              <a:t>따라서 우리가 사용하는 </a:t>
            </a:r>
            <a:r>
              <a:rPr lang="en-US" altLang="ko-KR" sz="1400" dirty="0">
                <a:solidFill>
                  <a:srgbClr val="858585"/>
                </a:solidFill>
              </a:rPr>
              <a:t>x86 AVD</a:t>
            </a:r>
            <a:r>
              <a:rPr lang="ko-KR" altLang="en-US" sz="1400" dirty="0">
                <a:solidFill>
                  <a:srgbClr val="858585"/>
                </a:solidFill>
              </a:rPr>
              <a:t>에서 동작하지 않음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858585"/>
                </a:solidFill>
              </a:rPr>
              <a:t>결국에 직접 안드로이드 휴대폰으로 디버깅 해야 됨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858585"/>
                </a:solidFill>
              </a:rPr>
              <a:t>그래서 폐지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20474-92DA-40EA-9C95-7CDCF08901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6778" y="3576008"/>
            <a:ext cx="3086100" cy="1019175"/>
          </a:xfrm>
          <a:prstGeom prst="rect">
            <a:avLst/>
          </a:prstGeom>
        </p:spPr>
      </p:pic>
      <p:sp>
        <p:nvSpPr>
          <p:cNvPr id="42" name="제목 5">
            <a:extLst>
              <a:ext uri="{FF2B5EF4-FFF2-40B4-BE49-F238E27FC236}">
                <a16:creationId xmlns:a16="http://schemas.microsoft.com/office/drawing/2014/main" id="{ACC1227B-D2A1-461B-AD94-866FB851172D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6D483D-A2FB-4947-9773-2AA5A18205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BFB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57346" y="1202719"/>
            <a:ext cx="2850724" cy="1915143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E44C8-C1E6-4932-9A53-83BF7ACF5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2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A24EEA-117D-4DAF-A782-DE539369699F}"/>
              </a:ext>
            </a:extLst>
          </p:cNvPr>
          <p:cNvSpPr txBox="1"/>
          <p:nvPr/>
        </p:nvSpPr>
        <p:spPr>
          <a:xfrm>
            <a:off x="683568" y="985292"/>
            <a:ext cx="782450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네이버 맵 </a:t>
            </a:r>
            <a:r>
              <a:rPr lang="en-US" altLang="ko-KR" sz="1400" b="1" dirty="0">
                <a:solidFill>
                  <a:srgbClr val="858585"/>
                </a:solidFill>
              </a:rPr>
              <a:t>API</a:t>
            </a: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최고 수준의 지도 서비스를 제공하는 지도 </a:t>
            </a:r>
            <a:r>
              <a:rPr lang="en-US" altLang="ko-KR" sz="1400" dirty="0">
                <a:solidFill>
                  <a:srgbClr val="858585"/>
                </a:solidFill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특징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신뢰할 수 있는 데이터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국내 </a:t>
            </a:r>
            <a:r>
              <a:rPr lang="en-US" altLang="ko-KR" sz="1400" dirty="0">
                <a:solidFill>
                  <a:srgbClr val="858585"/>
                </a:solidFill>
              </a:rPr>
              <a:t>No. 1 </a:t>
            </a:r>
            <a:r>
              <a:rPr lang="ko-KR" altLang="en-US" sz="1400" dirty="0">
                <a:solidFill>
                  <a:srgbClr val="858585"/>
                </a:solidFill>
              </a:rPr>
              <a:t>지도 서비스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다양한 위치기반 서비스 제공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최신 </a:t>
            </a:r>
            <a:r>
              <a:rPr lang="en-US" altLang="ko-KR" sz="1400" dirty="0">
                <a:solidFill>
                  <a:srgbClr val="858585"/>
                </a:solidFill>
              </a:rPr>
              <a:t>POI(Point of Interest) </a:t>
            </a:r>
            <a:r>
              <a:rPr lang="ko-KR" altLang="en-US" sz="1400" dirty="0">
                <a:solidFill>
                  <a:srgbClr val="858585"/>
                </a:solidFill>
              </a:rPr>
              <a:t>데이터</a:t>
            </a:r>
            <a:r>
              <a:rPr lang="en-US" altLang="ko-KR" sz="1400" dirty="0">
                <a:solidFill>
                  <a:srgbClr val="858585"/>
                </a:solidFill>
              </a:rPr>
              <a:t> </a:t>
            </a:r>
            <a:r>
              <a:rPr lang="ko-KR" altLang="en-US" sz="1400" dirty="0">
                <a:solidFill>
                  <a:srgbClr val="858585"/>
                </a:solidFill>
              </a:rPr>
              <a:t>보유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손쉬운 사용</a:t>
            </a:r>
            <a:endParaRPr lang="en-US" altLang="ko-KR" sz="1400" dirty="0">
              <a:solidFill>
                <a:srgbClr val="858585"/>
              </a:solidFill>
            </a:endParaRPr>
          </a:p>
        </p:txBody>
      </p:sp>
      <p:sp>
        <p:nvSpPr>
          <p:cNvPr id="41" name="제목 5">
            <a:extLst>
              <a:ext uri="{FF2B5EF4-FFF2-40B4-BE49-F238E27FC236}">
                <a16:creationId xmlns:a16="http://schemas.microsoft.com/office/drawing/2014/main" id="{DD905B67-0EE8-43D7-97D5-849B108F33AB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예제 모아보기 | 네이버 지도 API v3">
            <a:extLst>
              <a:ext uri="{FF2B5EF4-FFF2-40B4-BE49-F238E27FC236}">
                <a16:creationId xmlns:a16="http://schemas.microsoft.com/office/drawing/2014/main" id="{7B90E3B5-5EAE-4748-B9FF-B532CF2E5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500" y1="71500" x2="29500" y2="71500"/>
                        <a14:foregroundMark x1="41500" y1="67500" x2="38500" y2="68500"/>
                        <a14:foregroundMark x1="23500" y1="76000" x2="22500" y2="76000"/>
                        <a14:foregroundMark x1="30000" y1="82000" x2="32500" y2="82500"/>
                        <a14:foregroundMark x1="38000" y1="85000" x2="40500" y2="85500"/>
                        <a14:foregroundMark x1="47500" y1="90000" x2="52500" y2="90000"/>
                        <a14:foregroundMark x1="59000" y1="86500" x2="63500" y2="85500"/>
                        <a14:foregroundMark x1="69500" y1="81000" x2="71500" y2="80000"/>
                        <a14:foregroundMark x1="78500" y1="77000" x2="77500" y2="77000"/>
                        <a14:foregroundMark x1="69000" y1="72500" x2="68000" y2="72500"/>
                        <a14:foregroundMark x1="61000" y1="68500" x2="60000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37" y="2883024"/>
            <a:ext cx="1905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AE11C4-0B04-46E8-9797-396D6CB5C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(1/6)</a:t>
            </a:r>
            <a:endParaRPr lang="ko-KR" altLang="en-US" sz="2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A24EEA-117D-4DAF-A782-DE539369699F}"/>
              </a:ext>
            </a:extLst>
          </p:cNvPr>
          <p:cNvSpPr txBox="1"/>
          <p:nvPr/>
        </p:nvSpPr>
        <p:spPr>
          <a:xfrm>
            <a:off x="683568" y="985292"/>
            <a:ext cx="782450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클라이언트 </a:t>
            </a:r>
            <a:r>
              <a:rPr lang="en-US" altLang="ko-KR" sz="1400" b="1" dirty="0">
                <a:solidFill>
                  <a:srgbClr val="858585"/>
                </a:solidFill>
              </a:rPr>
              <a:t>ID </a:t>
            </a:r>
            <a:r>
              <a:rPr lang="ko-KR" altLang="en-US" sz="1400" b="1" dirty="0">
                <a:solidFill>
                  <a:srgbClr val="858585"/>
                </a:solidFill>
              </a:rPr>
              <a:t>발급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네이버 클라우드 플랫폼에 로그인한 후 콘솔에 들어 감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Products &amp; Services</a:t>
            </a:r>
            <a:r>
              <a:rPr lang="ko-KR" altLang="en-US" sz="1400" dirty="0">
                <a:solidFill>
                  <a:srgbClr val="858585"/>
                </a:solidFill>
              </a:rPr>
              <a:t>에서 </a:t>
            </a:r>
            <a:r>
              <a:rPr lang="en-US" altLang="ko-KR" sz="1400" dirty="0">
                <a:solidFill>
                  <a:srgbClr val="858585"/>
                </a:solidFill>
              </a:rPr>
              <a:t>AI-Application Service </a:t>
            </a:r>
            <a:r>
              <a:rPr lang="ko-KR" altLang="en-US" sz="1400" dirty="0">
                <a:solidFill>
                  <a:srgbClr val="858585"/>
                </a:solidFill>
              </a:rPr>
              <a:t>하위의 </a:t>
            </a:r>
            <a:r>
              <a:rPr lang="en-US" altLang="ko-KR" sz="1400" dirty="0">
                <a:solidFill>
                  <a:srgbClr val="858585"/>
                </a:solidFill>
              </a:rPr>
              <a:t>AI</a:t>
            </a:r>
            <a:r>
              <a:rPr lang="ko-KR" altLang="en-US" sz="1400" dirty="0" err="1">
                <a:solidFill>
                  <a:srgbClr val="858585"/>
                </a:solidFill>
              </a:rPr>
              <a:t>ㆍ</a:t>
            </a:r>
            <a:r>
              <a:rPr lang="en-US" altLang="ko-KR" sz="1400" dirty="0">
                <a:solidFill>
                  <a:srgbClr val="858585"/>
                </a:solidFill>
              </a:rPr>
              <a:t>NAVER API </a:t>
            </a:r>
            <a:r>
              <a:rPr lang="ko-KR" altLang="en-US" sz="1400" dirty="0">
                <a:solidFill>
                  <a:srgbClr val="858585"/>
                </a:solidFill>
              </a:rPr>
              <a:t>선택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Application </a:t>
            </a:r>
            <a:r>
              <a:rPr lang="ko-KR" altLang="en-US" sz="1400" dirty="0">
                <a:solidFill>
                  <a:srgbClr val="858585"/>
                </a:solidFill>
              </a:rPr>
              <a:t>등록을 선택하고 </a:t>
            </a:r>
            <a:r>
              <a:rPr lang="en-US" altLang="ko-KR" sz="1400" dirty="0">
                <a:solidFill>
                  <a:srgbClr val="858585"/>
                </a:solidFill>
              </a:rPr>
              <a:t>Maps </a:t>
            </a:r>
            <a:r>
              <a:rPr lang="ko-KR" altLang="en-US" sz="1400" dirty="0">
                <a:solidFill>
                  <a:srgbClr val="858585"/>
                </a:solidFill>
              </a:rPr>
              <a:t>하위의 </a:t>
            </a:r>
            <a:r>
              <a:rPr lang="en-US" altLang="ko-KR" sz="1400" b="1" dirty="0">
                <a:solidFill>
                  <a:srgbClr val="858585"/>
                </a:solidFill>
              </a:rPr>
              <a:t>Mobile Dynamic Map</a:t>
            </a:r>
            <a:r>
              <a:rPr lang="ko-KR" altLang="en-US" sz="1400" b="1" dirty="0">
                <a:solidFill>
                  <a:srgbClr val="858585"/>
                </a:solidFill>
              </a:rPr>
              <a:t>을 체크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Android </a:t>
            </a:r>
            <a:r>
              <a:rPr lang="ko-KR" altLang="en-US" sz="1400" dirty="0">
                <a:solidFill>
                  <a:srgbClr val="858585"/>
                </a:solidFill>
              </a:rPr>
              <a:t>앱 패키지 이름에 네이버 지도 </a:t>
            </a:r>
            <a:r>
              <a:rPr lang="en-US" altLang="ko-KR" sz="1400" dirty="0">
                <a:solidFill>
                  <a:srgbClr val="858585"/>
                </a:solidFill>
              </a:rPr>
              <a:t>SDK</a:t>
            </a:r>
            <a:r>
              <a:rPr lang="ko-KR" altLang="en-US" sz="1400" dirty="0">
                <a:solidFill>
                  <a:srgbClr val="858585"/>
                </a:solidFill>
              </a:rPr>
              <a:t>를 사용하고자 하는 </a:t>
            </a:r>
            <a:r>
              <a:rPr lang="ko-KR" altLang="en-US" sz="1400" b="1" dirty="0">
                <a:solidFill>
                  <a:srgbClr val="858585"/>
                </a:solidFill>
              </a:rPr>
              <a:t>앱의 패키지명</a:t>
            </a:r>
            <a:r>
              <a:rPr lang="ko-KR" altLang="en-US" sz="1400" dirty="0">
                <a:solidFill>
                  <a:srgbClr val="858585"/>
                </a:solidFill>
              </a:rPr>
              <a:t>을 추가하고 등록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등록한 애플리케이션의 인증정보를 선택해 </a:t>
            </a:r>
            <a:r>
              <a:rPr lang="en-US" altLang="ko-KR" sz="1400" dirty="0">
                <a:solidFill>
                  <a:srgbClr val="858585"/>
                </a:solidFill>
              </a:rPr>
              <a:t>Client ID</a:t>
            </a:r>
            <a:r>
              <a:rPr lang="ko-KR" altLang="en-US" sz="1400" dirty="0">
                <a:solidFill>
                  <a:srgbClr val="858585"/>
                </a:solidFill>
              </a:rPr>
              <a:t>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18BEF8-FC80-419A-9D05-89C6C2FD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4" y="3502771"/>
            <a:ext cx="2643358" cy="1245988"/>
          </a:xfrm>
          <a:prstGeom prst="rect">
            <a:avLst/>
          </a:prstGeom>
          <a:ln>
            <a:solidFill>
              <a:srgbClr val="FFBFB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2A5EBF-168E-4A5E-96C2-3B337E3F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29" y="3311565"/>
            <a:ext cx="2643358" cy="1786714"/>
          </a:xfrm>
          <a:prstGeom prst="rect">
            <a:avLst/>
          </a:prstGeom>
          <a:ln>
            <a:solidFill>
              <a:srgbClr val="FFBFBF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037422-B425-4613-8039-844613AE12E7}"/>
              </a:ext>
            </a:extLst>
          </p:cNvPr>
          <p:cNvSpPr/>
          <p:nvPr/>
        </p:nvSpPr>
        <p:spPr>
          <a:xfrm>
            <a:off x="467544" y="3786170"/>
            <a:ext cx="584264" cy="144016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E16CA1-85DE-4328-AB5F-8F9479E560D6}"/>
              </a:ext>
            </a:extLst>
          </p:cNvPr>
          <p:cNvSpPr/>
          <p:nvPr/>
        </p:nvSpPr>
        <p:spPr>
          <a:xfrm>
            <a:off x="4053642" y="3428028"/>
            <a:ext cx="584264" cy="82177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47D0D4-5022-49B2-8C2C-948F608FC8C5}"/>
              </a:ext>
            </a:extLst>
          </p:cNvPr>
          <p:cNvSpPr/>
          <p:nvPr/>
        </p:nvSpPr>
        <p:spPr>
          <a:xfrm>
            <a:off x="3353230" y="4570824"/>
            <a:ext cx="2465207" cy="144016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8CE3AB-737A-49D8-8461-551E4B2AF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782" y="3615837"/>
            <a:ext cx="2643359" cy="1021836"/>
          </a:xfrm>
          <a:prstGeom prst="rect">
            <a:avLst/>
          </a:prstGeom>
          <a:ln>
            <a:solidFill>
              <a:srgbClr val="FFBFBF"/>
            </a:solidFill>
          </a:ln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BAE34D-EDC1-443E-96EF-E5964B69A8BC}"/>
              </a:ext>
            </a:extLst>
          </p:cNvPr>
          <p:cNvSpPr/>
          <p:nvPr/>
        </p:nvSpPr>
        <p:spPr>
          <a:xfrm>
            <a:off x="6152695" y="4023462"/>
            <a:ext cx="2541214" cy="409243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5">
            <a:extLst>
              <a:ext uri="{FF2B5EF4-FFF2-40B4-BE49-F238E27FC236}">
                <a16:creationId xmlns:a16="http://schemas.microsoft.com/office/drawing/2014/main" id="{DD905B67-0EE8-43D7-97D5-849B108F33AB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810832A-710D-4D57-891B-D869CAF41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(2/6)</a:t>
            </a:r>
            <a:endParaRPr lang="ko-KR" altLang="en-US" sz="2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A24EEA-117D-4DAF-A782-DE539369699F}"/>
              </a:ext>
            </a:extLst>
          </p:cNvPr>
          <p:cNvSpPr txBox="1"/>
          <p:nvPr/>
        </p:nvSpPr>
        <p:spPr>
          <a:xfrm>
            <a:off x="683568" y="985292"/>
            <a:ext cx="7824502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의존성 추가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네이버 지도 </a:t>
            </a:r>
            <a:r>
              <a:rPr lang="en-US" altLang="ko-KR" sz="1400" dirty="0">
                <a:solidFill>
                  <a:srgbClr val="858585"/>
                </a:solidFill>
              </a:rPr>
              <a:t>SDK</a:t>
            </a:r>
            <a:r>
              <a:rPr lang="ko-KR" altLang="en-US" sz="1400" dirty="0">
                <a:solidFill>
                  <a:srgbClr val="858585"/>
                </a:solidFill>
              </a:rPr>
              <a:t>는 </a:t>
            </a:r>
            <a:r>
              <a:rPr lang="en-US" altLang="ko-KR" sz="1400" dirty="0">
                <a:solidFill>
                  <a:srgbClr val="858585"/>
                </a:solidFill>
                <a:highlight>
                  <a:srgbClr val="FFBFBF"/>
                </a:highlight>
              </a:rPr>
              <a:t>https://naver.jfrog.io/artifactory/maven/</a:t>
            </a:r>
            <a:r>
              <a:rPr lang="en-US" altLang="ko-KR" sz="1400" dirty="0">
                <a:solidFill>
                  <a:srgbClr val="858585"/>
                </a:solidFill>
              </a:rPr>
              <a:t> Maven </a:t>
            </a:r>
            <a:r>
              <a:rPr lang="ko-KR" altLang="en-US" sz="1400" dirty="0">
                <a:solidFill>
                  <a:srgbClr val="858585"/>
                </a:solidFill>
              </a:rPr>
              <a:t>저장소에서 배포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루트 프로젝트의 </a:t>
            </a:r>
            <a:r>
              <a:rPr lang="en-US" altLang="ko-KR" sz="1400" b="1" dirty="0" err="1">
                <a:solidFill>
                  <a:srgbClr val="858585"/>
                </a:solidFill>
              </a:rPr>
              <a:t>build.gradle</a:t>
            </a:r>
            <a:r>
              <a:rPr lang="ko-KR" altLang="en-US" sz="1400" dirty="0">
                <a:solidFill>
                  <a:srgbClr val="858585"/>
                </a:solidFill>
              </a:rPr>
              <a:t>에 저장소 설정을 추가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이렇게 하면 된다는데 안됨</a:t>
            </a:r>
            <a:r>
              <a:rPr lang="en-US" altLang="ko-KR" sz="1400" dirty="0">
                <a:solidFill>
                  <a:srgbClr val="858585"/>
                </a:solidFill>
              </a:rPr>
              <a:t>….</a:t>
            </a: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지금 버전에서는 </a:t>
            </a:r>
            <a:r>
              <a:rPr lang="en-US" altLang="ko-KR" sz="1400" b="1" dirty="0" err="1">
                <a:solidFill>
                  <a:srgbClr val="858585"/>
                </a:solidFill>
              </a:rPr>
              <a:t>setting.gradle</a:t>
            </a:r>
            <a:r>
              <a:rPr lang="ko-KR" altLang="en-US" sz="1400" dirty="0">
                <a:solidFill>
                  <a:srgbClr val="858585"/>
                </a:solidFill>
              </a:rPr>
              <a:t>에 추가 하면 됨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그리고 앱 모듈의 </a:t>
            </a:r>
            <a:r>
              <a:rPr lang="en-US" altLang="ko-KR" sz="1400" b="1" dirty="0" err="1">
                <a:solidFill>
                  <a:srgbClr val="858585"/>
                </a:solidFill>
              </a:rPr>
              <a:t>build.gradle</a:t>
            </a:r>
            <a:r>
              <a:rPr lang="ko-KR" altLang="en-US" sz="1400" dirty="0">
                <a:solidFill>
                  <a:srgbClr val="858585"/>
                </a:solidFill>
              </a:rPr>
              <a:t>에 네이버 지도 </a:t>
            </a:r>
            <a:r>
              <a:rPr lang="en-US" altLang="ko-KR" sz="1400" dirty="0">
                <a:solidFill>
                  <a:srgbClr val="858585"/>
                </a:solidFill>
              </a:rPr>
              <a:t>SDK</a:t>
            </a:r>
            <a:r>
              <a:rPr lang="ko-KR" altLang="en-US" sz="1400" dirty="0">
                <a:solidFill>
                  <a:srgbClr val="858585"/>
                </a:solidFill>
              </a:rPr>
              <a:t>에 대한 의존성도 선언</a:t>
            </a:r>
            <a:endParaRPr lang="en-US" altLang="ko-KR" sz="1400" dirty="0">
              <a:solidFill>
                <a:srgbClr val="858585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B3F01-8D90-4996-8932-7EDF112F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85" y="2024717"/>
            <a:ext cx="2008726" cy="948025"/>
          </a:xfrm>
          <a:prstGeom prst="rect">
            <a:avLst/>
          </a:prstGeom>
          <a:ln>
            <a:solidFill>
              <a:srgbClr val="FFBFBF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13F66-158B-40FE-B62C-6662068F208C}"/>
              </a:ext>
            </a:extLst>
          </p:cNvPr>
          <p:cNvGrpSpPr/>
          <p:nvPr/>
        </p:nvGrpSpPr>
        <p:grpSpPr>
          <a:xfrm>
            <a:off x="1804224" y="3940265"/>
            <a:ext cx="2461840" cy="1134784"/>
            <a:chOff x="1555162" y="3590298"/>
            <a:chExt cx="2461840" cy="113478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4E6F2C8-0EB0-4C47-96CB-204DD534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162" y="3590298"/>
              <a:ext cx="2461840" cy="1134784"/>
            </a:xfrm>
            <a:prstGeom prst="rect">
              <a:avLst/>
            </a:prstGeom>
            <a:ln>
              <a:solidFill>
                <a:srgbClr val="FFBFBF"/>
              </a:solidFill>
            </a:ln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F3B64D4-7C24-4386-B9B4-90D4BAD92510}"/>
                </a:ext>
              </a:extLst>
            </p:cNvPr>
            <p:cNvSpPr/>
            <p:nvPr/>
          </p:nvSpPr>
          <p:spPr>
            <a:xfrm>
              <a:off x="1979711" y="4164686"/>
              <a:ext cx="1584177" cy="276990"/>
            </a:xfrm>
            <a:prstGeom prst="rect">
              <a:avLst/>
            </a:prstGeom>
            <a:noFill/>
            <a:ln w="38100">
              <a:solidFill>
                <a:srgbClr val="FF8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BD71A26-2D65-4EF1-8E24-689A95AE8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819" y="3905958"/>
            <a:ext cx="2890838" cy="1143000"/>
          </a:xfrm>
          <a:prstGeom prst="rect">
            <a:avLst/>
          </a:prstGeom>
          <a:ln>
            <a:solidFill>
              <a:srgbClr val="FFBFBF"/>
            </a:solidFill>
          </a:ln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A346FE-2218-4DE7-AD4B-716D3F0FEAA2}"/>
              </a:ext>
            </a:extLst>
          </p:cNvPr>
          <p:cNvSpPr/>
          <p:nvPr/>
        </p:nvSpPr>
        <p:spPr>
          <a:xfrm>
            <a:off x="4676113" y="4085560"/>
            <a:ext cx="1912111" cy="14009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5">
            <a:extLst>
              <a:ext uri="{FF2B5EF4-FFF2-40B4-BE49-F238E27FC236}">
                <a16:creationId xmlns:a16="http://schemas.microsoft.com/office/drawing/2014/main" id="{20E5DED2-D0FC-4A73-87E5-44DC896C1A16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697FCC8-C088-49CE-99AE-B68CEBC2A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(3/6)</a:t>
            </a:r>
            <a:endParaRPr lang="ko-KR" altLang="en-US" sz="2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A24EEA-117D-4DAF-A782-DE539369699F}"/>
              </a:ext>
            </a:extLst>
          </p:cNvPr>
          <p:cNvSpPr txBox="1"/>
          <p:nvPr/>
        </p:nvSpPr>
        <p:spPr>
          <a:xfrm>
            <a:off x="683568" y="985292"/>
            <a:ext cx="782450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클라이언트 </a:t>
            </a:r>
            <a:r>
              <a:rPr lang="en-US" altLang="ko-KR" sz="1400" b="1" dirty="0">
                <a:solidFill>
                  <a:srgbClr val="858585"/>
                </a:solidFill>
              </a:rPr>
              <a:t>ID </a:t>
            </a:r>
            <a:r>
              <a:rPr lang="ko-KR" altLang="en-US" sz="1400" b="1" dirty="0">
                <a:solidFill>
                  <a:srgbClr val="858585"/>
                </a:solidFill>
              </a:rPr>
              <a:t>지정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발급 받은 클라이언트 </a:t>
            </a:r>
            <a:r>
              <a:rPr lang="en-US" altLang="ko-KR" sz="1400" dirty="0">
                <a:solidFill>
                  <a:srgbClr val="858585"/>
                </a:solidFill>
              </a:rPr>
              <a:t>ID</a:t>
            </a:r>
            <a:r>
              <a:rPr lang="ko-KR" altLang="en-US" sz="1400" dirty="0">
                <a:solidFill>
                  <a:srgbClr val="858585"/>
                </a:solidFill>
              </a:rPr>
              <a:t>를 </a:t>
            </a:r>
            <a:r>
              <a:rPr lang="en-US" altLang="ko-KR" sz="1400" dirty="0">
                <a:solidFill>
                  <a:srgbClr val="858585"/>
                </a:solidFill>
              </a:rPr>
              <a:t>SDK</a:t>
            </a:r>
            <a:r>
              <a:rPr lang="ko-KR" altLang="en-US" sz="1400" dirty="0">
                <a:solidFill>
                  <a:srgbClr val="858585"/>
                </a:solidFill>
              </a:rPr>
              <a:t>에 지정하면 지도 </a:t>
            </a:r>
            <a:r>
              <a:rPr lang="en-US" altLang="ko-KR" sz="1400" dirty="0">
                <a:solidFill>
                  <a:srgbClr val="858585"/>
                </a:solidFill>
              </a:rPr>
              <a:t>API</a:t>
            </a:r>
            <a:r>
              <a:rPr lang="ko-KR" altLang="en-US" sz="1400" dirty="0">
                <a:solidFill>
                  <a:srgbClr val="858585"/>
                </a:solidFill>
              </a:rPr>
              <a:t>를 사용할 수 있음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858585"/>
                </a:solidFill>
              </a:rPr>
              <a:t>AndroidManifest.xml</a:t>
            </a:r>
            <a:r>
              <a:rPr lang="ko-KR" altLang="en-US" sz="1400" dirty="0">
                <a:solidFill>
                  <a:srgbClr val="858585"/>
                </a:solidFill>
              </a:rPr>
              <a:t>의 </a:t>
            </a:r>
            <a:r>
              <a:rPr lang="en-US" altLang="ko-KR" sz="1400" b="1" dirty="0">
                <a:solidFill>
                  <a:srgbClr val="858585"/>
                </a:solidFill>
              </a:rPr>
              <a:t>&lt;meta-data&gt;</a:t>
            </a:r>
            <a:r>
              <a:rPr lang="ko-KR" altLang="en-US" sz="1400" dirty="0">
                <a:solidFill>
                  <a:srgbClr val="858585"/>
                </a:solidFill>
              </a:rPr>
              <a:t>로 클라이언트 </a:t>
            </a:r>
            <a:r>
              <a:rPr lang="en-US" altLang="ko-KR" sz="1400" dirty="0">
                <a:solidFill>
                  <a:srgbClr val="858585"/>
                </a:solidFill>
              </a:rPr>
              <a:t>ID</a:t>
            </a:r>
            <a:r>
              <a:rPr lang="ko-KR" altLang="en-US" sz="1400" dirty="0">
                <a:solidFill>
                  <a:srgbClr val="858585"/>
                </a:solidFill>
              </a:rPr>
              <a:t>를 지정할 수 있음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858585"/>
                </a:solidFill>
              </a:rPr>
              <a:t>&lt;application&gt;</a:t>
            </a:r>
            <a:r>
              <a:rPr lang="en-US" altLang="ko-KR" sz="1400" dirty="0">
                <a:solidFill>
                  <a:srgbClr val="858585"/>
                </a:solidFill>
              </a:rPr>
              <a:t> </a:t>
            </a:r>
            <a:r>
              <a:rPr lang="ko-KR" altLang="en-US" sz="1400" dirty="0">
                <a:solidFill>
                  <a:srgbClr val="858585"/>
                </a:solidFill>
              </a:rPr>
              <a:t>아래에 요소를 추가하고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en-US" altLang="ko-KR" sz="1400" b="1" dirty="0">
                <a:solidFill>
                  <a:srgbClr val="858585"/>
                </a:solidFill>
              </a:rPr>
              <a:t>name</a:t>
            </a:r>
            <a:r>
              <a:rPr lang="ko-KR" altLang="en-US" sz="1400" dirty="0">
                <a:solidFill>
                  <a:srgbClr val="858585"/>
                </a:solidFill>
              </a:rPr>
              <a:t>으로 </a:t>
            </a:r>
            <a:r>
              <a:rPr lang="en-US" altLang="ko-KR" sz="1400" b="1" dirty="0" err="1">
                <a:solidFill>
                  <a:srgbClr val="858585"/>
                </a:solidFill>
              </a:rPr>
              <a:t>com.naver.maps.map.CLIENT_ID</a:t>
            </a:r>
            <a:r>
              <a:rPr lang="ko-KR" altLang="en-US" sz="1400" dirty="0">
                <a:solidFill>
                  <a:srgbClr val="858585"/>
                </a:solidFill>
              </a:rPr>
              <a:t>를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en-US" altLang="ko-KR" sz="1400" b="1" dirty="0">
                <a:solidFill>
                  <a:srgbClr val="858585"/>
                </a:solidFill>
              </a:rPr>
              <a:t>value</a:t>
            </a:r>
            <a:r>
              <a:rPr lang="ko-KR" altLang="en-US" sz="1400" dirty="0">
                <a:solidFill>
                  <a:srgbClr val="858585"/>
                </a:solidFill>
              </a:rPr>
              <a:t>로 발급받은 클라이언트 </a:t>
            </a:r>
            <a:r>
              <a:rPr lang="en-US" altLang="ko-KR" sz="1400" dirty="0">
                <a:solidFill>
                  <a:srgbClr val="858585"/>
                </a:solidFill>
              </a:rPr>
              <a:t>ID</a:t>
            </a:r>
            <a:r>
              <a:rPr lang="ko-KR" altLang="en-US" sz="1400" dirty="0">
                <a:solidFill>
                  <a:srgbClr val="858585"/>
                </a:solidFill>
              </a:rPr>
              <a:t>를 지정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rgbClr val="858585"/>
              </a:solidFill>
            </a:endParaRPr>
          </a:p>
        </p:txBody>
      </p:sp>
      <p:sp>
        <p:nvSpPr>
          <p:cNvPr id="45" name="제목 5">
            <a:extLst>
              <a:ext uri="{FF2B5EF4-FFF2-40B4-BE49-F238E27FC236}">
                <a16:creationId xmlns:a16="http://schemas.microsoft.com/office/drawing/2014/main" id="{20E5DED2-D0FC-4A73-87E5-44DC896C1A16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DC217C-9632-4967-BE06-3EB98812E321}"/>
              </a:ext>
            </a:extLst>
          </p:cNvPr>
          <p:cNvGrpSpPr/>
          <p:nvPr/>
        </p:nvGrpSpPr>
        <p:grpSpPr>
          <a:xfrm>
            <a:off x="1537185" y="3217540"/>
            <a:ext cx="2643359" cy="1021836"/>
            <a:chOff x="514016" y="3289548"/>
            <a:chExt cx="2643359" cy="1021836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F1533A9-2C34-4F9B-B7DC-A5FBAB2BB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16" y="3289548"/>
              <a:ext cx="2643359" cy="1021836"/>
            </a:xfrm>
            <a:prstGeom prst="rect">
              <a:avLst/>
            </a:prstGeom>
            <a:ln>
              <a:solidFill>
                <a:srgbClr val="FFBFBF"/>
              </a:solidFill>
            </a:ln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F0EAF45-68CA-4B7A-8B03-9C640B7F52C8}"/>
                </a:ext>
              </a:extLst>
            </p:cNvPr>
            <p:cNvSpPr/>
            <p:nvPr/>
          </p:nvSpPr>
          <p:spPr>
            <a:xfrm>
              <a:off x="565088" y="3663790"/>
              <a:ext cx="2541214" cy="219814"/>
            </a:xfrm>
            <a:prstGeom prst="rect">
              <a:avLst/>
            </a:prstGeom>
            <a:noFill/>
            <a:ln w="38100">
              <a:solidFill>
                <a:srgbClr val="FF8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2E9FC0D-BBA7-4FD1-91DA-55719B18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634185"/>
            <a:ext cx="3144280" cy="226334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5F37C8-2950-4938-87E4-49945888DE1D}"/>
              </a:ext>
            </a:extLst>
          </p:cNvPr>
          <p:cNvSpPr/>
          <p:nvPr/>
        </p:nvSpPr>
        <p:spPr>
          <a:xfrm>
            <a:off x="5234940" y="4258311"/>
            <a:ext cx="1800200" cy="312513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D19398A-9645-4686-BB09-D7885E748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(4/6)</a:t>
            </a:r>
            <a:endParaRPr lang="ko-KR" altLang="en-US" sz="2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A24EEA-117D-4DAF-A782-DE539369699F}"/>
              </a:ext>
            </a:extLst>
          </p:cNvPr>
          <p:cNvSpPr txBox="1"/>
          <p:nvPr/>
        </p:nvSpPr>
        <p:spPr>
          <a:xfrm>
            <a:off x="683568" y="985292"/>
            <a:ext cx="782450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지도표시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858585"/>
                </a:solidFill>
              </a:rPr>
              <a:t>MapFragment</a:t>
            </a:r>
            <a:r>
              <a:rPr lang="ko-KR" altLang="en-US" sz="1400" dirty="0">
                <a:solidFill>
                  <a:srgbClr val="858585"/>
                </a:solidFill>
              </a:rPr>
              <a:t>를 앱의 레이아웃에 추가하면 지도가 화면에 나타남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activity_map.xml</a:t>
            </a:r>
            <a:r>
              <a:rPr lang="ko-KR" altLang="en-US" sz="1400" dirty="0">
                <a:solidFill>
                  <a:srgbClr val="858585"/>
                </a:solidFill>
              </a:rPr>
              <a:t>에 추가해 봄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실행하면 지도가 잘 나옴</a:t>
            </a:r>
            <a:endParaRPr lang="en-US" altLang="ko-KR" sz="1400" dirty="0">
              <a:solidFill>
                <a:srgbClr val="858585"/>
              </a:solidFill>
            </a:endParaRPr>
          </a:p>
        </p:txBody>
      </p:sp>
      <p:sp>
        <p:nvSpPr>
          <p:cNvPr id="45" name="제목 5">
            <a:extLst>
              <a:ext uri="{FF2B5EF4-FFF2-40B4-BE49-F238E27FC236}">
                <a16:creationId xmlns:a16="http://schemas.microsoft.com/office/drawing/2014/main" id="{20E5DED2-D0FC-4A73-87E5-44DC896C1A16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72B6CD-04E1-4BC3-8A50-8D395AFA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26" y="1828395"/>
            <a:ext cx="1610643" cy="32175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C0AEEF-BA30-4632-8170-B1DC9B4E8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04" y="3249467"/>
            <a:ext cx="4942135" cy="1763930"/>
          </a:xfrm>
          <a:prstGeom prst="rect">
            <a:avLst/>
          </a:prstGeom>
          <a:ln>
            <a:solidFill>
              <a:srgbClr val="FFBFBF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A1C683-6EEA-4513-B5B1-E748170F48CD}"/>
              </a:ext>
            </a:extLst>
          </p:cNvPr>
          <p:cNvSpPr/>
          <p:nvPr/>
        </p:nvSpPr>
        <p:spPr>
          <a:xfrm>
            <a:off x="1233820" y="4297660"/>
            <a:ext cx="2258060" cy="551694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A4BC4E-E484-489A-AC14-2AD2AC4880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(5/6)</a:t>
            </a:r>
            <a:endParaRPr lang="ko-KR" altLang="en-US" sz="2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A24EEA-117D-4DAF-A782-DE539369699F}"/>
              </a:ext>
            </a:extLst>
          </p:cNvPr>
          <p:cNvSpPr txBox="1"/>
          <p:nvPr/>
        </p:nvSpPr>
        <p:spPr>
          <a:xfrm>
            <a:off x="683568" y="985292"/>
            <a:ext cx="7824502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err="1">
                <a:solidFill>
                  <a:srgbClr val="858585"/>
                </a:solidFill>
              </a:rPr>
              <a:t>NaverMap</a:t>
            </a:r>
            <a:r>
              <a:rPr lang="en-US" altLang="ko-KR" sz="1400" b="1" dirty="0">
                <a:solidFill>
                  <a:srgbClr val="858585"/>
                </a:solidFill>
              </a:rPr>
              <a:t> </a:t>
            </a:r>
            <a:r>
              <a:rPr lang="ko-KR" altLang="en-US" sz="1400" b="1" dirty="0">
                <a:solidFill>
                  <a:srgbClr val="858585"/>
                </a:solidFill>
              </a:rPr>
              <a:t>객체 </a:t>
            </a:r>
            <a:r>
              <a:rPr lang="ko-KR" altLang="en-US" sz="1400" b="1" dirty="0" err="1">
                <a:solidFill>
                  <a:srgbClr val="858585"/>
                </a:solidFill>
              </a:rPr>
              <a:t>얻어오기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858585"/>
                </a:solidFill>
              </a:rPr>
              <a:t>MapFragment</a:t>
            </a:r>
            <a:r>
              <a:rPr lang="en-US" altLang="ko-KR" sz="1400" dirty="0">
                <a:solidFill>
                  <a:srgbClr val="858585"/>
                </a:solidFill>
              </a:rPr>
              <a:t> </a:t>
            </a:r>
            <a:r>
              <a:rPr lang="ko-KR" altLang="en-US" sz="1400" dirty="0">
                <a:solidFill>
                  <a:srgbClr val="858585"/>
                </a:solidFill>
              </a:rPr>
              <a:t>및 </a:t>
            </a:r>
            <a:r>
              <a:rPr lang="en-US" altLang="ko-KR" sz="1400" dirty="0" err="1">
                <a:solidFill>
                  <a:srgbClr val="858585"/>
                </a:solidFill>
              </a:rPr>
              <a:t>MapView</a:t>
            </a:r>
            <a:r>
              <a:rPr lang="ko-KR" altLang="en-US" sz="1400" dirty="0">
                <a:solidFill>
                  <a:srgbClr val="858585"/>
                </a:solidFill>
              </a:rPr>
              <a:t>는 지도에 대한 뷰 역할만을 담당하므로 </a:t>
            </a:r>
            <a:r>
              <a:rPr lang="en-US" altLang="ko-KR" sz="1400" dirty="0">
                <a:solidFill>
                  <a:srgbClr val="858585"/>
                </a:solidFill>
              </a:rPr>
              <a:t>API</a:t>
            </a:r>
            <a:r>
              <a:rPr lang="ko-KR" altLang="en-US" sz="1400" dirty="0">
                <a:solidFill>
                  <a:srgbClr val="858585"/>
                </a:solidFill>
              </a:rPr>
              <a:t>를 호출하려면 </a:t>
            </a:r>
            <a:r>
              <a:rPr lang="ko-KR" altLang="en-US" sz="1400" dirty="0" err="1">
                <a:solidFill>
                  <a:srgbClr val="858585"/>
                </a:solidFill>
              </a:rPr>
              <a:t>인테페이스</a:t>
            </a:r>
            <a:r>
              <a:rPr lang="ko-KR" altLang="en-US" sz="1400" dirty="0">
                <a:solidFill>
                  <a:srgbClr val="858585"/>
                </a:solidFill>
              </a:rPr>
              <a:t> 역할을 하는 </a:t>
            </a:r>
            <a:r>
              <a:rPr lang="en-US" altLang="ko-KR" sz="1400" b="1" dirty="0" err="1">
                <a:solidFill>
                  <a:srgbClr val="858585"/>
                </a:solidFill>
              </a:rPr>
              <a:t>NaverMap</a:t>
            </a:r>
            <a:r>
              <a:rPr lang="en-US" altLang="ko-KR" sz="1400" b="1" dirty="0">
                <a:solidFill>
                  <a:srgbClr val="858585"/>
                </a:solidFill>
              </a:rPr>
              <a:t> </a:t>
            </a:r>
            <a:r>
              <a:rPr lang="ko-KR" altLang="en-US" sz="1400" b="1" dirty="0">
                <a:solidFill>
                  <a:srgbClr val="858585"/>
                </a:solidFill>
              </a:rPr>
              <a:t>객체가 필요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solidFill>
                  <a:srgbClr val="858585"/>
                </a:solidFill>
              </a:rPr>
              <a:t>getMapAsync</a:t>
            </a:r>
            <a:r>
              <a:rPr lang="en-US" altLang="ko-KR" sz="1400" b="1" dirty="0">
                <a:solidFill>
                  <a:srgbClr val="858585"/>
                </a:solidFill>
              </a:rPr>
              <a:t>() </a:t>
            </a:r>
            <a:r>
              <a:rPr lang="ko-KR" altLang="en-US" sz="1400" dirty="0">
                <a:solidFill>
                  <a:srgbClr val="858585"/>
                </a:solidFill>
              </a:rPr>
              <a:t>메서드로 </a:t>
            </a:r>
            <a:r>
              <a:rPr lang="en-US" altLang="ko-KR" sz="1400" b="1" dirty="0" err="1">
                <a:solidFill>
                  <a:srgbClr val="858585"/>
                </a:solidFill>
              </a:rPr>
              <a:t>OnMapReadyCallback</a:t>
            </a:r>
            <a:r>
              <a:rPr lang="ko-KR" altLang="en-US" sz="1400" dirty="0">
                <a:solidFill>
                  <a:srgbClr val="858585"/>
                </a:solidFill>
              </a:rPr>
              <a:t>을 등록하면 비동기로 </a:t>
            </a:r>
            <a:r>
              <a:rPr lang="en-US" altLang="ko-KR" sz="1400" dirty="0" err="1">
                <a:solidFill>
                  <a:srgbClr val="858585"/>
                </a:solidFill>
              </a:rPr>
              <a:t>NaverMap</a:t>
            </a:r>
            <a:r>
              <a:rPr lang="ko-KR" altLang="en-US" sz="1400" dirty="0">
                <a:solidFill>
                  <a:srgbClr val="858585"/>
                </a:solidFill>
              </a:rPr>
              <a:t> 객체를 얻을 수 있음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solidFill>
                  <a:srgbClr val="858585"/>
                </a:solidFill>
              </a:rPr>
              <a:t>NaverMap</a:t>
            </a:r>
            <a:r>
              <a:rPr lang="en-US" altLang="ko-KR" sz="1400" b="1" dirty="0">
                <a:solidFill>
                  <a:srgbClr val="858585"/>
                </a:solidFill>
              </a:rPr>
              <a:t> </a:t>
            </a:r>
            <a:r>
              <a:rPr lang="ko-KR" altLang="en-US" sz="1400" dirty="0">
                <a:solidFill>
                  <a:srgbClr val="858585"/>
                </a:solidFill>
              </a:rPr>
              <a:t>객체가 준비 되면 </a:t>
            </a:r>
            <a:r>
              <a:rPr lang="en-US" altLang="ko-KR" sz="1400" b="1" dirty="0" err="1">
                <a:solidFill>
                  <a:srgbClr val="858585"/>
                </a:solidFill>
              </a:rPr>
              <a:t>onMapReady</a:t>
            </a:r>
            <a:r>
              <a:rPr lang="en-US" altLang="ko-KR" sz="1400" b="1" dirty="0">
                <a:solidFill>
                  <a:srgbClr val="858585"/>
                </a:solidFill>
              </a:rPr>
              <a:t>() </a:t>
            </a:r>
            <a:r>
              <a:rPr lang="ko-KR" altLang="en-US" sz="1400" dirty="0" err="1">
                <a:solidFill>
                  <a:srgbClr val="858585"/>
                </a:solidFill>
              </a:rPr>
              <a:t>콜백</a:t>
            </a:r>
            <a:r>
              <a:rPr lang="ko-KR" altLang="en-US" sz="1400" dirty="0">
                <a:solidFill>
                  <a:srgbClr val="858585"/>
                </a:solidFill>
              </a:rPr>
              <a:t> 메서드가 호출됨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120004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858585"/>
                </a:solidFill>
              </a:rPr>
              <a:t>전에 했던 </a:t>
            </a:r>
            <a:r>
              <a:rPr lang="en-US" altLang="ko-KR" sz="1400" dirty="0">
                <a:solidFill>
                  <a:srgbClr val="858585"/>
                </a:solidFill>
              </a:rPr>
              <a:t>Google Map</a:t>
            </a:r>
            <a:r>
              <a:rPr lang="ko-KR" altLang="en-US" sz="1400" dirty="0">
                <a:solidFill>
                  <a:srgbClr val="858585"/>
                </a:solidFill>
              </a:rPr>
              <a:t>이랑 </a:t>
            </a:r>
            <a:r>
              <a:rPr lang="ko-KR" altLang="en-US" sz="1400" dirty="0" err="1">
                <a:solidFill>
                  <a:srgbClr val="858585"/>
                </a:solidFill>
              </a:rPr>
              <a:t>같네요ㅎㅎ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solidFill>
                  <a:srgbClr val="858585"/>
                </a:solidFill>
              </a:rPr>
              <a:t>onMapReady</a:t>
            </a:r>
            <a:r>
              <a:rPr lang="en-US" altLang="ko-KR" sz="1400" b="1" dirty="0">
                <a:solidFill>
                  <a:srgbClr val="858585"/>
                </a:solidFill>
              </a:rPr>
              <a:t>() </a:t>
            </a:r>
            <a:r>
              <a:rPr lang="ko-KR" altLang="en-US" sz="1400" dirty="0">
                <a:solidFill>
                  <a:srgbClr val="858585"/>
                </a:solidFill>
              </a:rPr>
              <a:t>메서드에서 원하는 것을 하면 됨</a:t>
            </a:r>
            <a:r>
              <a:rPr lang="en-US" altLang="ko-KR" sz="1400" dirty="0">
                <a:solidFill>
                  <a:srgbClr val="858585"/>
                </a:solidFill>
              </a:rPr>
              <a:t>!</a:t>
            </a:r>
          </a:p>
          <a:p>
            <a:pPr marL="1200046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Ex) Add</a:t>
            </a:r>
            <a:r>
              <a:rPr lang="ko-KR" altLang="en-US" sz="1400" dirty="0">
                <a:solidFill>
                  <a:srgbClr val="858585"/>
                </a:solidFill>
              </a:rPr>
              <a:t> </a:t>
            </a:r>
            <a:r>
              <a:rPr lang="en-US" altLang="ko-KR" sz="1400" dirty="0">
                <a:solidFill>
                  <a:srgbClr val="858585"/>
                </a:solidFill>
              </a:rPr>
              <a:t>Marker or</a:t>
            </a:r>
            <a:r>
              <a:rPr lang="ko-KR" altLang="en-US" sz="1400" dirty="0">
                <a:solidFill>
                  <a:srgbClr val="858585"/>
                </a:solidFill>
              </a:rPr>
              <a:t> </a:t>
            </a:r>
            <a:r>
              <a:rPr lang="en-US" altLang="ko-KR" sz="1400" dirty="0">
                <a:solidFill>
                  <a:srgbClr val="858585"/>
                </a:solidFill>
              </a:rPr>
              <a:t>Find Path etc.</a:t>
            </a:r>
          </a:p>
        </p:txBody>
      </p:sp>
      <p:sp>
        <p:nvSpPr>
          <p:cNvPr id="45" name="제목 5">
            <a:extLst>
              <a:ext uri="{FF2B5EF4-FFF2-40B4-BE49-F238E27FC236}">
                <a16:creationId xmlns:a16="http://schemas.microsoft.com/office/drawing/2014/main" id="{20E5DED2-D0FC-4A73-87E5-44DC896C1A16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71067D-8513-4562-97FF-018CBA6DA24E}"/>
              </a:ext>
            </a:extLst>
          </p:cNvPr>
          <p:cNvGrpSpPr/>
          <p:nvPr/>
        </p:nvGrpSpPr>
        <p:grpSpPr>
          <a:xfrm>
            <a:off x="5467866" y="3036507"/>
            <a:ext cx="3067398" cy="1993616"/>
            <a:chOff x="492944" y="3209759"/>
            <a:chExt cx="2937520" cy="19583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AFA0559-56F4-4C33-871F-78D39830C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944" y="3209759"/>
              <a:ext cx="2937520" cy="1958347"/>
            </a:xfrm>
            <a:prstGeom prst="rect">
              <a:avLst/>
            </a:prstGeom>
            <a:ln>
              <a:solidFill>
                <a:srgbClr val="FFBFBF"/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8215CBD-8EFE-43F4-9435-42A11A7DE627}"/>
                </a:ext>
              </a:extLst>
            </p:cNvPr>
            <p:cNvSpPr/>
            <p:nvPr/>
          </p:nvSpPr>
          <p:spPr>
            <a:xfrm>
              <a:off x="2297480" y="3796380"/>
              <a:ext cx="936104" cy="202819"/>
            </a:xfrm>
            <a:prstGeom prst="rect">
              <a:avLst/>
            </a:prstGeom>
            <a:noFill/>
            <a:ln w="38100">
              <a:solidFill>
                <a:srgbClr val="FF8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D4DCA30-8942-49B1-B37C-71E1607E0486}"/>
                </a:ext>
              </a:extLst>
            </p:cNvPr>
            <p:cNvSpPr/>
            <p:nvPr/>
          </p:nvSpPr>
          <p:spPr>
            <a:xfrm>
              <a:off x="971600" y="4391970"/>
              <a:ext cx="1325880" cy="288032"/>
            </a:xfrm>
            <a:prstGeom prst="rect">
              <a:avLst/>
            </a:prstGeom>
            <a:noFill/>
            <a:ln w="38100">
              <a:solidFill>
                <a:srgbClr val="FF8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8BBD18-F2DD-48ED-9678-C060930645DF}"/>
                </a:ext>
              </a:extLst>
            </p:cNvPr>
            <p:cNvSpPr/>
            <p:nvPr/>
          </p:nvSpPr>
          <p:spPr>
            <a:xfrm>
              <a:off x="827584" y="4797546"/>
              <a:ext cx="1728192" cy="370560"/>
            </a:xfrm>
            <a:prstGeom prst="rect">
              <a:avLst/>
            </a:prstGeom>
            <a:noFill/>
            <a:ln w="38100">
              <a:solidFill>
                <a:srgbClr val="FF8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9318A7B-6B0C-4F84-9E22-A2D51AC56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C00000"/>
      </a:dk1>
      <a:lt1>
        <a:sysClr val="window" lastClr="FFFFFF"/>
      </a:lt1>
      <a:dk2>
        <a:srgbClr val="333333"/>
      </a:dk2>
      <a:lt2>
        <a:srgbClr val="EEECE1"/>
      </a:lt2>
      <a:accent1>
        <a:srgbClr val="06A3B6"/>
      </a:accent1>
      <a:accent2>
        <a:srgbClr val="D5797C"/>
      </a:accent2>
      <a:accent3>
        <a:srgbClr val="DEC978"/>
      </a:accent3>
      <a:accent4>
        <a:srgbClr val="8064A2"/>
      </a:accent4>
      <a:accent5>
        <a:srgbClr val="4BACC6"/>
      </a:accent5>
      <a:accent6>
        <a:srgbClr val="D5797C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20000"/>
              <a:lumOff val="80000"/>
            </a:schemeClr>
          </a:solidFill>
          <a:headEnd type="diamond" w="med" len="med"/>
          <a:tailEnd type="diamond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784</Words>
  <Application>Microsoft Office PowerPoint</Application>
  <PresentationFormat>화면 슬라이드 쇼(16:10)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Korean Bold</vt:lpstr>
      <vt:lpstr>Noto Sans Korean Medium</vt:lpstr>
      <vt:lpstr>나눔바른고딕</vt:lpstr>
      <vt:lpstr>나눔바른고딕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정래원</cp:lastModifiedBy>
  <cp:revision>77</cp:revision>
  <dcterms:created xsi:type="dcterms:W3CDTF">2014-08-30T22:01:36Z</dcterms:created>
  <dcterms:modified xsi:type="dcterms:W3CDTF">2021-10-01T07:14:53Z</dcterms:modified>
</cp:coreProperties>
</file>