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4" r:id="rId4"/>
    <p:sldId id="275" r:id="rId5"/>
    <p:sldId id="276" r:id="rId6"/>
    <p:sldId id="266" r:id="rId7"/>
    <p:sldId id="267" r:id="rId8"/>
  </p:sldIdLst>
  <p:sldSz cx="9144000" cy="5715000" type="screen16x10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BF"/>
    <a:srgbClr val="FF8B8B"/>
    <a:srgbClr val="000000"/>
    <a:srgbClr val="858585"/>
    <a:srgbClr val="23CFBF"/>
    <a:srgbClr val="F5AA00"/>
    <a:srgbClr val="F62291"/>
    <a:srgbClr val="FFCC00"/>
    <a:srgbClr val="FEEA2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D99ADA-57A1-4A13-A016-542581410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44208" y="4785477"/>
            <a:ext cx="2346960" cy="304271"/>
          </a:xfrm>
        </p:spPr>
        <p:txBody>
          <a:bodyPr/>
          <a:lstStyle>
            <a:lvl1pPr>
              <a:defRPr>
                <a:solidFill>
                  <a:srgbClr val="FF8B8B"/>
                </a:solidFill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7645DE-9DCE-4CB1-A1D1-8AC4D2731F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44208" y="4792457"/>
            <a:ext cx="2346960" cy="304271"/>
          </a:xfrm>
        </p:spPr>
        <p:txBody>
          <a:bodyPr/>
          <a:lstStyle>
            <a:lvl1pPr>
              <a:defRPr>
                <a:solidFill>
                  <a:srgbClr val="FF8B8B"/>
                </a:solidFill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44208" y="4791030"/>
            <a:ext cx="2346960" cy="304271"/>
          </a:xfrm>
        </p:spPr>
        <p:txBody>
          <a:bodyPr/>
          <a:lstStyle>
            <a:lvl1pPr>
              <a:defRPr>
                <a:solidFill>
                  <a:srgbClr val="FF8B8B"/>
                </a:solidFill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1" y="5197761"/>
            <a:ext cx="136376" cy="403469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20000"/>
              <a:lumOff val="80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0232" y="0"/>
            <a:ext cx="2346960" cy="304271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296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1993404"/>
            <a:ext cx="6022752" cy="1323429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ko-KR" altLang="en-US" sz="4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수빈공주</a:t>
            </a:r>
            <a:r>
              <a:rPr lang="ko-KR" altLang="en-US" sz="32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난쟁이들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560624" y="1124746"/>
            <a:ext cx="6022752" cy="720081"/>
            <a:chOff x="1560624" y="947187"/>
            <a:chExt cx="6022752" cy="720081"/>
          </a:xfrm>
        </p:grpSpPr>
        <p:grpSp>
          <p:nvGrpSpPr>
            <p:cNvPr id="9" name="그룹 8"/>
            <p:cNvGrpSpPr/>
            <p:nvPr/>
          </p:nvGrpSpPr>
          <p:grpSpPr>
            <a:xfrm>
              <a:off x="4226249" y="947187"/>
              <a:ext cx="720081" cy="720081"/>
              <a:chOff x="2555776" y="553244"/>
              <a:chExt cx="1008112" cy="100811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4" name="타원 3"/>
              <p:cNvSpPr/>
              <p:nvPr/>
            </p:nvSpPr>
            <p:spPr>
              <a:xfrm>
                <a:off x="2987824" y="55324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987824" y="141734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55776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419872" y="985292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rot="1800000">
                <a:off x="3203674" y="61112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 rot="1800000">
                <a:off x="2771626" y="135945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 rot="1800000">
                <a:off x="2613485" y="76926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 rot="1800000">
                <a:off x="3361815" y="120131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 rot="3600000">
                <a:off x="3361989" y="76926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3600000">
                <a:off x="2613659" y="12013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 rot="3600000">
                <a:off x="2771800" y="61112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 rot="3600000">
                <a:off x="3203848" y="1359458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560624" y="1129308"/>
              <a:ext cx="6022752" cy="369322"/>
            </a:xfrm>
            <a:prstGeom prst="rect">
              <a:avLst/>
            </a:prstGeom>
            <a:noFill/>
          </p:spPr>
          <p:txBody>
            <a:bodyPr wrap="square" lIns="91430" tIns="45715" rIns="91430" bIns="45715" rtlCol="0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srgbClr val="FF8B8B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Romantic </a:t>
              </a:r>
              <a:r>
                <a:rPr lang="en-US" altLang="ko-KR" spc="-150" dirty="0" err="1">
                  <a:solidFill>
                    <a:srgbClr val="FF8B8B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Chuncheon</a:t>
              </a:r>
              <a:endParaRPr lang="ko-KR" altLang="en-US" spc="-150" dirty="0">
                <a:solidFill>
                  <a:srgbClr val="FF8B8B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Princess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Subin</a:t>
              </a: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with 6dwarfs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6" name="직선 화살표 연결선 85"/>
          <p:cNvCxnSpPr/>
          <p:nvPr/>
        </p:nvCxnSpPr>
        <p:spPr>
          <a:xfrm>
            <a:off x="1763688" y="284262"/>
            <a:ext cx="1440160" cy="1046222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012160" y="1484786"/>
            <a:ext cx="1440160" cy="1046222"/>
          </a:xfrm>
          <a:prstGeom prst="straightConnector1">
            <a:avLst/>
          </a:prstGeom>
          <a:ln w="3175">
            <a:solidFill>
              <a:schemeClr val="tx1">
                <a:lumMod val="20000"/>
                <a:lumOff val="8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33DF9E4-8261-4625-BCB7-16E11C5D536E}"/>
              </a:ext>
            </a:extLst>
          </p:cNvPr>
          <p:cNvSpPr txBox="1"/>
          <p:nvPr/>
        </p:nvSpPr>
        <p:spPr>
          <a:xfrm>
            <a:off x="1574913" y="3326954"/>
            <a:ext cx="6022752" cy="307766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rgbClr val="FFBFB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ko-KR" altLang="en-US" sz="1400" spc="-150" dirty="0">
                <a:solidFill>
                  <a:srgbClr val="FFBFB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주차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677CEA-2517-40FD-908C-E77EAC4FA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3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3649588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9" name="직사각형 88"/>
          <p:cNvSpPr/>
          <p:nvPr/>
        </p:nvSpPr>
        <p:spPr>
          <a:xfrm>
            <a:off x="595490" y="553244"/>
            <a:ext cx="167225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spc="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목표</a:t>
            </a:r>
            <a:endParaRPr lang="en-US" altLang="ko-KR" sz="2000" spc="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평행 사변형 86"/>
          <p:cNvSpPr/>
          <p:nvPr/>
        </p:nvSpPr>
        <p:spPr>
          <a:xfrm>
            <a:off x="556742" y="1228810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평행 사변형 90"/>
          <p:cNvSpPr/>
          <p:nvPr/>
        </p:nvSpPr>
        <p:spPr>
          <a:xfrm>
            <a:off x="556742" y="1747704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평행 사변형 91"/>
          <p:cNvSpPr/>
          <p:nvPr/>
        </p:nvSpPr>
        <p:spPr>
          <a:xfrm>
            <a:off x="556742" y="2266598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126829" y="1216969"/>
            <a:ext cx="2359074" cy="3575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trike="sngStrike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 맵 </a:t>
            </a:r>
            <a:r>
              <a:rPr lang="en-US" altLang="ko-KR" sz="1400" b="1" strike="sngStrike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11560" y="1161058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11560" y="1665317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11560" y="2188220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26829" y="1735863"/>
            <a:ext cx="2359074" cy="3575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trike="sngStrike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1400" b="1" strike="sngStrike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400" b="1" strike="sngStrike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26829" y="2256211"/>
            <a:ext cx="2359074" cy="3575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</a:t>
            </a:r>
            <a:r>
              <a:rPr lang="en-US" altLang="ko-KR" sz="1400" b="1" spc="-150" dirty="0" err="1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56742" y="561160"/>
            <a:ext cx="8047706" cy="31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536521EE-0E6E-4F45-AD2F-E13B4DEE36B7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B3FD9-C713-4495-8554-6F8CD417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BFB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546747" y="2359515"/>
            <a:ext cx="3069637" cy="306963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6A40C-1DBE-47A1-A5E3-947BCD6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71ACDAD8-BCEB-40D0-B9BA-22A7ABB8532E}"/>
              </a:ext>
            </a:extLst>
          </p:cNvPr>
          <p:cNvSpPr/>
          <p:nvPr/>
        </p:nvSpPr>
        <p:spPr>
          <a:xfrm>
            <a:off x="556742" y="2796755"/>
            <a:ext cx="3439194" cy="34857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EC15B5-86D8-43C8-B6C2-D7023D5C357B}"/>
              </a:ext>
            </a:extLst>
          </p:cNvPr>
          <p:cNvSpPr/>
          <p:nvPr/>
        </p:nvSpPr>
        <p:spPr>
          <a:xfrm>
            <a:off x="611560" y="2718377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20000"/>
                    <a:lumOff val="80000"/>
                  </a:schemeClr>
                </a:solidFill>
                <a:ea typeface="나눔바른고딕" panose="020B0603020101020101" pitchFamily="50" charset="-127"/>
              </a:rPr>
              <a:t>4</a:t>
            </a:r>
            <a:endParaRPr lang="ko-KR" altLang="en-US" sz="3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97DF6D-F40C-4B3E-87A8-2C9488068A31}"/>
              </a:ext>
            </a:extLst>
          </p:cNvPr>
          <p:cNvSpPr txBox="1"/>
          <p:nvPr/>
        </p:nvSpPr>
        <p:spPr>
          <a:xfrm>
            <a:off x="1126828" y="2786368"/>
            <a:ext cx="2509067" cy="3575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1400" b="1" spc="-150" dirty="0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Google </a:t>
            </a:r>
            <a:r>
              <a:rPr lang="en-US" altLang="ko-KR" sz="1400" b="1" spc="-150" dirty="0" err="1"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endParaRPr lang="ko-KR" altLang="en-US" sz="1400" b="1" spc="-150" dirty="0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524D281-FC1D-4288-8181-5E7332D42C4C}"/>
              </a:ext>
            </a:extLst>
          </p:cNvPr>
          <p:cNvGrpSpPr/>
          <p:nvPr/>
        </p:nvGrpSpPr>
        <p:grpSpPr>
          <a:xfrm>
            <a:off x="8460000" y="4802400"/>
            <a:ext cx="283862" cy="283862"/>
            <a:chOff x="3545798" y="2204733"/>
            <a:chExt cx="1602266" cy="1602266"/>
          </a:xfrm>
          <a:solidFill>
            <a:schemeClr val="bg1"/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E03E295-78EA-4657-95EF-22528D29573C}"/>
                </a:ext>
              </a:extLst>
            </p:cNvPr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56CA8C8-B86E-411F-92CE-CE0D3F8D2F42}"/>
                </a:ext>
              </a:extLst>
            </p:cNvPr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9A24A75-C881-4B1E-B748-6F54535D1876}"/>
                </a:ext>
              </a:extLst>
            </p:cNvPr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797E91B-4A6D-4A48-93C8-85B7B54340B7}"/>
                </a:ext>
              </a:extLst>
            </p:cNvPr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931A0C6-5B0D-4550-A36B-DEDD0250FF0F}"/>
                </a:ext>
              </a:extLst>
            </p:cNvPr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C88B2DA-43BF-478C-8ED9-B08507F56AB9}"/>
                </a:ext>
              </a:extLst>
            </p:cNvPr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358CACB-8B82-4927-85E3-7E44CB1D44BC}"/>
                </a:ext>
              </a:extLst>
            </p:cNvPr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1DFDE68-01B2-4132-94FE-4F34BE3E6DBB}"/>
                </a:ext>
              </a:extLst>
            </p:cNvPr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29EC809-9E87-4738-91B3-A2FF321884A9}"/>
                </a:ext>
              </a:extLst>
            </p:cNvPr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F7FAD96-F434-42BD-9EAB-7ACE0E320BDF}"/>
                </a:ext>
              </a:extLst>
            </p:cNvPr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5CAF19A-5B0A-4FE4-8D7D-EFE66C9ECF32}"/>
                </a:ext>
              </a:extLst>
            </p:cNvPr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D70CA5E-BFC9-4512-A672-9821802D727A}"/>
                </a:ext>
              </a:extLst>
            </p:cNvPr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3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#3. Google </a:t>
            </a:r>
            <a:r>
              <a:rPr lang="en-US" altLang="ko-KR" sz="2400" b="1" spc="-15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(1/2)</a:t>
            </a:r>
            <a:endParaRPr lang="ko-KR" altLang="en-US" sz="2400" b="1" spc="-150" dirty="0">
              <a:solidFill>
                <a:schemeClr val="tx1">
                  <a:lumMod val="40000"/>
                  <a:lumOff val="6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17963" y="5168106"/>
            <a:ext cx="1417733" cy="432047"/>
            <a:chOff x="8041724" y="3284985"/>
            <a:chExt cx="1417733" cy="432047"/>
          </a:xfrm>
        </p:grpSpPr>
        <p:sp>
          <p:nvSpPr>
            <p:cNvPr id="58" name="제목 5"/>
            <p:cNvSpPr txBox="1">
              <a:spLocks/>
            </p:cNvSpPr>
            <p:nvPr/>
          </p:nvSpPr>
          <p:spPr>
            <a:xfrm>
              <a:off x="8041724" y="3284985"/>
              <a:ext cx="1417733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600" spc="3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en-US" altLang="ko-KR" sz="600" spc="3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Angrymomo</a:t>
              </a:r>
              <a:endParaRPr lang="ko-KR" altLang="en-US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EADE4-12BB-4CFB-89DA-1E288F74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BA3F3-BC63-450C-8B9E-43318822741D}"/>
              </a:ext>
            </a:extLst>
          </p:cNvPr>
          <p:cNvSpPr txBox="1"/>
          <p:nvPr/>
        </p:nvSpPr>
        <p:spPr>
          <a:xfrm>
            <a:off x="683568" y="985292"/>
            <a:ext cx="7824502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858585"/>
                </a:solidFill>
              </a:rPr>
              <a:t>Google </a:t>
            </a:r>
            <a:r>
              <a:rPr lang="en-US" altLang="ko-KR" sz="1400" b="1" dirty="0" err="1">
                <a:solidFill>
                  <a:srgbClr val="858585"/>
                </a:solidFill>
              </a:rPr>
              <a:t>GeoCoding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858585"/>
                </a:solidFill>
              </a:rPr>
              <a:t>GeoCoding</a:t>
            </a:r>
            <a:r>
              <a:rPr lang="ko-KR" altLang="en-US" sz="1400" dirty="0">
                <a:solidFill>
                  <a:srgbClr val="858585"/>
                </a:solidFill>
              </a:rPr>
              <a:t>이란 주소나 지명을 </a:t>
            </a:r>
            <a:r>
              <a:rPr lang="en-US" altLang="ko-KR" sz="1400" dirty="0">
                <a:solidFill>
                  <a:srgbClr val="858585"/>
                </a:solidFill>
              </a:rPr>
              <a:t> </a:t>
            </a:r>
            <a:r>
              <a:rPr lang="ko-KR" altLang="en-US" sz="1400" dirty="0">
                <a:solidFill>
                  <a:srgbClr val="858585"/>
                </a:solidFill>
              </a:rPr>
              <a:t>좌표 </a:t>
            </a:r>
            <a:r>
              <a:rPr lang="en-US" altLang="ko-KR" sz="1400" dirty="0">
                <a:solidFill>
                  <a:srgbClr val="858585"/>
                </a:solidFill>
              </a:rPr>
              <a:t>(</a:t>
            </a:r>
            <a:r>
              <a:rPr lang="ko-KR" altLang="en-US" sz="1400" dirty="0">
                <a:solidFill>
                  <a:srgbClr val="858585"/>
                </a:solidFill>
              </a:rPr>
              <a:t>위도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ko-KR" altLang="en-US" sz="1400" dirty="0">
                <a:solidFill>
                  <a:srgbClr val="858585"/>
                </a:solidFill>
              </a:rPr>
              <a:t>경도</a:t>
            </a:r>
            <a:r>
              <a:rPr lang="en-US" altLang="ko-KR" sz="1400" dirty="0">
                <a:solidFill>
                  <a:srgbClr val="858585"/>
                </a:solidFill>
              </a:rPr>
              <a:t>)</a:t>
            </a:r>
            <a:r>
              <a:rPr lang="ko-KR" altLang="en-US" sz="1400" dirty="0">
                <a:solidFill>
                  <a:srgbClr val="858585"/>
                </a:solidFill>
              </a:rPr>
              <a:t>로 변환 시키는 작업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반대로 좌표</a:t>
            </a:r>
            <a:r>
              <a:rPr lang="en-US" altLang="ko-KR" sz="1400" dirty="0">
                <a:solidFill>
                  <a:srgbClr val="858585"/>
                </a:solidFill>
              </a:rPr>
              <a:t>(</a:t>
            </a:r>
            <a:r>
              <a:rPr lang="ko-KR" altLang="en-US" sz="1400" dirty="0">
                <a:solidFill>
                  <a:srgbClr val="858585"/>
                </a:solidFill>
              </a:rPr>
              <a:t>위도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ko-KR" altLang="en-US" sz="1400" dirty="0">
                <a:solidFill>
                  <a:srgbClr val="858585"/>
                </a:solidFill>
              </a:rPr>
              <a:t>경도</a:t>
            </a:r>
            <a:r>
              <a:rPr lang="en-US" altLang="ko-KR" sz="1400" dirty="0">
                <a:solidFill>
                  <a:srgbClr val="858585"/>
                </a:solidFill>
              </a:rPr>
              <a:t>)</a:t>
            </a:r>
            <a:r>
              <a:rPr lang="ko-KR" altLang="en-US" sz="1400" dirty="0">
                <a:solidFill>
                  <a:srgbClr val="858585"/>
                </a:solidFill>
              </a:rPr>
              <a:t>를 주소나 지명으로 변환하는 작업은 </a:t>
            </a:r>
            <a:r>
              <a:rPr lang="en-US" altLang="ko-KR" sz="1400" dirty="0" err="1">
                <a:solidFill>
                  <a:srgbClr val="858585"/>
                </a:solidFill>
              </a:rPr>
              <a:t>ReverseGeoCoding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안드로이드에서 </a:t>
            </a:r>
            <a:r>
              <a:rPr lang="en-US" altLang="ko-KR" sz="1400" b="1" dirty="0" err="1">
                <a:solidFill>
                  <a:srgbClr val="858585"/>
                </a:solidFill>
              </a:rPr>
              <a:t>GeoCoding</a:t>
            </a:r>
            <a:r>
              <a:rPr lang="en-US" altLang="ko-KR" sz="1400" b="1" dirty="0">
                <a:solidFill>
                  <a:srgbClr val="858585"/>
                </a:solidFill>
              </a:rPr>
              <a:t> </a:t>
            </a:r>
            <a:r>
              <a:rPr lang="ko-KR" altLang="en-US" sz="1400" b="1" dirty="0">
                <a:solidFill>
                  <a:srgbClr val="858585"/>
                </a:solidFill>
              </a:rPr>
              <a:t>구현</a:t>
            </a:r>
            <a:r>
              <a:rPr lang="ko-KR" altLang="en-US" sz="1400" dirty="0">
                <a:solidFill>
                  <a:srgbClr val="858585"/>
                </a:solidFill>
              </a:rPr>
              <a:t> 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858585"/>
                </a:solidFill>
              </a:rPr>
              <a:t>AndroidManifest.xml</a:t>
            </a:r>
            <a:r>
              <a:rPr lang="ko-KR" altLang="en-US" sz="1400" dirty="0">
                <a:solidFill>
                  <a:srgbClr val="858585"/>
                </a:solidFill>
              </a:rPr>
              <a:t>에 인터넷과 위치정보 서비스 권한을 </a:t>
            </a:r>
            <a:r>
              <a:rPr lang="ko-KR" altLang="en-US" sz="1400" dirty="0" err="1">
                <a:solidFill>
                  <a:srgbClr val="858585"/>
                </a:solidFill>
              </a:rPr>
              <a:t>받아옴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Geocoder </a:t>
            </a:r>
            <a:r>
              <a:rPr lang="ko-KR" altLang="en-US" sz="1400" dirty="0">
                <a:solidFill>
                  <a:srgbClr val="858585"/>
                </a:solidFill>
              </a:rPr>
              <a:t>객체 생성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주소나 지명을 좌표</a:t>
            </a:r>
            <a:r>
              <a:rPr lang="en-US" altLang="ko-KR" sz="1400" dirty="0">
                <a:solidFill>
                  <a:srgbClr val="858585"/>
                </a:solidFill>
              </a:rPr>
              <a:t>(</a:t>
            </a:r>
            <a:r>
              <a:rPr lang="ko-KR" altLang="en-US" sz="1400" dirty="0">
                <a:solidFill>
                  <a:srgbClr val="858585"/>
                </a:solidFill>
              </a:rPr>
              <a:t>위도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ko-KR" altLang="en-US" sz="1400" dirty="0">
                <a:solidFill>
                  <a:srgbClr val="858585"/>
                </a:solidFill>
              </a:rPr>
              <a:t>경도</a:t>
            </a:r>
            <a:r>
              <a:rPr lang="en-US" altLang="ko-KR" sz="1400" dirty="0">
                <a:solidFill>
                  <a:srgbClr val="858585"/>
                </a:solidFill>
              </a:rPr>
              <a:t>)</a:t>
            </a:r>
            <a:r>
              <a:rPr lang="ko-KR" altLang="en-US" sz="1400" dirty="0">
                <a:solidFill>
                  <a:srgbClr val="858585"/>
                </a:solidFill>
              </a:rPr>
              <a:t>로 변환하는 경우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1200046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solidFill>
                  <a:srgbClr val="858585"/>
                </a:solidFill>
              </a:rPr>
              <a:t>getFromLocationName</a:t>
            </a:r>
            <a:r>
              <a:rPr lang="en-US" altLang="ko-KR" sz="1400" b="1" dirty="0">
                <a:solidFill>
                  <a:srgbClr val="858585"/>
                </a:solidFill>
              </a:rPr>
              <a:t>() </a:t>
            </a:r>
            <a:r>
              <a:rPr lang="ko-KR" altLang="en-US" sz="1400" dirty="0">
                <a:solidFill>
                  <a:srgbClr val="858585"/>
                </a:solidFill>
              </a:rPr>
              <a:t>메소드 사용</a:t>
            </a:r>
            <a:r>
              <a:rPr lang="en-US" altLang="ko-KR" sz="1400" dirty="0">
                <a:solidFill>
                  <a:srgbClr val="858585"/>
                </a:solidFill>
              </a:rPr>
              <a:t>, </a:t>
            </a:r>
            <a:r>
              <a:rPr lang="ko-KR" altLang="en-US" sz="1400" dirty="0">
                <a:solidFill>
                  <a:srgbClr val="858585"/>
                </a:solidFill>
              </a:rPr>
              <a:t>결과는 </a:t>
            </a:r>
            <a:r>
              <a:rPr lang="en-US" altLang="ko-KR" sz="1400" dirty="0">
                <a:solidFill>
                  <a:srgbClr val="858585"/>
                </a:solidFill>
              </a:rPr>
              <a:t>List&lt;Address&gt;</a:t>
            </a:r>
            <a:r>
              <a:rPr lang="ko-KR" altLang="en-US" sz="1400" dirty="0">
                <a:solidFill>
                  <a:srgbClr val="858585"/>
                </a:solidFill>
              </a:rPr>
              <a:t>형태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858585"/>
                </a:solidFill>
              </a:rPr>
              <a:t>Address </a:t>
            </a:r>
            <a:r>
              <a:rPr lang="ko-KR" altLang="en-US" sz="1400" dirty="0">
                <a:solidFill>
                  <a:srgbClr val="858585"/>
                </a:solidFill>
              </a:rPr>
              <a:t>객체의 다양한 메소드 등을 통해 세부정보 추출 가능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1200046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858585"/>
                </a:solidFill>
              </a:rPr>
              <a:t>toString</a:t>
            </a:r>
            <a:r>
              <a:rPr lang="en-US" altLang="ko-KR" sz="1400" dirty="0">
                <a:solidFill>
                  <a:srgbClr val="858585"/>
                </a:solidFill>
              </a:rPr>
              <a:t>(), </a:t>
            </a:r>
            <a:r>
              <a:rPr lang="en-US" altLang="ko-KR" sz="1400" dirty="0" err="1">
                <a:solidFill>
                  <a:srgbClr val="858585"/>
                </a:solidFill>
              </a:rPr>
              <a:t>getLatitude</a:t>
            </a:r>
            <a:r>
              <a:rPr lang="en-US" altLang="ko-KR" sz="1400" dirty="0">
                <a:solidFill>
                  <a:srgbClr val="858585"/>
                </a:solidFill>
              </a:rPr>
              <a:t>(), </a:t>
            </a:r>
            <a:r>
              <a:rPr lang="en-US" altLang="ko-KR" sz="1400" dirty="0" err="1">
                <a:solidFill>
                  <a:srgbClr val="858585"/>
                </a:solidFill>
              </a:rPr>
              <a:t>getLongitude</a:t>
            </a:r>
            <a:r>
              <a:rPr lang="en-US" altLang="ko-KR" sz="1400" dirty="0">
                <a:solidFill>
                  <a:srgbClr val="858585"/>
                </a:solidFill>
              </a:rPr>
              <a:t>()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안드로이드 스튜디오에 내장되어 있어서 그냥 바로 쓰면 됨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85858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E5612E-E069-423C-A230-67ED12D7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62" y="3884569"/>
            <a:ext cx="2838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#3. Google </a:t>
            </a:r>
            <a:r>
              <a:rPr lang="en-US" altLang="ko-KR" sz="2400" b="1" spc="-15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(2/2)</a:t>
            </a:r>
            <a:endParaRPr lang="ko-KR" altLang="en-US" sz="2400" b="1" spc="-150" dirty="0">
              <a:solidFill>
                <a:schemeClr val="tx1">
                  <a:lumMod val="40000"/>
                  <a:lumOff val="6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EADE4-12BB-4CFB-89DA-1E288F74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BA3F3-BC63-450C-8B9E-43318822741D}"/>
              </a:ext>
            </a:extLst>
          </p:cNvPr>
          <p:cNvSpPr txBox="1"/>
          <p:nvPr/>
        </p:nvSpPr>
        <p:spPr>
          <a:xfrm>
            <a:off x="683568" y="985292"/>
            <a:ext cx="782450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코드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버튼을 눌렀을 때 </a:t>
            </a:r>
            <a:r>
              <a:rPr lang="ko-KR" altLang="en-US" sz="1400" dirty="0" err="1">
                <a:solidFill>
                  <a:srgbClr val="858585"/>
                </a:solidFill>
              </a:rPr>
              <a:t>쿼드</a:t>
            </a:r>
            <a:r>
              <a:rPr lang="ko-KR" altLang="en-US" sz="1400" dirty="0">
                <a:solidFill>
                  <a:srgbClr val="858585"/>
                </a:solidFill>
              </a:rPr>
              <a:t> 주소를 주고 </a:t>
            </a:r>
            <a:r>
              <a:rPr lang="ko-KR" altLang="en-US" sz="1400" dirty="0" err="1">
                <a:solidFill>
                  <a:srgbClr val="858585"/>
                </a:solidFill>
              </a:rPr>
              <a:t>쿼드의</a:t>
            </a:r>
            <a:r>
              <a:rPr lang="ko-KR" altLang="en-US" sz="1400" dirty="0">
                <a:solidFill>
                  <a:srgbClr val="858585"/>
                </a:solidFill>
              </a:rPr>
              <a:t> 위도 경도 출력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코드 그냥 구글에서 복사해 </a:t>
            </a:r>
            <a:r>
              <a:rPr lang="ko-KR" altLang="en-US" sz="1400" dirty="0" err="1">
                <a:solidFill>
                  <a:srgbClr val="858585"/>
                </a:solidFill>
              </a:rPr>
              <a:t>옴ㅎㅎ</a:t>
            </a:r>
            <a:r>
              <a:rPr lang="en-US" altLang="ko-KR" sz="1400" dirty="0">
                <a:solidFill>
                  <a:srgbClr val="858585"/>
                </a:solidFill>
              </a:rPr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223E67-7F29-4023-B5B1-FC71B23F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34718"/>
            <a:ext cx="3593336" cy="2898441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8B244-4A67-4DD5-8CD9-1C82B2AE9DEF}"/>
              </a:ext>
            </a:extLst>
          </p:cNvPr>
          <p:cNvSpPr/>
          <p:nvPr/>
        </p:nvSpPr>
        <p:spPr>
          <a:xfrm>
            <a:off x="611664" y="3197374"/>
            <a:ext cx="3096344" cy="1653053"/>
          </a:xfrm>
          <a:prstGeom prst="rect">
            <a:avLst/>
          </a:prstGeom>
          <a:noFill/>
          <a:ln w="28575">
            <a:solidFill>
              <a:srgbClr val="FF8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BA55F7-4BFD-44D6-92BF-27742309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45" y="3398726"/>
            <a:ext cx="3909767" cy="285958"/>
          </a:xfrm>
          <a:prstGeom prst="rect">
            <a:avLst/>
          </a:prstGeom>
          <a:ln>
            <a:solidFill>
              <a:srgbClr val="FFBFBF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1339B89-6B82-4F4A-AF84-19547CEA6A17}"/>
              </a:ext>
            </a:extLst>
          </p:cNvPr>
          <p:cNvSpPr/>
          <p:nvPr/>
        </p:nvSpPr>
        <p:spPr>
          <a:xfrm>
            <a:off x="4211960" y="3397771"/>
            <a:ext cx="599100" cy="285958"/>
          </a:xfrm>
          <a:prstGeom prst="rightArrow">
            <a:avLst/>
          </a:prstGeom>
          <a:solidFill>
            <a:srgbClr val="F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제목 5">
            <a:extLst>
              <a:ext uri="{FF2B5EF4-FFF2-40B4-BE49-F238E27FC236}">
                <a16:creationId xmlns:a16="http://schemas.microsoft.com/office/drawing/2014/main" id="{CD7414B0-6355-4C16-BB32-747588C2E4F9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0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#4. </a:t>
            </a:r>
            <a:r>
              <a:rPr lang="ko-KR" altLang="en-US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Google </a:t>
            </a:r>
            <a:r>
              <a:rPr lang="en-US" altLang="ko-KR" sz="2400" b="1" spc="-150" dirty="0" err="1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r>
              <a:rPr lang="en-US" altLang="ko-KR" sz="2400" b="1" spc="-150" dirty="0">
                <a:solidFill>
                  <a:schemeClr val="tx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(1/2)</a:t>
            </a:r>
            <a:endParaRPr lang="ko-KR" altLang="en-US" sz="2400" b="1" spc="-150" dirty="0">
              <a:solidFill>
                <a:schemeClr val="tx1">
                  <a:lumMod val="40000"/>
                  <a:lumOff val="6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3EADE4-12BB-4CFB-89DA-1E288F74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FBA3F3-BC63-450C-8B9E-43318822741D}"/>
              </a:ext>
            </a:extLst>
          </p:cNvPr>
          <p:cNvSpPr txBox="1"/>
          <p:nvPr/>
        </p:nvSpPr>
        <p:spPr>
          <a:xfrm>
            <a:off x="683568" y="985292"/>
            <a:ext cx="782450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858585"/>
                </a:solidFill>
              </a:rPr>
              <a:t>코드</a:t>
            </a:r>
            <a:endParaRPr lang="en-US" altLang="ko-KR" sz="1400" b="1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858585"/>
                </a:solidFill>
              </a:rPr>
              <a:t>GeoCoding</a:t>
            </a:r>
            <a:r>
              <a:rPr lang="ko-KR" altLang="en-US" sz="1400" dirty="0">
                <a:solidFill>
                  <a:srgbClr val="858585"/>
                </a:solidFill>
              </a:rPr>
              <a:t>을 이용해 </a:t>
            </a:r>
            <a:r>
              <a:rPr lang="ko-KR" altLang="en-US" sz="1400" dirty="0" err="1">
                <a:solidFill>
                  <a:srgbClr val="858585"/>
                </a:solidFill>
              </a:rPr>
              <a:t>쿼드의</a:t>
            </a:r>
            <a:r>
              <a:rPr lang="ko-KR" altLang="en-US" sz="1400" dirty="0">
                <a:solidFill>
                  <a:srgbClr val="858585"/>
                </a:solidFill>
              </a:rPr>
              <a:t> 위도 경도를 얻음</a:t>
            </a:r>
            <a:endParaRPr lang="en-US" altLang="ko-KR" sz="1400" dirty="0">
              <a:solidFill>
                <a:srgbClr val="858585"/>
              </a:solidFill>
            </a:endParaRPr>
          </a:p>
          <a:p>
            <a:pPr marL="742898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858585"/>
                </a:solidFill>
              </a:rPr>
              <a:t>네이버 맵 마커 포지션을 </a:t>
            </a:r>
            <a:r>
              <a:rPr lang="ko-KR" altLang="en-US" sz="1400" dirty="0" err="1">
                <a:solidFill>
                  <a:srgbClr val="858585"/>
                </a:solidFill>
              </a:rPr>
              <a:t>퀴드의</a:t>
            </a:r>
            <a:r>
              <a:rPr lang="ko-KR" altLang="en-US" sz="1400" dirty="0">
                <a:solidFill>
                  <a:srgbClr val="858585"/>
                </a:solidFill>
              </a:rPr>
              <a:t> 위도 경도를 넣어 줌</a:t>
            </a:r>
            <a:endParaRPr lang="en-US" altLang="ko-KR" sz="1400" dirty="0">
              <a:solidFill>
                <a:srgbClr val="858585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27348-A7F3-44E4-9084-335EAF1C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68855"/>
            <a:ext cx="4107488" cy="31755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D76AB4-6779-4EFB-9D81-D0DC2ACDCFD6}"/>
              </a:ext>
            </a:extLst>
          </p:cNvPr>
          <p:cNvSpPr/>
          <p:nvPr/>
        </p:nvSpPr>
        <p:spPr>
          <a:xfrm>
            <a:off x="827584" y="2425452"/>
            <a:ext cx="3963472" cy="288032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876EC-1599-4092-B044-377B1F10EAEC}"/>
              </a:ext>
            </a:extLst>
          </p:cNvPr>
          <p:cNvSpPr txBox="1"/>
          <p:nvPr/>
        </p:nvSpPr>
        <p:spPr>
          <a:xfrm>
            <a:off x="4818635" y="2419179"/>
            <a:ext cx="3863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→ </a:t>
            </a:r>
            <a:r>
              <a:rPr lang="ko-KR" alt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카메라를 원하는 위도</a:t>
            </a:r>
            <a:r>
              <a:rPr lang="en-US" altLang="ko-KR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경도로 이동하는 코드인데</a:t>
            </a:r>
            <a:r>
              <a:rPr lang="en-US" altLang="ko-KR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이거를 </a:t>
            </a:r>
            <a:endParaRPr lang="en-US" altLang="ko-KR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</a:t>
            </a:r>
            <a:r>
              <a:rPr lang="ko-KR" alt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안 하면 마커는 찍히는데 지도가 이상한데 보여줌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0DA627-FE7C-4D13-8E46-8066DD4DF69F}"/>
              </a:ext>
            </a:extLst>
          </p:cNvPr>
          <p:cNvSpPr/>
          <p:nvPr/>
        </p:nvSpPr>
        <p:spPr>
          <a:xfrm>
            <a:off x="823287" y="2152995"/>
            <a:ext cx="2380561" cy="21012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C5CA8-8E0C-4E8F-B911-6D003277D8A1}"/>
              </a:ext>
            </a:extLst>
          </p:cNvPr>
          <p:cNvSpPr txBox="1"/>
          <p:nvPr/>
        </p:nvSpPr>
        <p:spPr>
          <a:xfrm>
            <a:off x="3343567" y="2103322"/>
            <a:ext cx="3863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→ </a:t>
            </a:r>
            <a:r>
              <a:rPr lang="ko-KR" altLang="en-US" sz="12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쿼드</a:t>
            </a:r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주소를 위도 경도로 변환하여 </a:t>
            </a:r>
            <a:r>
              <a:rPr lang="en-US" altLang="ko-KR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location</a:t>
            </a:r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에 저장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1D7169-0EF7-4AF2-9473-7F0864E724E7}"/>
              </a:ext>
            </a:extLst>
          </p:cNvPr>
          <p:cNvSpPr/>
          <p:nvPr/>
        </p:nvSpPr>
        <p:spPr>
          <a:xfrm>
            <a:off x="831586" y="2789258"/>
            <a:ext cx="3308366" cy="344170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991643-4189-47DD-946E-E86AB6EB7A00}"/>
              </a:ext>
            </a:extLst>
          </p:cNvPr>
          <p:cNvSpPr txBox="1"/>
          <p:nvPr/>
        </p:nvSpPr>
        <p:spPr>
          <a:xfrm>
            <a:off x="4138849" y="2873573"/>
            <a:ext cx="3863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→ 마커 위치를 </a:t>
            </a:r>
            <a:r>
              <a:rPr lang="en-US" altLang="ko-KR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location</a:t>
            </a:r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에 저장된 위도</a:t>
            </a:r>
            <a:r>
              <a:rPr lang="en-US" altLang="ko-KR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경도로 설정</a:t>
            </a:r>
          </a:p>
        </p:txBody>
      </p:sp>
      <p:sp>
        <p:nvSpPr>
          <p:cNvPr id="46" name="제목 5">
            <a:extLst>
              <a:ext uri="{FF2B5EF4-FFF2-40B4-BE49-F238E27FC236}">
                <a16:creationId xmlns:a16="http://schemas.microsoft.com/office/drawing/2014/main" id="{6E0EDF42-B2D7-49C2-9C80-F49CD25A7DF9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4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409228"/>
            <a:ext cx="6022752" cy="46165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#4. </a:t>
            </a:r>
            <a:r>
              <a:rPr lang="ko-KR" altLang="en-US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맵 </a:t>
            </a:r>
            <a:r>
              <a:rPr lang="en-US" altLang="ko-KR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Google </a:t>
            </a:r>
            <a:r>
              <a:rPr lang="en-US" altLang="ko-KR" sz="2400" b="1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GeoCoding</a:t>
            </a:r>
            <a:r>
              <a:rPr lang="en-US" altLang="ko-KR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(2/2)</a:t>
            </a:r>
            <a:endParaRPr lang="ko-KR" altLang="en-US" sz="24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제목 5"/>
          <p:cNvSpPr txBox="1">
            <a:spLocks/>
          </p:cNvSpPr>
          <p:nvPr/>
        </p:nvSpPr>
        <p:spPr>
          <a:xfrm>
            <a:off x="2526252" y="1207207"/>
            <a:ext cx="4091496" cy="166194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spcBef>
                <a:spcPts val="500"/>
              </a:spcBef>
            </a:pPr>
            <a:r>
              <a:rPr lang="ko-KR" altLang="en-US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실행이 되는 것을 확인 할 수 있다</a:t>
            </a:r>
            <a:r>
              <a:rPr lang="en-US" altLang="ko-KR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00" spc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1475656" y="3499812"/>
            <a:ext cx="6192688" cy="166194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spcBef>
                <a:spcPts val="500"/>
              </a:spcBef>
            </a:pPr>
            <a:r>
              <a:rPr lang="en-US" altLang="ko-KR" sz="96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     VE</a:t>
            </a:r>
            <a:endParaRPr lang="ko-KR" altLang="en-US" sz="9600" spc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54553-681B-4080-B5A1-3EDCE3322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5" name="제목 5">
            <a:extLst>
              <a:ext uri="{FF2B5EF4-FFF2-40B4-BE49-F238E27FC236}">
                <a16:creationId xmlns:a16="http://schemas.microsoft.com/office/drawing/2014/main" id="{DBBFED5A-02FA-4695-971F-9E23E8DB2E91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4CFA036-9472-4BE9-9AA0-A29673F2FC52}"/>
              </a:ext>
            </a:extLst>
          </p:cNvPr>
          <p:cNvGrpSpPr/>
          <p:nvPr/>
        </p:nvGrpSpPr>
        <p:grpSpPr>
          <a:xfrm>
            <a:off x="8460000" y="4802400"/>
            <a:ext cx="283862" cy="283862"/>
            <a:chOff x="3545798" y="2204733"/>
            <a:chExt cx="1602266" cy="1602266"/>
          </a:xfrm>
          <a:solidFill>
            <a:schemeClr val="bg1"/>
          </a:solidFill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6B162E2-3B82-4ED0-8C2F-3A037589BE7E}"/>
                </a:ext>
              </a:extLst>
            </p:cNvPr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1CEEF4E-C3A7-4067-AE96-2FD17DB4E583}"/>
                </a:ext>
              </a:extLst>
            </p:cNvPr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7C91880-B738-480A-BC48-73A98B801715}"/>
                </a:ext>
              </a:extLst>
            </p:cNvPr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6A6F7DD-7F6F-44A8-AED7-ADEBEC4DF733}"/>
                </a:ext>
              </a:extLst>
            </p:cNvPr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3AD2FFD-0F53-4434-94D9-60F664D6FA81}"/>
                </a:ext>
              </a:extLst>
            </p:cNvPr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3C58DEF-8168-42C4-8124-315F71CB3013}"/>
                </a:ext>
              </a:extLst>
            </p:cNvPr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5B63909-6A8B-45CE-B795-D2390B200C4D}"/>
                </a:ext>
              </a:extLst>
            </p:cNvPr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6E6C253-4933-4910-9A7D-9A669CF3E089}"/>
                </a:ext>
              </a:extLst>
            </p:cNvPr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C1FA284-D3C7-4137-8F43-E5BD483647F6}"/>
                </a:ext>
              </a:extLst>
            </p:cNvPr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F991E7-F152-4618-B618-841B85C2B754}"/>
                </a:ext>
              </a:extLst>
            </p:cNvPr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B98A9D4-8AE4-48B9-9BD1-F20A7FE18C66}"/>
                </a:ext>
              </a:extLst>
            </p:cNvPr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1BBD797-8481-4C08-8F9E-1C7DCBFF9A21}"/>
                </a:ext>
              </a:extLst>
            </p:cNvPr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 descr="텍스트, 모니터, 전자기기, 휴대폰이(가) 표시된 사진&#10;&#10;자동 생성된 설명">
            <a:extLst>
              <a:ext uri="{FF2B5EF4-FFF2-40B4-BE49-F238E27FC236}">
                <a16:creationId xmlns:a16="http://schemas.microsoft.com/office/drawing/2014/main" id="{1C4AB2A5-1071-45DE-9C4F-38DA8D95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16" y="2445211"/>
            <a:ext cx="1490174" cy="3001516"/>
          </a:xfrm>
          <a:prstGeom prst="rect">
            <a:avLst/>
          </a:prstGeom>
        </p:spPr>
      </p:pic>
      <p:pic>
        <p:nvPicPr>
          <p:cNvPr id="10" name="그림 9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28CB19EB-9B5E-4384-8EEF-D2301318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08" y="2466725"/>
            <a:ext cx="1509181" cy="2988603"/>
          </a:xfrm>
          <a:prstGeom prst="rect">
            <a:avLst/>
          </a:prstGeom>
        </p:spPr>
      </p:pic>
      <p:pic>
        <p:nvPicPr>
          <p:cNvPr id="14" name="그림 13" descr="텍스트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0FF142CF-A598-4A68-86C0-72FC2EEB1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330" y="2458073"/>
            <a:ext cx="1498628" cy="2997255"/>
          </a:xfrm>
          <a:prstGeom prst="rect">
            <a:avLst/>
          </a:prstGeom>
        </p:spPr>
      </p:pic>
      <p:sp>
        <p:nvSpPr>
          <p:cNvPr id="62" name="제목 5">
            <a:extLst>
              <a:ext uri="{FF2B5EF4-FFF2-40B4-BE49-F238E27FC236}">
                <a16:creationId xmlns:a16="http://schemas.microsoft.com/office/drawing/2014/main" id="{39E1629B-8E93-47B1-B6CB-11C1A5BB4223}"/>
              </a:ext>
            </a:extLst>
          </p:cNvPr>
          <p:cNvSpPr txBox="1">
            <a:spLocks/>
          </p:cNvSpPr>
          <p:nvPr/>
        </p:nvSpPr>
        <p:spPr>
          <a:xfrm>
            <a:off x="4260924" y="2354145"/>
            <a:ext cx="4091496" cy="166194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spcBef>
                <a:spcPts val="500"/>
              </a:spcBef>
            </a:pPr>
            <a:r>
              <a:rPr lang="ko-KR" altLang="en-US" sz="1000" b="1" spc="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다크</a:t>
            </a:r>
            <a:r>
              <a:rPr lang="ko-KR" altLang="en-US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모드</a:t>
            </a:r>
            <a:r>
              <a:rPr lang="en-US" altLang="ko-KR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야간 모드</a:t>
            </a:r>
            <a:r>
              <a:rPr lang="en-US" altLang="ko-KR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된다</a:t>
            </a:r>
            <a:r>
              <a:rPr lang="en-US" altLang="ko-KR" sz="1000" b="1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00" spc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9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117458" y="114473"/>
            <a:ext cx="8919038" cy="5509357"/>
          </a:xfrm>
          <a:prstGeom prst="roundRect">
            <a:avLst>
              <a:gd name="adj" fmla="val 602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6920" y="284262"/>
            <a:ext cx="8568952" cy="4896544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60624" y="2672839"/>
            <a:ext cx="6022752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pc="-15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7963" y="5276117"/>
            <a:ext cx="4571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4261450" y="5285133"/>
            <a:ext cx="621100" cy="239977"/>
            <a:chOff x="4261450" y="5266083"/>
            <a:chExt cx="621100" cy="239977"/>
          </a:xfrm>
        </p:grpSpPr>
        <p:grpSp>
          <p:nvGrpSpPr>
            <p:cNvPr id="63" name="그룹 62"/>
            <p:cNvGrpSpPr/>
            <p:nvPr/>
          </p:nvGrpSpPr>
          <p:grpSpPr>
            <a:xfrm>
              <a:off x="4261450" y="5303305"/>
              <a:ext cx="621100" cy="202755"/>
              <a:chOff x="4283238" y="5303305"/>
              <a:chExt cx="621100" cy="202755"/>
            </a:xfrm>
            <a:solidFill>
              <a:schemeClr val="bg1">
                <a:lumMod val="75000"/>
              </a:schemeClr>
            </a:solidFill>
          </p:grpSpPr>
          <p:sp>
            <p:nvSpPr>
              <p:cNvPr id="62" name="직사각형 61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4261450" y="5266083"/>
              <a:ext cx="621100" cy="202755"/>
              <a:chOff x="4283238" y="5303305"/>
              <a:chExt cx="621100" cy="202755"/>
            </a:xfrm>
          </p:grpSpPr>
          <p:sp>
            <p:nvSpPr>
              <p:cNvPr id="67" name="직사각형 66"/>
              <p:cNvSpPr/>
              <p:nvPr/>
            </p:nvSpPr>
            <p:spPr>
              <a:xfrm rot="2700000">
                <a:off x="4283238" y="5303305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 rot="2700000">
                <a:off x="4701584" y="5303306"/>
                <a:ext cx="202754" cy="202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460432" y="4801716"/>
            <a:ext cx="283862" cy="283862"/>
            <a:chOff x="3545798" y="2204733"/>
            <a:chExt cx="1602266" cy="1602266"/>
          </a:xfrm>
        </p:grpSpPr>
        <p:sp>
          <p:nvSpPr>
            <p:cNvPr id="69" name="타원 68"/>
            <p:cNvSpPr/>
            <p:nvPr/>
          </p:nvSpPr>
          <p:spPr>
            <a:xfrm>
              <a:off x="354579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212483" y="220473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4212483" y="353810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4879168" y="2871418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 rot="1800000">
              <a:off x="4545557" y="2294051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 rot="1800000">
              <a:off x="3878872" y="344878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 rot="1800000">
              <a:off x="3634848" y="2538075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 rot="1800000">
              <a:off x="4789581" y="3204760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 rot="3600000">
              <a:off x="4789850" y="2538077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 rot="3600000">
              <a:off x="3635116" y="3204762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 rot="3600000">
              <a:off x="3879140" y="2294053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 rot="3600000">
              <a:off x="4545825" y="3448786"/>
              <a:ext cx="268896" cy="268896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2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60624" y="481236"/>
            <a:ext cx="6022752" cy="104643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ctr"/>
            <a:r>
              <a:rPr lang="en-US" altLang="ko-KR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algn="ctr"/>
            <a:r>
              <a:rPr lang="ko-KR" altLang="en-US" sz="2400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수빈공주</a:t>
            </a:r>
            <a:r>
              <a:rPr lang="ko-KR" altLang="en-US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endParaRPr lang="en-US" altLang="ko-KR" b="1" spc="-150" dirty="0"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tx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b="1" spc="-150" dirty="0"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tx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난쟁이들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875E6-0C37-40F6-98E0-78772AF87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3" name="제목 5">
            <a:extLst>
              <a:ext uri="{FF2B5EF4-FFF2-40B4-BE49-F238E27FC236}">
                <a16:creationId xmlns:a16="http://schemas.microsoft.com/office/drawing/2014/main" id="{A2F5FE0B-C988-43D8-9286-D0FE6A5CE774}"/>
              </a:ext>
            </a:extLst>
          </p:cNvPr>
          <p:cNvSpPr txBox="1">
            <a:spLocks/>
          </p:cNvSpPr>
          <p:nvPr/>
        </p:nvSpPr>
        <p:spPr>
          <a:xfrm>
            <a:off x="417963" y="5168106"/>
            <a:ext cx="1417733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Princess </a:t>
            </a:r>
            <a:r>
              <a:rPr lang="en-US" altLang="ko-KR" sz="600" spc="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Subin</a:t>
            </a:r>
            <a:r>
              <a:rPr lang="en-US" altLang="ko-KR" sz="600" spc="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with 6dwarfs</a:t>
            </a:r>
            <a:endParaRPr lang="ko-KR" altLang="en-US" sz="600" spc="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C00000"/>
      </a:dk1>
      <a:lt1>
        <a:sysClr val="window" lastClr="FFFFFF"/>
      </a:lt1>
      <a:dk2>
        <a:srgbClr val="333333"/>
      </a:dk2>
      <a:lt2>
        <a:srgbClr val="EEECE1"/>
      </a:lt2>
      <a:accent1>
        <a:srgbClr val="06A3B6"/>
      </a:accent1>
      <a:accent2>
        <a:srgbClr val="D5797C"/>
      </a:accent2>
      <a:accent3>
        <a:srgbClr val="DEC978"/>
      </a:accent3>
      <a:accent4>
        <a:srgbClr val="8064A2"/>
      </a:accent4>
      <a:accent5>
        <a:srgbClr val="4BACC6"/>
      </a:accent5>
      <a:accent6>
        <a:srgbClr val="D5797C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20000"/>
              <a:lumOff val="80000"/>
            </a:schemeClr>
          </a:solidFill>
          <a:headEnd type="diamond" w="med" len="med"/>
          <a:tailEnd type="diamond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287</Words>
  <Application>Microsoft Office PowerPoint</Application>
  <PresentationFormat>화면 슬라이드 쇼(16:10)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Noto Sans Korean Bold</vt:lpstr>
      <vt:lpstr>Noto Sans Korean Medium</vt:lpstr>
      <vt:lpstr>나눔바른고딕</vt:lpstr>
      <vt:lpstr>나눔바른고딕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정래원</cp:lastModifiedBy>
  <cp:revision>80</cp:revision>
  <dcterms:created xsi:type="dcterms:W3CDTF">2014-08-30T22:01:36Z</dcterms:created>
  <dcterms:modified xsi:type="dcterms:W3CDTF">2021-10-29T02:29:43Z</dcterms:modified>
</cp:coreProperties>
</file>