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 SemiBold"/>
      <p:regular r:id="rId27"/>
      <p:bold r:id="rId28"/>
    </p:embeddedFont>
    <p:embeddedFont>
      <p:font typeface="Lexend ExtraBold"/>
      <p:bold r:id="rId29"/>
    </p:embeddedFont>
    <p:embeddedFont>
      <p:font typeface="Lexend Medium"/>
      <p:regular r:id="rId30"/>
      <p:bold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exendSemiBold-bold.fntdata"/><Relationship Id="rId27" Type="http://schemas.openxmlformats.org/officeDocument/2006/relationships/font" Target="fonts/Lexen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Medium-bold.fntdata"/><Relationship Id="rId30" Type="http://schemas.openxmlformats.org/officeDocument/2006/relationships/font" Target="fonts/LexendMedium-regular.fntdata"/><Relationship Id="rId11" Type="http://schemas.openxmlformats.org/officeDocument/2006/relationships/slide" Target="slides/slide6.xml"/><Relationship Id="rId33" Type="http://schemas.openxmlformats.org/officeDocument/2006/relationships/font" Target="fonts/Lexend-bold.fntdata"/><Relationship Id="rId10" Type="http://schemas.openxmlformats.org/officeDocument/2006/relationships/slide" Target="slides/slide5.xml"/><Relationship Id="rId32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1ee0a1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21ee0a1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1ee0a12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21ee0a12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63d56d1a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263d56d1a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1ee0a124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21ee0a124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63d56d1aa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263d56d1aa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63d56d1a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263d56d1a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63d56d1a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263d56d1a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1ee0a12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21ee0a12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63d56d1a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263d56d1a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63d56d1a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263d56d1a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1c1dfcd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21c1dfcd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1d9ce4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21d9ce4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63d56d1aa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263d56d1aa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3d56d1a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263d56d1a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63d56d1aa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263d56d1a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ee0a12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21ee0a12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95650" y="3716725"/>
            <a:ext cx="2277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                 AKASH</a:t>
            </a:r>
            <a:endParaRPr sz="1500">
              <a:solidFill>
                <a:srgbClr val="43434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                 PRINCE</a:t>
            </a:r>
            <a:endParaRPr sz="1500">
              <a:solidFill>
                <a:srgbClr val="43434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                 SANKET</a:t>
            </a:r>
            <a:endParaRPr sz="1500">
              <a:solidFill>
                <a:srgbClr val="43434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3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30200" y="1109400"/>
            <a:ext cx="80568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I2C DISPLAY DRIVER IMPLEMENTATION</a:t>
            </a:r>
            <a:endParaRPr b="1" sz="5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3076800" y="4247675"/>
            <a:ext cx="2734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TEAM 6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7239875" y="3323125"/>
            <a:ext cx="227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TEAM </a:t>
            </a: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MEMBERS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715000" y="2470063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CODE SNIPPETS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25" y="723650"/>
            <a:ext cx="4786875" cy="41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715000" y="2470063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CODE SNIPPETS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4" y="798299"/>
            <a:ext cx="4623479" cy="41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Driver matching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Linux is when the kernel connects a device to the right driver based on properties like the device name or compatibility details.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818575" y="2527975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" name="Google Shape;202;p24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DRIVER MATCHING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" y="1275900"/>
            <a:ext cx="8877849" cy="3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715000" y="2470063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5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CODE SNIPPETS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" y="927728"/>
            <a:ext cx="8593301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50" y="2621550"/>
            <a:ext cx="6415469" cy="19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206050" y="96732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818575" y="2527975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SH1106 DISPLAY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8937"/>
            <a:ext cx="8167650" cy="373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7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OUTPU</a:t>
            </a: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 ACHIEVED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182025" y="651975"/>
            <a:ext cx="83961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3" y="926150"/>
            <a:ext cx="4833990" cy="38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800" y="926150"/>
            <a:ext cx="3412776" cy="380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04800" y="65200"/>
            <a:ext cx="86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TESTING AND DEBUGGING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 flipH="1" rot="10800000">
            <a:off x="396375" y="7281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8"/>
          <p:cNvSpPr txBox="1"/>
          <p:nvPr/>
        </p:nvSpPr>
        <p:spPr>
          <a:xfrm>
            <a:off x="304800" y="728175"/>
            <a:ext cx="86361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Testing Tools:</a:t>
            </a:r>
            <a:endParaRPr b="1" sz="27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dmesg for kernel logs.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I2C utilities: i2cdetect, i2cset, i2cget.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Implemented our own Logger.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Debugging Techniques:</a:t>
            </a:r>
            <a:endParaRPr b="1" sz="27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pr_info and pr_err for logging.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Testing using Logical Analyzer.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Step-by-step validation with the SH1106 datasheet.</a:t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04800" y="65200"/>
            <a:ext cx="86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LOGICAL ANALYSER OUTPUT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flipH="1" rot="10800000">
            <a:off x="396375" y="7281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304800" y="728175"/>
            <a:ext cx="863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25" y="1180151"/>
            <a:ext cx="8674926" cy="32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304800" y="65200"/>
            <a:ext cx="86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CHALLENGES FACED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30"/>
          <p:cNvCxnSpPr/>
          <p:nvPr/>
        </p:nvCxnSpPr>
        <p:spPr>
          <a:xfrm flipH="1" rot="10800000">
            <a:off x="396375" y="7281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30"/>
          <p:cNvSpPr txBox="1"/>
          <p:nvPr/>
        </p:nvSpPr>
        <p:spPr>
          <a:xfrm>
            <a:off x="304800" y="728175"/>
            <a:ext cx="8636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Driver-Device Matching:</a:t>
            </a:r>
            <a:endParaRPr b="1"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Had trouble ensuring the driver and device matched correctly.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Display Driver Setup:</a:t>
            </a:r>
            <a:endParaRPr b="1"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Struggled with initializing the display driver properly.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Segmentation Fault on Module Reload:</a:t>
            </a:r>
            <a:endParaRPr b="1"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Faced a segmentation fault when removing and adding the module due to improper cleanup.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1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31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CONCLUSION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182025" y="663075"/>
            <a:ext cx="83961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  KEY LEARNINGS</a:t>
            </a:r>
            <a:endParaRPr b="1" sz="27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Learned the Platform Driver Model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for managing embedded devices.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Worked with the I2C protocol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to communicate with hardware.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Implemented user-space to kernel-space communication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using ioctl.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Developed a driver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to control an OLED display and manage hardware interactions.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4800" y="65200"/>
            <a:ext cx="65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PROJECT OVERVIEW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396375" y="7281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304800" y="728175"/>
            <a:ext cx="86361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GOAL</a:t>
            </a:r>
            <a:endParaRPr b="1" sz="27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Developed an I2C driver for the SH1106 OLED display to control it from user space on a Raspberry Pi 4.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   WHATS ACHEIVED</a:t>
            </a:r>
            <a:endParaRPr b="1" sz="27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User-space applications can control the display by lighting a single pixel using an ioctl call.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3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3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32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WHATS NEXT?(Future Work)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82025" y="663075"/>
            <a:ext cx="83961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     Dynamic Configurations Via DTS: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Experiment with DTS for dynamic configurations.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     Video Output Support: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Enable video output to display advanced graphics or play videos on the screen.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DMA Integration: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Leverage DMA for efficient, high-speed data transfers to the OLED, minimizing CPU load.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Synchronization Mechanisms: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Use interrupts or locks to synchronize CPU and DMA, ensuring safe and consistent data updates.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" sz="6200" u="none" cap="none" strike="noStrike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THANK YOU</a:t>
            </a:r>
            <a:endParaRPr b="0" i="0" sz="62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3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06050" y="725250"/>
            <a:ext cx="8704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Raspberry Pi 4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running Raspbian OS.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SH1106 OLED Display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(128x64) connected via I2C.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GPIO Pins: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Communication is established using Raspberry pi’s GPIO pins.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Logical Analyser: </a:t>
            </a: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8 channel. 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818575" y="2527975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HARDWARE USED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3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4800" y="65200"/>
            <a:ext cx="65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COMMUNICATION FLOW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396375" y="7281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304800" y="728175"/>
            <a:ext cx="86361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User Space:</a:t>
            </a:r>
            <a:endParaRPr b="1"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User applications call functions (like SET_pixel()) from a display library.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Commands are sent to the display driver using ioctl().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Kernel Space (Driver):</a:t>
            </a:r>
            <a:endParaRPr b="1"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The driver receives the commands and translates them into I2C instructions.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It interacts with the hardware (SH1106) via I2C to update the display.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BLOCK DIAGRAM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594794" y="779425"/>
            <a:ext cx="3604631" cy="56421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Userspace  (Applications)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102836" y="1364550"/>
            <a:ext cx="515100" cy="2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7"/>
          <p:cNvSpPr/>
          <p:nvPr/>
        </p:nvSpPr>
        <p:spPr>
          <a:xfrm>
            <a:off x="2557825" y="1626120"/>
            <a:ext cx="3604631" cy="56421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Display IOCTLs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(API’s)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065867" y="2211246"/>
            <a:ext cx="515100" cy="2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2594770" y="2472117"/>
            <a:ext cx="3604631" cy="56421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Driver Kernel Space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Fops: read(),write(),ioctl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102848" y="3081440"/>
            <a:ext cx="515100" cy="2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2562472" y="3367321"/>
            <a:ext cx="3604631" cy="56421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I2C Bus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(Communication)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39804" y="3983266"/>
            <a:ext cx="515100" cy="2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17"/>
          <p:cNvSpPr/>
          <p:nvPr/>
        </p:nvSpPr>
        <p:spPr>
          <a:xfrm>
            <a:off x="2594793" y="4244836"/>
            <a:ext cx="3604631" cy="564214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SH1106 Display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(Hardware Target)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Device Driver Model</a:t>
            </a: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Linux is a system that helps the kernel communicate with hardware devices through drivers, making it easier for software to interact with hardware.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818575" y="2527975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DEVICE DRIVER MODEL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3" y="1498050"/>
            <a:ext cx="8930027" cy="34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b="1" lang="en" sz="27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Methods Considered:</a:t>
            </a:r>
            <a:endParaRPr b="1" sz="27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AutoNum type="arabicPeriod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Platform Driver Method (Chosen).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AutoNum type="arabicPeriod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Device Tree Source (DTS).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818575" y="2527975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9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METHODS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The Platform Bus in Linux is a virtual bus used to represent non-discoverable devices on embedded systems, allowing the kernel to manage them without needing external hardware detection.</a:t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715000" y="2470063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0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PLATFORM BUS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0" y="1976525"/>
            <a:ext cx="8704202" cy="30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0"/>
            <a:ext cx="48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04800" y="65210"/>
            <a:ext cx="5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06050" y="663077"/>
            <a:ext cx="8704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715000" y="2470063"/>
            <a:ext cx="33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715000" y="30480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flipH="1" rot="10800000">
            <a:off x="396375" y="651975"/>
            <a:ext cx="7770300" cy="11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304800" y="0"/>
            <a:ext cx="763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rgbClr val="434343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CODE SNIPPETS</a:t>
            </a:r>
            <a:endParaRPr b="0" i="0" sz="3800" u="none" cap="none" strike="noStrike">
              <a:solidFill>
                <a:srgbClr val="434343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-25" y="4992225"/>
            <a:ext cx="9144000" cy="151200"/>
          </a:xfrm>
          <a:prstGeom prst="rect">
            <a:avLst/>
          </a:prstGeom>
          <a:solidFill>
            <a:srgbClr val="83DAA1">
              <a:alpha val="84310"/>
            </a:srgbClr>
          </a:solidFill>
          <a:ln cap="flat" cmpd="sng" w="9525">
            <a:solidFill>
              <a:srgbClr val="83D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6" y="801338"/>
            <a:ext cx="7312678" cy="405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