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95" r:id="rId4"/>
    <p:sldId id="297" r:id="rId5"/>
    <p:sldId id="258" r:id="rId6"/>
    <p:sldId id="281" r:id="rId7"/>
    <p:sldId id="271" r:id="rId8"/>
    <p:sldId id="293" r:id="rId9"/>
    <p:sldId id="277" r:id="rId10"/>
    <p:sldId id="278" r:id="rId11"/>
    <p:sldId id="27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25"/>
    <a:srgbClr val="CC002B"/>
    <a:srgbClr val="C90016"/>
    <a:srgbClr val="B31B1B"/>
    <a:srgbClr val="E7E6E6"/>
    <a:srgbClr val="FFFFFF"/>
    <a:srgbClr val="F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71061" autoAdjust="0"/>
  </p:normalViewPr>
  <p:slideViewPr>
    <p:cSldViewPr snapToGrid="0">
      <p:cViewPr varScale="1">
        <p:scale>
          <a:sx n="92" d="100"/>
          <a:sy n="92" d="100"/>
        </p:scale>
        <p:origin x="102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39D5-AE3F-4A75-BF81-76CD0CA5B7D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5A7FB-277B-45F7-95EE-4B5FFB84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9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8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5A7FB-277B-45F7-95EE-4B5FFB847B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3DE3-2F41-4606-86A6-F7EAE058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AF91-1DA0-4570-9442-C0DD8EA0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1516-819B-4ABD-8D97-E4123F1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A3A-83F3-45E4-BE1A-06E12056967A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26E2-AFE8-437E-ACE6-5500918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4EF3-CADC-4257-8390-414422B9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0D8-8FF1-484B-A9F0-EA8780B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F50B6-36A2-4C95-8801-E2B7A371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DF3F-048F-42D4-B2D5-A1B1A012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8EEF-A705-4543-8DBF-26A3260CD574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57A0-2751-4208-ADEC-D2425331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8F79-8D25-43DF-B9C7-C26B7392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DE1D-8C5B-4EDA-9D2E-AE72E505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A43D7-A57B-43D0-97EF-54316128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70C5-EE41-44BA-9534-A9861C55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8457-2C0F-475F-BD38-0E8A51D84D10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8F84-9EAF-4E98-A432-F349A82D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CD94-10FF-4027-8B09-72612EC6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DE32-8102-40F4-A4B8-E8CE68E7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ACCA-FA64-4A2D-8F06-321DB64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6E41-A861-497C-9C16-A7C6D8A0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9EF1-F912-4347-A1C8-FF1876DA58A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87AA-A623-4936-A62D-9698CDD6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EFA5-8556-469E-9789-6BAA8D95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E640-11CC-4AC2-AF8A-86745F64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F59D-0831-4985-A15F-B73AFBE8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A47E-4982-42A6-9E8A-22275254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E9F7-8771-433A-BEDE-4EE80097EE99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19D3-08C9-4232-A622-292C0F3C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6C2B-F47C-4C4A-BBEB-038E796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1A8C-423A-43E0-9E85-2206657D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2204-8B05-4EB5-9181-F8CBD695B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2353-759C-4305-A946-E705D564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B0EE-C278-417D-8E02-916D175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4698-B9DC-44A8-A6D2-D5FEFFD775D1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4F3DA-A5FD-4959-871C-9BE8B0BC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7EF0-C63F-41CF-88D4-79F2675D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62A9-4CBD-4757-B7D9-994EA154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CB56-BE97-4455-8CF9-157800E9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92AC-7CC1-498C-9E15-53A594636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05893-FA2D-47D7-9AB8-3B34839D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16EC6-9515-4A59-AACD-DCDAFF35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D7979-01BE-463B-963D-5CCE642A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50EA-FFE6-4F58-A3A9-7776D7FF22E9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F6542-E33F-4383-AFB7-7C92D2EC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82C6F-1BF4-43FE-BB98-279D181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D315-70CE-423B-8D49-D51FDD3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0F498-7384-4F37-9A12-FFCBFEBE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F4-2BFA-471C-ADE8-89D697BB9967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CF62-941D-4E5E-85D5-7304DFA7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113E-3CE7-4318-A995-8CC32960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15C80-BDB6-4992-A861-062DF647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714-7032-4103-BACD-2715997166FC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18DF8-C1C5-4862-A0DF-0CD4E63A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210A8-D070-414F-8373-8715B9EC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F251-571D-4F7C-A1FE-E26C401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DDB4-CA6E-4951-A218-A4B8A278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6E029-7D65-45E0-A6EA-7D3646D8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074C-16E4-4FC4-9845-6688544C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52F2-2EDA-42F1-A9FE-5399EC050A89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4647-32CB-406C-BF7A-5326376A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D6B2-9EB7-436C-99B6-6CF23EFA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CE34-5F37-4884-B9CA-970915F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0896-A721-4B4E-857F-61E3920C8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79D9-F066-4EE7-A936-2B010310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B112-2FDE-4E2C-B9C7-73C31A33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575-35C3-4F39-9CD7-5D2D30A9850B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09CA-EFC2-4E1E-AB85-FAB1EF00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7DBD-A0B8-4A22-926F-E7BDC53D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8D4E-6A7E-46D4-87AF-4ACEEC58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B0D3-CF9C-4A54-9562-39EC33BD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B838-49BF-4C5E-A3C0-3CD21C71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3897-C039-412F-9DC5-535E32E97D54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A8F8-008D-42F3-8B76-8DB32CE1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9451-DA5D-4756-AB3D-E9575796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7FAE-050D-45EE-83E1-038876A0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hyperlink" Target="https://github.com/princeton-sns/gryff-rs" TargetMode="External"/><Relationship Id="rId4" Type="http://schemas.openxmlformats.org/officeDocument/2006/relationships/hyperlink" Target="https://github.com/princeton-sns/spanner-rs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sv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6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4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1BA1-C206-46D8-9B70-212C5C27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590" y="1122363"/>
            <a:ext cx="10218821" cy="2387600"/>
          </a:xfrm>
        </p:spPr>
        <p:txBody>
          <a:bodyPr anchor="ctr" anchorCtr="0"/>
          <a:lstStyle/>
          <a:p>
            <a:r>
              <a:rPr lang="en-US" b="1" dirty="0"/>
              <a:t>Regular Sequential Serializability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2946-0F94-4901-9973-246774C4F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Jeffrey Helt</a:t>
            </a:r>
            <a:r>
              <a:rPr lang="en-US" sz="2800" baseline="30000" dirty="0">
                <a:solidFill>
                  <a:srgbClr val="F58025"/>
                </a:solidFill>
              </a:rPr>
              <a:t>◊</a:t>
            </a:r>
          </a:p>
          <a:p>
            <a:r>
              <a:rPr lang="en-US" dirty="0"/>
              <a:t>Matthew Burke</a:t>
            </a:r>
            <a:r>
              <a:rPr lang="en-US" b="1" baseline="30000" dirty="0">
                <a:solidFill>
                  <a:srgbClr val="B31B1B"/>
                </a:solidFill>
              </a:rPr>
              <a:t>○</a:t>
            </a:r>
            <a:r>
              <a:rPr lang="en-US" dirty="0"/>
              <a:t>, Amit Levy</a:t>
            </a:r>
            <a:r>
              <a:rPr lang="en-US" baseline="30000" dirty="0">
                <a:solidFill>
                  <a:srgbClr val="F58025"/>
                </a:solidFill>
              </a:rPr>
              <a:t>◊</a:t>
            </a:r>
            <a:r>
              <a:rPr lang="en-US" dirty="0"/>
              <a:t>, Wyatt Lloyd</a:t>
            </a:r>
            <a:r>
              <a:rPr lang="en-US" baseline="30000" dirty="0">
                <a:solidFill>
                  <a:srgbClr val="F58025"/>
                </a:solidFill>
              </a:rPr>
              <a:t>◊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baseline="30000" dirty="0">
                <a:solidFill>
                  <a:srgbClr val="F58025"/>
                </a:solidFill>
              </a:rPr>
              <a:t>◊</a:t>
            </a:r>
            <a:r>
              <a:rPr lang="en-US" sz="2000" dirty="0">
                <a:solidFill>
                  <a:srgbClr val="F58025"/>
                </a:solidFill>
              </a:rPr>
              <a:t>Princeton University</a:t>
            </a:r>
            <a:r>
              <a:rPr lang="en-US" sz="2000" baseline="30000" dirty="0">
                <a:solidFill>
                  <a:srgbClr val="F58025"/>
                </a:solidFill>
              </a:rPr>
              <a:t>	</a:t>
            </a:r>
            <a:r>
              <a:rPr lang="en-US" sz="2000" b="1" baseline="30000" dirty="0">
                <a:solidFill>
                  <a:srgbClr val="B31B1B"/>
                </a:solidFill>
              </a:rPr>
              <a:t>○</a:t>
            </a:r>
            <a:r>
              <a:rPr lang="en-US" sz="2000" dirty="0">
                <a:solidFill>
                  <a:srgbClr val="B31B1B"/>
                </a:solidFill>
              </a:rPr>
              <a:t>Cornell University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072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35;p4">
            <a:extLst>
              <a:ext uri="{FF2B5EF4-FFF2-40B4-BE49-F238E27FC236}">
                <a16:creationId xmlns:a16="http://schemas.microsoft.com/office/drawing/2014/main" id="{0335CC32-F644-4E74-A7DA-485168C9D5D7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4983970"/>
            <a:ext cx="8321678" cy="523181"/>
            <a:chOff x="133433" y="708953"/>
            <a:chExt cx="3593165" cy="200866"/>
          </a:xfrm>
        </p:grpSpPr>
        <p:sp>
          <p:nvSpPr>
            <p:cNvPr id="78" name="Google Shape;136;p4">
              <a:extLst>
                <a:ext uri="{FF2B5EF4-FFF2-40B4-BE49-F238E27FC236}">
                  <a16:creationId xmlns:a16="http://schemas.microsoft.com/office/drawing/2014/main" id="{6CE6DF63-F8C1-4FB4-B8D2-FF0C3A2C7FF0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App-R2</a:t>
              </a:r>
              <a:endParaRPr sz="3200" dirty="0"/>
            </a:p>
          </p:txBody>
        </p:sp>
        <p:cxnSp>
          <p:nvCxnSpPr>
            <p:cNvPr id="79" name="Google Shape;137;p4">
              <a:extLst>
                <a:ext uri="{FF2B5EF4-FFF2-40B4-BE49-F238E27FC236}">
                  <a16:creationId xmlns:a16="http://schemas.microsoft.com/office/drawing/2014/main" id="{3236B193-921C-4384-B065-CB1BAB1CF1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4" name="Google Shape;135;p4">
            <a:extLst>
              <a:ext uri="{FF2B5EF4-FFF2-40B4-BE49-F238E27FC236}">
                <a16:creationId xmlns:a16="http://schemas.microsoft.com/office/drawing/2014/main" id="{D926FBFA-35CA-4A7C-8567-DC54D1CDA301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2481437"/>
            <a:ext cx="8321678" cy="523181"/>
            <a:chOff x="133433" y="708953"/>
            <a:chExt cx="3593165" cy="200866"/>
          </a:xfrm>
        </p:grpSpPr>
        <p:sp>
          <p:nvSpPr>
            <p:cNvPr id="75" name="Google Shape;136;p4">
              <a:extLst>
                <a:ext uri="{FF2B5EF4-FFF2-40B4-BE49-F238E27FC236}">
                  <a16:creationId xmlns:a16="http://schemas.microsoft.com/office/drawing/2014/main" id="{385069ED-4395-4F22-ADE7-A2ADAF9C5B3A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App-R1</a:t>
              </a:r>
              <a:endParaRPr sz="3200" dirty="0"/>
            </a:p>
          </p:txBody>
        </p:sp>
        <p:cxnSp>
          <p:nvCxnSpPr>
            <p:cNvPr id="76" name="Google Shape;137;p4">
              <a:extLst>
                <a:ext uri="{FF2B5EF4-FFF2-40B4-BE49-F238E27FC236}">
                  <a16:creationId xmlns:a16="http://schemas.microsoft.com/office/drawing/2014/main" id="{2E229FCB-A158-427D-8ABD-B1916070FE4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33096-DCA7-4CC8-8AA2-4518A12B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(Strict Serializability)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3F8C6-DC11-403C-B7F8-5A555D6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10</a:t>
            </a:fld>
            <a:endParaRPr lang="en-US"/>
          </a:p>
        </p:txBody>
      </p:sp>
      <p:grpSp>
        <p:nvGrpSpPr>
          <p:cNvPr id="56" name="Google Shape;135;p4">
            <a:extLst>
              <a:ext uri="{FF2B5EF4-FFF2-40B4-BE49-F238E27FC236}">
                <a16:creationId xmlns:a16="http://schemas.microsoft.com/office/drawing/2014/main" id="{2F50EE4C-5265-4C67-BDA4-7B0953FBADC2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4155314"/>
            <a:ext cx="8580020" cy="523181"/>
            <a:chOff x="21885" y="708953"/>
            <a:chExt cx="3704713" cy="200866"/>
          </a:xfrm>
        </p:grpSpPr>
        <p:sp>
          <p:nvSpPr>
            <p:cNvPr id="57" name="Google Shape;136;p4">
              <a:extLst>
                <a:ext uri="{FF2B5EF4-FFF2-40B4-BE49-F238E27FC236}">
                  <a16:creationId xmlns:a16="http://schemas.microsoft.com/office/drawing/2014/main" id="{AD6E839F-0C86-4E91-B7A1-305D871CF37D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Shard-Y</a:t>
              </a:r>
              <a:endParaRPr sz="3200" dirty="0"/>
            </a:p>
          </p:txBody>
        </p:sp>
        <p:cxnSp>
          <p:nvCxnSpPr>
            <p:cNvPr id="58" name="Google Shape;137;p4">
              <a:extLst>
                <a:ext uri="{FF2B5EF4-FFF2-40B4-BE49-F238E27FC236}">
                  <a16:creationId xmlns:a16="http://schemas.microsoft.com/office/drawing/2014/main" id="{308D7726-1FC2-40E9-ABE7-50E6B46693B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" name="Google Shape;135;p4">
            <a:extLst>
              <a:ext uri="{FF2B5EF4-FFF2-40B4-BE49-F238E27FC236}">
                <a16:creationId xmlns:a16="http://schemas.microsoft.com/office/drawing/2014/main" id="{0BF4207D-63AF-48BF-8C92-07261AF0E2E5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1700771"/>
            <a:ext cx="8321678" cy="523181"/>
            <a:chOff x="133433" y="708953"/>
            <a:chExt cx="3593165" cy="200866"/>
          </a:xfrm>
        </p:grpSpPr>
        <p:sp>
          <p:nvSpPr>
            <p:cNvPr id="60" name="Google Shape;136;p4">
              <a:extLst>
                <a:ext uri="{FF2B5EF4-FFF2-40B4-BE49-F238E27FC236}">
                  <a16:creationId xmlns:a16="http://schemas.microsoft.com/office/drawing/2014/main" id="{009085BC-E716-44D4-8685-C24BFE3CEC97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App-W</a:t>
              </a:r>
              <a:endParaRPr sz="3200" dirty="0"/>
            </a:p>
          </p:txBody>
        </p:sp>
        <p:cxnSp>
          <p:nvCxnSpPr>
            <p:cNvPr id="61" name="Google Shape;137;p4">
              <a:extLst>
                <a:ext uri="{FF2B5EF4-FFF2-40B4-BE49-F238E27FC236}">
                  <a16:creationId xmlns:a16="http://schemas.microsoft.com/office/drawing/2014/main" id="{18631426-18D8-4C27-BA65-4C15A0344D0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2" name="Google Shape;135;p4">
            <a:extLst>
              <a:ext uri="{FF2B5EF4-FFF2-40B4-BE49-F238E27FC236}">
                <a16:creationId xmlns:a16="http://schemas.microsoft.com/office/drawing/2014/main" id="{25BB0051-6C74-4B24-AD98-54316B85EE95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3312208"/>
            <a:ext cx="8580020" cy="523181"/>
            <a:chOff x="21885" y="708953"/>
            <a:chExt cx="3704713" cy="200866"/>
          </a:xfrm>
        </p:grpSpPr>
        <p:sp>
          <p:nvSpPr>
            <p:cNvPr id="63" name="Google Shape;136;p4">
              <a:extLst>
                <a:ext uri="{FF2B5EF4-FFF2-40B4-BE49-F238E27FC236}">
                  <a16:creationId xmlns:a16="http://schemas.microsoft.com/office/drawing/2014/main" id="{6D216768-8ABA-452D-9B01-AA9EBE3647CE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Shard-X</a:t>
              </a:r>
              <a:endParaRPr sz="3200" dirty="0"/>
            </a:p>
          </p:txBody>
        </p:sp>
        <p:cxnSp>
          <p:nvCxnSpPr>
            <p:cNvPr id="64" name="Google Shape;137;p4">
              <a:extLst>
                <a:ext uri="{FF2B5EF4-FFF2-40B4-BE49-F238E27FC236}">
                  <a16:creationId xmlns:a16="http://schemas.microsoft.com/office/drawing/2014/main" id="{2D32E32C-6946-4B8A-B8FA-309E15AA250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65" name="Google Shape;241;p6">
            <a:extLst>
              <a:ext uri="{FF2B5EF4-FFF2-40B4-BE49-F238E27FC236}">
                <a16:creationId xmlns:a16="http://schemas.microsoft.com/office/drawing/2014/main" id="{216DB13C-45BF-4B11-B8DC-A5786A898F36}"/>
              </a:ext>
            </a:extLst>
          </p:cNvPr>
          <p:cNvCxnSpPr/>
          <p:nvPr/>
        </p:nvCxnSpPr>
        <p:spPr>
          <a:xfrm>
            <a:off x="3407337" y="1965380"/>
            <a:ext cx="388791" cy="163350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243;p6">
            <a:extLst>
              <a:ext uri="{FF2B5EF4-FFF2-40B4-BE49-F238E27FC236}">
                <a16:creationId xmlns:a16="http://schemas.microsoft.com/office/drawing/2014/main" id="{FABEFF8E-6FCE-4BFE-8546-712FE33E747A}"/>
              </a:ext>
            </a:extLst>
          </p:cNvPr>
          <p:cNvCxnSpPr/>
          <p:nvPr/>
        </p:nvCxnSpPr>
        <p:spPr>
          <a:xfrm>
            <a:off x="3407337" y="1989930"/>
            <a:ext cx="194395" cy="2405441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" name="Google Shape;246;p6">
            <a:extLst>
              <a:ext uri="{FF2B5EF4-FFF2-40B4-BE49-F238E27FC236}">
                <a16:creationId xmlns:a16="http://schemas.microsoft.com/office/drawing/2014/main" id="{32E4BCF0-94F1-46E4-A520-2360CFF9E1F6}"/>
              </a:ext>
            </a:extLst>
          </p:cNvPr>
          <p:cNvCxnSpPr/>
          <p:nvPr/>
        </p:nvCxnSpPr>
        <p:spPr>
          <a:xfrm rot="10800000" flipH="1">
            <a:off x="4101290" y="3574317"/>
            <a:ext cx="294342" cy="82105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Google Shape;242;p6">
            <a:extLst>
              <a:ext uri="{FF2B5EF4-FFF2-40B4-BE49-F238E27FC236}">
                <a16:creationId xmlns:a16="http://schemas.microsoft.com/office/drawing/2014/main" id="{CC48AEF9-028A-467A-9E8B-081CECF5D17B}"/>
              </a:ext>
            </a:extLst>
          </p:cNvPr>
          <p:cNvSpPr/>
          <p:nvPr/>
        </p:nvSpPr>
        <p:spPr>
          <a:xfrm rot="5400000">
            <a:off x="6429666" y="1940607"/>
            <a:ext cx="171387" cy="49586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45;p6">
            <a:extLst>
              <a:ext uri="{FF2B5EF4-FFF2-40B4-BE49-F238E27FC236}">
                <a16:creationId xmlns:a16="http://schemas.microsoft.com/office/drawing/2014/main" id="{61BAA4EA-3A61-4569-BE7A-ADEF69FC456F}"/>
              </a:ext>
            </a:extLst>
          </p:cNvPr>
          <p:cNvSpPr/>
          <p:nvPr/>
        </p:nvSpPr>
        <p:spPr>
          <a:xfrm rot="5400000">
            <a:off x="5219399" y="3087648"/>
            <a:ext cx="173736" cy="1005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57;p6">
            <a:extLst>
              <a:ext uri="{FF2B5EF4-FFF2-40B4-BE49-F238E27FC236}">
                <a16:creationId xmlns:a16="http://schemas.microsoft.com/office/drawing/2014/main" id="{7E3DE7BF-FD2F-45F4-971E-C33E33EA2E11}"/>
              </a:ext>
            </a:extLst>
          </p:cNvPr>
          <p:cNvSpPr/>
          <p:nvPr/>
        </p:nvSpPr>
        <p:spPr>
          <a:xfrm>
            <a:off x="5829139" y="3576452"/>
            <a:ext cx="3167440" cy="801026"/>
          </a:xfrm>
          <a:custGeom>
            <a:avLst/>
            <a:gdLst/>
            <a:ahLst/>
            <a:cxnLst/>
            <a:rect l="l" t="t" r="r" b="b"/>
            <a:pathLst>
              <a:path w="1581150" h="509588" extrusionOk="0">
                <a:moveTo>
                  <a:pt x="0" y="0"/>
                </a:moveTo>
                <a:cubicBezTo>
                  <a:pt x="3519" y="103187"/>
                  <a:pt x="7037" y="208757"/>
                  <a:pt x="10556" y="309562"/>
                </a:cubicBezTo>
                <a:cubicBezTo>
                  <a:pt x="36025" y="354805"/>
                  <a:pt x="47821" y="361950"/>
                  <a:pt x="114300" y="366713"/>
                </a:cubicBezTo>
                <a:lnTo>
                  <a:pt x="1519238" y="361950"/>
                </a:lnTo>
                <a:cubicBezTo>
                  <a:pt x="1563350" y="361156"/>
                  <a:pt x="1566451" y="365125"/>
                  <a:pt x="1578666" y="381000"/>
                </a:cubicBezTo>
                <a:lnTo>
                  <a:pt x="1581150" y="509588"/>
                </a:ln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56;p6">
            <a:extLst>
              <a:ext uri="{FF2B5EF4-FFF2-40B4-BE49-F238E27FC236}">
                <a16:creationId xmlns:a16="http://schemas.microsoft.com/office/drawing/2014/main" id="{B1FF2DA7-C7C7-407C-B612-24512933A39E}"/>
              </a:ext>
            </a:extLst>
          </p:cNvPr>
          <p:cNvSpPr/>
          <p:nvPr/>
        </p:nvSpPr>
        <p:spPr>
          <a:xfrm>
            <a:off x="5829371" y="1941363"/>
            <a:ext cx="3729052" cy="1637258"/>
          </a:xfrm>
          <a:custGeom>
            <a:avLst/>
            <a:gdLst/>
            <a:ahLst/>
            <a:cxnLst/>
            <a:rect l="l" t="t" r="r" b="b"/>
            <a:pathLst>
              <a:path w="2634469" h="1812640" extrusionOk="0">
                <a:moveTo>
                  <a:pt x="0" y="1812640"/>
                </a:moveTo>
                <a:lnTo>
                  <a:pt x="39361" y="760182"/>
                </a:lnTo>
                <a:cubicBezTo>
                  <a:pt x="70032" y="628342"/>
                  <a:pt x="96405" y="634637"/>
                  <a:pt x="200161" y="613306"/>
                </a:cubicBezTo>
                <a:lnTo>
                  <a:pt x="2364122" y="613392"/>
                </a:lnTo>
                <a:cubicBezTo>
                  <a:pt x="2449844" y="604871"/>
                  <a:pt x="2539867" y="635029"/>
                  <a:pt x="2586896" y="565729"/>
                </a:cubicBezTo>
                <a:cubicBezTo>
                  <a:pt x="2641088" y="477846"/>
                  <a:pt x="2635093" y="428641"/>
                  <a:pt x="2633397" y="357334"/>
                </a:cubicBezTo>
                <a:lnTo>
                  <a:pt x="2633397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255;p6" descr="Lock with solid fill">
            <a:extLst>
              <a:ext uri="{FF2B5EF4-FFF2-40B4-BE49-F238E27FC236}">
                <a16:creationId xmlns:a16="http://schemas.microsoft.com/office/drawing/2014/main" id="{909D9556-0A02-445C-BF10-93E1DA0D49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375" y="3292067"/>
            <a:ext cx="548613" cy="44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47;p6">
            <a:extLst>
              <a:ext uri="{FF2B5EF4-FFF2-40B4-BE49-F238E27FC236}">
                <a16:creationId xmlns:a16="http://schemas.microsoft.com/office/drawing/2014/main" id="{CD5EB45D-C37F-4FC4-BB51-E6B3C882B856}"/>
              </a:ext>
            </a:extLst>
          </p:cNvPr>
          <p:cNvCxnSpPr/>
          <p:nvPr/>
        </p:nvCxnSpPr>
        <p:spPr>
          <a:xfrm>
            <a:off x="6359138" y="2746105"/>
            <a:ext cx="159343" cy="85278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" name="Google Shape;248;p6">
            <a:extLst>
              <a:ext uri="{FF2B5EF4-FFF2-40B4-BE49-F238E27FC236}">
                <a16:creationId xmlns:a16="http://schemas.microsoft.com/office/drawing/2014/main" id="{A3D3E3F9-F184-45D1-A2BA-8BCDD25E0E5D}"/>
              </a:ext>
            </a:extLst>
          </p:cNvPr>
          <p:cNvCxnSpPr/>
          <p:nvPr/>
        </p:nvCxnSpPr>
        <p:spPr>
          <a:xfrm rot="10800000" flipH="1">
            <a:off x="6554993" y="2721528"/>
            <a:ext cx="313388" cy="8650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3" name="Google Shape;244;p6" descr="Lock with solid fill">
            <a:extLst>
              <a:ext uri="{FF2B5EF4-FFF2-40B4-BE49-F238E27FC236}">
                <a16:creationId xmlns:a16="http://schemas.microsoft.com/office/drawing/2014/main" id="{9E4A968B-10F8-45BB-ABA5-4C20E71F62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1651" y="4123616"/>
            <a:ext cx="548613" cy="44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16976-EA86-4045-ABCF-BF4F7B978996}"/>
              </a:ext>
            </a:extLst>
          </p:cNvPr>
          <p:cNvGrpSpPr/>
          <p:nvPr/>
        </p:nvGrpSpPr>
        <p:grpSpPr>
          <a:xfrm>
            <a:off x="4506281" y="1617523"/>
            <a:ext cx="4783634" cy="4922095"/>
            <a:chOff x="3342621" y="1173388"/>
            <a:chExt cx="4783634" cy="4922095"/>
          </a:xfrm>
        </p:grpSpPr>
        <p:cxnSp>
          <p:nvCxnSpPr>
            <p:cNvPr id="54" name="Google Shape;251;p6">
              <a:extLst>
                <a:ext uri="{FF2B5EF4-FFF2-40B4-BE49-F238E27FC236}">
                  <a16:creationId xmlns:a16="http://schemas.microsoft.com/office/drawing/2014/main" id="{2AA964BB-1BF6-4CFB-A49E-E81690D86D36}"/>
                </a:ext>
              </a:extLst>
            </p:cNvPr>
            <p:cNvCxnSpPr>
              <a:cxnSpLocks/>
            </p:cNvCxnSpPr>
            <p:nvPr/>
          </p:nvCxnSpPr>
          <p:spPr>
            <a:xfrm>
              <a:off x="5734585" y="1173388"/>
              <a:ext cx="0" cy="4023360"/>
            </a:xfrm>
            <a:prstGeom prst="straightConnector1">
              <a:avLst/>
            </a:prstGeom>
            <a:noFill/>
            <a:ln w="57150" cap="flat" cmpd="sng">
              <a:solidFill>
                <a:srgbClr val="C900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B73A0F9-AD24-4FCB-80E1-8CA789E2CCB4}"/>
                </a:ext>
              </a:extLst>
            </p:cNvPr>
            <p:cNvSpPr/>
            <p:nvPr/>
          </p:nvSpPr>
          <p:spPr>
            <a:xfrm>
              <a:off x="3342621" y="5176082"/>
              <a:ext cx="4783634" cy="919401"/>
            </a:xfrm>
            <a:prstGeom prst="roundRect">
              <a:avLst/>
            </a:prstGeom>
            <a:noFill/>
            <a:ln w="57150">
              <a:solidFill>
                <a:srgbClr val="C90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90016"/>
                  </a:solidFill>
                </a:rPr>
                <a:t>Strict serializability forces read-only transactions to sometimes block</a:t>
              </a:r>
            </a:p>
          </p:txBody>
        </p:sp>
      </p:grpSp>
      <p:cxnSp>
        <p:nvCxnSpPr>
          <p:cNvPr id="30" name="Google Shape;252;p6">
            <a:extLst>
              <a:ext uri="{FF2B5EF4-FFF2-40B4-BE49-F238E27FC236}">
                <a16:creationId xmlns:a16="http://schemas.microsoft.com/office/drawing/2014/main" id="{E81C5FDD-2867-4EEC-B98C-7BB4932A688B}"/>
              </a:ext>
            </a:extLst>
          </p:cNvPr>
          <p:cNvCxnSpPr>
            <a:cxnSpLocks/>
          </p:cNvCxnSpPr>
          <p:nvPr/>
        </p:nvCxnSpPr>
        <p:spPr>
          <a:xfrm>
            <a:off x="8978451" y="4400451"/>
            <a:ext cx="159343" cy="850392"/>
          </a:xfrm>
          <a:prstGeom prst="straightConnector1">
            <a:avLst/>
          </a:prstGeom>
          <a:noFill/>
          <a:ln w="76200" cap="flat" cmpd="sng">
            <a:solidFill>
              <a:srgbClr val="C9001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42;p6">
            <a:extLst>
              <a:ext uri="{FF2B5EF4-FFF2-40B4-BE49-F238E27FC236}">
                <a16:creationId xmlns:a16="http://schemas.microsoft.com/office/drawing/2014/main" id="{4608C74B-5A89-45C8-A9BC-A0B14BDA6E48}"/>
              </a:ext>
            </a:extLst>
          </p:cNvPr>
          <p:cNvSpPr/>
          <p:nvPr/>
        </p:nvSpPr>
        <p:spPr>
          <a:xfrm rot="5400000">
            <a:off x="8366168" y="3825561"/>
            <a:ext cx="91440" cy="1188720"/>
          </a:xfrm>
          <a:prstGeom prst="rect">
            <a:avLst/>
          </a:prstGeom>
          <a:solidFill>
            <a:srgbClr val="C90016"/>
          </a:solidFill>
          <a:ln>
            <a:solidFill>
              <a:srgbClr val="C9001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253;p6">
            <a:extLst>
              <a:ext uri="{FF2B5EF4-FFF2-40B4-BE49-F238E27FC236}">
                <a16:creationId xmlns:a16="http://schemas.microsoft.com/office/drawing/2014/main" id="{07A1177A-0242-489A-9CB1-6C543EEE948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97082" y="4385892"/>
            <a:ext cx="313388" cy="8650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818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3096-DCA7-4CC8-8AA2-4518A12B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Spanner-RSS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CBB16-837B-499E-91F3-BAD1094F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11</a:t>
            </a:fld>
            <a:endParaRPr lang="en-US"/>
          </a:p>
        </p:txBody>
      </p:sp>
      <p:grpSp>
        <p:nvGrpSpPr>
          <p:cNvPr id="54" name="Google Shape;135;p4">
            <a:extLst>
              <a:ext uri="{FF2B5EF4-FFF2-40B4-BE49-F238E27FC236}">
                <a16:creationId xmlns:a16="http://schemas.microsoft.com/office/drawing/2014/main" id="{769B9E7B-822F-4D88-842A-D04770092A56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4983970"/>
            <a:ext cx="8321678" cy="523181"/>
            <a:chOff x="133433" y="708953"/>
            <a:chExt cx="3593165" cy="200866"/>
          </a:xfrm>
        </p:grpSpPr>
        <p:sp>
          <p:nvSpPr>
            <p:cNvPr id="56" name="Google Shape;136;p4">
              <a:extLst>
                <a:ext uri="{FF2B5EF4-FFF2-40B4-BE49-F238E27FC236}">
                  <a16:creationId xmlns:a16="http://schemas.microsoft.com/office/drawing/2014/main" id="{0C87839E-40D2-4A49-92CE-3365FBF8C38C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App-R2</a:t>
              </a:r>
              <a:endParaRPr sz="3200" dirty="0"/>
            </a:p>
          </p:txBody>
        </p:sp>
        <p:cxnSp>
          <p:nvCxnSpPr>
            <p:cNvPr id="57" name="Google Shape;137;p4">
              <a:extLst>
                <a:ext uri="{FF2B5EF4-FFF2-40B4-BE49-F238E27FC236}">
                  <a16:creationId xmlns:a16="http://schemas.microsoft.com/office/drawing/2014/main" id="{296F75D5-E6D5-4BEA-9E70-3CB7260AFD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8" name="Google Shape;135;p4">
            <a:extLst>
              <a:ext uri="{FF2B5EF4-FFF2-40B4-BE49-F238E27FC236}">
                <a16:creationId xmlns:a16="http://schemas.microsoft.com/office/drawing/2014/main" id="{25983D18-747E-48EB-9E93-AFA324C477AC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2481437"/>
            <a:ext cx="8321678" cy="523181"/>
            <a:chOff x="133433" y="708953"/>
            <a:chExt cx="3593165" cy="200866"/>
          </a:xfrm>
        </p:grpSpPr>
        <p:sp>
          <p:nvSpPr>
            <p:cNvPr id="59" name="Google Shape;136;p4">
              <a:extLst>
                <a:ext uri="{FF2B5EF4-FFF2-40B4-BE49-F238E27FC236}">
                  <a16:creationId xmlns:a16="http://schemas.microsoft.com/office/drawing/2014/main" id="{D6ECE272-DF1A-4DA0-8DBE-FB838A7E25D6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App-R1</a:t>
              </a:r>
              <a:endParaRPr sz="3200" dirty="0"/>
            </a:p>
          </p:txBody>
        </p:sp>
        <p:cxnSp>
          <p:nvCxnSpPr>
            <p:cNvPr id="60" name="Google Shape;137;p4">
              <a:extLst>
                <a:ext uri="{FF2B5EF4-FFF2-40B4-BE49-F238E27FC236}">
                  <a16:creationId xmlns:a16="http://schemas.microsoft.com/office/drawing/2014/main" id="{64D80D06-3E1A-478E-B13E-83B43F3730B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1" name="Google Shape;135;p4">
            <a:extLst>
              <a:ext uri="{FF2B5EF4-FFF2-40B4-BE49-F238E27FC236}">
                <a16:creationId xmlns:a16="http://schemas.microsoft.com/office/drawing/2014/main" id="{8F058BD8-C4CF-4AF9-84FF-E1BE16DBEEBC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4155314"/>
            <a:ext cx="8580020" cy="523181"/>
            <a:chOff x="21885" y="708953"/>
            <a:chExt cx="3704713" cy="200866"/>
          </a:xfrm>
        </p:grpSpPr>
        <p:sp>
          <p:nvSpPr>
            <p:cNvPr id="62" name="Google Shape;136;p4">
              <a:extLst>
                <a:ext uri="{FF2B5EF4-FFF2-40B4-BE49-F238E27FC236}">
                  <a16:creationId xmlns:a16="http://schemas.microsoft.com/office/drawing/2014/main" id="{CEDA479F-655B-4B66-A24B-85859E0CBDEB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Shard-Y</a:t>
              </a:r>
              <a:endParaRPr sz="3200" dirty="0"/>
            </a:p>
          </p:txBody>
        </p:sp>
        <p:cxnSp>
          <p:nvCxnSpPr>
            <p:cNvPr id="63" name="Google Shape;137;p4">
              <a:extLst>
                <a:ext uri="{FF2B5EF4-FFF2-40B4-BE49-F238E27FC236}">
                  <a16:creationId xmlns:a16="http://schemas.microsoft.com/office/drawing/2014/main" id="{A1537297-33C5-4D50-A9B2-4EE2C75A056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4" name="Google Shape;135;p4">
            <a:extLst>
              <a:ext uri="{FF2B5EF4-FFF2-40B4-BE49-F238E27FC236}">
                <a16:creationId xmlns:a16="http://schemas.microsoft.com/office/drawing/2014/main" id="{69A4A37E-04D7-4B6D-ADFF-8DCD33E70944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1700771"/>
            <a:ext cx="8321678" cy="523181"/>
            <a:chOff x="133433" y="708953"/>
            <a:chExt cx="3593165" cy="200866"/>
          </a:xfrm>
        </p:grpSpPr>
        <p:sp>
          <p:nvSpPr>
            <p:cNvPr id="65" name="Google Shape;136;p4">
              <a:extLst>
                <a:ext uri="{FF2B5EF4-FFF2-40B4-BE49-F238E27FC236}">
                  <a16:creationId xmlns:a16="http://schemas.microsoft.com/office/drawing/2014/main" id="{C2897B76-8AE7-4250-98B8-16F0C349CDFA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App-W</a:t>
              </a:r>
              <a:endParaRPr sz="3200" dirty="0"/>
            </a:p>
          </p:txBody>
        </p:sp>
        <p:cxnSp>
          <p:nvCxnSpPr>
            <p:cNvPr id="66" name="Google Shape;137;p4">
              <a:extLst>
                <a:ext uri="{FF2B5EF4-FFF2-40B4-BE49-F238E27FC236}">
                  <a16:creationId xmlns:a16="http://schemas.microsoft.com/office/drawing/2014/main" id="{6C24E1EF-DEF1-4962-9FD3-2765401E6C3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7" name="Google Shape;135;p4">
            <a:extLst>
              <a:ext uri="{FF2B5EF4-FFF2-40B4-BE49-F238E27FC236}">
                <a16:creationId xmlns:a16="http://schemas.microsoft.com/office/drawing/2014/main" id="{A0C69ED8-F55C-4955-A177-50012FA46754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3312208"/>
            <a:ext cx="8580020" cy="523181"/>
            <a:chOff x="21885" y="708953"/>
            <a:chExt cx="3704713" cy="200866"/>
          </a:xfrm>
        </p:grpSpPr>
        <p:sp>
          <p:nvSpPr>
            <p:cNvPr id="68" name="Google Shape;136;p4">
              <a:extLst>
                <a:ext uri="{FF2B5EF4-FFF2-40B4-BE49-F238E27FC236}">
                  <a16:creationId xmlns:a16="http://schemas.microsoft.com/office/drawing/2014/main" id="{4FA88C6D-8907-4D23-8A41-1BE566F27E26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Shard-X</a:t>
              </a:r>
              <a:endParaRPr sz="3200" dirty="0"/>
            </a:p>
          </p:txBody>
        </p:sp>
        <p:cxnSp>
          <p:nvCxnSpPr>
            <p:cNvPr id="69" name="Google Shape;137;p4">
              <a:extLst>
                <a:ext uri="{FF2B5EF4-FFF2-40B4-BE49-F238E27FC236}">
                  <a16:creationId xmlns:a16="http://schemas.microsoft.com/office/drawing/2014/main" id="{A7E3A4B0-D187-4ACC-8913-8479A70D7D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0" name="Google Shape;241;p6">
            <a:extLst>
              <a:ext uri="{FF2B5EF4-FFF2-40B4-BE49-F238E27FC236}">
                <a16:creationId xmlns:a16="http://schemas.microsoft.com/office/drawing/2014/main" id="{F30E6AE5-AB43-42B5-B51E-F062CDA0C568}"/>
              </a:ext>
            </a:extLst>
          </p:cNvPr>
          <p:cNvCxnSpPr/>
          <p:nvPr/>
        </p:nvCxnSpPr>
        <p:spPr>
          <a:xfrm>
            <a:off x="3407337" y="1965380"/>
            <a:ext cx="388791" cy="163350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243;p6">
            <a:extLst>
              <a:ext uri="{FF2B5EF4-FFF2-40B4-BE49-F238E27FC236}">
                <a16:creationId xmlns:a16="http://schemas.microsoft.com/office/drawing/2014/main" id="{0B96A960-412A-4F79-B351-CD4F8850A010}"/>
              </a:ext>
            </a:extLst>
          </p:cNvPr>
          <p:cNvCxnSpPr/>
          <p:nvPr/>
        </p:nvCxnSpPr>
        <p:spPr>
          <a:xfrm>
            <a:off x="3407337" y="1989930"/>
            <a:ext cx="194395" cy="2405441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246;p6">
            <a:extLst>
              <a:ext uri="{FF2B5EF4-FFF2-40B4-BE49-F238E27FC236}">
                <a16:creationId xmlns:a16="http://schemas.microsoft.com/office/drawing/2014/main" id="{46DC4B8B-DC5B-4796-A943-E6E41C3A3061}"/>
              </a:ext>
            </a:extLst>
          </p:cNvPr>
          <p:cNvCxnSpPr/>
          <p:nvPr/>
        </p:nvCxnSpPr>
        <p:spPr>
          <a:xfrm rot="10800000" flipH="1">
            <a:off x="4101290" y="3574317"/>
            <a:ext cx="294342" cy="82105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242;p6">
            <a:extLst>
              <a:ext uri="{FF2B5EF4-FFF2-40B4-BE49-F238E27FC236}">
                <a16:creationId xmlns:a16="http://schemas.microsoft.com/office/drawing/2014/main" id="{9C1F70AA-6A30-4BDC-836F-BFD3800AFB0A}"/>
              </a:ext>
            </a:extLst>
          </p:cNvPr>
          <p:cNvSpPr/>
          <p:nvPr/>
        </p:nvSpPr>
        <p:spPr>
          <a:xfrm rot="5400000">
            <a:off x="6429666" y="1940607"/>
            <a:ext cx="171387" cy="49586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45;p6">
            <a:extLst>
              <a:ext uri="{FF2B5EF4-FFF2-40B4-BE49-F238E27FC236}">
                <a16:creationId xmlns:a16="http://schemas.microsoft.com/office/drawing/2014/main" id="{80A064FD-BFD6-4D02-885C-5152B18D196D}"/>
              </a:ext>
            </a:extLst>
          </p:cNvPr>
          <p:cNvSpPr/>
          <p:nvPr/>
        </p:nvSpPr>
        <p:spPr>
          <a:xfrm rot="5400000">
            <a:off x="5219399" y="3087648"/>
            <a:ext cx="173736" cy="1005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57;p6">
            <a:extLst>
              <a:ext uri="{FF2B5EF4-FFF2-40B4-BE49-F238E27FC236}">
                <a16:creationId xmlns:a16="http://schemas.microsoft.com/office/drawing/2014/main" id="{B79BC6CB-6B9F-4800-B288-3AE6415A0AB8}"/>
              </a:ext>
            </a:extLst>
          </p:cNvPr>
          <p:cNvSpPr/>
          <p:nvPr/>
        </p:nvSpPr>
        <p:spPr>
          <a:xfrm>
            <a:off x="5829139" y="3576452"/>
            <a:ext cx="3167440" cy="801026"/>
          </a:xfrm>
          <a:custGeom>
            <a:avLst/>
            <a:gdLst/>
            <a:ahLst/>
            <a:cxnLst/>
            <a:rect l="l" t="t" r="r" b="b"/>
            <a:pathLst>
              <a:path w="1581150" h="509588" extrusionOk="0">
                <a:moveTo>
                  <a:pt x="0" y="0"/>
                </a:moveTo>
                <a:cubicBezTo>
                  <a:pt x="3519" y="103187"/>
                  <a:pt x="7037" y="208757"/>
                  <a:pt x="10556" y="309562"/>
                </a:cubicBezTo>
                <a:cubicBezTo>
                  <a:pt x="36025" y="354805"/>
                  <a:pt x="47821" y="361950"/>
                  <a:pt x="114300" y="366713"/>
                </a:cubicBezTo>
                <a:lnTo>
                  <a:pt x="1519238" y="361950"/>
                </a:lnTo>
                <a:cubicBezTo>
                  <a:pt x="1563350" y="361156"/>
                  <a:pt x="1566451" y="365125"/>
                  <a:pt x="1578666" y="381000"/>
                </a:cubicBezTo>
                <a:lnTo>
                  <a:pt x="1581150" y="509588"/>
                </a:ln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56;p6">
            <a:extLst>
              <a:ext uri="{FF2B5EF4-FFF2-40B4-BE49-F238E27FC236}">
                <a16:creationId xmlns:a16="http://schemas.microsoft.com/office/drawing/2014/main" id="{313C38F9-D341-4BEA-AA39-96FCC239E010}"/>
              </a:ext>
            </a:extLst>
          </p:cNvPr>
          <p:cNvSpPr/>
          <p:nvPr/>
        </p:nvSpPr>
        <p:spPr>
          <a:xfrm>
            <a:off x="5829371" y="1941363"/>
            <a:ext cx="3729052" cy="1637258"/>
          </a:xfrm>
          <a:custGeom>
            <a:avLst/>
            <a:gdLst/>
            <a:ahLst/>
            <a:cxnLst/>
            <a:rect l="l" t="t" r="r" b="b"/>
            <a:pathLst>
              <a:path w="2634469" h="1812640" extrusionOk="0">
                <a:moveTo>
                  <a:pt x="0" y="1812640"/>
                </a:moveTo>
                <a:lnTo>
                  <a:pt x="39361" y="760182"/>
                </a:lnTo>
                <a:cubicBezTo>
                  <a:pt x="70032" y="628342"/>
                  <a:pt x="96405" y="634637"/>
                  <a:pt x="200161" y="613306"/>
                </a:cubicBezTo>
                <a:lnTo>
                  <a:pt x="2364122" y="613392"/>
                </a:lnTo>
                <a:cubicBezTo>
                  <a:pt x="2449844" y="604871"/>
                  <a:pt x="2539867" y="635029"/>
                  <a:pt x="2586896" y="565729"/>
                </a:cubicBezTo>
                <a:cubicBezTo>
                  <a:pt x="2641088" y="477846"/>
                  <a:pt x="2635093" y="428641"/>
                  <a:pt x="2633397" y="357334"/>
                </a:cubicBezTo>
                <a:lnTo>
                  <a:pt x="2633397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255;p6" descr="Lock with solid fill">
            <a:extLst>
              <a:ext uri="{FF2B5EF4-FFF2-40B4-BE49-F238E27FC236}">
                <a16:creationId xmlns:a16="http://schemas.microsoft.com/office/drawing/2014/main" id="{C8304B9B-6AAE-45DA-971E-C1B4BF7426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375" y="3292067"/>
            <a:ext cx="548613" cy="44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247;p6">
            <a:extLst>
              <a:ext uri="{FF2B5EF4-FFF2-40B4-BE49-F238E27FC236}">
                <a16:creationId xmlns:a16="http://schemas.microsoft.com/office/drawing/2014/main" id="{8E335CE1-BC53-47B7-8FFE-359A497B28CF}"/>
              </a:ext>
            </a:extLst>
          </p:cNvPr>
          <p:cNvCxnSpPr/>
          <p:nvPr/>
        </p:nvCxnSpPr>
        <p:spPr>
          <a:xfrm>
            <a:off x="6359138" y="2746105"/>
            <a:ext cx="159343" cy="85278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" name="Google Shape;248;p6">
            <a:extLst>
              <a:ext uri="{FF2B5EF4-FFF2-40B4-BE49-F238E27FC236}">
                <a16:creationId xmlns:a16="http://schemas.microsoft.com/office/drawing/2014/main" id="{5F5484AC-2480-4C27-89DA-AAF888B61359}"/>
              </a:ext>
            </a:extLst>
          </p:cNvPr>
          <p:cNvCxnSpPr/>
          <p:nvPr/>
        </p:nvCxnSpPr>
        <p:spPr>
          <a:xfrm rot="10800000" flipH="1">
            <a:off x="6554993" y="2721528"/>
            <a:ext cx="313388" cy="8650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0" name="Google Shape;244;p6" descr="Lock with solid fill">
            <a:extLst>
              <a:ext uri="{FF2B5EF4-FFF2-40B4-BE49-F238E27FC236}">
                <a16:creationId xmlns:a16="http://schemas.microsoft.com/office/drawing/2014/main" id="{F9BF5974-B46E-4DA9-ACC6-2E7B618CEC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1651" y="4123616"/>
            <a:ext cx="548613" cy="44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253;p6">
            <a:extLst>
              <a:ext uri="{FF2B5EF4-FFF2-40B4-BE49-F238E27FC236}">
                <a16:creationId xmlns:a16="http://schemas.microsoft.com/office/drawing/2014/main" id="{6CF4083C-06F9-4F85-93DD-8B93A48F87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97082" y="4385892"/>
            <a:ext cx="313388" cy="86506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2;p6">
            <a:extLst>
              <a:ext uri="{FF2B5EF4-FFF2-40B4-BE49-F238E27FC236}">
                <a16:creationId xmlns:a16="http://schemas.microsoft.com/office/drawing/2014/main" id="{E81C5FDD-2867-4EEC-B98C-7BB4932A688B}"/>
              </a:ext>
            </a:extLst>
          </p:cNvPr>
          <p:cNvCxnSpPr/>
          <p:nvPr/>
        </p:nvCxnSpPr>
        <p:spPr>
          <a:xfrm>
            <a:off x="7857544" y="4396499"/>
            <a:ext cx="159343" cy="868680"/>
          </a:xfrm>
          <a:prstGeom prst="straightConnector1">
            <a:avLst/>
          </a:prstGeom>
          <a:ln w="76200">
            <a:solidFill>
              <a:srgbClr val="F58025"/>
            </a:solidFill>
            <a:headEnd type="none" w="sm" len="sm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B2EEF8-E08C-41C5-BE56-BDCA42AE48FA}"/>
              </a:ext>
            </a:extLst>
          </p:cNvPr>
          <p:cNvGrpSpPr/>
          <p:nvPr/>
        </p:nvGrpSpPr>
        <p:grpSpPr>
          <a:xfrm>
            <a:off x="4565382" y="1595725"/>
            <a:ext cx="4663440" cy="4943893"/>
            <a:chOff x="3262557" y="1085753"/>
            <a:chExt cx="4663440" cy="4943893"/>
          </a:xfrm>
        </p:grpSpPr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C7406BF6-1D95-4C9F-9CE3-793485177C5F}"/>
                </a:ext>
              </a:extLst>
            </p:cNvPr>
            <p:cNvSpPr/>
            <p:nvPr/>
          </p:nvSpPr>
          <p:spPr>
            <a:xfrm rot="5400000">
              <a:off x="3651767" y="2996849"/>
              <a:ext cx="4023360" cy="201168"/>
            </a:xfrm>
            <a:custGeom>
              <a:avLst/>
              <a:gdLst>
                <a:gd name="connsiteX0" fmla="*/ 0 w 3749698"/>
                <a:gd name="connsiteY0" fmla="*/ 65809 h 164485"/>
                <a:gd name="connsiteX1" fmla="*/ 243402 w 3749698"/>
                <a:gd name="connsiteY1" fmla="*/ 144750 h 164485"/>
                <a:gd name="connsiteX2" fmla="*/ 486803 w 3749698"/>
                <a:gd name="connsiteY2" fmla="*/ 24 h 164485"/>
                <a:gd name="connsiteX3" fmla="*/ 703891 w 3749698"/>
                <a:gd name="connsiteY3" fmla="*/ 151328 h 164485"/>
                <a:gd name="connsiteX4" fmla="*/ 920978 w 3749698"/>
                <a:gd name="connsiteY4" fmla="*/ 24 h 164485"/>
                <a:gd name="connsiteX5" fmla="*/ 1118331 w 3749698"/>
                <a:gd name="connsiteY5" fmla="*/ 151328 h 164485"/>
                <a:gd name="connsiteX6" fmla="*/ 1322262 w 3749698"/>
                <a:gd name="connsiteY6" fmla="*/ 24 h 164485"/>
                <a:gd name="connsiteX7" fmla="*/ 1513036 w 3749698"/>
                <a:gd name="connsiteY7" fmla="*/ 164485 h 164485"/>
                <a:gd name="connsiteX8" fmla="*/ 1690653 w 3749698"/>
                <a:gd name="connsiteY8" fmla="*/ 24 h 164485"/>
                <a:gd name="connsiteX9" fmla="*/ 1861692 w 3749698"/>
                <a:gd name="connsiteY9" fmla="*/ 151328 h 164485"/>
                <a:gd name="connsiteX10" fmla="*/ 2032731 w 3749698"/>
                <a:gd name="connsiteY10" fmla="*/ 24 h 164485"/>
                <a:gd name="connsiteX11" fmla="*/ 2190613 w 3749698"/>
                <a:gd name="connsiteY11" fmla="*/ 151328 h 164485"/>
                <a:gd name="connsiteX12" fmla="*/ 2361652 w 3749698"/>
                <a:gd name="connsiteY12" fmla="*/ 6603 h 164485"/>
                <a:gd name="connsiteX13" fmla="*/ 2545848 w 3749698"/>
                <a:gd name="connsiteY13" fmla="*/ 144750 h 164485"/>
                <a:gd name="connsiteX14" fmla="*/ 2677416 w 3749698"/>
                <a:gd name="connsiteY14" fmla="*/ 6603 h 164485"/>
                <a:gd name="connsiteX15" fmla="*/ 2835298 w 3749698"/>
                <a:gd name="connsiteY15" fmla="*/ 144750 h 164485"/>
                <a:gd name="connsiteX16" fmla="*/ 2940553 w 3749698"/>
                <a:gd name="connsiteY16" fmla="*/ 24 h 164485"/>
                <a:gd name="connsiteX17" fmla="*/ 3124748 w 3749698"/>
                <a:gd name="connsiteY17" fmla="*/ 157906 h 164485"/>
                <a:gd name="connsiteX18" fmla="*/ 3249738 w 3749698"/>
                <a:gd name="connsiteY18" fmla="*/ 6603 h 164485"/>
                <a:gd name="connsiteX19" fmla="*/ 3427355 w 3749698"/>
                <a:gd name="connsiteY19" fmla="*/ 151328 h 164485"/>
                <a:gd name="connsiteX20" fmla="*/ 3558924 w 3749698"/>
                <a:gd name="connsiteY20" fmla="*/ 13181 h 164485"/>
                <a:gd name="connsiteX21" fmla="*/ 3749698 w 3749698"/>
                <a:gd name="connsiteY21" fmla="*/ 151328 h 1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49698" h="164485">
                  <a:moveTo>
                    <a:pt x="0" y="65809"/>
                  </a:moveTo>
                  <a:cubicBezTo>
                    <a:pt x="81134" y="110761"/>
                    <a:pt x="162268" y="155714"/>
                    <a:pt x="243402" y="144750"/>
                  </a:cubicBezTo>
                  <a:cubicBezTo>
                    <a:pt x="324536" y="133786"/>
                    <a:pt x="410055" y="-1072"/>
                    <a:pt x="486803" y="24"/>
                  </a:cubicBezTo>
                  <a:cubicBezTo>
                    <a:pt x="563551" y="1120"/>
                    <a:pt x="631529" y="151328"/>
                    <a:pt x="703891" y="151328"/>
                  </a:cubicBezTo>
                  <a:cubicBezTo>
                    <a:pt x="776253" y="151328"/>
                    <a:pt x="851905" y="24"/>
                    <a:pt x="920978" y="24"/>
                  </a:cubicBezTo>
                  <a:cubicBezTo>
                    <a:pt x="990051" y="24"/>
                    <a:pt x="1051450" y="151328"/>
                    <a:pt x="1118331" y="151328"/>
                  </a:cubicBezTo>
                  <a:cubicBezTo>
                    <a:pt x="1185212" y="151328"/>
                    <a:pt x="1256478" y="-2169"/>
                    <a:pt x="1322262" y="24"/>
                  </a:cubicBezTo>
                  <a:cubicBezTo>
                    <a:pt x="1388046" y="2217"/>
                    <a:pt x="1451638" y="164485"/>
                    <a:pt x="1513036" y="164485"/>
                  </a:cubicBezTo>
                  <a:cubicBezTo>
                    <a:pt x="1574434" y="164485"/>
                    <a:pt x="1632544" y="2217"/>
                    <a:pt x="1690653" y="24"/>
                  </a:cubicBezTo>
                  <a:cubicBezTo>
                    <a:pt x="1748762" y="-2169"/>
                    <a:pt x="1804679" y="151328"/>
                    <a:pt x="1861692" y="151328"/>
                  </a:cubicBezTo>
                  <a:cubicBezTo>
                    <a:pt x="1918705" y="151328"/>
                    <a:pt x="1977911" y="24"/>
                    <a:pt x="2032731" y="24"/>
                  </a:cubicBezTo>
                  <a:cubicBezTo>
                    <a:pt x="2087551" y="24"/>
                    <a:pt x="2135793" y="150232"/>
                    <a:pt x="2190613" y="151328"/>
                  </a:cubicBezTo>
                  <a:cubicBezTo>
                    <a:pt x="2245433" y="152425"/>
                    <a:pt x="2302446" y="7699"/>
                    <a:pt x="2361652" y="6603"/>
                  </a:cubicBezTo>
                  <a:cubicBezTo>
                    <a:pt x="2420858" y="5507"/>
                    <a:pt x="2493221" y="144750"/>
                    <a:pt x="2545848" y="144750"/>
                  </a:cubicBezTo>
                  <a:cubicBezTo>
                    <a:pt x="2598475" y="144750"/>
                    <a:pt x="2629174" y="6603"/>
                    <a:pt x="2677416" y="6603"/>
                  </a:cubicBezTo>
                  <a:cubicBezTo>
                    <a:pt x="2725658" y="6603"/>
                    <a:pt x="2791442" y="145846"/>
                    <a:pt x="2835298" y="144750"/>
                  </a:cubicBezTo>
                  <a:cubicBezTo>
                    <a:pt x="2879154" y="143654"/>
                    <a:pt x="2892312" y="-2169"/>
                    <a:pt x="2940553" y="24"/>
                  </a:cubicBezTo>
                  <a:cubicBezTo>
                    <a:pt x="2988794" y="2217"/>
                    <a:pt x="3073217" y="156810"/>
                    <a:pt x="3124748" y="157906"/>
                  </a:cubicBezTo>
                  <a:cubicBezTo>
                    <a:pt x="3176279" y="159002"/>
                    <a:pt x="3199304" y="7699"/>
                    <a:pt x="3249738" y="6603"/>
                  </a:cubicBezTo>
                  <a:cubicBezTo>
                    <a:pt x="3300172" y="5507"/>
                    <a:pt x="3375824" y="150232"/>
                    <a:pt x="3427355" y="151328"/>
                  </a:cubicBezTo>
                  <a:cubicBezTo>
                    <a:pt x="3478886" y="152424"/>
                    <a:pt x="3505200" y="13181"/>
                    <a:pt x="3558924" y="13181"/>
                  </a:cubicBezTo>
                  <a:cubicBezTo>
                    <a:pt x="3612648" y="13181"/>
                    <a:pt x="3710228" y="128304"/>
                    <a:pt x="3749698" y="151328"/>
                  </a:cubicBezTo>
                </a:path>
              </a:pathLst>
            </a:custGeom>
            <a:noFill/>
            <a:ln w="57150" cap="flat" cmpd="sng" algn="ctr">
              <a:solidFill>
                <a:srgbClr val="F58025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894A09F-61C4-4E1B-958B-1B1D03B2E024}"/>
                </a:ext>
              </a:extLst>
            </p:cNvPr>
            <p:cNvSpPr/>
            <p:nvPr/>
          </p:nvSpPr>
          <p:spPr>
            <a:xfrm>
              <a:off x="3262557" y="5110245"/>
              <a:ext cx="4663440" cy="919401"/>
            </a:xfrm>
            <a:prstGeom prst="roundRect">
              <a:avLst/>
            </a:prstGeom>
            <a:noFill/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58025"/>
                  </a:solidFill>
                </a:rPr>
                <a:t>RSS allows lower read-only transaction latency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74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8CDB-341F-4AEA-AA10-4B25DFCB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Spanner-RSS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715-57A6-4BE1-8498-980ED7BA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evaluation demonstrates: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Spanner-RSS improves tail read-only transaction latency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Spanner-RSS’s protocol changes impose minimal overhead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Experimental Setup:</a:t>
            </a:r>
          </a:p>
          <a:p>
            <a:r>
              <a:rPr lang="en-US" dirty="0"/>
              <a:t>Compared against re-implementation of Spanner’s protocol</a:t>
            </a:r>
          </a:p>
          <a:p>
            <a:r>
              <a:rPr lang="en-US" dirty="0"/>
              <a:t>Ran on Amazon’s EC2</a:t>
            </a:r>
          </a:p>
          <a:p>
            <a:r>
              <a:rPr lang="en-US" dirty="0" err="1"/>
              <a:t>Retwis</a:t>
            </a:r>
            <a:r>
              <a:rPr lang="en-US" dirty="0"/>
              <a:t> (Twitter-like) workload </a:t>
            </a:r>
          </a:p>
          <a:p>
            <a:r>
              <a:rPr lang="en-US" dirty="0"/>
              <a:t>Keys generated using Zipfian distribution</a:t>
            </a:r>
          </a:p>
          <a:p>
            <a:r>
              <a:rPr lang="en-US" dirty="0"/>
              <a:t>More details in paper…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F25C7-2E76-4508-9FC0-C23936CB5BF1}"/>
              </a:ext>
            </a:extLst>
          </p:cNvPr>
          <p:cNvSpPr/>
          <p:nvPr/>
        </p:nvSpPr>
        <p:spPr>
          <a:xfrm>
            <a:off x="579120" y="2782865"/>
            <a:ext cx="9273992" cy="37592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ABC1F6-1025-4428-B656-BBCAC0B2F010}"/>
              </a:ext>
            </a:extLst>
          </p:cNvPr>
          <p:cNvGrpSpPr/>
          <p:nvPr/>
        </p:nvGrpSpPr>
        <p:grpSpPr>
          <a:xfrm>
            <a:off x="9443518" y="2251748"/>
            <a:ext cx="2656840" cy="523220"/>
            <a:chOff x="8415020" y="5358457"/>
            <a:chExt cx="2656840" cy="523220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F66E2A4-581A-4C2A-9D78-CA5E1E52390C}"/>
                </a:ext>
              </a:extLst>
            </p:cNvPr>
            <p:cNvSpPr/>
            <p:nvPr/>
          </p:nvSpPr>
          <p:spPr>
            <a:xfrm>
              <a:off x="8415020" y="5391467"/>
              <a:ext cx="215900" cy="457200"/>
            </a:xfrm>
            <a:prstGeom prst="rightBracket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974CA-D464-4BEA-8F6D-E2B68E46FF2A}"/>
                </a:ext>
              </a:extLst>
            </p:cNvPr>
            <p:cNvSpPr txBox="1"/>
            <p:nvPr/>
          </p:nvSpPr>
          <p:spPr>
            <a:xfrm>
              <a:off x="8709660" y="5358457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This talk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B2DE8-1DD6-4667-9843-B27B58E4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315F23-0BB4-4A92-B0EE-1F2F55FF9C8E}"/>
              </a:ext>
            </a:extLst>
          </p:cNvPr>
          <p:cNvGrpSpPr/>
          <p:nvPr/>
        </p:nvGrpSpPr>
        <p:grpSpPr>
          <a:xfrm>
            <a:off x="9790482" y="2693197"/>
            <a:ext cx="2656840" cy="523220"/>
            <a:chOff x="8415020" y="5358457"/>
            <a:chExt cx="2656840" cy="523220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5BC03B34-CF96-42D9-AEFB-10D54FD8B8F5}"/>
                </a:ext>
              </a:extLst>
            </p:cNvPr>
            <p:cNvSpPr/>
            <p:nvPr/>
          </p:nvSpPr>
          <p:spPr>
            <a:xfrm>
              <a:off x="8415020" y="5391467"/>
              <a:ext cx="215900" cy="457200"/>
            </a:xfrm>
            <a:prstGeom prst="rightBracket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5FC093-3E3B-4D88-B04A-1432D244A0D4}"/>
                </a:ext>
              </a:extLst>
            </p:cNvPr>
            <p:cNvSpPr txBox="1"/>
            <p:nvPr/>
          </p:nvSpPr>
          <p:spPr>
            <a:xfrm>
              <a:off x="8709660" y="5358457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See paper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70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C3D0-46AA-4CF4-B4FF-B4AA90B3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Spanner-RSS Improves Tail RO Latency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58598-3CD1-4164-A19D-8C9FE1C4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1492" y="1592036"/>
            <a:ext cx="8778240" cy="49362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3A2627C-5C2E-4669-8A91-03113D48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1492" y="1592036"/>
            <a:ext cx="8778240" cy="493629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610734F-96C0-43C8-AD2F-B24FE1EEB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1492" y="1592036"/>
            <a:ext cx="8778240" cy="4936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DE33CF-8263-460C-BB73-AFBDEAA40096}"/>
              </a:ext>
            </a:extLst>
          </p:cNvPr>
          <p:cNvGrpSpPr/>
          <p:nvPr/>
        </p:nvGrpSpPr>
        <p:grpSpPr>
          <a:xfrm>
            <a:off x="5972040" y="3983332"/>
            <a:ext cx="4010002" cy="999722"/>
            <a:chOff x="6056260" y="3814889"/>
            <a:chExt cx="4010002" cy="9997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A40BC2-68E6-4CDB-A9C0-98C96EE5B36C}"/>
                </a:ext>
              </a:extLst>
            </p:cNvPr>
            <p:cNvSpPr txBox="1"/>
            <p:nvPr/>
          </p:nvSpPr>
          <p:spPr>
            <a:xfrm>
              <a:off x="6470726" y="3860504"/>
              <a:ext cx="35955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Read-only transactions</a:t>
              </a:r>
            </a:p>
            <a:p>
              <a:r>
                <a:rPr lang="en-US" sz="2800" b="1" dirty="0"/>
                <a:t>start blocking</a:t>
              </a:r>
              <a:endParaRPr lang="en-US" sz="2000" b="1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FF4BA1B-2375-4E8C-A144-21AF7B376AD1}"/>
                </a:ext>
              </a:extLst>
            </p:cNvPr>
            <p:cNvSpPr/>
            <p:nvPr/>
          </p:nvSpPr>
          <p:spPr>
            <a:xfrm rot="13204435">
              <a:off x="6056260" y="3814889"/>
              <a:ext cx="460363" cy="2160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378710-4518-4A37-8E1C-5E42A6E29B5F}"/>
              </a:ext>
            </a:extLst>
          </p:cNvPr>
          <p:cNvGrpSpPr/>
          <p:nvPr/>
        </p:nvGrpSpPr>
        <p:grpSpPr>
          <a:xfrm>
            <a:off x="6002484" y="3346523"/>
            <a:ext cx="1463040" cy="430887"/>
            <a:chOff x="3725492" y="2371916"/>
            <a:chExt cx="1463040" cy="43088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9FEDD0-1319-43C8-9EC1-06C4AAE301EC}"/>
                </a:ext>
              </a:extLst>
            </p:cNvPr>
            <p:cNvCxnSpPr>
              <a:cxnSpLocks/>
            </p:cNvCxnSpPr>
            <p:nvPr/>
          </p:nvCxnSpPr>
          <p:spPr>
            <a:xfrm>
              <a:off x="3725492" y="2566828"/>
              <a:ext cx="146304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F19CE1-8F6A-43EF-859B-976967518AF9}"/>
                </a:ext>
              </a:extLst>
            </p:cNvPr>
            <p:cNvSpPr/>
            <p:nvPr/>
          </p:nvSpPr>
          <p:spPr>
            <a:xfrm>
              <a:off x="4136972" y="2503996"/>
              <a:ext cx="640080" cy="125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7CDDD-F859-4425-8B20-01DE69CD7426}"/>
                </a:ext>
              </a:extLst>
            </p:cNvPr>
            <p:cNvSpPr txBox="1"/>
            <p:nvPr/>
          </p:nvSpPr>
          <p:spPr>
            <a:xfrm>
              <a:off x="4136605" y="2371916"/>
              <a:ext cx="6572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b="1" dirty="0"/>
                <a:t>45%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63281-08E2-437E-827E-FEA30E50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AD38F-D43C-43AC-B46E-DDF53023AC88}"/>
              </a:ext>
            </a:extLst>
          </p:cNvPr>
          <p:cNvSpPr txBox="1"/>
          <p:nvPr/>
        </p:nvSpPr>
        <p:spPr>
          <a:xfrm>
            <a:off x="747424" y="5602849"/>
            <a:ext cx="155613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Skew 0.7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2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6E3-5C8F-4F1C-852F-96466F9E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Gryff</a:t>
            </a:r>
            <a:r>
              <a:rPr lang="en-US" dirty="0"/>
              <a:t>-RSC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00FA-5A74-4B5A-B919-B5072255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Variant of </a:t>
            </a:r>
            <a:r>
              <a:rPr lang="en-US" dirty="0" err="1"/>
              <a:t>Gryff</a:t>
            </a:r>
            <a:r>
              <a:rPr lang="en-US" dirty="0"/>
              <a:t> (key-value store from NSDI ‘20)</a:t>
            </a:r>
          </a:p>
          <a:p>
            <a:pPr lvl="1"/>
            <a:r>
              <a:rPr lang="en-US" dirty="0"/>
              <a:t>Supports non-transactional reads, writes, and read-modify-writes</a:t>
            </a:r>
          </a:p>
          <a:p>
            <a:pPr lvl="1"/>
            <a:endParaRPr lang="en-US" dirty="0"/>
          </a:p>
          <a:p>
            <a:r>
              <a:rPr lang="en-US" dirty="0"/>
              <a:t>Relaxes consistency model from linearizability to</a:t>
            </a:r>
            <a:br>
              <a:rPr lang="en-US" dirty="0"/>
            </a:br>
            <a:r>
              <a:rPr lang="en-US" dirty="0"/>
              <a:t>regular sequential consistency (RSC)</a:t>
            </a:r>
          </a:p>
          <a:p>
            <a:pPr lvl="1"/>
            <a:r>
              <a:rPr lang="en-US" dirty="0"/>
              <a:t>Cuts quorum round trips in read protocol from two to one</a:t>
            </a:r>
          </a:p>
          <a:p>
            <a:endParaRPr lang="en-US" dirty="0"/>
          </a:p>
          <a:p>
            <a:r>
              <a:rPr lang="en-US" dirty="0"/>
              <a:t>Evaluation demonstrates:</a:t>
            </a:r>
          </a:p>
          <a:p>
            <a:pPr lvl="1"/>
            <a:r>
              <a:rPr lang="en-US" dirty="0"/>
              <a:t>Reduces tail read latency by about 50%</a:t>
            </a:r>
          </a:p>
          <a:p>
            <a:pPr lvl="1"/>
            <a:r>
              <a:rPr lang="en-US" dirty="0"/>
              <a:t>Protocol changes impose little overhead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3EE7-F43E-4EF3-BF34-2A4E174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6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970DF-4DAA-49FA-9032-ECCCE69F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40A94-CD6B-4BA9-B01F-03D743631784}"/>
              </a:ext>
            </a:extLst>
          </p:cNvPr>
          <p:cNvGrpSpPr/>
          <p:nvPr/>
        </p:nvGrpSpPr>
        <p:grpSpPr>
          <a:xfrm>
            <a:off x="4770120" y="2405091"/>
            <a:ext cx="2651760" cy="3481769"/>
            <a:chOff x="4960916" y="1777619"/>
            <a:chExt cx="2651760" cy="34817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13A4E0-145F-4391-969A-C3618C49B933}"/>
                </a:ext>
              </a:extLst>
            </p:cNvPr>
            <p:cNvSpPr/>
            <p:nvPr/>
          </p:nvSpPr>
          <p:spPr>
            <a:xfrm>
              <a:off x="4960916" y="1777619"/>
              <a:ext cx="2651760" cy="1645920"/>
            </a:xfrm>
            <a:prstGeom prst="roundRect">
              <a:avLst/>
            </a:prstGeom>
            <a:noFill/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Regular</a:t>
              </a:r>
            </a:p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Sequential</a:t>
              </a:r>
            </a:p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Serializability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C2F459-E222-41BF-9B5C-DB0C5E6FD43B}"/>
                </a:ext>
              </a:extLst>
            </p:cNvPr>
            <p:cNvSpPr/>
            <p:nvPr/>
          </p:nvSpPr>
          <p:spPr>
            <a:xfrm>
              <a:off x="4960916" y="3613468"/>
              <a:ext cx="2651760" cy="1645920"/>
            </a:xfrm>
            <a:prstGeom prst="roundRect">
              <a:avLst/>
            </a:prstGeom>
            <a:noFill/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Regular</a:t>
              </a:r>
            </a:p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Sequential</a:t>
              </a:r>
            </a:p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Consistency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99E37-1BC7-4861-A7FE-2BFC392209B4}"/>
              </a:ext>
            </a:extLst>
          </p:cNvPr>
          <p:cNvSpPr/>
          <p:nvPr/>
        </p:nvSpPr>
        <p:spPr>
          <a:xfrm>
            <a:off x="294038" y="1907894"/>
            <a:ext cx="3383280" cy="1828800"/>
          </a:xfrm>
          <a:prstGeom prst="roundRect">
            <a:avLst/>
          </a:prstGeom>
          <a:noFill/>
          <a:ln w="57150">
            <a:solidFill>
              <a:srgbClr val="C9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CC002B"/>
                </a:solidFill>
              </a:rPr>
              <a:t>Invariant-Equivalent</a:t>
            </a:r>
          </a:p>
          <a:p>
            <a:pPr algn="ctr"/>
            <a:r>
              <a:rPr lang="en-US" sz="2400" b="1" dirty="0">
                <a:solidFill>
                  <a:srgbClr val="CC002B"/>
                </a:solidFill>
              </a:rPr>
              <a:t>To </a:t>
            </a:r>
            <a:r>
              <a:rPr lang="en-US" sz="2400" b="1" dirty="0">
                <a:solidFill>
                  <a:srgbClr val="C90016"/>
                </a:solidFill>
              </a:rPr>
              <a:t>Strict Serializability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4118D8-55DE-423A-9F2A-90B8F2142219}"/>
              </a:ext>
            </a:extLst>
          </p:cNvPr>
          <p:cNvSpPr/>
          <p:nvPr/>
        </p:nvSpPr>
        <p:spPr>
          <a:xfrm>
            <a:off x="248318" y="4555256"/>
            <a:ext cx="3474720" cy="1828800"/>
          </a:xfrm>
          <a:prstGeom prst="roundRect">
            <a:avLst/>
          </a:prstGeom>
          <a:noFill/>
          <a:ln w="57150">
            <a:solidFill>
              <a:srgbClr val="CC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CC002B"/>
                </a:solidFill>
              </a:rPr>
              <a:t>Invariant-Equivalent</a:t>
            </a:r>
          </a:p>
          <a:p>
            <a:pPr algn="ctr"/>
            <a:r>
              <a:rPr lang="en-US" sz="2400" b="1" dirty="0">
                <a:solidFill>
                  <a:srgbClr val="CC002B"/>
                </a:solidFill>
              </a:rPr>
              <a:t>To Linearizability</a:t>
            </a:r>
            <a:endParaRPr lang="en-US" b="1" dirty="0">
              <a:solidFill>
                <a:srgbClr val="CC002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828B6-4C9C-4C21-B6DD-B637E6810884}"/>
              </a:ext>
            </a:extLst>
          </p:cNvPr>
          <p:cNvSpPr txBox="1"/>
          <p:nvPr/>
        </p:nvSpPr>
        <p:spPr>
          <a:xfrm>
            <a:off x="170727" y="3853587"/>
            <a:ext cx="3629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Correct Applications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5C71E-35D4-4F55-A778-A8F9E0E2BCF1}"/>
              </a:ext>
            </a:extLst>
          </p:cNvPr>
          <p:cNvSpPr/>
          <p:nvPr/>
        </p:nvSpPr>
        <p:spPr>
          <a:xfrm>
            <a:off x="8514682" y="1903864"/>
            <a:ext cx="3383280" cy="1828800"/>
          </a:xfrm>
          <a:prstGeom prst="roundRect">
            <a:avLst/>
          </a:prstGeom>
          <a:noFill/>
          <a:ln w="57150">
            <a:solidFill>
              <a:srgbClr val="F580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F58025"/>
                </a:solidFill>
              </a:rPr>
              <a:t>Spanner-RSS: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reduces tail read-only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transaction latency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by up to 50%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7ABE4A-5205-4742-98E2-FE08C6ACCF19}"/>
              </a:ext>
            </a:extLst>
          </p:cNvPr>
          <p:cNvSpPr/>
          <p:nvPr/>
        </p:nvSpPr>
        <p:spPr>
          <a:xfrm>
            <a:off x="8514682" y="4555256"/>
            <a:ext cx="3383280" cy="1828800"/>
          </a:xfrm>
          <a:prstGeom prst="roundRect">
            <a:avLst/>
          </a:prstGeom>
          <a:noFill/>
          <a:ln w="57150">
            <a:solidFill>
              <a:srgbClr val="F580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err="1">
                <a:solidFill>
                  <a:srgbClr val="F58025"/>
                </a:solidFill>
              </a:rPr>
              <a:t>Gryff</a:t>
            </a:r>
            <a:r>
              <a:rPr lang="en-US" sz="2400" b="1" dirty="0">
                <a:solidFill>
                  <a:srgbClr val="F58025"/>
                </a:solidFill>
              </a:rPr>
              <a:t>-RSC: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reduces tail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read latency</a:t>
            </a:r>
          </a:p>
          <a:p>
            <a:pPr algn="ctr"/>
            <a:r>
              <a:rPr lang="en-US" sz="2400" dirty="0">
                <a:solidFill>
                  <a:srgbClr val="F58025"/>
                </a:solidFill>
              </a:rPr>
              <a:t>by up to 50%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6CC4015-13C5-43EC-817E-E99CD34ACE77}"/>
              </a:ext>
            </a:extLst>
          </p:cNvPr>
          <p:cNvSpPr/>
          <p:nvPr/>
        </p:nvSpPr>
        <p:spPr>
          <a:xfrm rot="5400000">
            <a:off x="3998064" y="4777526"/>
            <a:ext cx="451309" cy="572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2B1299-A71C-457F-9450-E7CB028BDF5A}"/>
              </a:ext>
            </a:extLst>
          </p:cNvPr>
          <p:cNvSpPr txBox="1"/>
          <p:nvPr/>
        </p:nvSpPr>
        <p:spPr>
          <a:xfrm>
            <a:off x="8787958" y="3851572"/>
            <a:ext cx="283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Better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EBF549-46E9-4136-9BEA-4E40DBA93438}"/>
              </a:ext>
            </a:extLst>
          </p:cNvPr>
          <p:cNvSpPr txBox="1"/>
          <p:nvPr/>
        </p:nvSpPr>
        <p:spPr>
          <a:xfrm>
            <a:off x="305288" y="535702"/>
            <a:ext cx="26270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Contact Info:</a:t>
            </a:r>
          </a:p>
          <a:p>
            <a:r>
              <a:rPr lang="en-US" sz="2000" dirty="0"/>
              <a:t>jhelt@cs.princeton.edu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46933-083F-4573-8A7F-2FF0B4D60385}"/>
              </a:ext>
            </a:extLst>
          </p:cNvPr>
          <p:cNvSpPr txBox="1"/>
          <p:nvPr/>
        </p:nvSpPr>
        <p:spPr>
          <a:xfrm>
            <a:off x="3168815" y="535702"/>
            <a:ext cx="647339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Spanner-RSS: </a:t>
            </a:r>
            <a:r>
              <a:rPr lang="en-US" sz="2000" dirty="0">
                <a:hlinkClick r:id="rId4"/>
              </a:rPr>
              <a:t>https://github.com/princeton-sns/spanner-rss</a:t>
            </a:r>
            <a:endParaRPr lang="en-US" sz="2000" dirty="0"/>
          </a:p>
          <a:p>
            <a:r>
              <a:rPr lang="en-US" sz="2000" b="1" dirty="0" err="1"/>
              <a:t>Gryff</a:t>
            </a:r>
            <a:r>
              <a:rPr lang="en-US" sz="2000" b="1" dirty="0"/>
              <a:t>-RSC: </a:t>
            </a:r>
            <a:r>
              <a:rPr lang="en-US" sz="2000" dirty="0">
                <a:hlinkClick r:id="rId5"/>
              </a:rPr>
              <a:t>https://github.com/princeton-sns/gryff-rs</a:t>
            </a:r>
            <a:endParaRPr lang="en-US" sz="20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97DAF5B-0B39-4DFC-86F1-B7369EABE4C0}"/>
              </a:ext>
            </a:extLst>
          </p:cNvPr>
          <p:cNvSpPr/>
          <p:nvPr/>
        </p:nvSpPr>
        <p:spPr>
          <a:xfrm rot="5400000">
            <a:off x="3998064" y="2941677"/>
            <a:ext cx="451309" cy="572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DD8CF43-DF43-4433-A745-A6A3558A5C91}"/>
              </a:ext>
            </a:extLst>
          </p:cNvPr>
          <p:cNvSpPr/>
          <p:nvPr/>
        </p:nvSpPr>
        <p:spPr>
          <a:xfrm rot="16200000" flipH="1">
            <a:off x="7742626" y="4777526"/>
            <a:ext cx="451309" cy="572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EBED40-E20A-4D94-9083-D71141A843AC}"/>
              </a:ext>
            </a:extLst>
          </p:cNvPr>
          <p:cNvSpPr/>
          <p:nvPr/>
        </p:nvSpPr>
        <p:spPr>
          <a:xfrm rot="16200000" flipH="1">
            <a:off x="7742626" y="2941677"/>
            <a:ext cx="451309" cy="572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0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8" grpId="0" animBg="1"/>
      <p:bldP spid="19" grpId="0" animBg="1"/>
      <p:bldP spid="20" grpId="0" animBg="1"/>
      <p:bldP spid="22" grpId="0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A6C6-9EC5-4A6C-93BD-DA82968B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 and Services</a:t>
            </a:r>
          </a:p>
        </p:txBody>
      </p:sp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269A5D93-803B-4DD8-88B7-35840C5CC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8261" y="2779195"/>
            <a:ext cx="914400" cy="9144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03F675B-D390-4381-9447-0F7611B95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7623" y="277919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FA00F-1613-4101-9518-D667CC20E97C}"/>
              </a:ext>
            </a:extLst>
          </p:cNvPr>
          <p:cNvCxnSpPr>
            <a:cxnSpLocks/>
          </p:cNvCxnSpPr>
          <p:nvPr/>
        </p:nvCxnSpPr>
        <p:spPr>
          <a:xfrm flipV="1">
            <a:off x="3170687" y="3233582"/>
            <a:ext cx="914400" cy="281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D717636C-7CCF-4CDD-BD55-5F1B54CB6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3534" y="4607995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269A22-3164-481A-A7F2-D9C48D016EC9}"/>
              </a:ext>
            </a:extLst>
          </p:cNvPr>
          <p:cNvGrpSpPr/>
          <p:nvPr/>
        </p:nvGrpSpPr>
        <p:grpSpPr>
          <a:xfrm>
            <a:off x="4222626" y="2045507"/>
            <a:ext cx="1111374" cy="3550176"/>
            <a:chOff x="4222626" y="2413807"/>
            <a:chExt cx="1111374" cy="35501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46ED96-69B9-40C8-BF24-A37A60CF4A8F}"/>
                </a:ext>
              </a:extLst>
            </p:cNvPr>
            <p:cNvGrpSpPr/>
            <p:nvPr/>
          </p:nvGrpSpPr>
          <p:grpSpPr>
            <a:xfrm>
              <a:off x="4321113" y="3147495"/>
              <a:ext cx="914400" cy="2743200"/>
              <a:chOff x="3968626" y="2443787"/>
              <a:chExt cx="914400" cy="2743200"/>
            </a:xfrm>
          </p:grpSpPr>
          <p:pic>
            <p:nvPicPr>
              <p:cNvPr id="5" name="Content Placeholder 6" descr="Server outline">
                <a:extLst>
                  <a:ext uri="{FF2B5EF4-FFF2-40B4-BE49-F238E27FC236}">
                    <a16:creationId xmlns:a16="http://schemas.microsoft.com/office/drawing/2014/main" id="{EC224F36-DFEE-44E4-AB30-3BA268500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68626" y="24437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Content Placeholder 6" descr="Server outline">
                <a:extLst>
                  <a:ext uri="{FF2B5EF4-FFF2-40B4-BE49-F238E27FC236}">
                    <a16:creationId xmlns:a16="http://schemas.microsoft.com/office/drawing/2014/main" id="{2B2A40CB-5028-4161-9E80-60C38F8C8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68626" y="33581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Content Placeholder 6" descr="Server outline">
                <a:extLst>
                  <a:ext uri="{FF2B5EF4-FFF2-40B4-BE49-F238E27FC236}">
                    <a16:creationId xmlns:a16="http://schemas.microsoft.com/office/drawing/2014/main" id="{6B057172-538C-4CB0-A3ED-4CBF09217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68626" y="427258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2CD4776-0BE4-4372-BDAA-440CBB7D50DE}"/>
                </a:ext>
              </a:extLst>
            </p:cNvPr>
            <p:cNvSpPr/>
            <p:nvPr/>
          </p:nvSpPr>
          <p:spPr>
            <a:xfrm>
              <a:off x="4222626" y="2413807"/>
              <a:ext cx="1111374" cy="355017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F73837-8491-4AF9-BDF7-0EAAE3DBDFDB}"/>
                </a:ext>
              </a:extLst>
            </p:cNvPr>
            <p:cNvSpPr txBox="1"/>
            <p:nvPr/>
          </p:nvSpPr>
          <p:spPr>
            <a:xfrm>
              <a:off x="4321113" y="2515410"/>
              <a:ext cx="91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Web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84FA8-06B4-4EE4-B921-4008252D6D04}"/>
              </a:ext>
            </a:extLst>
          </p:cNvPr>
          <p:cNvCxnSpPr>
            <a:cxnSpLocks/>
          </p:cNvCxnSpPr>
          <p:nvPr/>
        </p:nvCxnSpPr>
        <p:spPr>
          <a:xfrm flipV="1">
            <a:off x="3170687" y="5062382"/>
            <a:ext cx="914400" cy="281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08E51D4C-56AD-49DE-BB76-E156B9409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8261" y="4655207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F2530F-781B-430F-8DB1-619FB143A7B1}"/>
              </a:ext>
            </a:extLst>
          </p:cNvPr>
          <p:cNvGrpSpPr/>
          <p:nvPr/>
        </p:nvGrpSpPr>
        <p:grpSpPr>
          <a:xfrm>
            <a:off x="7331742" y="2123531"/>
            <a:ext cx="3240251" cy="3557281"/>
            <a:chOff x="7331742" y="2123531"/>
            <a:chExt cx="3240251" cy="3557281"/>
          </a:xfrm>
        </p:grpSpPr>
        <p:pic>
          <p:nvPicPr>
            <p:cNvPr id="13" name="Graphic 12" descr="Database outline">
              <a:extLst>
                <a:ext uri="{FF2B5EF4-FFF2-40B4-BE49-F238E27FC236}">
                  <a16:creationId xmlns:a16="http://schemas.microsoft.com/office/drawing/2014/main" id="{854EB758-7708-459E-A2A3-306C0AD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1742" y="3295092"/>
              <a:ext cx="1254205" cy="12542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CBB60-29E9-450C-8264-0AFED0DA6B24}"/>
                </a:ext>
              </a:extLst>
            </p:cNvPr>
            <p:cNvSpPr txBox="1"/>
            <p:nvPr/>
          </p:nvSpPr>
          <p:spPr>
            <a:xfrm>
              <a:off x="8772376" y="3447592"/>
              <a:ext cx="17996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90016"/>
                  </a:solidFill>
                </a:rPr>
                <a:t>Database</a:t>
              </a:r>
            </a:p>
            <a:p>
              <a:r>
                <a:rPr lang="en-US" sz="2800" b="1" dirty="0">
                  <a:solidFill>
                    <a:srgbClr val="C90016"/>
                  </a:solidFill>
                </a:rPr>
                <a:t>Service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BBFE9E-6E9A-4E7D-9943-938F9E032BD4}"/>
                </a:ext>
              </a:extLst>
            </p:cNvPr>
            <p:cNvSpPr/>
            <p:nvPr/>
          </p:nvSpPr>
          <p:spPr>
            <a:xfrm>
              <a:off x="7360237" y="2123531"/>
              <a:ext cx="3002963" cy="3550176"/>
            </a:xfrm>
            <a:prstGeom prst="roundRect">
              <a:avLst/>
            </a:prstGeom>
            <a:noFill/>
            <a:ln w="57150">
              <a:solidFill>
                <a:srgbClr val="C900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Database outline">
              <a:extLst>
                <a:ext uri="{FF2B5EF4-FFF2-40B4-BE49-F238E27FC236}">
                  <a16:creationId xmlns:a16="http://schemas.microsoft.com/office/drawing/2014/main" id="{53962ADC-8F93-41D8-8A66-B947FAD2D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72376" y="2174331"/>
              <a:ext cx="1254205" cy="1254205"/>
            </a:xfrm>
            <a:prstGeom prst="rect">
              <a:avLst/>
            </a:prstGeom>
          </p:spPr>
        </p:pic>
        <p:pic>
          <p:nvPicPr>
            <p:cNvPr id="33" name="Graphic 32" descr="Database outline">
              <a:extLst>
                <a:ext uri="{FF2B5EF4-FFF2-40B4-BE49-F238E27FC236}">
                  <a16:creationId xmlns:a16="http://schemas.microsoft.com/office/drawing/2014/main" id="{855BA6EF-DBDA-47B9-BE84-7678A360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72376" y="4426607"/>
              <a:ext cx="1254205" cy="1254205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0961D9-E26C-46C4-B6A0-7637EB2AAC3A}"/>
              </a:ext>
            </a:extLst>
          </p:cNvPr>
          <p:cNvSpPr/>
          <p:nvPr/>
        </p:nvSpPr>
        <p:spPr>
          <a:xfrm>
            <a:off x="2151662" y="1548312"/>
            <a:ext cx="3525238" cy="4344488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B46A8D-E9F1-425F-98FD-A6ECB8A3B7A1}"/>
              </a:ext>
            </a:extLst>
          </p:cNvPr>
          <p:cNvSpPr txBox="1"/>
          <p:nvPr/>
        </p:nvSpPr>
        <p:spPr>
          <a:xfrm>
            <a:off x="2197555" y="1634590"/>
            <a:ext cx="12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B6F423-2DD3-4811-B3EF-35B031AD33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35513" y="3236395"/>
            <a:ext cx="2270187" cy="60435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1D2A2A-C7B9-492A-97A1-2C718B38A28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35513" y="4075524"/>
            <a:ext cx="2232355" cy="9896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F1ED4C-FC93-49A2-8038-7C77B336B2C1}"/>
              </a:ext>
            </a:extLst>
          </p:cNvPr>
          <p:cNvSpPr txBox="1"/>
          <p:nvPr/>
        </p:nvSpPr>
        <p:spPr>
          <a:xfrm>
            <a:off x="4397174" y="6104078"/>
            <a:ext cx="41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</a:rPr>
              <a:t>Consistency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78FF7C-F88B-413C-8B6E-F9E5E6611816}"/>
              </a:ext>
            </a:extLst>
          </p:cNvPr>
          <p:cNvSpPr/>
          <p:nvPr/>
        </p:nvSpPr>
        <p:spPr>
          <a:xfrm>
            <a:off x="6286836" y="1478004"/>
            <a:ext cx="384048" cy="4690872"/>
          </a:xfrm>
          <a:prstGeom prst="round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bg2">
                <a:lumMod val="75000"/>
                <a:alpha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63F56-419F-41C5-B2D2-206FE36C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3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F611-DCCA-41B7-BC30-B3EAF857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Offer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C8226-AC22-46EE-95F1-F8C5158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6C49CDE8-6A6B-48F0-9230-91FAC7A4F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60" y="4203836"/>
            <a:ext cx="1828800" cy="1828800"/>
          </a:xfrm>
          <a:prstGeom prst="rect">
            <a:avLst/>
          </a:prstGeom>
        </p:spPr>
      </p:pic>
      <p:pic>
        <p:nvPicPr>
          <p:cNvPr id="7" name="Content Placeholder 6" descr="Server outline">
            <a:extLst>
              <a:ext uri="{FF2B5EF4-FFF2-40B4-BE49-F238E27FC236}">
                <a16:creationId xmlns:a16="http://schemas.microsoft.com/office/drawing/2014/main" id="{0B58A8AB-3EBA-4CFA-87D6-D5064091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960" y="2009276"/>
            <a:ext cx="1828800" cy="1828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47C44C-AA70-4F6E-9FF8-1237CCA8C8B5}"/>
              </a:ext>
            </a:extLst>
          </p:cNvPr>
          <p:cNvSpPr/>
          <p:nvPr/>
        </p:nvSpPr>
        <p:spPr>
          <a:xfrm>
            <a:off x="753976" y="3838076"/>
            <a:ext cx="10515600" cy="365760"/>
          </a:xfrm>
          <a:prstGeom prst="round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bg2">
                <a:lumMod val="75000"/>
                <a:alpha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Consistency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BAD225-6BBA-41D4-A262-4B682AC46AE5}"/>
              </a:ext>
            </a:extLst>
          </p:cNvPr>
          <p:cNvSpPr/>
          <p:nvPr/>
        </p:nvSpPr>
        <p:spPr>
          <a:xfrm>
            <a:off x="2634913" y="1816772"/>
            <a:ext cx="8634663" cy="1828800"/>
          </a:xfrm>
          <a:prstGeom prst="roundRect">
            <a:avLst/>
          </a:prstGeom>
          <a:noFill/>
          <a:ln w="57150">
            <a:solidFill>
              <a:srgbClr val="C9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C90016"/>
                </a:solidFill>
              </a:rPr>
              <a:t>Strict Serializability</a:t>
            </a:r>
            <a:endParaRPr lang="en-US" dirty="0">
              <a:solidFill>
                <a:srgbClr val="C9001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23AC3-EDD4-4D5F-8E71-ECFDE298ED75}"/>
              </a:ext>
            </a:extLst>
          </p:cNvPr>
          <p:cNvSpPr txBox="1"/>
          <p:nvPr/>
        </p:nvSpPr>
        <p:spPr>
          <a:xfrm>
            <a:off x="697199" y="1409942"/>
            <a:ext cx="1640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Invariants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988BC-EC30-476E-9262-1E9CEAD5637F}"/>
              </a:ext>
            </a:extLst>
          </p:cNvPr>
          <p:cNvSpPr txBox="1"/>
          <p:nvPr/>
        </p:nvSpPr>
        <p:spPr>
          <a:xfrm>
            <a:off x="587458" y="5866414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90016"/>
                </a:solidFill>
              </a:rPr>
              <a:t>Service</a:t>
            </a:r>
          </a:p>
          <a:p>
            <a:pPr algn="ctr"/>
            <a:r>
              <a:rPr lang="en-US" sz="2400" b="1" dirty="0">
                <a:solidFill>
                  <a:srgbClr val="C90016"/>
                </a:solidFill>
              </a:rPr>
              <a:t>Design Space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E28FB2-1109-4366-8B0A-30AC86238EDE}"/>
              </a:ext>
            </a:extLst>
          </p:cNvPr>
          <p:cNvSpPr/>
          <p:nvPr/>
        </p:nvSpPr>
        <p:spPr>
          <a:xfrm>
            <a:off x="6665491" y="2158884"/>
            <a:ext cx="4443661" cy="133027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Serializability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001D85-C479-46DE-9889-58E50E186417}"/>
              </a:ext>
            </a:extLst>
          </p:cNvPr>
          <p:cNvSpPr/>
          <p:nvPr/>
        </p:nvSpPr>
        <p:spPr>
          <a:xfrm>
            <a:off x="2634913" y="4396340"/>
            <a:ext cx="8634663" cy="2049050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Serializability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AC5C36-0E2D-4BD5-97CB-677189CEC5F1}"/>
              </a:ext>
            </a:extLst>
          </p:cNvPr>
          <p:cNvSpPr/>
          <p:nvPr/>
        </p:nvSpPr>
        <p:spPr>
          <a:xfrm>
            <a:off x="2896412" y="5074261"/>
            <a:ext cx="2743201" cy="1118461"/>
          </a:xfrm>
          <a:prstGeom prst="roundRect">
            <a:avLst/>
          </a:prstGeom>
          <a:noFill/>
          <a:ln w="57150">
            <a:solidFill>
              <a:srgbClr val="C9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C90016"/>
                </a:solidFill>
              </a:rPr>
              <a:t>Strict Serializability</a:t>
            </a:r>
            <a:endParaRPr lang="en-US" dirty="0">
              <a:solidFill>
                <a:srgbClr val="C90016"/>
              </a:solidFill>
            </a:endParaRPr>
          </a:p>
        </p:txBody>
      </p:sp>
      <p:pic>
        <p:nvPicPr>
          <p:cNvPr id="21" name="Graphic 20" descr="Turtle with solid fill">
            <a:extLst>
              <a:ext uri="{FF2B5EF4-FFF2-40B4-BE49-F238E27FC236}">
                <a16:creationId xmlns:a16="http://schemas.microsoft.com/office/drawing/2014/main" id="{4E3794BF-AFBC-4899-AB2E-791AA1DD7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641" y="5506922"/>
            <a:ext cx="685800" cy="6858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23ACF7B-2E20-4B72-96CA-109A7091953D}"/>
              </a:ext>
            </a:extLst>
          </p:cNvPr>
          <p:cNvGrpSpPr/>
          <p:nvPr/>
        </p:nvGrpSpPr>
        <p:grpSpPr>
          <a:xfrm>
            <a:off x="3692432" y="2620123"/>
            <a:ext cx="1332417" cy="669295"/>
            <a:chOff x="3692432" y="2620123"/>
            <a:chExt cx="1332417" cy="6692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085573-9516-4A54-A14D-7A98F23A9D54}"/>
                </a:ext>
              </a:extLst>
            </p:cNvPr>
            <p:cNvSpPr txBox="1"/>
            <p:nvPr/>
          </p:nvSpPr>
          <p:spPr>
            <a:xfrm>
              <a:off x="3692432" y="2620123"/>
              <a:ext cx="1332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R(</a:t>
              </a:r>
              <a:r>
                <a:rPr lang="en-US" sz="2000" b="1" dirty="0"/>
                <a:t>X</a:t>
              </a:r>
              <a:r>
                <a:rPr lang="en-US" sz="2000" dirty="0"/>
                <a:t>) != </a:t>
              </a:r>
              <a:r>
                <a:rPr lang="en-US" sz="2000" i="1" dirty="0"/>
                <a:t>null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D82792-6ADD-4BF6-BA9B-A3F6FF486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1479" y="3015098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151AF9C-3D1B-4FA6-8DF3-B0781BBAEEE0}"/>
              </a:ext>
            </a:extLst>
          </p:cNvPr>
          <p:cNvSpPr>
            <a:spLocks noChangeAspect="1"/>
          </p:cNvSpPr>
          <p:nvPr/>
        </p:nvSpPr>
        <p:spPr>
          <a:xfrm>
            <a:off x="9354959" y="256088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urtle with solid fill">
            <a:extLst>
              <a:ext uri="{FF2B5EF4-FFF2-40B4-BE49-F238E27FC236}">
                <a16:creationId xmlns:a16="http://schemas.microsoft.com/office/drawing/2014/main" id="{DE64D40E-4C09-427C-816C-F5C0A33C6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6874" y="5506922"/>
            <a:ext cx="685800" cy="685800"/>
          </a:xfrm>
          <a:prstGeom prst="rect">
            <a:avLst/>
          </a:prstGeom>
        </p:spPr>
      </p:pic>
      <p:pic>
        <p:nvPicPr>
          <p:cNvPr id="36" name="Graphic 35" descr="Rabbit with solid fill">
            <a:extLst>
              <a:ext uri="{FF2B5EF4-FFF2-40B4-BE49-F238E27FC236}">
                <a16:creationId xmlns:a16="http://schemas.microsoft.com/office/drawing/2014/main" id="{D00E3E11-F0D7-4A4C-8AEF-7011B7105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453143" y="4975060"/>
            <a:ext cx="685800" cy="685800"/>
          </a:xfrm>
          <a:prstGeom prst="rect">
            <a:avLst/>
          </a:prstGeom>
        </p:spPr>
      </p:pic>
      <p:pic>
        <p:nvPicPr>
          <p:cNvPr id="37" name="Graphic 36" descr="Rabbit with solid fill">
            <a:extLst>
              <a:ext uri="{FF2B5EF4-FFF2-40B4-BE49-F238E27FC236}">
                <a16:creationId xmlns:a16="http://schemas.microsoft.com/office/drawing/2014/main" id="{EB3A7D33-90A2-499E-BE46-F7EE966DE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286029" y="4692225"/>
            <a:ext cx="685800" cy="685800"/>
          </a:xfrm>
          <a:prstGeom prst="rect">
            <a:avLst/>
          </a:prstGeom>
        </p:spPr>
      </p:pic>
      <p:pic>
        <p:nvPicPr>
          <p:cNvPr id="22" name="Graphic 21" descr="Rabbit with solid fill">
            <a:extLst>
              <a:ext uri="{FF2B5EF4-FFF2-40B4-BE49-F238E27FC236}">
                <a16:creationId xmlns:a16="http://schemas.microsoft.com/office/drawing/2014/main" id="{FB560B29-3034-4E67-873D-E10950235E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554708" y="5458073"/>
            <a:ext cx="6858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28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F611-DCCA-41B7-BC30-B3EAF857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Sequential Serializability (RSS)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C8226-AC22-46EE-95F1-F8C5158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6C49CDE8-6A6B-48F0-9230-91FAC7A4F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60" y="4203836"/>
            <a:ext cx="1828800" cy="1828800"/>
          </a:xfrm>
          <a:prstGeom prst="rect">
            <a:avLst/>
          </a:prstGeom>
        </p:spPr>
      </p:pic>
      <p:pic>
        <p:nvPicPr>
          <p:cNvPr id="7" name="Content Placeholder 6" descr="Server outline">
            <a:extLst>
              <a:ext uri="{FF2B5EF4-FFF2-40B4-BE49-F238E27FC236}">
                <a16:creationId xmlns:a16="http://schemas.microsoft.com/office/drawing/2014/main" id="{0B58A8AB-3EBA-4CFA-87D6-D5064091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960" y="2009276"/>
            <a:ext cx="1828800" cy="1828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47C44C-AA70-4F6E-9FF8-1237CCA8C8B5}"/>
              </a:ext>
            </a:extLst>
          </p:cNvPr>
          <p:cNvSpPr/>
          <p:nvPr/>
        </p:nvSpPr>
        <p:spPr>
          <a:xfrm>
            <a:off x="753976" y="3838076"/>
            <a:ext cx="10515600" cy="365760"/>
          </a:xfrm>
          <a:prstGeom prst="round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bg2">
                <a:lumMod val="75000"/>
                <a:alpha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Consistency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BAD225-6BBA-41D4-A262-4B682AC46AE5}"/>
              </a:ext>
            </a:extLst>
          </p:cNvPr>
          <p:cNvSpPr/>
          <p:nvPr/>
        </p:nvSpPr>
        <p:spPr>
          <a:xfrm>
            <a:off x="2634913" y="1816770"/>
            <a:ext cx="8634663" cy="1828801"/>
          </a:xfrm>
          <a:prstGeom prst="roundRect">
            <a:avLst/>
          </a:prstGeom>
          <a:noFill/>
          <a:ln w="57150">
            <a:solidFill>
              <a:srgbClr val="C9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C90016"/>
                </a:solidFill>
              </a:rPr>
              <a:t>Strict Serializability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23AC3-EDD4-4D5F-8E71-ECFDE298ED75}"/>
              </a:ext>
            </a:extLst>
          </p:cNvPr>
          <p:cNvSpPr txBox="1"/>
          <p:nvPr/>
        </p:nvSpPr>
        <p:spPr>
          <a:xfrm>
            <a:off x="697199" y="1409942"/>
            <a:ext cx="1640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Invariants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988BC-EC30-476E-9262-1E9CEAD5637F}"/>
              </a:ext>
            </a:extLst>
          </p:cNvPr>
          <p:cNvSpPr txBox="1"/>
          <p:nvPr/>
        </p:nvSpPr>
        <p:spPr>
          <a:xfrm>
            <a:off x="587458" y="5866414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90016"/>
                </a:solidFill>
              </a:rPr>
              <a:t>Service</a:t>
            </a:r>
          </a:p>
          <a:p>
            <a:pPr algn="ctr"/>
            <a:r>
              <a:rPr lang="en-US" sz="2400" b="1" dirty="0">
                <a:solidFill>
                  <a:srgbClr val="C90016"/>
                </a:solidFill>
              </a:rPr>
              <a:t>Design Space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001D85-C479-46DE-9889-58E50E186417}"/>
              </a:ext>
            </a:extLst>
          </p:cNvPr>
          <p:cNvSpPr/>
          <p:nvPr/>
        </p:nvSpPr>
        <p:spPr>
          <a:xfrm>
            <a:off x="2634913" y="4396340"/>
            <a:ext cx="8634663" cy="2049050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Serializability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AC5C36-0E2D-4BD5-97CB-677189CEC5F1}"/>
              </a:ext>
            </a:extLst>
          </p:cNvPr>
          <p:cNvSpPr/>
          <p:nvPr/>
        </p:nvSpPr>
        <p:spPr>
          <a:xfrm>
            <a:off x="2896412" y="5074261"/>
            <a:ext cx="2743201" cy="1118461"/>
          </a:xfrm>
          <a:prstGeom prst="roundRect">
            <a:avLst/>
          </a:prstGeom>
          <a:noFill/>
          <a:ln w="57150">
            <a:solidFill>
              <a:srgbClr val="C9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C90016"/>
                </a:solidFill>
              </a:rPr>
              <a:t>Strict Serializability</a:t>
            </a:r>
            <a:endParaRPr lang="en-US" dirty="0">
              <a:solidFill>
                <a:srgbClr val="C90016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BFD544-AA99-43F3-AFA9-9FA054CFE171}"/>
              </a:ext>
            </a:extLst>
          </p:cNvPr>
          <p:cNvSpPr/>
          <p:nvPr/>
        </p:nvSpPr>
        <p:spPr>
          <a:xfrm>
            <a:off x="2634913" y="1816772"/>
            <a:ext cx="8634663" cy="1828800"/>
          </a:xfrm>
          <a:prstGeom prst="roundRect">
            <a:avLst/>
          </a:prstGeom>
          <a:noFill/>
          <a:ln w="57150">
            <a:solidFill>
              <a:srgbClr val="F580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C90016"/>
                </a:solidFill>
              </a:rPr>
              <a:t>Strict Serializability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>
                <a:solidFill>
                  <a:srgbClr val="F58025"/>
                </a:solidFill>
              </a:rPr>
              <a:t>RSS</a:t>
            </a:r>
            <a:endParaRPr lang="en-US" b="1" dirty="0">
              <a:solidFill>
                <a:srgbClr val="F58025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B5BFAA7-0010-478C-8E2F-929F06840834}"/>
              </a:ext>
            </a:extLst>
          </p:cNvPr>
          <p:cNvSpPr/>
          <p:nvPr/>
        </p:nvSpPr>
        <p:spPr>
          <a:xfrm>
            <a:off x="6665491" y="2158884"/>
            <a:ext cx="4443661" cy="133027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Serializability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E56BD6-272A-49B5-97C6-74953A06C85E}"/>
              </a:ext>
            </a:extLst>
          </p:cNvPr>
          <p:cNvSpPr>
            <a:spLocks noChangeAspect="1"/>
          </p:cNvSpPr>
          <p:nvPr/>
        </p:nvSpPr>
        <p:spPr>
          <a:xfrm>
            <a:off x="4221479" y="301509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BA5400-D99D-416C-871B-336992FBF5BC}"/>
              </a:ext>
            </a:extLst>
          </p:cNvPr>
          <p:cNvSpPr>
            <a:spLocks noChangeAspect="1"/>
          </p:cNvSpPr>
          <p:nvPr/>
        </p:nvSpPr>
        <p:spPr>
          <a:xfrm>
            <a:off x="9354959" y="256088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65E50E-CCC0-439F-BF95-7A4F5F342B8E}"/>
              </a:ext>
            </a:extLst>
          </p:cNvPr>
          <p:cNvSpPr>
            <a:spLocks noChangeAspect="1"/>
          </p:cNvSpPr>
          <p:nvPr/>
        </p:nvSpPr>
        <p:spPr>
          <a:xfrm>
            <a:off x="7510114" y="271328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0017A4-E771-4C72-B05F-4E0E38E628BC}"/>
              </a:ext>
            </a:extLst>
          </p:cNvPr>
          <p:cNvSpPr>
            <a:spLocks noChangeAspect="1"/>
          </p:cNvSpPr>
          <p:nvPr/>
        </p:nvSpPr>
        <p:spPr>
          <a:xfrm>
            <a:off x="5689614" y="2533102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88F4D1-94F5-4ADF-A8F9-4AD85711305F}"/>
              </a:ext>
            </a:extLst>
          </p:cNvPr>
          <p:cNvSpPr>
            <a:spLocks noChangeAspect="1"/>
          </p:cNvSpPr>
          <p:nvPr/>
        </p:nvSpPr>
        <p:spPr>
          <a:xfrm>
            <a:off x="3101052" y="256422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EF77D9-B490-486E-B9E1-E9D5912D879D}"/>
              </a:ext>
            </a:extLst>
          </p:cNvPr>
          <p:cNvGrpSpPr/>
          <p:nvPr/>
        </p:nvGrpSpPr>
        <p:grpSpPr>
          <a:xfrm>
            <a:off x="3937535" y="5620501"/>
            <a:ext cx="1325684" cy="498500"/>
            <a:chOff x="3937535" y="5680661"/>
            <a:chExt cx="1325684" cy="4985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BA18F3-0E02-4CF5-921D-8BD6D36D9759}"/>
                </a:ext>
              </a:extLst>
            </p:cNvPr>
            <p:cNvSpPr txBox="1"/>
            <p:nvPr/>
          </p:nvSpPr>
          <p:spPr>
            <a:xfrm>
              <a:off x="4102171" y="5779051"/>
              <a:ext cx="1161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Spanner</a:t>
              </a:r>
            </a:p>
          </p:txBody>
        </p:sp>
        <p:pic>
          <p:nvPicPr>
            <p:cNvPr id="11" name="Graphic 10" descr="Wrench with solid fill">
              <a:extLst>
                <a:ext uri="{FF2B5EF4-FFF2-40B4-BE49-F238E27FC236}">
                  <a16:creationId xmlns:a16="http://schemas.microsoft.com/office/drawing/2014/main" id="{CD9EB267-AC3C-49BD-B0CB-35883AED2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37535" y="5680661"/>
              <a:ext cx="365760" cy="365760"/>
            </a:xfrm>
            <a:prstGeom prst="rect">
              <a:avLst/>
            </a:prstGeom>
          </p:spPr>
        </p:pic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D558EE9E-A6F0-41A8-B429-EB9DE1279F8F}"/>
              </a:ext>
            </a:extLst>
          </p:cNvPr>
          <p:cNvGrpSpPr/>
          <p:nvPr/>
        </p:nvGrpSpPr>
        <p:grpSpPr>
          <a:xfrm>
            <a:off x="4322547" y="4597817"/>
            <a:ext cx="1691918" cy="498500"/>
            <a:chOff x="3937535" y="5680661"/>
            <a:chExt cx="1691918" cy="4985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AB78D-0E20-403F-9191-94649380A433}"/>
                </a:ext>
              </a:extLst>
            </p:cNvPr>
            <p:cNvSpPr txBox="1"/>
            <p:nvPr/>
          </p:nvSpPr>
          <p:spPr>
            <a:xfrm>
              <a:off x="4102170" y="5779051"/>
              <a:ext cx="152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Spanner-RSS</a:t>
              </a:r>
            </a:p>
          </p:txBody>
        </p:sp>
        <p:pic>
          <p:nvPicPr>
            <p:cNvPr id="41" name="Graphic 40" descr="Wrench with solid fill">
              <a:extLst>
                <a:ext uri="{FF2B5EF4-FFF2-40B4-BE49-F238E27FC236}">
                  <a16:creationId xmlns:a16="http://schemas.microsoft.com/office/drawing/2014/main" id="{3C0865F4-52CB-42A8-8F04-7E99195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37535" y="5680661"/>
              <a:ext cx="365760" cy="36576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D9A3FB-D3BB-4BB6-89DC-172FFCC722ED}"/>
              </a:ext>
            </a:extLst>
          </p:cNvPr>
          <p:cNvGrpSpPr/>
          <p:nvPr/>
        </p:nvGrpSpPr>
        <p:grpSpPr>
          <a:xfrm>
            <a:off x="2776093" y="4542088"/>
            <a:ext cx="3259748" cy="1758921"/>
            <a:chOff x="2776093" y="4542088"/>
            <a:chExt cx="3259748" cy="175892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0924A1-27DF-4182-B1FC-E1D3D8508EDD}"/>
                </a:ext>
              </a:extLst>
            </p:cNvPr>
            <p:cNvSpPr/>
            <p:nvPr/>
          </p:nvSpPr>
          <p:spPr>
            <a:xfrm>
              <a:off x="2776093" y="4542088"/>
              <a:ext cx="3259748" cy="1758921"/>
            </a:xfrm>
            <a:prstGeom prst="roundRect">
              <a:avLst/>
            </a:prstGeom>
            <a:noFill/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b="1" dirty="0">
                <a:solidFill>
                  <a:srgbClr val="F5802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FBC36-B3C7-4DE7-9634-A6A64E74A73D}"/>
                </a:ext>
              </a:extLst>
            </p:cNvPr>
            <p:cNvSpPr txBox="1"/>
            <p:nvPr/>
          </p:nvSpPr>
          <p:spPr>
            <a:xfrm>
              <a:off x="2832511" y="4564471"/>
              <a:ext cx="646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58025"/>
                  </a:solidFill>
                </a:rPr>
                <a:t>RSS</a:t>
              </a:r>
              <a:endParaRPr lang="en-US" sz="2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98A0A-2713-4327-B18B-6ABBC14E436F}"/>
              </a:ext>
            </a:extLst>
          </p:cNvPr>
          <p:cNvSpPr/>
          <p:nvPr/>
        </p:nvSpPr>
        <p:spPr>
          <a:xfrm>
            <a:off x="2819985" y="2312084"/>
            <a:ext cx="2926080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EE95CF-B929-471B-8FDC-1972B25FC63E}"/>
              </a:ext>
            </a:extLst>
          </p:cNvPr>
          <p:cNvGrpSpPr/>
          <p:nvPr/>
        </p:nvGrpSpPr>
        <p:grpSpPr>
          <a:xfrm>
            <a:off x="4330919" y="4597976"/>
            <a:ext cx="1651796" cy="498341"/>
            <a:chOff x="4362669" y="4591626"/>
            <a:chExt cx="1651796" cy="4983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3F7F366-86F2-4445-A9C7-5480EAC6DF2F}"/>
                </a:ext>
              </a:extLst>
            </p:cNvPr>
            <p:cNvGrpSpPr/>
            <p:nvPr/>
          </p:nvGrpSpPr>
          <p:grpSpPr>
            <a:xfrm>
              <a:off x="4362669" y="4591626"/>
              <a:ext cx="365760" cy="365760"/>
              <a:chOff x="4341240" y="4689257"/>
              <a:chExt cx="365760" cy="36576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FFDE137-E37E-4DB8-BC6E-89706B8B1911}"/>
                  </a:ext>
                </a:extLst>
              </p:cNvPr>
              <p:cNvGrpSpPr/>
              <p:nvPr/>
            </p:nvGrpSpPr>
            <p:grpSpPr>
              <a:xfrm>
                <a:off x="4341240" y="4689257"/>
                <a:ext cx="365760" cy="365760"/>
                <a:chOff x="3460535" y="4696207"/>
                <a:chExt cx="365760" cy="365760"/>
              </a:xfrm>
            </p:grpSpPr>
            <p:pic>
              <p:nvPicPr>
                <p:cNvPr id="58" name="Graphic 57" descr="Wrench with solid fill">
                  <a:extLst>
                    <a:ext uri="{FF2B5EF4-FFF2-40B4-BE49-F238E27FC236}">
                      <a16:creationId xmlns:a16="http://schemas.microsoft.com/office/drawing/2014/main" id="{FBBA361D-CC6F-4C8F-865E-0EC9E760A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3460535" y="4696207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59" name="Right Triangle 58">
                  <a:extLst>
                    <a:ext uri="{FF2B5EF4-FFF2-40B4-BE49-F238E27FC236}">
                      <a16:creationId xmlns:a16="http://schemas.microsoft.com/office/drawing/2014/main" id="{DE9809D4-769D-4906-B4AF-7FB60E499ECE}"/>
                    </a:ext>
                  </a:extLst>
                </p:cNvPr>
                <p:cNvSpPr/>
                <p:nvPr/>
              </p:nvSpPr>
              <p:spPr>
                <a:xfrm flipH="1">
                  <a:off x="3460535" y="4696207"/>
                  <a:ext cx="365760" cy="36576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Graphic 56" descr="Wrench with solid fill">
                <a:extLst>
                  <a:ext uri="{FF2B5EF4-FFF2-40B4-BE49-F238E27FC236}">
                    <a16:creationId xmlns:a16="http://schemas.microsoft.com/office/drawing/2014/main" id="{7B25F033-85EF-404D-8BCA-7FCA8CBE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41240" y="4689257"/>
                <a:ext cx="365760" cy="365760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D77026-F2E1-4542-B56E-83A3C27F51DF}"/>
                </a:ext>
              </a:extLst>
            </p:cNvPr>
            <p:cNvSpPr txBox="1"/>
            <p:nvPr/>
          </p:nvSpPr>
          <p:spPr>
            <a:xfrm>
              <a:off x="4487182" y="4689857"/>
              <a:ext cx="152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Spanner-RSS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19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E5EC-838F-4ED2-A4F4-0F529663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8E37-8653-479C-A21C-0A404089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Guarantees total order of transactions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must respect causality</a:t>
            </a:r>
          </a:p>
          <a:p>
            <a:pPr lvl="1"/>
            <a:r>
              <a:rPr lang="en-US" i="1" dirty="0"/>
              <a:t>Within each process</a:t>
            </a:r>
            <a:endParaRPr lang="en-US" dirty="0"/>
          </a:p>
          <a:p>
            <a:pPr lvl="1"/>
            <a:r>
              <a:rPr lang="en-US" i="1" dirty="0"/>
              <a:t>Across messages</a:t>
            </a:r>
            <a:endParaRPr lang="en-US" dirty="0"/>
          </a:p>
          <a:p>
            <a:pPr lvl="1"/>
            <a:r>
              <a:rPr lang="en-US" i="1" dirty="0"/>
              <a:t>Across service interactions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must respect some real-time constraints</a:t>
            </a:r>
          </a:p>
          <a:p>
            <a:pPr lvl="1"/>
            <a:r>
              <a:rPr lang="en-US" dirty="0"/>
              <a:t>Reads must return up-to-date values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8A033F-960E-4D65-B3F1-CF09BDB9F877}"/>
              </a:ext>
            </a:extLst>
          </p:cNvPr>
          <p:cNvGrpSpPr/>
          <p:nvPr/>
        </p:nvGrpSpPr>
        <p:grpSpPr>
          <a:xfrm>
            <a:off x="8373308" y="1812925"/>
            <a:ext cx="3351054" cy="2771775"/>
            <a:chOff x="8445500" y="1812925"/>
            <a:chExt cx="3351054" cy="2771775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1A98DAFB-5205-443A-871A-E51C96FB2C9D}"/>
                </a:ext>
              </a:extLst>
            </p:cNvPr>
            <p:cNvSpPr/>
            <p:nvPr/>
          </p:nvSpPr>
          <p:spPr>
            <a:xfrm>
              <a:off x="8445500" y="1812925"/>
              <a:ext cx="215900" cy="2771775"/>
            </a:xfrm>
            <a:prstGeom prst="rightBracket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C89347-E3FC-43B0-AE83-D58C82829B71}"/>
                </a:ext>
              </a:extLst>
            </p:cNvPr>
            <p:cNvSpPr txBox="1"/>
            <p:nvPr/>
          </p:nvSpPr>
          <p:spPr>
            <a:xfrm>
              <a:off x="8801099" y="2506315"/>
              <a:ext cx="29954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Invariant Equivalence To</a:t>
              </a:r>
            </a:p>
            <a:p>
              <a:r>
                <a:rPr lang="en-US" sz="2800" dirty="0"/>
                <a:t>Strict Serializability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E67C5B-ACB0-45A2-8175-14665B231755}"/>
              </a:ext>
            </a:extLst>
          </p:cNvPr>
          <p:cNvGrpSpPr/>
          <p:nvPr/>
        </p:nvGrpSpPr>
        <p:grpSpPr>
          <a:xfrm>
            <a:off x="8373308" y="4604370"/>
            <a:ext cx="2717800" cy="1815882"/>
            <a:chOff x="8445500" y="4597811"/>
            <a:chExt cx="2717800" cy="1651104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CF1B2ABB-62EC-404F-8BEE-EB0F974205F2}"/>
                </a:ext>
              </a:extLst>
            </p:cNvPr>
            <p:cNvSpPr/>
            <p:nvPr/>
          </p:nvSpPr>
          <p:spPr>
            <a:xfrm>
              <a:off x="8445500" y="5049222"/>
              <a:ext cx="215900" cy="748282"/>
            </a:xfrm>
            <a:prstGeom prst="rightBracket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94E1CC-31FB-49A8-86BD-A752A0DBD9A5}"/>
                </a:ext>
              </a:extLst>
            </p:cNvPr>
            <p:cNvSpPr txBox="1"/>
            <p:nvPr/>
          </p:nvSpPr>
          <p:spPr>
            <a:xfrm>
              <a:off x="8801100" y="4597811"/>
              <a:ext cx="2362200" cy="165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Avoids Most</a:t>
              </a:r>
            </a:p>
            <a:p>
              <a:r>
                <a:rPr lang="en-US" sz="2800" dirty="0"/>
                <a:t>User-Visible</a:t>
              </a:r>
            </a:p>
            <a:p>
              <a:r>
                <a:rPr lang="en-US" sz="2800" dirty="0"/>
                <a:t>Anomalies</a:t>
              </a:r>
            </a:p>
            <a:p>
              <a:r>
                <a:rPr lang="en-US" sz="2800" dirty="0"/>
                <a:t>(See paper)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FB5C4-AFBE-4AE2-83B5-EEF29D5B481A}"/>
              </a:ext>
            </a:extLst>
          </p:cNvPr>
          <p:cNvSpPr/>
          <p:nvPr/>
        </p:nvSpPr>
        <p:spPr>
          <a:xfrm>
            <a:off x="355600" y="5050947"/>
            <a:ext cx="7950200" cy="93259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8E84-0D57-41DA-8A31-3C4BF20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9675-8FAF-456B-A87C-335E3C0F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40" y="287169"/>
            <a:ext cx="10515600" cy="1325563"/>
          </a:xfrm>
        </p:spPr>
        <p:txBody>
          <a:bodyPr/>
          <a:lstStyle/>
          <a:p>
            <a:r>
              <a:rPr lang="en-US" dirty="0"/>
              <a:t>Example: RSS vs. Strict Serializability</a:t>
            </a:r>
          </a:p>
        </p:txBody>
      </p:sp>
      <p:grpSp>
        <p:nvGrpSpPr>
          <p:cNvPr id="24" name="Google Shape;135;p4">
            <a:extLst>
              <a:ext uri="{FF2B5EF4-FFF2-40B4-BE49-F238E27FC236}">
                <a16:creationId xmlns:a16="http://schemas.microsoft.com/office/drawing/2014/main" id="{9858013D-B82A-4047-B565-2C3C31200C3A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2292180"/>
            <a:ext cx="8321678" cy="523181"/>
            <a:chOff x="133433" y="708953"/>
            <a:chExt cx="3593165" cy="200866"/>
          </a:xfrm>
        </p:grpSpPr>
        <p:sp>
          <p:nvSpPr>
            <p:cNvPr id="57" name="Google Shape;136;p4">
              <a:extLst>
                <a:ext uri="{FF2B5EF4-FFF2-40B4-BE49-F238E27FC236}">
                  <a16:creationId xmlns:a16="http://schemas.microsoft.com/office/drawing/2014/main" id="{AC30304C-01DA-4989-A92C-ED698DA18D2D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App-1</a:t>
              </a:r>
              <a:endParaRPr sz="3200" dirty="0"/>
            </a:p>
          </p:txBody>
        </p:sp>
        <p:cxnSp>
          <p:nvCxnSpPr>
            <p:cNvPr id="58" name="Google Shape;137;p4">
              <a:extLst>
                <a:ext uri="{FF2B5EF4-FFF2-40B4-BE49-F238E27FC236}">
                  <a16:creationId xmlns:a16="http://schemas.microsoft.com/office/drawing/2014/main" id="{EE358904-6417-4DBD-A998-4F210D12161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4CE92-7153-408F-8955-68174B2C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6</a:t>
            </a:fld>
            <a:endParaRPr lang="en-US"/>
          </a:p>
        </p:txBody>
      </p:sp>
      <p:grpSp>
        <p:nvGrpSpPr>
          <p:cNvPr id="48" name="Google Shape;135;p4">
            <a:extLst>
              <a:ext uri="{FF2B5EF4-FFF2-40B4-BE49-F238E27FC236}">
                <a16:creationId xmlns:a16="http://schemas.microsoft.com/office/drawing/2014/main" id="{5043ED96-3834-493F-866B-0FA053E20DF5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3346517"/>
            <a:ext cx="8321678" cy="523181"/>
            <a:chOff x="133433" y="708953"/>
            <a:chExt cx="3593165" cy="200866"/>
          </a:xfrm>
        </p:grpSpPr>
        <p:sp>
          <p:nvSpPr>
            <p:cNvPr id="49" name="Google Shape;136;p4">
              <a:extLst>
                <a:ext uri="{FF2B5EF4-FFF2-40B4-BE49-F238E27FC236}">
                  <a16:creationId xmlns:a16="http://schemas.microsoft.com/office/drawing/2014/main" id="{14F316DC-C97B-4422-8A38-2EFAB6AB95B7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App-2</a:t>
              </a:r>
              <a:endParaRPr sz="3200" dirty="0"/>
            </a:p>
          </p:txBody>
        </p:sp>
        <p:cxnSp>
          <p:nvCxnSpPr>
            <p:cNvPr id="50" name="Google Shape;137;p4">
              <a:extLst>
                <a:ext uri="{FF2B5EF4-FFF2-40B4-BE49-F238E27FC236}">
                  <a16:creationId xmlns:a16="http://schemas.microsoft.com/office/drawing/2014/main" id="{D569555C-CDD0-4A6D-8E65-082FC4614C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0" name="Google Shape;135;p4">
            <a:extLst>
              <a:ext uri="{FF2B5EF4-FFF2-40B4-BE49-F238E27FC236}">
                <a16:creationId xmlns:a16="http://schemas.microsoft.com/office/drawing/2014/main" id="{3A1BF01F-328D-4810-A3EA-2FAE91BEA0BF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4400854"/>
            <a:ext cx="8321678" cy="523181"/>
            <a:chOff x="133433" y="708953"/>
            <a:chExt cx="3593165" cy="200866"/>
          </a:xfrm>
        </p:grpSpPr>
        <p:sp>
          <p:nvSpPr>
            <p:cNvPr id="74" name="Google Shape;136;p4">
              <a:extLst>
                <a:ext uri="{FF2B5EF4-FFF2-40B4-BE49-F238E27FC236}">
                  <a16:creationId xmlns:a16="http://schemas.microsoft.com/office/drawing/2014/main" id="{D64253D9-43AC-4DEA-941E-976CD5451CC9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App-3</a:t>
              </a:r>
              <a:endParaRPr sz="3200" dirty="0"/>
            </a:p>
          </p:txBody>
        </p:sp>
        <p:cxnSp>
          <p:nvCxnSpPr>
            <p:cNvPr id="82" name="Google Shape;137;p4">
              <a:extLst>
                <a:ext uri="{FF2B5EF4-FFF2-40B4-BE49-F238E27FC236}">
                  <a16:creationId xmlns:a16="http://schemas.microsoft.com/office/drawing/2014/main" id="{4D896376-B449-4267-AE19-77C5BE350E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4" name="Google Shape;171;p4">
            <a:extLst>
              <a:ext uri="{FF2B5EF4-FFF2-40B4-BE49-F238E27FC236}">
                <a16:creationId xmlns:a16="http://schemas.microsoft.com/office/drawing/2014/main" id="{5C976405-1EBE-43AE-937E-528A3980DE36}"/>
              </a:ext>
            </a:extLst>
          </p:cNvPr>
          <p:cNvGrpSpPr/>
          <p:nvPr/>
        </p:nvGrpSpPr>
        <p:grpSpPr>
          <a:xfrm>
            <a:off x="7171917" y="4371130"/>
            <a:ext cx="2395199" cy="569976"/>
            <a:chOff x="1953846" y="2618154"/>
            <a:chExt cx="917449" cy="218831"/>
          </a:xfrm>
        </p:grpSpPr>
        <p:cxnSp>
          <p:nvCxnSpPr>
            <p:cNvPr id="86" name="Google Shape;172;p4">
              <a:extLst>
                <a:ext uri="{FF2B5EF4-FFF2-40B4-BE49-F238E27FC236}">
                  <a16:creationId xmlns:a16="http://schemas.microsoft.com/office/drawing/2014/main" id="{4AA5F118-8860-4366-ADA3-232C7D7D619A}"/>
                </a:ext>
              </a:extLst>
            </p:cNvPr>
            <p:cNvCxnSpPr/>
            <p:nvPr/>
          </p:nvCxnSpPr>
          <p:spPr>
            <a:xfrm>
              <a:off x="1953846" y="2618154"/>
              <a:ext cx="0" cy="21883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173;p4">
              <a:extLst>
                <a:ext uri="{FF2B5EF4-FFF2-40B4-BE49-F238E27FC236}">
                  <a16:creationId xmlns:a16="http://schemas.microsoft.com/office/drawing/2014/main" id="{99E3BD03-585A-40E0-9204-5B7555EB9C72}"/>
                </a:ext>
              </a:extLst>
            </p:cNvPr>
            <p:cNvCxnSpPr/>
            <p:nvPr/>
          </p:nvCxnSpPr>
          <p:spPr>
            <a:xfrm>
              <a:off x="2871295" y="2618154"/>
              <a:ext cx="0" cy="21883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174;p4">
              <a:extLst>
                <a:ext uri="{FF2B5EF4-FFF2-40B4-BE49-F238E27FC236}">
                  <a16:creationId xmlns:a16="http://schemas.microsoft.com/office/drawing/2014/main" id="{A79F9B99-6636-448B-AB70-3AA224B7DADB}"/>
                </a:ext>
              </a:extLst>
            </p:cNvPr>
            <p:cNvCxnSpPr/>
            <p:nvPr/>
          </p:nvCxnSpPr>
          <p:spPr>
            <a:xfrm>
              <a:off x="1953846" y="2727569"/>
              <a:ext cx="917449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175;p4">
            <a:extLst>
              <a:ext uri="{FF2B5EF4-FFF2-40B4-BE49-F238E27FC236}">
                <a16:creationId xmlns:a16="http://schemas.microsoft.com/office/drawing/2014/main" id="{078F753E-18AF-4495-B441-51C186E74CF9}"/>
              </a:ext>
            </a:extLst>
          </p:cNvPr>
          <p:cNvSpPr txBox="1"/>
          <p:nvPr/>
        </p:nvSpPr>
        <p:spPr>
          <a:xfrm>
            <a:off x="7509583" y="4141376"/>
            <a:ext cx="1719867" cy="45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</a:t>
            </a:r>
            <a:r>
              <a:rPr lang="en-US" sz="2800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800" b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Y</a:t>
            </a:r>
            <a:r>
              <a:rPr lang="en-US" sz="2800" b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= 1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endParaRPr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DE754F-CAC7-4C53-B44C-6D535DFCC618}"/>
              </a:ext>
            </a:extLst>
          </p:cNvPr>
          <p:cNvGrpSpPr/>
          <p:nvPr/>
        </p:nvGrpSpPr>
        <p:grpSpPr>
          <a:xfrm>
            <a:off x="3700801" y="3090928"/>
            <a:ext cx="2395199" cy="799730"/>
            <a:chOff x="3700801" y="3090928"/>
            <a:chExt cx="2801597" cy="799730"/>
          </a:xfrm>
        </p:grpSpPr>
        <p:grpSp>
          <p:nvGrpSpPr>
            <p:cNvPr id="52" name="Google Shape;171;p4">
              <a:extLst>
                <a:ext uri="{FF2B5EF4-FFF2-40B4-BE49-F238E27FC236}">
                  <a16:creationId xmlns:a16="http://schemas.microsoft.com/office/drawing/2014/main" id="{BD128F14-1F93-4CC9-A698-35BE90CA6D79}"/>
                </a:ext>
              </a:extLst>
            </p:cNvPr>
            <p:cNvGrpSpPr/>
            <p:nvPr/>
          </p:nvGrpSpPr>
          <p:grpSpPr>
            <a:xfrm>
              <a:off x="3700801" y="3320682"/>
              <a:ext cx="2801597" cy="569976"/>
              <a:chOff x="1953846" y="2618154"/>
              <a:chExt cx="917449" cy="218831"/>
            </a:xfrm>
          </p:grpSpPr>
          <p:cxnSp>
            <p:nvCxnSpPr>
              <p:cNvPr id="54" name="Google Shape;172;p4">
                <a:extLst>
                  <a:ext uri="{FF2B5EF4-FFF2-40B4-BE49-F238E27FC236}">
                    <a16:creationId xmlns:a16="http://schemas.microsoft.com/office/drawing/2014/main" id="{0F671600-3E9E-494C-9EDE-2CD7F88326C0}"/>
                  </a:ext>
                </a:extLst>
              </p:cNvPr>
              <p:cNvCxnSpPr/>
              <p:nvPr/>
            </p:nvCxnSpPr>
            <p:spPr>
              <a:xfrm>
                <a:off x="1953846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173;p4">
                <a:extLst>
                  <a:ext uri="{FF2B5EF4-FFF2-40B4-BE49-F238E27FC236}">
                    <a16:creationId xmlns:a16="http://schemas.microsoft.com/office/drawing/2014/main" id="{674A60F2-3E12-46A5-8DFE-971F9BB5C70D}"/>
                  </a:ext>
                </a:extLst>
              </p:cNvPr>
              <p:cNvCxnSpPr/>
              <p:nvPr/>
            </p:nvCxnSpPr>
            <p:spPr>
              <a:xfrm>
                <a:off x="2871295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174;p4">
                <a:extLst>
                  <a:ext uri="{FF2B5EF4-FFF2-40B4-BE49-F238E27FC236}">
                    <a16:creationId xmlns:a16="http://schemas.microsoft.com/office/drawing/2014/main" id="{E4FB444A-7A5A-4197-AB18-29BB7D1E9DE5}"/>
                  </a:ext>
                </a:extLst>
              </p:cNvPr>
              <p:cNvCxnSpPr/>
              <p:nvPr/>
            </p:nvCxnSpPr>
            <p:spPr>
              <a:xfrm>
                <a:off x="1953846" y="2727569"/>
                <a:ext cx="917449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75;p4">
              <a:extLst>
                <a:ext uri="{FF2B5EF4-FFF2-40B4-BE49-F238E27FC236}">
                  <a16:creationId xmlns:a16="http://schemas.microsoft.com/office/drawing/2014/main" id="{32341E1C-5450-4557-8E66-218C2E600843}"/>
                </a:ext>
              </a:extLst>
            </p:cNvPr>
            <p:cNvSpPr txBox="1"/>
            <p:nvPr/>
          </p:nvSpPr>
          <p:spPr>
            <a:xfrm>
              <a:off x="4095759" y="3090928"/>
              <a:ext cx="2011680" cy="459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R</a:t>
              </a:r>
              <a:r>
                <a:rPr lang="en-US" sz="2800" b="0" i="0" u="none" strike="noStrike" cap="none" baseline="-25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en-US" sz="2800" b="1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X</a:t>
              </a:r>
              <a:r>
                <a:rPr lang="en-US" sz="2800" b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= 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)</a:t>
              </a:r>
              <a:endParaRPr sz="4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B0674B-99CA-499C-A661-C032B2F36494}"/>
              </a:ext>
            </a:extLst>
          </p:cNvPr>
          <p:cNvGrpSpPr/>
          <p:nvPr/>
        </p:nvGrpSpPr>
        <p:grpSpPr>
          <a:xfrm>
            <a:off x="3674028" y="1762545"/>
            <a:ext cx="4846320" cy="4777321"/>
            <a:chOff x="3333065" y="1726784"/>
            <a:chExt cx="4846320" cy="4777321"/>
          </a:xfrm>
        </p:grpSpPr>
        <p:cxnSp>
          <p:nvCxnSpPr>
            <p:cNvPr id="73" name="Google Shape;251;p6">
              <a:extLst>
                <a:ext uri="{FF2B5EF4-FFF2-40B4-BE49-F238E27FC236}">
                  <a16:creationId xmlns:a16="http://schemas.microsoft.com/office/drawing/2014/main" id="{21FC0E41-1D7B-422A-BB30-5791C31815BB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25" y="1726784"/>
              <a:ext cx="0" cy="3434764"/>
            </a:xfrm>
            <a:prstGeom prst="straightConnector1">
              <a:avLst/>
            </a:prstGeom>
            <a:noFill/>
            <a:ln w="76200" cap="flat" cmpd="sng">
              <a:solidFill>
                <a:srgbClr val="C9001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6E0C45-C3BE-4CB4-BC75-163A336E8EAA}"/>
                </a:ext>
              </a:extLst>
            </p:cNvPr>
            <p:cNvSpPr/>
            <p:nvPr/>
          </p:nvSpPr>
          <p:spPr>
            <a:xfrm>
              <a:off x="3333065" y="5176082"/>
              <a:ext cx="4846320" cy="1328023"/>
            </a:xfrm>
            <a:prstGeom prst="roundRect">
              <a:avLst/>
            </a:prstGeom>
            <a:noFill/>
            <a:ln w="57150">
              <a:solidFill>
                <a:srgbClr val="C90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90016"/>
                  </a:solidFill>
                </a:rPr>
                <a:t>Strict serializability requires</a:t>
              </a:r>
            </a:p>
            <a:p>
              <a:pPr algn="ctr"/>
              <a:r>
                <a:rPr lang="en-US" sz="2400" b="1" dirty="0">
                  <a:solidFill>
                    <a:srgbClr val="C90016"/>
                  </a:solidFill>
                </a:rPr>
                <a:t>all</a:t>
              </a:r>
              <a:r>
                <a:rPr lang="en-US" sz="2400" dirty="0">
                  <a:solidFill>
                    <a:srgbClr val="C90016"/>
                  </a:solidFill>
                </a:rPr>
                <a:t> </a:t>
              </a:r>
              <a:r>
                <a:rPr lang="en-US" sz="2400" b="1" dirty="0">
                  <a:solidFill>
                    <a:srgbClr val="C90016"/>
                  </a:solidFill>
                </a:rPr>
                <a:t>future</a:t>
              </a:r>
              <a:r>
                <a:rPr lang="en-US" sz="2400" dirty="0">
                  <a:solidFill>
                    <a:srgbClr val="C90016"/>
                  </a:solidFill>
                </a:rPr>
                <a:t> read-only transactions</a:t>
              </a:r>
            </a:p>
            <a:p>
              <a:pPr algn="ctr"/>
              <a:r>
                <a:rPr lang="en-US" sz="2400" dirty="0">
                  <a:solidFill>
                    <a:srgbClr val="C90016"/>
                  </a:solidFill>
                </a:rPr>
                <a:t>to return new value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A63D6B-DFE3-4DBE-A25E-5920B12E940A}"/>
              </a:ext>
            </a:extLst>
          </p:cNvPr>
          <p:cNvGrpSpPr/>
          <p:nvPr/>
        </p:nvGrpSpPr>
        <p:grpSpPr>
          <a:xfrm>
            <a:off x="3350603" y="1647285"/>
            <a:ext cx="5493170" cy="4892581"/>
            <a:chOff x="2596251" y="1560201"/>
            <a:chExt cx="5493170" cy="4892581"/>
          </a:xfrm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A22634B1-9BC5-4BDE-AD48-C8224C854E91}"/>
                </a:ext>
              </a:extLst>
            </p:cNvPr>
            <p:cNvSpPr/>
            <p:nvPr/>
          </p:nvSpPr>
          <p:spPr>
            <a:xfrm rot="5400000">
              <a:off x="3634998" y="3241856"/>
              <a:ext cx="3566160" cy="202849"/>
            </a:xfrm>
            <a:custGeom>
              <a:avLst/>
              <a:gdLst>
                <a:gd name="connsiteX0" fmla="*/ 0 w 3749698"/>
                <a:gd name="connsiteY0" fmla="*/ 65809 h 164485"/>
                <a:gd name="connsiteX1" fmla="*/ 243402 w 3749698"/>
                <a:gd name="connsiteY1" fmla="*/ 144750 h 164485"/>
                <a:gd name="connsiteX2" fmla="*/ 486803 w 3749698"/>
                <a:gd name="connsiteY2" fmla="*/ 24 h 164485"/>
                <a:gd name="connsiteX3" fmla="*/ 703891 w 3749698"/>
                <a:gd name="connsiteY3" fmla="*/ 151328 h 164485"/>
                <a:gd name="connsiteX4" fmla="*/ 920978 w 3749698"/>
                <a:gd name="connsiteY4" fmla="*/ 24 h 164485"/>
                <a:gd name="connsiteX5" fmla="*/ 1118331 w 3749698"/>
                <a:gd name="connsiteY5" fmla="*/ 151328 h 164485"/>
                <a:gd name="connsiteX6" fmla="*/ 1322262 w 3749698"/>
                <a:gd name="connsiteY6" fmla="*/ 24 h 164485"/>
                <a:gd name="connsiteX7" fmla="*/ 1513036 w 3749698"/>
                <a:gd name="connsiteY7" fmla="*/ 164485 h 164485"/>
                <a:gd name="connsiteX8" fmla="*/ 1690653 w 3749698"/>
                <a:gd name="connsiteY8" fmla="*/ 24 h 164485"/>
                <a:gd name="connsiteX9" fmla="*/ 1861692 w 3749698"/>
                <a:gd name="connsiteY9" fmla="*/ 151328 h 164485"/>
                <a:gd name="connsiteX10" fmla="*/ 2032731 w 3749698"/>
                <a:gd name="connsiteY10" fmla="*/ 24 h 164485"/>
                <a:gd name="connsiteX11" fmla="*/ 2190613 w 3749698"/>
                <a:gd name="connsiteY11" fmla="*/ 151328 h 164485"/>
                <a:gd name="connsiteX12" fmla="*/ 2361652 w 3749698"/>
                <a:gd name="connsiteY12" fmla="*/ 6603 h 164485"/>
                <a:gd name="connsiteX13" fmla="*/ 2545848 w 3749698"/>
                <a:gd name="connsiteY13" fmla="*/ 144750 h 164485"/>
                <a:gd name="connsiteX14" fmla="*/ 2677416 w 3749698"/>
                <a:gd name="connsiteY14" fmla="*/ 6603 h 164485"/>
                <a:gd name="connsiteX15" fmla="*/ 2835298 w 3749698"/>
                <a:gd name="connsiteY15" fmla="*/ 144750 h 164485"/>
                <a:gd name="connsiteX16" fmla="*/ 2940553 w 3749698"/>
                <a:gd name="connsiteY16" fmla="*/ 24 h 164485"/>
                <a:gd name="connsiteX17" fmla="*/ 3124748 w 3749698"/>
                <a:gd name="connsiteY17" fmla="*/ 157906 h 164485"/>
                <a:gd name="connsiteX18" fmla="*/ 3249738 w 3749698"/>
                <a:gd name="connsiteY18" fmla="*/ 6603 h 164485"/>
                <a:gd name="connsiteX19" fmla="*/ 3427355 w 3749698"/>
                <a:gd name="connsiteY19" fmla="*/ 151328 h 164485"/>
                <a:gd name="connsiteX20" fmla="*/ 3558924 w 3749698"/>
                <a:gd name="connsiteY20" fmla="*/ 13181 h 164485"/>
                <a:gd name="connsiteX21" fmla="*/ 3749698 w 3749698"/>
                <a:gd name="connsiteY21" fmla="*/ 151328 h 1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49698" h="164485">
                  <a:moveTo>
                    <a:pt x="0" y="65809"/>
                  </a:moveTo>
                  <a:cubicBezTo>
                    <a:pt x="81134" y="110761"/>
                    <a:pt x="162268" y="155714"/>
                    <a:pt x="243402" y="144750"/>
                  </a:cubicBezTo>
                  <a:cubicBezTo>
                    <a:pt x="324536" y="133786"/>
                    <a:pt x="410055" y="-1072"/>
                    <a:pt x="486803" y="24"/>
                  </a:cubicBezTo>
                  <a:cubicBezTo>
                    <a:pt x="563551" y="1120"/>
                    <a:pt x="631529" y="151328"/>
                    <a:pt x="703891" y="151328"/>
                  </a:cubicBezTo>
                  <a:cubicBezTo>
                    <a:pt x="776253" y="151328"/>
                    <a:pt x="851905" y="24"/>
                    <a:pt x="920978" y="24"/>
                  </a:cubicBezTo>
                  <a:cubicBezTo>
                    <a:pt x="990051" y="24"/>
                    <a:pt x="1051450" y="151328"/>
                    <a:pt x="1118331" y="151328"/>
                  </a:cubicBezTo>
                  <a:cubicBezTo>
                    <a:pt x="1185212" y="151328"/>
                    <a:pt x="1256478" y="-2169"/>
                    <a:pt x="1322262" y="24"/>
                  </a:cubicBezTo>
                  <a:cubicBezTo>
                    <a:pt x="1388046" y="2217"/>
                    <a:pt x="1451638" y="164485"/>
                    <a:pt x="1513036" y="164485"/>
                  </a:cubicBezTo>
                  <a:cubicBezTo>
                    <a:pt x="1574434" y="164485"/>
                    <a:pt x="1632544" y="2217"/>
                    <a:pt x="1690653" y="24"/>
                  </a:cubicBezTo>
                  <a:cubicBezTo>
                    <a:pt x="1748762" y="-2169"/>
                    <a:pt x="1804679" y="151328"/>
                    <a:pt x="1861692" y="151328"/>
                  </a:cubicBezTo>
                  <a:cubicBezTo>
                    <a:pt x="1918705" y="151328"/>
                    <a:pt x="1977911" y="24"/>
                    <a:pt x="2032731" y="24"/>
                  </a:cubicBezTo>
                  <a:cubicBezTo>
                    <a:pt x="2087551" y="24"/>
                    <a:pt x="2135793" y="150232"/>
                    <a:pt x="2190613" y="151328"/>
                  </a:cubicBezTo>
                  <a:cubicBezTo>
                    <a:pt x="2245433" y="152425"/>
                    <a:pt x="2302446" y="7699"/>
                    <a:pt x="2361652" y="6603"/>
                  </a:cubicBezTo>
                  <a:cubicBezTo>
                    <a:pt x="2420858" y="5507"/>
                    <a:pt x="2493221" y="144750"/>
                    <a:pt x="2545848" y="144750"/>
                  </a:cubicBezTo>
                  <a:cubicBezTo>
                    <a:pt x="2598475" y="144750"/>
                    <a:pt x="2629174" y="6603"/>
                    <a:pt x="2677416" y="6603"/>
                  </a:cubicBezTo>
                  <a:cubicBezTo>
                    <a:pt x="2725658" y="6603"/>
                    <a:pt x="2791442" y="145846"/>
                    <a:pt x="2835298" y="144750"/>
                  </a:cubicBezTo>
                  <a:cubicBezTo>
                    <a:pt x="2879154" y="143654"/>
                    <a:pt x="2892312" y="-2169"/>
                    <a:pt x="2940553" y="24"/>
                  </a:cubicBezTo>
                  <a:cubicBezTo>
                    <a:pt x="2988794" y="2217"/>
                    <a:pt x="3073217" y="156810"/>
                    <a:pt x="3124748" y="157906"/>
                  </a:cubicBezTo>
                  <a:cubicBezTo>
                    <a:pt x="3176279" y="159002"/>
                    <a:pt x="3199304" y="7699"/>
                    <a:pt x="3249738" y="6603"/>
                  </a:cubicBezTo>
                  <a:cubicBezTo>
                    <a:pt x="3300172" y="5507"/>
                    <a:pt x="3375824" y="150232"/>
                    <a:pt x="3427355" y="151328"/>
                  </a:cubicBezTo>
                  <a:cubicBezTo>
                    <a:pt x="3478886" y="152424"/>
                    <a:pt x="3505200" y="13181"/>
                    <a:pt x="3558924" y="13181"/>
                  </a:cubicBezTo>
                  <a:cubicBezTo>
                    <a:pt x="3612648" y="13181"/>
                    <a:pt x="3710228" y="128304"/>
                    <a:pt x="3749698" y="151328"/>
                  </a:cubicBezTo>
                </a:path>
              </a:pathLst>
            </a:custGeom>
            <a:noFill/>
            <a:ln w="57150" cap="flat" cmpd="sng" algn="ctr">
              <a:solidFill>
                <a:srgbClr val="F58025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2CDF96C-4530-433E-9660-5BDB54C59D42}"/>
                </a:ext>
              </a:extLst>
            </p:cNvPr>
            <p:cNvSpPr/>
            <p:nvPr/>
          </p:nvSpPr>
          <p:spPr>
            <a:xfrm>
              <a:off x="2596251" y="5124759"/>
              <a:ext cx="5493170" cy="1328023"/>
            </a:xfrm>
            <a:prstGeom prst="roundRect">
              <a:avLst/>
            </a:prstGeom>
            <a:noFill/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58025"/>
                  </a:solidFill>
                </a:rPr>
                <a:t>RSS only requires</a:t>
              </a:r>
            </a:p>
            <a:p>
              <a:pPr algn="ctr"/>
              <a:r>
                <a:rPr lang="en-US" sz="2400" b="1" dirty="0">
                  <a:solidFill>
                    <a:srgbClr val="F58025"/>
                  </a:solidFill>
                </a:rPr>
                <a:t>causally later </a:t>
              </a:r>
              <a:r>
                <a:rPr lang="en-US" sz="2400" dirty="0">
                  <a:solidFill>
                    <a:srgbClr val="F58025"/>
                  </a:solidFill>
                </a:rPr>
                <a:t>read-only transactions</a:t>
              </a:r>
            </a:p>
            <a:p>
              <a:pPr algn="ctr"/>
              <a:r>
                <a:rPr lang="en-US" sz="2400" dirty="0">
                  <a:solidFill>
                    <a:srgbClr val="F58025"/>
                  </a:solidFill>
                </a:rPr>
                <a:t>to return new value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3B3C9-C1DB-47EF-93C3-22BDB0298208}"/>
              </a:ext>
            </a:extLst>
          </p:cNvPr>
          <p:cNvGrpSpPr/>
          <p:nvPr/>
        </p:nvGrpSpPr>
        <p:grpSpPr>
          <a:xfrm>
            <a:off x="3570513" y="2054721"/>
            <a:ext cx="6139543" cy="784037"/>
            <a:chOff x="3864356" y="2054721"/>
            <a:chExt cx="5492228" cy="784037"/>
          </a:xfrm>
        </p:grpSpPr>
        <p:grpSp>
          <p:nvGrpSpPr>
            <p:cNvPr id="32" name="Google Shape;171;p4">
              <a:extLst>
                <a:ext uri="{FF2B5EF4-FFF2-40B4-BE49-F238E27FC236}">
                  <a16:creationId xmlns:a16="http://schemas.microsoft.com/office/drawing/2014/main" id="{1D6BA42E-250D-455C-B602-8A614C811BD1}"/>
                </a:ext>
              </a:extLst>
            </p:cNvPr>
            <p:cNvGrpSpPr/>
            <p:nvPr/>
          </p:nvGrpSpPr>
          <p:grpSpPr>
            <a:xfrm>
              <a:off x="3864356" y="2268782"/>
              <a:ext cx="5492228" cy="569976"/>
              <a:chOff x="1953846" y="2618154"/>
              <a:chExt cx="917449" cy="218831"/>
            </a:xfrm>
          </p:grpSpPr>
          <p:cxnSp>
            <p:nvCxnSpPr>
              <p:cNvPr id="34" name="Google Shape;172;p4">
                <a:extLst>
                  <a:ext uri="{FF2B5EF4-FFF2-40B4-BE49-F238E27FC236}">
                    <a16:creationId xmlns:a16="http://schemas.microsoft.com/office/drawing/2014/main" id="{A0E81DD8-55A9-4A1D-9D93-58792A133E04}"/>
                  </a:ext>
                </a:extLst>
              </p:cNvPr>
              <p:cNvCxnSpPr/>
              <p:nvPr/>
            </p:nvCxnSpPr>
            <p:spPr>
              <a:xfrm>
                <a:off x="1953846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173;p4">
                <a:extLst>
                  <a:ext uri="{FF2B5EF4-FFF2-40B4-BE49-F238E27FC236}">
                    <a16:creationId xmlns:a16="http://schemas.microsoft.com/office/drawing/2014/main" id="{5C74D291-49D9-4015-9708-394F2F7974B2}"/>
                  </a:ext>
                </a:extLst>
              </p:cNvPr>
              <p:cNvCxnSpPr/>
              <p:nvPr/>
            </p:nvCxnSpPr>
            <p:spPr>
              <a:xfrm>
                <a:off x="2871295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174;p4">
                <a:extLst>
                  <a:ext uri="{FF2B5EF4-FFF2-40B4-BE49-F238E27FC236}">
                    <a16:creationId xmlns:a16="http://schemas.microsoft.com/office/drawing/2014/main" id="{2D3E5840-5C88-4A25-B02C-8E3226424DA0}"/>
                  </a:ext>
                </a:extLst>
              </p:cNvPr>
              <p:cNvCxnSpPr/>
              <p:nvPr/>
            </p:nvCxnSpPr>
            <p:spPr>
              <a:xfrm>
                <a:off x="1953846" y="2727569"/>
                <a:ext cx="917449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3" name="Google Shape;175;p4">
              <a:extLst>
                <a:ext uri="{FF2B5EF4-FFF2-40B4-BE49-F238E27FC236}">
                  <a16:creationId xmlns:a16="http://schemas.microsoft.com/office/drawing/2014/main" id="{7336040D-5BD1-4F82-AA33-46573D13ABF1}"/>
                </a:ext>
              </a:extLst>
            </p:cNvPr>
            <p:cNvSpPr txBox="1"/>
            <p:nvPr/>
          </p:nvSpPr>
          <p:spPr>
            <a:xfrm>
              <a:off x="5175972" y="2054721"/>
              <a:ext cx="2868997" cy="459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W</a:t>
              </a:r>
              <a:r>
                <a:rPr lang="en-US" sz="2800" b="0" i="0" u="none" strike="noStrike" cap="none" baseline="-25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en-US" sz="2800" b="1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X</a:t>
              </a:r>
              <a:r>
                <a:rPr lang="en-US" sz="2800" b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= 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,</a:t>
              </a:r>
              <a:r>
                <a:rPr lang="en-US" sz="2800" b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US" sz="2800" b="1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Y</a:t>
              </a:r>
              <a:r>
                <a:rPr lang="en-US" sz="2800" b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= 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)</a:t>
              </a:r>
              <a:endParaRPr sz="4000" dirty="0"/>
            </a:p>
          </p:txBody>
        </p:sp>
      </p:grpSp>
      <p:sp>
        <p:nvSpPr>
          <p:cNvPr id="102" name="Google Shape;175;p4">
            <a:extLst>
              <a:ext uri="{FF2B5EF4-FFF2-40B4-BE49-F238E27FC236}">
                <a16:creationId xmlns:a16="http://schemas.microsoft.com/office/drawing/2014/main" id="{844193A2-9C73-4992-B072-0BFBC0BEDA05}"/>
              </a:ext>
            </a:extLst>
          </p:cNvPr>
          <p:cNvSpPr txBox="1"/>
          <p:nvPr/>
        </p:nvSpPr>
        <p:spPr>
          <a:xfrm>
            <a:off x="7509583" y="4141376"/>
            <a:ext cx="1719867" cy="45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</a:t>
            </a:r>
            <a:r>
              <a:rPr lang="en-US" sz="2800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8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= 0)</a:t>
            </a:r>
            <a:endParaRPr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2913C-13E1-49E8-99C0-9E513B44C9C2}"/>
              </a:ext>
            </a:extLst>
          </p:cNvPr>
          <p:cNvSpPr/>
          <p:nvPr/>
        </p:nvSpPr>
        <p:spPr>
          <a:xfrm>
            <a:off x="0" y="-1"/>
            <a:ext cx="10708105" cy="67214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6B23DE-9DA0-4FC2-8FA8-0C4B79760F19}"/>
              </a:ext>
            </a:extLst>
          </p:cNvPr>
          <p:cNvSpPr/>
          <p:nvPr/>
        </p:nvSpPr>
        <p:spPr>
          <a:xfrm>
            <a:off x="2849880" y="2662833"/>
            <a:ext cx="6492240" cy="153233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580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F58025"/>
                </a:solidFill>
              </a:rPr>
              <a:t>RSS gives more flexibility</a:t>
            </a:r>
          </a:p>
          <a:p>
            <a:pPr algn="ctr"/>
            <a:r>
              <a:rPr lang="en-US" sz="2800" b="1" dirty="0">
                <a:solidFill>
                  <a:srgbClr val="F58025"/>
                </a:solidFill>
              </a:rPr>
              <a:t>to read-only transactions</a:t>
            </a:r>
          </a:p>
          <a:p>
            <a:pPr algn="ctr"/>
            <a:r>
              <a:rPr lang="en-US" sz="2800" b="1" dirty="0">
                <a:solidFill>
                  <a:srgbClr val="F58025"/>
                </a:solidFill>
              </a:rPr>
              <a:t>without breaking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5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102" grpId="0" animBg="1"/>
      <p:bldP spid="43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2EF46-9150-4B0A-871C-8328002A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187" y="2169028"/>
            <a:ext cx="5766192" cy="265882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Invariant-Equivalence Theorem: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Any application invariant </a:t>
            </a:r>
            <a:r>
              <a:rPr lang="en-US" dirty="0"/>
              <a:t>that holds</a:t>
            </a:r>
          </a:p>
          <a:p>
            <a:pPr marL="0" indent="0" algn="ctr">
              <a:buNone/>
            </a:pPr>
            <a:r>
              <a:rPr lang="en-US" dirty="0"/>
              <a:t>with </a:t>
            </a:r>
            <a:r>
              <a:rPr lang="en-US" dirty="0">
                <a:solidFill>
                  <a:srgbClr val="C90016"/>
                </a:solidFill>
              </a:rPr>
              <a:t>a strictly serializable service</a:t>
            </a:r>
          </a:p>
          <a:p>
            <a:pPr marL="0" indent="0" algn="ctr">
              <a:buNone/>
            </a:pPr>
            <a:r>
              <a:rPr lang="en-US" dirty="0"/>
              <a:t>also holds with </a:t>
            </a:r>
            <a:r>
              <a:rPr lang="en-US" dirty="0">
                <a:solidFill>
                  <a:srgbClr val="F58025"/>
                </a:solidFill>
              </a:rPr>
              <a:t>an RSS service</a:t>
            </a:r>
          </a:p>
        </p:txBody>
      </p:sp>
      <p:pic>
        <p:nvPicPr>
          <p:cNvPr id="7" name="Content Placeholder 6" descr="Server outline">
            <a:extLst>
              <a:ext uri="{FF2B5EF4-FFF2-40B4-BE49-F238E27FC236}">
                <a16:creationId xmlns:a16="http://schemas.microsoft.com/office/drawing/2014/main" id="{26529B98-8DEE-457A-B854-C4C1E625F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9009" y="3200362"/>
            <a:ext cx="914400" cy="914400"/>
          </a:xfrm>
        </p:spPr>
      </p:pic>
      <p:pic>
        <p:nvPicPr>
          <p:cNvPr id="15" name="Content Placeholder 6" descr="Server outline">
            <a:extLst>
              <a:ext uri="{FF2B5EF4-FFF2-40B4-BE49-F238E27FC236}">
                <a16:creationId xmlns:a16="http://schemas.microsoft.com/office/drawing/2014/main" id="{DA9E362D-F7EE-4EC6-AA26-C3EC552C3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5841" y="3200362"/>
            <a:ext cx="914400" cy="914400"/>
          </a:xfrm>
          <a:prstGeom prst="rect">
            <a:avLst/>
          </a:prstGeom>
        </p:spPr>
      </p:pic>
      <p:pic>
        <p:nvPicPr>
          <p:cNvPr id="16" name="Content Placeholder 6" descr="Server outline">
            <a:extLst>
              <a:ext uri="{FF2B5EF4-FFF2-40B4-BE49-F238E27FC236}">
                <a16:creationId xmlns:a16="http://schemas.microsoft.com/office/drawing/2014/main" id="{DD486B92-7FC5-40F0-86B3-92CACE5CD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673" y="3200362"/>
            <a:ext cx="914400" cy="914400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64973E02-A21E-463C-8EC3-8B9B5286C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5841" y="1910163"/>
            <a:ext cx="914400" cy="91440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F2E283A6-D7C7-4BAF-929F-06441ECF7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5841" y="1129307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B63777-6067-4E53-BE92-C66AA1B21EB5}"/>
              </a:ext>
            </a:extLst>
          </p:cNvPr>
          <p:cNvCxnSpPr>
            <a:cxnSpLocks/>
          </p:cNvCxnSpPr>
          <p:nvPr/>
        </p:nvCxnSpPr>
        <p:spPr>
          <a:xfrm flipV="1">
            <a:off x="8369730" y="2726224"/>
            <a:ext cx="667281" cy="498639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DCF5B-7729-4F6B-8376-4F500D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7</a:t>
            </a:fld>
            <a:endParaRPr lang="en-US"/>
          </a:p>
        </p:txBody>
      </p:sp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F63F6366-6768-44AE-926F-913F477B9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8029" y="1915580"/>
            <a:ext cx="1371600" cy="13716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B20DD1-F6B5-4CBC-B4F3-6E7AFEC8BEA0}"/>
              </a:ext>
            </a:extLst>
          </p:cNvPr>
          <p:cNvSpPr/>
          <p:nvPr/>
        </p:nvSpPr>
        <p:spPr>
          <a:xfrm>
            <a:off x="7311089" y="1996396"/>
            <a:ext cx="3803904" cy="212140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6910F-8DC6-46FD-868A-1930852FADA5}"/>
              </a:ext>
            </a:extLst>
          </p:cNvPr>
          <p:cNvSpPr txBox="1"/>
          <p:nvPr/>
        </p:nvSpPr>
        <p:spPr>
          <a:xfrm>
            <a:off x="7387629" y="2002478"/>
            <a:ext cx="179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760F54-7FC5-4791-B6CB-B6DCDC598E78}"/>
              </a:ext>
            </a:extLst>
          </p:cNvPr>
          <p:cNvGrpSpPr/>
          <p:nvPr/>
        </p:nvGrpSpPr>
        <p:grpSpPr>
          <a:xfrm>
            <a:off x="7301945" y="4214297"/>
            <a:ext cx="3822192" cy="1460839"/>
            <a:chOff x="7301945" y="4214297"/>
            <a:chExt cx="3822192" cy="14608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C9937C9-FE9A-4514-9AEF-2C2471500E81}"/>
                </a:ext>
              </a:extLst>
            </p:cNvPr>
            <p:cNvGrpSpPr/>
            <p:nvPr/>
          </p:nvGrpSpPr>
          <p:grpSpPr>
            <a:xfrm>
              <a:off x="7839009" y="4709591"/>
              <a:ext cx="2748064" cy="932504"/>
              <a:chOff x="1244601" y="4670514"/>
              <a:chExt cx="2748064" cy="932504"/>
            </a:xfrm>
          </p:grpSpPr>
          <p:pic>
            <p:nvPicPr>
              <p:cNvPr id="9" name="Graphic 8" descr="Database outline">
                <a:extLst>
                  <a:ext uri="{FF2B5EF4-FFF2-40B4-BE49-F238E27FC236}">
                    <a16:creationId xmlns:a16="http://schemas.microsoft.com/office/drawing/2014/main" id="{A438B100-69D9-4997-B098-8C9AA0777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61060" y="46705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Database outline">
                <a:extLst>
                  <a:ext uri="{FF2B5EF4-FFF2-40B4-BE49-F238E27FC236}">
                    <a16:creationId xmlns:a16="http://schemas.microsoft.com/office/drawing/2014/main" id="{BC37F977-2449-49D4-A25F-8D0D45387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4601" y="46886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Database outline">
                <a:extLst>
                  <a:ext uri="{FF2B5EF4-FFF2-40B4-BE49-F238E27FC236}">
                    <a16:creationId xmlns:a16="http://schemas.microsoft.com/office/drawing/2014/main" id="{B7E88E0F-6A38-4364-B0C8-3A2A9753F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078265" y="468726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CFB6DD-D0F7-468D-96D0-D2DFF43FCBAF}"/>
                </a:ext>
              </a:extLst>
            </p:cNvPr>
            <p:cNvSpPr txBox="1"/>
            <p:nvPr/>
          </p:nvSpPr>
          <p:spPr>
            <a:xfrm>
              <a:off x="7312404" y="5144413"/>
              <a:ext cx="1799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90016"/>
                  </a:solidFill>
                </a:rPr>
                <a:t>DB</a:t>
              </a:r>
              <a:endParaRPr lang="en-US" sz="2000" b="1" dirty="0">
                <a:solidFill>
                  <a:srgbClr val="C90016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DC1A954-7C43-4BC7-837E-0327950CC887}"/>
                </a:ext>
              </a:extLst>
            </p:cNvPr>
            <p:cNvSpPr/>
            <p:nvPr/>
          </p:nvSpPr>
          <p:spPr>
            <a:xfrm>
              <a:off x="7301945" y="4214297"/>
              <a:ext cx="3822192" cy="365760"/>
            </a:xfrm>
            <a:prstGeom prst="roundRect">
              <a:avLst/>
            </a:prstGeom>
            <a:solidFill>
              <a:srgbClr val="C90016"/>
            </a:solidFill>
            <a:ln>
              <a:solidFill>
                <a:srgbClr val="C9001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Strict Serializability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2B2A03D-BA4D-4BD2-B7E1-DBDBEF0E6F90}"/>
                </a:ext>
              </a:extLst>
            </p:cNvPr>
            <p:cNvSpPr/>
            <p:nvPr/>
          </p:nvSpPr>
          <p:spPr>
            <a:xfrm>
              <a:off x="7311089" y="4676550"/>
              <a:ext cx="3803904" cy="998586"/>
            </a:xfrm>
            <a:prstGeom prst="roundRect">
              <a:avLst/>
            </a:prstGeom>
            <a:noFill/>
            <a:ln w="38100">
              <a:solidFill>
                <a:srgbClr val="C900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7FE043-C890-4E5C-A2C1-E7A584590605}"/>
              </a:ext>
            </a:extLst>
          </p:cNvPr>
          <p:cNvGrpSpPr/>
          <p:nvPr/>
        </p:nvGrpSpPr>
        <p:grpSpPr>
          <a:xfrm>
            <a:off x="7301945" y="4214297"/>
            <a:ext cx="3822192" cy="1460839"/>
            <a:chOff x="7301945" y="4214297"/>
            <a:chExt cx="3822192" cy="14608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9D6433-BE47-459B-8EBB-D814D83B37B5}"/>
                </a:ext>
              </a:extLst>
            </p:cNvPr>
            <p:cNvGrpSpPr/>
            <p:nvPr/>
          </p:nvGrpSpPr>
          <p:grpSpPr>
            <a:xfrm>
              <a:off x="7839009" y="4709591"/>
              <a:ext cx="2748064" cy="932504"/>
              <a:chOff x="1244601" y="4670514"/>
              <a:chExt cx="2748064" cy="932504"/>
            </a:xfrm>
          </p:grpSpPr>
          <p:pic>
            <p:nvPicPr>
              <p:cNvPr id="39" name="Graphic 38" descr="Database outline">
                <a:extLst>
                  <a:ext uri="{FF2B5EF4-FFF2-40B4-BE49-F238E27FC236}">
                    <a16:creationId xmlns:a16="http://schemas.microsoft.com/office/drawing/2014/main" id="{3659766E-B103-4D0B-9CB6-6D7EB5DD9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161060" y="46705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Database outline">
                <a:extLst>
                  <a:ext uri="{FF2B5EF4-FFF2-40B4-BE49-F238E27FC236}">
                    <a16:creationId xmlns:a16="http://schemas.microsoft.com/office/drawing/2014/main" id="{6334A58E-BAA5-499F-B8E2-F7C486397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44601" y="46886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Database outline">
                <a:extLst>
                  <a:ext uri="{FF2B5EF4-FFF2-40B4-BE49-F238E27FC236}">
                    <a16:creationId xmlns:a16="http://schemas.microsoft.com/office/drawing/2014/main" id="{610DE0A9-779D-4EA4-8403-4AA5855AA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078265" y="468726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8C2F83-8BA9-46A6-9B05-6EC3EEB287E4}"/>
                </a:ext>
              </a:extLst>
            </p:cNvPr>
            <p:cNvSpPr txBox="1"/>
            <p:nvPr/>
          </p:nvSpPr>
          <p:spPr>
            <a:xfrm>
              <a:off x="7312404" y="5144413"/>
              <a:ext cx="1799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58025"/>
                  </a:solidFill>
                </a:rPr>
                <a:t>DB</a:t>
              </a:r>
              <a:endParaRPr lang="en-US" sz="2000" b="1" dirty="0">
                <a:solidFill>
                  <a:srgbClr val="F58025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750847E-ECB0-48E2-AF91-583D22CE5B30}"/>
                </a:ext>
              </a:extLst>
            </p:cNvPr>
            <p:cNvSpPr/>
            <p:nvPr/>
          </p:nvSpPr>
          <p:spPr>
            <a:xfrm>
              <a:off x="7301945" y="4214297"/>
              <a:ext cx="3822192" cy="365760"/>
            </a:xfrm>
            <a:prstGeom prst="roundRect">
              <a:avLst/>
            </a:prstGeom>
            <a:solidFill>
              <a:srgbClr val="F58025"/>
            </a:solidFill>
            <a:ln>
              <a:solidFill>
                <a:srgbClr val="F5802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RSS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14EBCAF-D467-4A6F-97E2-1AFF86DBAF4A}"/>
                </a:ext>
              </a:extLst>
            </p:cNvPr>
            <p:cNvSpPr/>
            <p:nvPr/>
          </p:nvSpPr>
          <p:spPr>
            <a:xfrm>
              <a:off x="7311089" y="4676550"/>
              <a:ext cx="3803904" cy="998586"/>
            </a:xfrm>
            <a:prstGeom prst="roundRect">
              <a:avLst/>
            </a:prstGeom>
            <a:noFill/>
            <a:ln w="38100">
              <a:solidFill>
                <a:srgbClr val="F5802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78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75;p4">
            <a:extLst>
              <a:ext uri="{FF2B5EF4-FFF2-40B4-BE49-F238E27FC236}">
                <a16:creationId xmlns:a16="http://schemas.microsoft.com/office/drawing/2014/main" id="{1AEE324B-8656-4EB4-B58F-AC3E7C968D7E}"/>
              </a:ext>
            </a:extLst>
          </p:cNvPr>
          <p:cNvSpPr txBox="1"/>
          <p:nvPr/>
        </p:nvSpPr>
        <p:spPr>
          <a:xfrm>
            <a:off x="5008749" y="3292218"/>
            <a:ext cx="3207138" cy="45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</a:t>
            </a:r>
            <a:r>
              <a:rPr lang="en-US" sz="2800" b="0" i="0" u="none" strike="noStrike" cap="none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800" b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X</a:t>
            </a:r>
            <a:r>
              <a:rPr lang="en-US" sz="2800" b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= 1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</a:t>
            </a:r>
            <a:r>
              <a:rPr lang="en-US" sz="2800" b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Y</a:t>
            </a:r>
            <a:r>
              <a:rPr lang="en-US" sz="2800" b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= 1</a:t>
            </a:r>
            <a:r>
              <a:rPr lang="en-US" sz="28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endParaRPr sz="4000" dirty="0"/>
          </a:p>
        </p:txBody>
      </p:sp>
      <p:grpSp>
        <p:nvGrpSpPr>
          <p:cNvPr id="59" name="Google Shape;135;p4">
            <a:extLst>
              <a:ext uri="{FF2B5EF4-FFF2-40B4-BE49-F238E27FC236}">
                <a16:creationId xmlns:a16="http://schemas.microsoft.com/office/drawing/2014/main" id="{475F8891-75F8-4F6E-BA92-DE88F4EE2608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5643245"/>
            <a:ext cx="8321678" cy="523181"/>
            <a:chOff x="133433" y="708953"/>
            <a:chExt cx="3593165" cy="200866"/>
          </a:xfrm>
        </p:grpSpPr>
        <p:sp>
          <p:nvSpPr>
            <p:cNvPr id="60" name="Google Shape;136;p4">
              <a:extLst>
                <a:ext uri="{FF2B5EF4-FFF2-40B4-BE49-F238E27FC236}">
                  <a16:creationId xmlns:a16="http://schemas.microsoft.com/office/drawing/2014/main" id="{0DE7C7A5-9C01-4413-825A-A71D18940FE1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App-3</a:t>
              </a:r>
              <a:endParaRPr sz="3200" dirty="0"/>
            </a:p>
          </p:txBody>
        </p:sp>
        <p:cxnSp>
          <p:nvCxnSpPr>
            <p:cNvPr id="61" name="Google Shape;137;p4">
              <a:extLst>
                <a:ext uri="{FF2B5EF4-FFF2-40B4-BE49-F238E27FC236}">
                  <a16:creationId xmlns:a16="http://schemas.microsoft.com/office/drawing/2014/main" id="{43346B99-BBC5-431D-B185-6DEDDB75676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6" name="Google Shape;135;p4">
            <a:extLst>
              <a:ext uri="{FF2B5EF4-FFF2-40B4-BE49-F238E27FC236}">
                <a16:creationId xmlns:a16="http://schemas.microsoft.com/office/drawing/2014/main" id="{8EAC2C9D-319A-4B5B-93B1-37F7A4A14FB1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4588908"/>
            <a:ext cx="8321678" cy="523181"/>
            <a:chOff x="133433" y="708953"/>
            <a:chExt cx="3593165" cy="200866"/>
          </a:xfrm>
        </p:grpSpPr>
        <p:sp>
          <p:nvSpPr>
            <p:cNvPr id="57" name="Google Shape;136;p4">
              <a:extLst>
                <a:ext uri="{FF2B5EF4-FFF2-40B4-BE49-F238E27FC236}">
                  <a16:creationId xmlns:a16="http://schemas.microsoft.com/office/drawing/2014/main" id="{167BFBDA-783B-4CDF-B2A9-41759FE53664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App-2</a:t>
              </a:r>
              <a:endParaRPr sz="3200" dirty="0"/>
            </a:p>
          </p:txBody>
        </p:sp>
        <p:cxnSp>
          <p:nvCxnSpPr>
            <p:cNvPr id="58" name="Google Shape;137;p4">
              <a:extLst>
                <a:ext uri="{FF2B5EF4-FFF2-40B4-BE49-F238E27FC236}">
                  <a16:creationId xmlns:a16="http://schemas.microsoft.com/office/drawing/2014/main" id="{412F4813-713F-478A-85E8-BC8D12B0810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3" name="Google Shape;135;p4">
            <a:extLst>
              <a:ext uri="{FF2B5EF4-FFF2-40B4-BE49-F238E27FC236}">
                <a16:creationId xmlns:a16="http://schemas.microsoft.com/office/drawing/2014/main" id="{DE95CC33-0599-4CB6-822C-A12E79CE5775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3534571"/>
            <a:ext cx="8321678" cy="523181"/>
            <a:chOff x="133433" y="708953"/>
            <a:chExt cx="3593165" cy="200866"/>
          </a:xfrm>
        </p:grpSpPr>
        <p:sp>
          <p:nvSpPr>
            <p:cNvPr id="54" name="Google Shape;136;p4">
              <a:extLst>
                <a:ext uri="{FF2B5EF4-FFF2-40B4-BE49-F238E27FC236}">
                  <a16:creationId xmlns:a16="http://schemas.microsoft.com/office/drawing/2014/main" id="{304452CE-8D3B-48A3-806C-0066C66D4BEC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App-1</a:t>
              </a:r>
              <a:endParaRPr sz="3200" dirty="0"/>
            </a:p>
          </p:txBody>
        </p:sp>
        <p:cxnSp>
          <p:nvCxnSpPr>
            <p:cNvPr id="55" name="Google Shape;137;p4">
              <a:extLst>
                <a:ext uri="{FF2B5EF4-FFF2-40B4-BE49-F238E27FC236}">
                  <a16:creationId xmlns:a16="http://schemas.microsoft.com/office/drawing/2014/main" id="{F23E658E-77CA-4CF0-A5E6-03A1C9D2DBF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68281D-A241-4559-9615-D3D6A3A4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Invariant-Equivalence Proof Intuition</a:t>
            </a:r>
          </a:p>
        </p:txBody>
      </p:sp>
      <p:sp>
        <p:nvSpPr>
          <p:cNvPr id="96" name="Content Placeholder 95">
            <a:extLst>
              <a:ext uri="{FF2B5EF4-FFF2-40B4-BE49-F238E27FC236}">
                <a16:creationId xmlns:a16="http://schemas.microsoft.com/office/drawing/2014/main" id="{511B212E-CE42-4C31-A28E-A076EB94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5549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Key Idea: </a:t>
            </a:r>
            <a:r>
              <a:rPr lang="en-US" dirty="0"/>
              <a:t>Transform RSS executions into </a:t>
            </a:r>
            <a:r>
              <a:rPr lang="en-US" i="1" dirty="0"/>
              <a:t>indistinguishable</a:t>
            </a:r>
            <a:r>
              <a:rPr lang="en-US" dirty="0"/>
              <a:t>, strictly serializable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9BC7A0-4EAE-423D-806C-45D0DE7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134;p4">
            <a:extLst>
              <a:ext uri="{FF2B5EF4-FFF2-40B4-BE49-F238E27FC236}">
                <a16:creationId xmlns:a16="http://schemas.microsoft.com/office/drawing/2014/main" id="{8D9B48A3-7574-4385-BB6F-C4904DEA974C}"/>
              </a:ext>
            </a:extLst>
          </p:cNvPr>
          <p:cNvSpPr txBox="1"/>
          <p:nvPr/>
        </p:nvSpPr>
        <p:spPr>
          <a:xfrm>
            <a:off x="914400" y="2711216"/>
            <a:ext cx="3254687" cy="44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Total order: 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W</a:t>
            </a:r>
            <a:r>
              <a:rPr lang="en-US" sz="2400" b="0" i="0" u="none" strike="noStrike" cap="none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R</a:t>
            </a:r>
            <a:r>
              <a:rPr lang="en-US" sz="2400" baseline="-25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endParaRPr sz="3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072428-1EE3-466B-B93F-538B6FAB4322}"/>
              </a:ext>
            </a:extLst>
          </p:cNvPr>
          <p:cNvGrpSpPr/>
          <p:nvPr/>
        </p:nvGrpSpPr>
        <p:grpSpPr>
          <a:xfrm>
            <a:off x="3996265" y="4310766"/>
            <a:ext cx="1658393" cy="825896"/>
            <a:chOff x="3445085" y="4094863"/>
            <a:chExt cx="1658393" cy="825896"/>
          </a:xfrm>
        </p:grpSpPr>
        <p:grpSp>
          <p:nvGrpSpPr>
            <p:cNvPr id="134" name="Google Shape;171;p4">
              <a:extLst>
                <a:ext uri="{FF2B5EF4-FFF2-40B4-BE49-F238E27FC236}">
                  <a16:creationId xmlns:a16="http://schemas.microsoft.com/office/drawing/2014/main" id="{DD901C70-4C13-49F8-B48A-4606D5410EB3}"/>
                </a:ext>
              </a:extLst>
            </p:cNvPr>
            <p:cNvGrpSpPr/>
            <p:nvPr/>
          </p:nvGrpSpPr>
          <p:grpSpPr>
            <a:xfrm>
              <a:off x="3445085" y="4350783"/>
              <a:ext cx="1658393" cy="569976"/>
              <a:chOff x="1953846" y="2618154"/>
              <a:chExt cx="726151" cy="218831"/>
            </a:xfrm>
          </p:grpSpPr>
          <p:cxnSp>
            <p:nvCxnSpPr>
              <p:cNvPr id="136" name="Google Shape;172;p4">
                <a:extLst>
                  <a:ext uri="{FF2B5EF4-FFF2-40B4-BE49-F238E27FC236}">
                    <a16:creationId xmlns:a16="http://schemas.microsoft.com/office/drawing/2014/main" id="{6B12C4EE-7DC2-434F-A24C-6F9F65FB086C}"/>
                  </a:ext>
                </a:extLst>
              </p:cNvPr>
              <p:cNvCxnSpPr/>
              <p:nvPr/>
            </p:nvCxnSpPr>
            <p:spPr>
              <a:xfrm>
                <a:off x="1953846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73;p4">
                <a:extLst>
                  <a:ext uri="{FF2B5EF4-FFF2-40B4-BE49-F238E27FC236}">
                    <a16:creationId xmlns:a16="http://schemas.microsoft.com/office/drawing/2014/main" id="{B0305134-AA35-41BE-A508-CE6D0DB2F4D1}"/>
                  </a:ext>
                </a:extLst>
              </p:cNvPr>
              <p:cNvCxnSpPr/>
              <p:nvPr/>
            </p:nvCxnSpPr>
            <p:spPr>
              <a:xfrm>
                <a:off x="2679997" y="2618154"/>
                <a:ext cx="0" cy="21883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74;p4">
                <a:extLst>
                  <a:ext uri="{FF2B5EF4-FFF2-40B4-BE49-F238E27FC236}">
                    <a16:creationId xmlns:a16="http://schemas.microsoft.com/office/drawing/2014/main" id="{2E366D9E-B27A-41C4-81C7-E7C1207BBC3F}"/>
                  </a:ext>
                </a:extLst>
              </p:cNvPr>
              <p:cNvCxnSpPr/>
              <p:nvPr/>
            </p:nvCxnSpPr>
            <p:spPr>
              <a:xfrm>
                <a:off x="1953846" y="2727569"/>
                <a:ext cx="720687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5" name="Google Shape;175;p4">
              <a:extLst>
                <a:ext uri="{FF2B5EF4-FFF2-40B4-BE49-F238E27FC236}">
                  <a16:creationId xmlns:a16="http://schemas.microsoft.com/office/drawing/2014/main" id="{438C48BA-241B-430F-A904-8A1A9C20F40A}"/>
                </a:ext>
              </a:extLst>
            </p:cNvPr>
            <p:cNvSpPr txBox="1"/>
            <p:nvPr/>
          </p:nvSpPr>
          <p:spPr>
            <a:xfrm>
              <a:off x="3555255" y="4094863"/>
              <a:ext cx="1437907" cy="523180"/>
            </a:xfrm>
            <a:prstGeom prst="rect">
              <a:avLst/>
            </a:prstGeom>
            <a:noFill/>
            <a:ln w="76200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R</a:t>
              </a:r>
              <a:r>
                <a:rPr lang="en-US" sz="2800" b="0" i="0" u="none" strike="noStrike" cap="none" baseline="-25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1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en-US" sz="2800" b="1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X 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= 1)</a:t>
              </a:r>
              <a:endParaRPr sz="2800" dirty="0"/>
            </a:p>
          </p:txBody>
        </p:sp>
      </p:grpSp>
      <p:cxnSp>
        <p:nvCxnSpPr>
          <p:cNvPr id="145" name="Google Shape;172;p4">
            <a:extLst>
              <a:ext uri="{FF2B5EF4-FFF2-40B4-BE49-F238E27FC236}">
                <a16:creationId xmlns:a16="http://schemas.microsoft.com/office/drawing/2014/main" id="{D6F826C4-738A-40B6-8CDE-CA9247499D9D}"/>
              </a:ext>
            </a:extLst>
          </p:cNvPr>
          <p:cNvCxnSpPr/>
          <p:nvPr/>
        </p:nvCxnSpPr>
        <p:spPr>
          <a:xfrm>
            <a:off x="3866204" y="3504656"/>
            <a:ext cx="0" cy="56997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73;p4">
            <a:extLst>
              <a:ext uri="{FF2B5EF4-FFF2-40B4-BE49-F238E27FC236}">
                <a16:creationId xmlns:a16="http://schemas.microsoft.com/office/drawing/2014/main" id="{4E61D03D-D018-4E75-815A-10E42750D454}"/>
              </a:ext>
            </a:extLst>
          </p:cNvPr>
          <p:cNvCxnSpPr/>
          <p:nvPr/>
        </p:nvCxnSpPr>
        <p:spPr>
          <a:xfrm>
            <a:off x="9358432" y="3504656"/>
            <a:ext cx="0" cy="56997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74;p4">
            <a:extLst>
              <a:ext uri="{FF2B5EF4-FFF2-40B4-BE49-F238E27FC236}">
                <a16:creationId xmlns:a16="http://schemas.microsoft.com/office/drawing/2014/main" id="{24B1F96E-E23C-41BB-AC34-F289BF7F309C}"/>
              </a:ext>
            </a:extLst>
          </p:cNvPr>
          <p:cNvCxnSpPr>
            <a:cxnSpLocks/>
          </p:cNvCxnSpPr>
          <p:nvPr/>
        </p:nvCxnSpPr>
        <p:spPr>
          <a:xfrm>
            <a:off x="3866204" y="3795993"/>
            <a:ext cx="549222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3DBB5-8052-44D9-85D1-ABB8F0D600CA}"/>
              </a:ext>
            </a:extLst>
          </p:cNvPr>
          <p:cNvGrpSpPr/>
          <p:nvPr/>
        </p:nvGrpSpPr>
        <p:grpSpPr>
          <a:xfrm>
            <a:off x="7441170" y="5370639"/>
            <a:ext cx="1648223" cy="818911"/>
            <a:chOff x="6596620" y="5212838"/>
            <a:chExt cx="1648223" cy="818911"/>
          </a:xfrm>
        </p:grpSpPr>
        <p:sp>
          <p:nvSpPr>
            <p:cNvPr id="150" name="Google Shape;175;p4">
              <a:extLst>
                <a:ext uri="{FF2B5EF4-FFF2-40B4-BE49-F238E27FC236}">
                  <a16:creationId xmlns:a16="http://schemas.microsoft.com/office/drawing/2014/main" id="{F8C7ED0C-9418-4B1F-B5C0-1F4C4CB62DBA}"/>
                </a:ext>
              </a:extLst>
            </p:cNvPr>
            <p:cNvSpPr txBox="1"/>
            <p:nvPr/>
          </p:nvSpPr>
          <p:spPr>
            <a:xfrm>
              <a:off x="6690916" y="5212838"/>
              <a:ext cx="1432062" cy="52318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R</a:t>
              </a:r>
              <a:r>
                <a:rPr lang="en-US" sz="2800" baseline="-25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2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en-US" sz="2800" b="1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Y 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= 0)</a:t>
              </a:r>
              <a:endParaRPr sz="40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B589B8-E482-4BEE-96AE-4DC609404EC8}"/>
                </a:ext>
              </a:extLst>
            </p:cNvPr>
            <p:cNvGrpSpPr/>
            <p:nvPr/>
          </p:nvGrpSpPr>
          <p:grpSpPr>
            <a:xfrm>
              <a:off x="6596620" y="5461773"/>
              <a:ext cx="1648223" cy="569976"/>
              <a:chOff x="6159740" y="5471933"/>
              <a:chExt cx="1648223" cy="569976"/>
            </a:xfrm>
          </p:grpSpPr>
          <p:grpSp>
            <p:nvGrpSpPr>
              <p:cNvPr id="149" name="Google Shape;171;p4">
                <a:extLst>
                  <a:ext uri="{FF2B5EF4-FFF2-40B4-BE49-F238E27FC236}">
                    <a16:creationId xmlns:a16="http://schemas.microsoft.com/office/drawing/2014/main" id="{3FC26BAB-9402-45A2-AD74-99904BCDE505}"/>
                  </a:ext>
                </a:extLst>
              </p:cNvPr>
              <p:cNvGrpSpPr/>
              <p:nvPr/>
            </p:nvGrpSpPr>
            <p:grpSpPr>
              <a:xfrm>
                <a:off x="6159740" y="5471933"/>
                <a:ext cx="1645920" cy="569976"/>
                <a:chOff x="1953846" y="2618154"/>
                <a:chExt cx="720687" cy="218831"/>
              </a:xfrm>
            </p:grpSpPr>
            <p:cxnSp>
              <p:nvCxnSpPr>
                <p:cNvPr id="151" name="Google Shape;172;p4">
                  <a:extLst>
                    <a:ext uri="{FF2B5EF4-FFF2-40B4-BE49-F238E27FC236}">
                      <a16:creationId xmlns:a16="http://schemas.microsoft.com/office/drawing/2014/main" id="{AF161917-E773-48F6-ADA3-7A09CDC7AB9D}"/>
                    </a:ext>
                  </a:extLst>
                </p:cNvPr>
                <p:cNvCxnSpPr/>
                <p:nvPr/>
              </p:nvCxnSpPr>
              <p:spPr>
                <a:xfrm>
                  <a:off x="1953846" y="2618154"/>
                  <a:ext cx="0" cy="21883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3" name="Google Shape;174;p4">
                  <a:extLst>
                    <a:ext uri="{FF2B5EF4-FFF2-40B4-BE49-F238E27FC236}">
                      <a16:creationId xmlns:a16="http://schemas.microsoft.com/office/drawing/2014/main" id="{E6F2D30B-CE04-4EA2-B8BD-52B01197E6B6}"/>
                    </a:ext>
                  </a:extLst>
                </p:cNvPr>
                <p:cNvCxnSpPr/>
                <p:nvPr/>
              </p:nvCxnSpPr>
              <p:spPr>
                <a:xfrm>
                  <a:off x="1953846" y="2727569"/>
                  <a:ext cx="720687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8" name="Google Shape;173;p4">
                <a:extLst>
                  <a:ext uri="{FF2B5EF4-FFF2-40B4-BE49-F238E27FC236}">
                    <a16:creationId xmlns:a16="http://schemas.microsoft.com/office/drawing/2014/main" id="{0DCA649E-E27C-4637-BD44-3DA3F4BC46BE}"/>
                  </a:ext>
                </a:extLst>
              </p:cNvPr>
              <p:cNvCxnSpPr/>
              <p:nvPr/>
            </p:nvCxnSpPr>
            <p:spPr>
              <a:xfrm>
                <a:off x="7807963" y="5471933"/>
                <a:ext cx="0" cy="569976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49" name="Google Shape;174;p4">
            <a:extLst>
              <a:ext uri="{FF2B5EF4-FFF2-40B4-BE49-F238E27FC236}">
                <a16:creationId xmlns:a16="http://schemas.microsoft.com/office/drawing/2014/main" id="{3483B7EC-9C30-4B04-A777-425F17F0A88D}"/>
              </a:ext>
            </a:extLst>
          </p:cNvPr>
          <p:cNvCxnSpPr>
            <a:cxnSpLocks/>
          </p:cNvCxnSpPr>
          <p:nvPr/>
        </p:nvCxnSpPr>
        <p:spPr>
          <a:xfrm>
            <a:off x="5432488" y="3795993"/>
            <a:ext cx="2377440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251;p6">
            <a:extLst>
              <a:ext uri="{FF2B5EF4-FFF2-40B4-BE49-F238E27FC236}">
                <a16:creationId xmlns:a16="http://schemas.microsoft.com/office/drawing/2014/main" id="{AE055808-C685-4A98-812A-24680DF10C4F}"/>
              </a:ext>
            </a:extLst>
          </p:cNvPr>
          <p:cNvCxnSpPr>
            <a:cxnSpLocks/>
          </p:cNvCxnSpPr>
          <p:nvPr/>
        </p:nvCxnSpPr>
        <p:spPr>
          <a:xfrm>
            <a:off x="5241639" y="3056595"/>
            <a:ext cx="0" cy="3566160"/>
          </a:xfrm>
          <a:prstGeom prst="straightConnector1">
            <a:avLst/>
          </a:prstGeom>
          <a:noFill/>
          <a:ln w="57150" cap="flat" cmpd="sng">
            <a:solidFill>
              <a:srgbClr val="C9001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251;p6">
            <a:extLst>
              <a:ext uri="{FF2B5EF4-FFF2-40B4-BE49-F238E27FC236}">
                <a16:creationId xmlns:a16="http://schemas.microsoft.com/office/drawing/2014/main" id="{9C7E3234-2F44-443E-A90C-AEE45F4FD28C}"/>
              </a:ext>
            </a:extLst>
          </p:cNvPr>
          <p:cNvCxnSpPr>
            <a:cxnSpLocks/>
          </p:cNvCxnSpPr>
          <p:nvPr/>
        </p:nvCxnSpPr>
        <p:spPr>
          <a:xfrm>
            <a:off x="7994653" y="3056595"/>
            <a:ext cx="0" cy="3566160"/>
          </a:xfrm>
          <a:prstGeom prst="straightConnector1">
            <a:avLst/>
          </a:prstGeom>
          <a:noFill/>
          <a:ln w="57150" cap="flat" cmpd="sng">
            <a:solidFill>
              <a:srgbClr val="C9001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B8D253-D565-4267-8898-22AC43AAA414}"/>
              </a:ext>
            </a:extLst>
          </p:cNvPr>
          <p:cNvSpPr/>
          <p:nvPr/>
        </p:nvSpPr>
        <p:spPr>
          <a:xfrm>
            <a:off x="0" y="-1"/>
            <a:ext cx="10960768" cy="67214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BA11BC-6EDB-4DA3-9FB5-E282BACE871F}"/>
              </a:ext>
            </a:extLst>
          </p:cNvPr>
          <p:cNvGrpSpPr/>
          <p:nvPr/>
        </p:nvGrpSpPr>
        <p:grpSpPr>
          <a:xfrm>
            <a:off x="505691" y="1747646"/>
            <a:ext cx="11180619" cy="2009061"/>
            <a:chOff x="505691" y="1627326"/>
            <a:chExt cx="11180619" cy="200906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3C8C7D-EB82-4831-BADB-F8982600B780}"/>
                </a:ext>
              </a:extLst>
            </p:cNvPr>
            <p:cNvSpPr/>
            <p:nvPr/>
          </p:nvSpPr>
          <p:spPr>
            <a:xfrm>
              <a:off x="505691" y="1627326"/>
              <a:ext cx="11180619" cy="200906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5802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Transform RSS executions into indistinguishable, strictly serializable ones</a:t>
              </a:r>
            </a:p>
            <a:p>
              <a:pPr algn="ctr"/>
              <a:endParaRPr lang="en-US" sz="2800" b="1" dirty="0">
                <a:solidFill>
                  <a:srgbClr val="F58025"/>
                </a:solidFill>
              </a:endParaRPr>
            </a:p>
            <a:p>
              <a:pPr algn="ctr"/>
              <a:endParaRPr lang="en-US" sz="2800" b="1" dirty="0">
                <a:solidFill>
                  <a:srgbClr val="F58025"/>
                </a:solidFill>
              </a:endParaRPr>
            </a:p>
            <a:p>
              <a:pPr algn="ctr"/>
              <a:r>
                <a:rPr lang="en-US" sz="2800" b="1" dirty="0">
                  <a:solidFill>
                    <a:srgbClr val="F58025"/>
                  </a:solidFill>
                </a:rPr>
                <a:t>Same invariants hold under RSS and strict serializability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E5894842-8C86-4610-8170-0EEB29DE115E}"/>
                </a:ext>
              </a:extLst>
            </p:cNvPr>
            <p:cNvSpPr/>
            <p:nvPr/>
          </p:nvSpPr>
          <p:spPr>
            <a:xfrm>
              <a:off x="3860283" y="2288168"/>
              <a:ext cx="4471434" cy="687377"/>
            </a:xfrm>
            <a:prstGeom prst="downArrow">
              <a:avLst/>
            </a:prstGeom>
            <a:solidFill>
              <a:srgbClr val="F58025"/>
            </a:solidFill>
            <a:ln>
              <a:solidFill>
                <a:srgbClr val="F58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76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12617 0.0006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12682 0.0006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34245 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32968 -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96" grpId="0" build="p"/>
      <p:bldP spid="8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35;p4">
            <a:extLst>
              <a:ext uri="{FF2B5EF4-FFF2-40B4-BE49-F238E27FC236}">
                <a16:creationId xmlns:a16="http://schemas.microsoft.com/office/drawing/2014/main" id="{F30732F8-66C4-47B1-92E3-E81237DE6EA6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4155314"/>
            <a:ext cx="8580020" cy="523181"/>
            <a:chOff x="21885" y="708953"/>
            <a:chExt cx="3704713" cy="200866"/>
          </a:xfrm>
        </p:grpSpPr>
        <p:sp>
          <p:nvSpPr>
            <p:cNvPr id="36" name="Google Shape;136;p4">
              <a:extLst>
                <a:ext uri="{FF2B5EF4-FFF2-40B4-BE49-F238E27FC236}">
                  <a16:creationId xmlns:a16="http://schemas.microsoft.com/office/drawing/2014/main" id="{A68DFC67-8E44-4B10-AD5D-B99630FE57BB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Shard-Y</a:t>
              </a:r>
              <a:endParaRPr sz="3200" dirty="0"/>
            </a:p>
          </p:txBody>
        </p:sp>
        <p:cxnSp>
          <p:nvCxnSpPr>
            <p:cNvPr id="37" name="Google Shape;137;p4">
              <a:extLst>
                <a:ext uri="{FF2B5EF4-FFF2-40B4-BE49-F238E27FC236}">
                  <a16:creationId xmlns:a16="http://schemas.microsoft.com/office/drawing/2014/main" id="{43F00429-544A-40B2-8CFF-AAEA4B5184E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" name="Google Shape;135;p4">
            <a:extLst>
              <a:ext uri="{FF2B5EF4-FFF2-40B4-BE49-F238E27FC236}">
                <a16:creationId xmlns:a16="http://schemas.microsoft.com/office/drawing/2014/main" id="{7623EB65-D450-42FD-A272-F2966A5C4A2D}"/>
              </a:ext>
            </a:extLst>
          </p:cNvPr>
          <p:cNvGrpSpPr>
            <a:grpSpLocks noChangeAspect="1"/>
          </p:cNvGrpSpPr>
          <p:nvPr/>
        </p:nvGrpSpPr>
        <p:grpSpPr>
          <a:xfrm>
            <a:off x="1935161" y="1700771"/>
            <a:ext cx="8321678" cy="523181"/>
            <a:chOff x="133433" y="708953"/>
            <a:chExt cx="3593165" cy="200866"/>
          </a:xfrm>
        </p:grpSpPr>
        <p:sp>
          <p:nvSpPr>
            <p:cNvPr id="27" name="Google Shape;136;p4">
              <a:extLst>
                <a:ext uri="{FF2B5EF4-FFF2-40B4-BE49-F238E27FC236}">
                  <a16:creationId xmlns:a16="http://schemas.microsoft.com/office/drawing/2014/main" id="{1390F490-4761-4931-B562-1BABC43453C9}"/>
                </a:ext>
              </a:extLst>
            </p:cNvPr>
            <p:cNvSpPr txBox="1"/>
            <p:nvPr/>
          </p:nvSpPr>
          <p:spPr>
            <a:xfrm>
              <a:off x="133433" y="708953"/>
              <a:ext cx="559607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App-W</a:t>
              </a:r>
              <a:endParaRPr sz="3200" dirty="0"/>
            </a:p>
          </p:txBody>
        </p:sp>
        <p:cxnSp>
          <p:nvCxnSpPr>
            <p:cNvPr id="28" name="Google Shape;137;p4">
              <a:extLst>
                <a:ext uri="{FF2B5EF4-FFF2-40B4-BE49-F238E27FC236}">
                  <a16:creationId xmlns:a16="http://schemas.microsoft.com/office/drawing/2014/main" id="{51368EC2-0193-45BC-BB17-CBB6E776432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9" name="Google Shape;135;p4">
            <a:extLst>
              <a:ext uri="{FF2B5EF4-FFF2-40B4-BE49-F238E27FC236}">
                <a16:creationId xmlns:a16="http://schemas.microsoft.com/office/drawing/2014/main" id="{4F11F18F-E658-4B5C-B4F1-7A4FEE494B90}"/>
              </a:ext>
            </a:extLst>
          </p:cNvPr>
          <p:cNvGrpSpPr>
            <a:grpSpLocks noChangeAspect="1"/>
          </p:cNvGrpSpPr>
          <p:nvPr/>
        </p:nvGrpSpPr>
        <p:grpSpPr>
          <a:xfrm>
            <a:off x="1676819" y="3312208"/>
            <a:ext cx="8580020" cy="523181"/>
            <a:chOff x="21885" y="708953"/>
            <a:chExt cx="3704713" cy="200866"/>
          </a:xfrm>
        </p:grpSpPr>
        <p:sp>
          <p:nvSpPr>
            <p:cNvPr id="30" name="Google Shape;136;p4">
              <a:extLst>
                <a:ext uri="{FF2B5EF4-FFF2-40B4-BE49-F238E27FC236}">
                  <a16:creationId xmlns:a16="http://schemas.microsoft.com/office/drawing/2014/main" id="{53101F4B-572F-45F5-A572-71C57B8A2B13}"/>
                </a:ext>
              </a:extLst>
            </p:cNvPr>
            <p:cNvSpPr txBox="1"/>
            <p:nvPr/>
          </p:nvSpPr>
          <p:spPr>
            <a:xfrm>
              <a:off x="21885" y="708953"/>
              <a:ext cx="671155" cy="20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000000"/>
                  </a:solidFill>
                  <a:cs typeface="Arial"/>
                  <a:sym typeface="Arial"/>
                </a:rPr>
                <a:t>Shard-X</a:t>
              </a:r>
              <a:endParaRPr sz="3200" dirty="0"/>
            </a:p>
          </p:txBody>
        </p:sp>
        <p:cxnSp>
          <p:nvCxnSpPr>
            <p:cNvPr id="31" name="Google Shape;137;p4">
              <a:extLst>
                <a:ext uri="{FF2B5EF4-FFF2-40B4-BE49-F238E27FC236}">
                  <a16:creationId xmlns:a16="http://schemas.microsoft.com/office/drawing/2014/main" id="{17C3A4EE-7578-4BA6-9DB5-343DABB3AF5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9078" y="809386"/>
              <a:ext cx="3017520" cy="0"/>
            </a:xfrm>
            <a:prstGeom prst="straightConnector1">
              <a:avLst/>
            </a:prstGeom>
            <a:noFill/>
            <a:ln w="76200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33096-DCA7-4CC8-8AA2-4518A12B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(Strict Serializability)</a:t>
            </a:r>
          </a:p>
        </p:txBody>
      </p:sp>
      <p:cxnSp>
        <p:nvCxnSpPr>
          <p:cNvPr id="19" name="Google Shape;241;p6">
            <a:extLst>
              <a:ext uri="{FF2B5EF4-FFF2-40B4-BE49-F238E27FC236}">
                <a16:creationId xmlns:a16="http://schemas.microsoft.com/office/drawing/2014/main" id="{EAFE5B86-8D26-4C75-A9E0-21FA4AF22778}"/>
              </a:ext>
            </a:extLst>
          </p:cNvPr>
          <p:cNvCxnSpPr/>
          <p:nvPr/>
        </p:nvCxnSpPr>
        <p:spPr>
          <a:xfrm>
            <a:off x="3407337" y="1965380"/>
            <a:ext cx="388791" cy="163350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243;p6">
            <a:extLst>
              <a:ext uri="{FF2B5EF4-FFF2-40B4-BE49-F238E27FC236}">
                <a16:creationId xmlns:a16="http://schemas.microsoft.com/office/drawing/2014/main" id="{8368FB19-D729-4AE7-B133-652CC3DD19ED}"/>
              </a:ext>
            </a:extLst>
          </p:cNvPr>
          <p:cNvCxnSpPr/>
          <p:nvPr/>
        </p:nvCxnSpPr>
        <p:spPr>
          <a:xfrm>
            <a:off x="3407337" y="1989930"/>
            <a:ext cx="194395" cy="2405441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246;p6">
            <a:extLst>
              <a:ext uri="{FF2B5EF4-FFF2-40B4-BE49-F238E27FC236}">
                <a16:creationId xmlns:a16="http://schemas.microsoft.com/office/drawing/2014/main" id="{BBD984B0-DB06-4B16-B46A-757F13F242CD}"/>
              </a:ext>
            </a:extLst>
          </p:cNvPr>
          <p:cNvCxnSpPr/>
          <p:nvPr/>
        </p:nvCxnSpPr>
        <p:spPr>
          <a:xfrm rot="10800000" flipH="1">
            <a:off x="4101290" y="3574317"/>
            <a:ext cx="294342" cy="82105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242;p6">
            <a:extLst>
              <a:ext uri="{FF2B5EF4-FFF2-40B4-BE49-F238E27FC236}">
                <a16:creationId xmlns:a16="http://schemas.microsoft.com/office/drawing/2014/main" id="{F7E9D1D1-E534-4E32-B5BB-58F69C2DA388}"/>
              </a:ext>
            </a:extLst>
          </p:cNvPr>
          <p:cNvSpPr/>
          <p:nvPr/>
        </p:nvSpPr>
        <p:spPr>
          <a:xfrm rot="5400000">
            <a:off x="6429666" y="1940607"/>
            <a:ext cx="171387" cy="49586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5;p6">
            <a:extLst>
              <a:ext uri="{FF2B5EF4-FFF2-40B4-BE49-F238E27FC236}">
                <a16:creationId xmlns:a16="http://schemas.microsoft.com/office/drawing/2014/main" id="{A0340D2B-F5C9-4528-BFD8-C6498689C81B}"/>
              </a:ext>
            </a:extLst>
          </p:cNvPr>
          <p:cNvSpPr/>
          <p:nvPr/>
        </p:nvSpPr>
        <p:spPr>
          <a:xfrm rot="5400000">
            <a:off x="5219399" y="3087648"/>
            <a:ext cx="173736" cy="1005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57;p6">
            <a:extLst>
              <a:ext uri="{FF2B5EF4-FFF2-40B4-BE49-F238E27FC236}">
                <a16:creationId xmlns:a16="http://schemas.microsoft.com/office/drawing/2014/main" id="{B208D61D-8B11-4EDB-80EF-749D73DD11B7}"/>
              </a:ext>
            </a:extLst>
          </p:cNvPr>
          <p:cNvSpPr/>
          <p:nvPr/>
        </p:nvSpPr>
        <p:spPr>
          <a:xfrm>
            <a:off x="5829139" y="3576452"/>
            <a:ext cx="3167440" cy="801026"/>
          </a:xfrm>
          <a:custGeom>
            <a:avLst/>
            <a:gdLst/>
            <a:ahLst/>
            <a:cxnLst/>
            <a:rect l="l" t="t" r="r" b="b"/>
            <a:pathLst>
              <a:path w="1581150" h="509588" extrusionOk="0">
                <a:moveTo>
                  <a:pt x="0" y="0"/>
                </a:moveTo>
                <a:cubicBezTo>
                  <a:pt x="3519" y="103187"/>
                  <a:pt x="7037" y="208757"/>
                  <a:pt x="10556" y="309562"/>
                </a:cubicBezTo>
                <a:cubicBezTo>
                  <a:pt x="36025" y="354805"/>
                  <a:pt x="47821" y="361950"/>
                  <a:pt x="114300" y="366713"/>
                </a:cubicBezTo>
                <a:lnTo>
                  <a:pt x="1519238" y="361950"/>
                </a:lnTo>
                <a:cubicBezTo>
                  <a:pt x="1563350" y="361156"/>
                  <a:pt x="1566451" y="365125"/>
                  <a:pt x="1578666" y="381000"/>
                </a:cubicBezTo>
                <a:lnTo>
                  <a:pt x="1581150" y="509588"/>
                </a:ln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56;p6">
            <a:extLst>
              <a:ext uri="{FF2B5EF4-FFF2-40B4-BE49-F238E27FC236}">
                <a16:creationId xmlns:a16="http://schemas.microsoft.com/office/drawing/2014/main" id="{2C934472-26FA-4CF4-BE82-B4E59577E366}"/>
              </a:ext>
            </a:extLst>
          </p:cNvPr>
          <p:cNvSpPr/>
          <p:nvPr/>
        </p:nvSpPr>
        <p:spPr>
          <a:xfrm>
            <a:off x="5829371" y="1941363"/>
            <a:ext cx="3729052" cy="1637258"/>
          </a:xfrm>
          <a:custGeom>
            <a:avLst/>
            <a:gdLst/>
            <a:ahLst/>
            <a:cxnLst/>
            <a:rect l="l" t="t" r="r" b="b"/>
            <a:pathLst>
              <a:path w="2634469" h="1812640" extrusionOk="0">
                <a:moveTo>
                  <a:pt x="0" y="1812640"/>
                </a:moveTo>
                <a:lnTo>
                  <a:pt x="39361" y="760182"/>
                </a:lnTo>
                <a:cubicBezTo>
                  <a:pt x="70032" y="628342"/>
                  <a:pt x="96405" y="634637"/>
                  <a:pt x="200161" y="613306"/>
                </a:cubicBezTo>
                <a:lnTo>
                  <a:pt x="2364122" y="613392"/>
                </a:lnTo>
                <a:cubicBezTo>
                  <a:pt x="2449844" y="604871"/>
                  <a:pt x="2539867" y="635029"/>
                  <a:pt x="2586896" y="565729"/>
                </a:cubicBezTo>
                <a:cubicBezTo>
                  <a:pt x="2641088" y="477846"/>
                  <a:pt x="2635093" y="428641"/>
                  <a:pt x="2633397" y="357334"/>
                </a:cubicBezTo>
                <a:lnTo>
                  <a:pt x="2633397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55;p6" descr="Lock with solid fill">
            <a:extLst>
              <a:ext uri="{FF2B5EF4-FFF2-40B4-BE49-F238E27FC236}">
                <a16:creationId xmlns:a16="http://schemas.microsoft.com/office/drawing/2014/main" id="{BE757BFC-C7AE-4B54-98C5-41C6B7B58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375" y="3292067"/>
            <a:ext cx="548613" cy="449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E6243-CE66-4629-87F4-95EE37D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7FAE-050D-45EE-83E1-038876A00D83}" type="slidenum">
              <a:rPr lang="en-US" smtClean="0"/>
              <a:t>9</a:t>
            </a:fld>
            <a:endParaRPr lang="en-US"/>
          </a:p>
        </p:txBody>
      </p:sp>
      <p:pic>
        <p:nvPicPr>
          <p:cNvPr id="22" name="Google Shape;244;p6" descr="Lock with solid fill">
            <a:extLst>
              <a:ext uri="{FF2B5EF4-FFF2-40B4-BE49-F238E27FC236}">
                <a16:creationId xmlns:a16="http://schemas.microsoft.com/office/drawing/2014/main" id="{FD63C4A8-5788-4AC8-8839-A9777EB112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1651" y="4123616"/>
            <a:ext cx="548613" cy="4499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88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35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|4.2|4.5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5.3|4.6|4.7|4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4.3|6.7|6.1|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5.1|11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7|17.6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1|5.2|8.2|7|3.7|4.7|4.3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5.6|7.1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8|4.6|5.4|6.8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2.2|5.4|5.8|7.9|8.2|1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4.7|5.7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2|7.4|8.6|6.9|4|2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.1|8.3|3.7|1.2|5.5|2.5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7.6|1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551</Words>
  <Application>Microsoft Office PowerPoint</Application>
  <PresentationFormat>Widescreen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Regular Sequential Serializability</vt:lpstr>
      <vt:lpstr>Distributed Applications and Services</vt:lpstr>
      <vt:lpstr>Existing Models Offer Trade-Off</vt:lpstr>
      <vt:lpstr>Regular Sequential Serializability (RSS)</vt:lpstr>
      <vt:lpstr>Definition of RSS</vt:lpstr>
      <vt:lpstr>Example: RSS vs. Strict Serializability</vt:lpstr>
      <vt:lpstr>PowerPoint Presentation</vt:lpstr>
      <vt:lpstr>Invariant-Equivalence Proof Intuition</vt:lpstr>
      <vt:lpstr>Spanner (Strict Serializability)</vt:lpstr>
      <vt:lpstr>Spanner (Strict Serializability)</vt:lpstr>
      <vt:lpstr>Spanner-RSS</vt:lpstr>
      <vt:lpstr>Evaluation of Spanner-RSS</vt:lpstr>
      <vt:lpstr>Spanner-RSS Improves Tail RO Latency</vt:lpstr>
      <vt:lpstr>Gryff-RSC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Sequential Serializability</dc:title>
  <dc:creator>Jeffrey M. Helt</dc:creator>
  <cp:lastModifiedBy>Jeffrey M. Helt</cp:lastModifiedBy>
  <cp:revision>1583</cp:revision>
  <dcterms:created xsi:type="dcterms:W3CDTF">2021-09-28T15:18:45Z</dcterms:created>
  <dcterms:modified xsi:type="dcterms:W3CDTF">2021-10-11T14:35:16Z</dcterms:modified>
</cp:coreProperties>
</file>