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74"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25-04-2024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667000"/>
            <a:ext cx="9677400" cy="1986441"/>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t>Name</a:t>
            </a:r>
            <a:r>
              <a:rPr lang="en-US" spc="15" dirty="0"/>
              <a:t>: </a:t>
            </a:r>
            <a:r>
              <a:rPr lang="en-US" spc="15" dirty="0" smtClean="0"/>
              <a:t>Prince Gautham V</a:t>
            </a:r>
            <a:r>
              <a:rPr lang="en-US" spc="15" dirty="0"/>
              <a:t/>
            </a:r>
            <a:br>
              <a:rPr lang="en-US" spc="15" dirty="0"/>
            </a:br>
            <a:r>
              <a:rPr lang="en-US" b="1" spc="15" dirty="0" smtClean="0"/>
              <a:t>Reg. no:  </a:t>
            </a:r>
            <a:r>
              <a:rPr lang="en-US" spc="15" dirty="0" smtClean="0"/>
              <a:t>au813821244046</a:t>
            </a:r>
            <a:r>
              <a:rPr lang="en-US" spc="15" dirty="0"/>
              <a:t/>
            </a:r>
            <a:br>
              <a:rPr lang="en-US" spc="15" dirty="0"/>
            </a:br>
            <a:r>
              <a:rPr lang="en-US" b="1" spc="15" dirty="0" smtClean="0"/>
              <a:t>College Name: </a:t>
            </a:r>
            <a:r>
              <a:rPr lang="en-US" spc="15" dirty="0" err="1" smtClean="0"/>
              <a:t>Saranathan</a:t>
            </a:r>
            <a:r>
              <a:rPr lang="en-US" spc="15" dirty="0" smtClean="0"/>
              <a:t> College of Engineering</a:t>
            </a:r>
            <a:endParaRPr spc="15" dirty="0"/>
          </a:p>
        </p:txBody>
      </p:sp>
      <p:sp>
        <p:nvSpPr>
          <p:cNvPr id="11" name="object 11"/>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0" name="object 10"/>
          <p:cNvSpPr txBox="1"/>
          <p:nvPr/>
        </p:nvSpPr>
        <p:spPr>
          <a:xfrm>
            <a:off x="739776" y="6473338"/>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5" name="TextBox 4"/>
          <p:cNvSpPr txBox="1"/>
          <p:nvPr/>
        </p:nvSpPr>
        <p:spPr>
          <a:xfrm>
            <a:off x="2126456" y="1696065"/>
            <a:ext cx="3886200" cy="830997"/>
          </a:xfrm>
          <a:prstGeom prst="rect">
            <a:avLst/>
          </a:prstGeom>
          <a:noFill/>
        </p:spPr>
        <p:txBody>
          <a:bodyPr wrap="square" rtlCol="0">
            <a:spAutoFit/>
          </a:bodyPr>
          <a:lstStyle/>
          <a:p>
            <a:pPr algn="ctr"/>
            <a:r>
              <a:rPr lang="en-US" sz="4800" b="1" spc="15" dirty="0"/>
              <a:t>Presented By</a:t>
            </a:r>
            <a:r>
              <a:rPr lang="en-US" sz="4800" b="1" spc="15" dirty="0" smtClean="0"/>
              <a:t>:</a:t>
            </a:r>
            <a:endParaRPr lang="en-IN" sz="4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1981200"/>
            <a:ext cx="7924800" cy="369332"/>
          </a:xfrm>
          <a:prstGeom prst="rect">
            <a:avLst/>
          </a:prstGeom>
          <a:noFill/>
        </p:spPr>
        <p:txBody>
          <a:bodyPr wrap="square" rtlCol="0">
            <a:spAutoFit/>
          </a:bodyPr>
          <a:lstStyle/>
          <a:p>
            <a:endParaRPr lang="en-IN" dirty="0"/>
          </a:p>
        </p:txBody>
      </p:sp>
      <p:sp>
        <p:nvSpPr>
          <p:cNvPr id="5" name="Rectangle 4"/>
          <p:cNvSpPr/>
          <p:nvPr/>
        </p:nvSpPr>
        <p:spPr>
          <a:xfrm>
            <a:off x="1219200" y="2165866"/>
            <a:ext cx="9067800" cy="1200329"/>
          </a:xfrm>
          <a:prstGeom prst="rect">
            <a:avLst/>
          </a:prstGeom>
        </p:spPr>
        <p:txBody>
          <a:bodyPr wrap="square">
            <a:spAutoFit/>
          </a:bodyPr>
          <a:lstStyle/>
          <a:p>
            <a:r>
              <a:rPr lang="en-US" b="1" dirty="0"/>
              <a:t>3)Time and Cost Savings:</a:t>
            </a:r>
            <a:r>
              <a:rPr lang="en-US" dirty="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p:txBody>
      </p:sp>
      <p:sp>
        <p:nvSpPr>
          <p:cNvPr id="6" name="Rectangle 5"/>
          <p:cNvSpPr/>
          <p:nvPr/>
        </p:nvSpPr>
        <p:spPr>
          <a:xfrm>
            <a:off x="2286000" y="762000"/>
            <a:ext cx="6019800" cy="646331"/>
          </a:xfrm>
          <a:prstGeom prst="rect">
            <a:avLst/>
          </a:prstGeom>
        </p:spPr>
        <p:txBody>
          <a:bodyPr wrap="square">
            <a:spAutoFit/>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IN" sz="3600" dirty="0"/>
          </a:p>
        </p:txBody>
      </p:sp>
    </p:spTree>
    <p:extLst>
      <p:ext uri="{BB962C8B-B14F-4D97-AF65-F5344CB8AC3E}">
        <p14:creationId xmlns:p14="http://schemas.microsoft.com/office/powerpoint/2010/main" val="26174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3200400" y="350361"/>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 xmlns:a16="http://schemas.microsoft.com/office/drawing/2014/main" id="{F06929B8-65F2-C8F5-9058-878BBF2C0E2A}"/>
              </a:ext>
            </a:extLst>
          </p:cNvPr>
          <p:cNvSpPr txBox="1"/>
          <p:nvPr/>
        </p:nvSpPr>
        <p:spPr>
          <a:xfrm>
            <a:off x="1066800" y="1151607"/>
            <a:ext cx="10439019" cy="646331"/>
          </a:xfrm>
          <a:prstGeom prst="rect">
            <a:avLst/>
          </a:prstGeom>
          <a:noFill/>
        </p:spPr>
        <p:txBody>
          <a:bodyPr wrap="square" rtlCol="0">
            <a:spAutoFit/>
          </a:bodyPr>
          <a:lstStyle/>
          <a:p>
            <a:r>
              <a:rPr lang="en-US" dirty="0" smtClean="0"/>
              <a:t>To </a:t>
            </a:r>
            <a:r>
              <a:rPr lang="en-US" dirty="0"/>
              <a:t>create </a:t>
            </a:r>
            <a:r>
              <a:rPr lang="en-US" dirty="0" smtClean="0"/>
              <a:t>Next Word Prediction with Deep Learning in NLP  </a:t>
            </a:r>
            <a:r>
              <a:rPr lang="en-US" dirty="0"/>
              <a:t>you'll need to follow a structured approach. Here's a step-by-step:</a:t>
            </a:r>
            <a:endParaRPr lang="en-IN" dirty="0"/>
          </a:p>
        </p:txBody>
      </p:sp>
      <p:sp>
        <p:nvSpPr>
          <p:cNvPr id="11" name="TextBox 10">
            <a:extLst>
              <a:ext uri="{FF2B5EF4-FFF2-40B4-BE49-F238E27FC236}">
                <a16:creationId xmlns="" xmlns:a16="http://schemas.microsoft.com/office/drawing/2014/main" id="{AE3BDD68-4AAD-7611-E794-103FA91CDA79}"/>
              </a:ext>
            </a:extLst>
          </p:cNvPr>
          <p:cNvSpPr txBox="1"/>
          <p:nvPr/>
        </p:nvSpPr>
        <p:spPr>
          <a:xfrm>
            <a:off x="552932" y="1797938"/>
            <a:ext cx="11229884" cy="4524315"/>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764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19146" y="819672"/>
            <a:ext cx="2437131" cy="44435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 name="TextBox 9">
            <a:extLst>
              <a:ext uri="{FF2B5EF4-FFF2-40B4-BE49-F238E27FC236}">
                <a16:creationId xmlns="" xmlns:a16="http://schemas.microsoft.com/office/drawing/2014/main"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 xmlns:a16="http://schemas.microsoft.com/office/drawing/2014/main" id="{AD1CA584-E55E-4D8A-8E22-99E131BF5FA6}"/>
              </a:ext>
            </a:extLst>
          </p:cNvPr>
          <p:cNvSpPr txBox="1"/>
          <p:nvPr/>
        </p:nvSpPr>
        <p:spPr>
          <a:xfrm>
            <a:off x="1062901" y="3230972"/>
            <a:ext cx="10439019" cy="1477328"/>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 xmlns:a16="http://schemas.microsoft.com/office/drawing/2014/main" id="{11F0869D-91D6-DD27-D94E-3CA91A356C9A}"/>
              </a:ext>
            </a:extLst>
          </p:cNvPr>
          <p:cNvSpPr txBox="1"/>
          <p:nvPr/>
        </p:nvSpPr>
        <p:spPr>
          <a:xfrm>
            <a:off x="3514725" y="5422191"/>
            <a:ext cx="4114800" cy="707886"/>
          </a:xfrm>
          <a:prstGeom prst="rect">
            <a:avLst/>
          </a:prstGeom>
          <a:noFill/>
        </p:spPr>
        <p:txBody>
          <a:bodyPr wrap="square" rtlCol="0">
            <a:spAutoFit/>
          </a:bodyPr>
          <a:lstStyle/>
          <a:p>
            <a:r>
              <a:rPr lang="en-US" sz="4000" dirty="0">
                <a:latin typeface="Algerian" panose="04020705040A02060702" pitchFamily="82" charset="0"/>
              </a:rPr>
              <a:t>     </a:t>
            </a:r>
            <a:r>
              <a:rPr lang="en-US" sz="4000" dirty="0" smtClean="0">
                <a:latin typeface="Algerian" panose="04020705040A02060702" pitchFamily="82" charset="0"/>
              </a:rPr>
              <a:t>THANK </a:t>
            </a:r>
            <a:r>
              <a:rPr lang="en-US" sz="4000" dirty="0">
                <a:latin typeface="Algerian" panose="04020705040A02060702" pitchFamily="82" charset="0"/>
              </a:rPr>
              <a:t>YOU</a:t>
            </a:r>
            <a:endParaRPr lang="en-IN" sz="40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057400" y="1452490"/>
            <a:ext cx="7977547" cy="15955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39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980077" y="838200"/>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2">
                    <a:lumMod val="50000"/>
                  </a:schemeClr>
                </a:solidFill>
              </a:rPr>
              <a:t>PROJECT</a:t>
            </a:r>
            <a:r>
              <a:rPr sz="4250" spc="-85" dirty="0">
                <a:solidFill>
                  <a:schemeClr val="accent2">
                    <a:lumMod val="50000"/>
                  </a:schemeClr>
                </a:solidFill>
              </a:rPr>
              <a:t> </a:t>
            </a:r>
            <a:r>
              <a:rPr sz="4250" spc="25" dirty="0">
                <a:solidFill>
                  <a:schemeClr val="accent2">
                    <a:lumMod val="50000"/>
                  </a:schemeClr>
                </a:solidFill>
              </a:rPr>
              <a:t>TITLE</a:t>
            </a:r>
            <a:endParaRPr sz="4250" dirty="0">
              <a:solidFill>
                <a:schemeClr val="accent2">
                  <a:lumMod val="50000"/>
                </a:schemeClr>
              </a:solidFill>
            </a:endParaRPr>
          </a:p>
        </p:txBody>
      </p:sp>
      <p:sp>
        <p:nvSpPr>
          <p:cNvPr id="22" name="object 22"/>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1174E709-EE06-0524-2F4B-F725869F0D02}"/>
              </a:ext>
            </a:extLst>
          </p:cNvPr>
          <p:cNvSpPr txBox="1"/>
          <p:nvPr/>
        </p:nvSpPr>
        <p:spPr>
          <a:xfrm>
            <a:off x="838200" y="2743200"/>
            <a:ext cx="80010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1" y="5431556"/>
            <a:ext cx="861591"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90"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396716"/>
            <a:ext cx="2357120" cy="444352"/>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EA5826D0-1850-1854-4CAA-14A91F3875F6}"/>
              </a:ext>
            </a:extLst>
          </p:cNvPr>
          <p:cNvSpPr txBox="1"/>
          <p:nvPr/>
        </p:nvSpPr>
        <p:spPr>
          <a:xfrm>
            <a:off x="1600200" y="1674381"/>
            <a:ext cx="8237437" cy="4308872"/>
          </a:xfrm>
          <a:prstGeom prst="rect">
            <a:avLst/>
          </a:prstGeom>
          <a:noFill/>
        </p:spPr>
        <p:txBody>
          <a:bodyPr wrap="square" rtlCol="0">
            <a:spAutoFit/>
          </a:bodyPr>
          <a:lstStyle/>
          <a:p>
            <a:r>
              <a:rPr lang="en-US" sz="2000" dirty="0" smtClean="0"/>
              <a:t>Creating a </a:t>
            </a:r>
            <a:r>
              <a:rPr lang="en-US" sz="2000" b="1" dirty="0" smtClean="0"/>
              <a:t>Next Word Prediction with Deep Learning in NLP</a:t>
            </a:r>
          </a:p>
          <a:p>
            <a:r>
              <a:rPr lang="en-US" sz="2000" dirty="0" smtClean="0"/>
              <a:t>involves several steps. Below is a general agenda</a:t>
            </a:r>
          </a:p>
          <a:p>
            <a:endParaRPr lang="en-US" dirty="0" smtClean="0"/>
          </a:p>
          <a:p>
            <a:pPr marL="342900" indent="-342900">
              <a:buFont typeface="+mj-lt"/>
              <a:buAutoNum type="arabicPeriod"/>
            </a:pPr>
            <a:r>
              <a:rPr lang="en-US" sz="2400" dirty="0" smtClean="0"/>
              <a:t>Model Architecture</a:t>
            </a:r>
          </a:p>
          <a:p>
            <a:pPr marL="342900" indent="-342900">
              <a:buFont typeface="+mj-lt"/>
              <a:buAutoNum type="arabicPeriod"/>
            </a:pPr>
            <a:r>
              <a:rPr lang="en-US" sz="2400" dirty="0" smtClean="0"/>
              <a:t>Training and Optimization</a:t>
            </a:r>
          </a:p>
          <a:p>
            <a:pPr marL="342900" indent="-342900">
              <a:buFont typeface="+mj-lt"/>
              <a:buAutoNum type="arabicPeriod"/>
            </a:pPr>
            <a:r>
              <a:rPr lang="en-US" sz="2400" dirty="0" smtClean="0"/>
              <a:t>Inference and Prediction</a:t>
            </a:r>
          </a:p>
          <a:p>
            <a:pPr marL="342900" indent="-342900">
              <a:buFont typeface="+mj-lt"/>
              <a:buAutoNum type="arabicPeriod"/>
            </a:pPr>
            <a:r>
              <a:rPr lang="en-US" sz="2400" dirty="0" smtClean="0"/>
              <a:t>Import libraries</a:t>
            </a:r>
          </a:p>
          <a:p>
            <a:pPr marL="342900" indent="-342900">
              <a:buFont typeface="+mj-lt"/>
              <a:buAutoNum type="arabicPeriod"/>
            </a:pPr>
            <a:r>
              <a:rPr lang="en-US" sz="2400" dirty="0" smtClean="0"/>
              <a:t>Understanding and preprocessing the dataset</a:t>
            </a:r>
          </a:p>
          <a:p>
            <a:pPr marL="342900" indent="-342900">
              <a:buFont typeface="+mj-lt"/>
              <a:buAutoNum type="arabicPeriod"/>
            </a:pPr>
            <a:r>
              <a:rPr lang="en-US" sz="2400" dirty="0" smtClean="0"/>
              <a:t>Defining the Model</a:t>
            </a:r>
          </a:p>
          <a:p>
            <a:pPr marL="342900" indent="-342900">
              <a:buFont typeface="+mj-lt"/>
              <a:buAutoNum type="arabicPeriod"/>
            </a:pPr>
            <a:r>
              <a:rPr lang="en-US" sz="2400" dirty="0" smtClean="0"/>
              <a:t>Train the Model</a:t>
            </a:r>
          </a:p>
          <a:p>
            <a:pPr marL="342900" indent="-342900">
              <a:buFont typeface="+mj-lt"/>
              <a:buAutoNum type="arabicPeriod"/>
            </a:pPr>
            <a:r>
              <a:rPr lang="en-US" sz="2400" dirty="0" smtClean="0"/>
              <a:t>Predicting the next word</a:t>
            </a:r>
          </a:p>
          <a:p>
            <a:pPr marL="342900" indent="-342900">
              <a:buFont typeface="+mj-lt"/>
              <a:buAutoNum type="arabicPeriod"/>
            </a:pPr>
            <a:r>
              <a:rPr lang="en-US" sz="2400" dirty="0" smtClean="0"/>
              <a:t>Conclusion</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2313792"/>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905000" y="91414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2" name="TextBox 11">
            <a:extLst>
              <a:ext uri="{FF2B5EF4-FFF2-40B4-BE49-F238E27FC236}">
                <a16:creationId xmlns="" xmlns:a16="http://schemas.microsoft.com/office/drawing/2014/main" id="{9715C591-94C6-7664-90BA-9820EFEF82B5}"/>
              </a:ext>
            </a:extLst>
          </p:cNvPr>
          <p:cNvSpPr txBox="1"/>
          <p:nvPr/>
        </p:nvSpPr>
        <p:spPr>
          <a:xfrm>
            <a:off x="772438" y="1981200"/>
            <a:ext cx="8162925" cy="2308324"/>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96400" y="4657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2438400" y="401719"/>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a:extLst>
              <a:ext uri="{FF2B5EF4-FFF2-40B4-BE49-F238E27FC236}">
                <a16:creationId xmlns="" xmlns:a16="http://schemas.microsoft.com/office/drawing/2014/main" id="{547D6ED8-E6DE-9B27-C894-9C3A40C597DC}"/>
              </a:ext>
            </a:extLst>
          </p:cNvPr>
          <p:cNvSpPr txBox="1"/>
          <p:nvPr/>
        </p:nvSpPr>
        <p:spPr>
          <a:xfrm>
            <a:off x="647048" y="1105075"/>
            <a:ext cx="11287125" cy="3970318"/>
          </a:xfrm>
          <a:prstGeom prst="rect">
            <a:avLst/>
          </a:prstGeom>
          <a:noFill/>
        </p:spPr>
        <p:txBody>
          <a:bodyPr wrap="square" rtlCol="0">
            <a:spAutoFit/>
          </a:bodyPr>
          <a:lstStyle/>
          <a:p>
            <a:r>
              <a:rPr lang="en-US" b="1" dirty="0" smtClean="0"/>
              <a:t>1) 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 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 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1" y="385444"/>
            <a:ext cx="4191000" cy="738664"/>
          </a:xfrm>
        </p:spPr>
        <p:txBody>
          <a:bodyPr>
            <a:normAutofit/>
          </a:bodyPr>
          <a:lstStyle/>
          <a:p>
            <a:r>
              <a:rPr lang="en-US" spc="5" dirty="0" smtClean="0"/>
              <a:t>PROJECT	</a:t>
            </a:r>
            <a:r>
              <a:rPr lang="en-US" spc="-20" dirty="0" smtClean="0"/>
              <a:t>OVERVIEW</a:t>
            </a:r>
            <a:endParaRPr lang="en-US" dirty="0"/>
          </a:p>
        </p:txBody>
      </p:sp>
      <p:sp>
        <p:nvSpPr>
          <p:cNvPr id="3" name="Text Placeholder 2"/>
          <p:cNvSpPr>
            <a:spLocks noGrp="1"/>
          </p:cNvSpPr>
          <p:nvPr>
            <p:ph idx="1"/>
          </p:nvPr>
        </p:nvSpPr>
        <p:spPr>
          <a:xfrm>
            <a:off x="609600" y="1577342"/>
            <a:ext cx="8305800" cy="2769989"/>
          </a:xfrm>
        </p:spPr>
        <p:txBody>
          <a:bodyPr>
            <a:normAutofit fontScale="92500" lnSpcReduction="10000"/>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05126"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 xmlns:a16="http://schemas.microsoft.com/office/drawing/2014/main" id="{67F01E89-DA43-A933-C9A0-FFC9BD89FD7D}"/>
              </a:ext>
            </a:extLst>
          </p:cNvPr>
          <p:cNvSpPr txBox="1"/>
          <p:nvPr/>
        </p:nvSpPr>
        <p:spPr>
          <a:xfrm>
            <a:off x="1043378" y="16764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1524001"/>
            <a:ext cx="2185068" cy="3200400"/>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1" y="814705"/>
            <a:ext cx="9220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 xmlns:a16="http://schemas.microsoft.com/office/drawing/2014/main" id="{E4CA1A61-6BA0-CBCD-D613-D53E306A93A0}"/>
              </a:ext>
            </a:extLst>
          </p:cNvPr>
          <p:cNvSpPr txBox="1"/>
          <p:nvPr/>
        </p:nvSpPr>
        <p:spPr>
          <a:xfrm>
            <a:off x="2920335" y="1763733"/>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 xmlns:a16="http://schemas.microsoft.com/office/drawing/2014/main"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6" y="658680"/>
            <a:ext cx="754316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E591A9AC-5FC8-B1F1-68CB-0977AE97F6F3}"/>
              </a:ext>
            </a:extLst>
          </p:cNvPr>
          <p:cNvSpPr txBox="1"/>
          <p:nvPr/>
        </p:nvSpPr>
        <p:spPr>
          <a:xfrm>
            <a:off x="1671207" y="1536283"/>
            <a:ext cx="7253719" cy="3693319"/>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146</TotalTime>
  <Words>704</Words>
  <Application>Microsoft Office PowerPoint</Application>
  <PresentationFormat>Custom</PresentationFormat>
  <Paragraphs>99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Name: Prince Gautham V Reg. no:  au813821244046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Prince Gautham</cp:lastModifiedBy>
  <cp:revision>26</cp:revision>
  <dcterms:created xsi:type="dcterms:W3CDTF">2024-04-04T16:27:38Z</dcterms:created>
  <dcterms:modified xsi:type="dcterms:W3CDTF">2024-04-25T15:45:00Z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