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304" r:id="rId5"/>
    <p:sldId id="259" r:id="rId6"/>
    <p:sldId id="296" r:id="rId7"/>
    <p:sldId id="295" r:id="rId8"/>
    <p:sldId id="260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221" autoAdjust="0"/>
    <p:restoredTop sz="94660"/>
  </p:normalViewPr>
  <p:slideViewPr>
    <p:cSldViewPr>
      <p:cViewPr>
        <p:scale>
          <a:sx n="75" d="100"/>
          <a:sy n="75" d="100"/>
        </p:scale>
        <p:origin x="-378" y="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086C0386-E30F-4EFD-87C2-AF39F4B20E83}" type="datetimeFigureOut">
              <a:rPr lang="en-US" smtClean="0"/>
              <a:pPr/>
              <a:t>9/21/2016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8FFD00FD-319D-465E-A85B-B40B035D382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C0386-E30F-4EFD-87C2-AF39F4B20E83}" type="datetimeFigureOut">
              <a:rPr lang="en-US" smtClean="0"/>
              <a:pPr/>
              <a:t>9/21/2016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D00FD-319D-465E-A85B-B40B035D38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C0386-E30F-4EFD-87C2-AF39F4B20E83}" type="datetimeFigureOut">
              <a:rPr lang="en-US" smtClean="0"/>
              <a:pPr/>
              <a:t>9/21/2016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D00FD-319D-465E-A85B-B40B035D382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C0386-E30F-4EFD-87C2-AF39F4B20E83}" type="datetimeFigureOut">
              <a:rPr lang="en-US" smtClean="0"/>
              <a:pPr/>
              <a:t>9/21/2016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D00FD-319D-465E-A85B-B40B035D382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086C0386-E30F-4EFD-87C2-AF39F4B20E83}" type="datetimeFigureOut">
              <a:rPr lang="en-US" smtClean="0"/>
              <a:pPr/>
              <a:t>9/21/2016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8FFD00FD-319D-465E-A85B-B40B035D382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C0386-E30F-4EFD-87C2-AF39F4B20E83}" type="datetimeFigureOut">
              <a:rPr lang="en-US" smtClean="0"/>
              <a:pPr/>
              <a:t>9/21/2016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D00FD-319D-465E-A85B-B40B035D382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C0386-E30F-4EFD-87C2-AF39F4B20E83}" type="datetimeFigureOut">
              <a:rPr lang="en-US" smtClean="0"/>
              <a:pPr/>
              <a:t>9/21/2016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D00FD-319D-465E-A85B-B40B035D382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C0386-E30F-4EFD-87C2-AF39F4B20E83}" type="datetimeFigureOut">
              <a:rPr lang="en-US" smtClean="0"/>
              <a:pPr/>
              <a:t>9/21/2016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D00FD-319D-465E-A85B-B40B035D382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C0386-E30F-4EFD-87C2-AF39F4B20E83}" type="datetimeFigureOut">
              <a:rPr lang="en-US" smtClean="0"/>
              <a:pPr/>
              <a:t>9/21/2016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D00FD-319D-465E-A85B-B40B035D382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C0386-E30F-4EFD-87C2-AF39F4B20E83}" type="datetimeFigureOut">
              <a:rPr lang="en-US" smtClean="0"/>
              <a:pPr/>
              <a:t>9/21/2016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D00FD-319D-465E-A85B-B40B035D382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C0386-E30F-4EFD-87C2-AF39F4B20E83}" type="datetimeFigureOut">
              <a:rPr lang="en-US" smtClean="0"/>
              <a:pPr/>
              <a:t>9/21/2016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D00FD-319D-465E-A85B-B40B035D382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86C0386-E30F-4EFD-87C2-AF39F4B20E83}" type="datetimeFigureOut">
              <a:rPr lang="en-US" smtClean="0"/>
              <a:pPr/>
              <a:t>9/21/2016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8FFD00FD-319D-465E-A85B-B40B035D382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981200"/>
            <a:ext cx="8686800" cy="2667000"/>
          </a:xfrm>
        </p:spPr>
        <p:txBody>
          <a:bodyPr>
            <a:normAutofit fontScale="90000"/>
          </a:bodyPr>
          <a:lstStyle/>
          <a:p>
            <a:pPr algn="ctr"/>
            <a:r>
              <a:rPr lang="en-GB" sz="36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GB" sz="3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GB" sz="36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GB" sz="3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GB" sz="3600" dirty="0" smtClean="0">
                <a:latin typeface="Times New Roman" pitchFamily="18" charset="0"/>
                <a:cs typeface="Times New Roman" pitchFamily="18" charset="0"/>
              </a:rPr>
              <a:t>Customer Oriented Software Quality</a:t>
            </a:r>
            <a:br>
              <a:rPr lang="en-GB" sz="3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GB" sz="36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GB" sz="3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GB" sz="3600" dirty="0" smtClean="0"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en-GB" sz="2200" i="1" dirty="0" smtClean="0">
                <a:latin typeface="Times New Roman" pitchFamily="18" charset="0"/>
                <a:cs typeface="Times New Roman" pitchFamily="18" charset="0"/>
              </a:rPr>
              <a:t>Quality as defined by your customer”</a:t>
            </a:r>
            <a:endParaRPr lang="en-US" sz="2200" i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sz="2200" dirty="0" smtClean="0"/>
          </a:p>
          <a:p>
            <a:r>
              <a:rPr lang="en-US" sz="2200" dirty="0" smtClean="0"/>
              <a:t>Software developer and SQA Engineers - accept that a common definition  of quality does not exist</a:t>
            </a:r>
          </a:p>
          <a:p>
            <a:endParaRPr lang="en-US" sz="2200" dirty="0" smtClean="0"/>
          </a:p>
          <a:p>
            <a:r>
              <a:rPr lang="en-US" sz="2200" dirty="0" smtClean="0"/>
              <a:t>Companies – decided to ask their customers to define quality</a:t>
            </a:r>
          </a:p>
          <a:p>
            <a:endParaRPr lang="en-US" sz="2200" dirty="0" smtClean="0"/>
          </a:p>
          <a:p>
            <a:pPr>
              <a:buNone/>
            </a:pPr>
            <a:r>
              <a:rPr lang="en-US" sz="2200" dirty="0" smtClean="0"/>
              <a:t>		How do your customer’s define quality?</a:t>
            </a:r>
          </a:p>
          <a:p>
            <a:endParaRPr lang="en-US" sz="2200" dirty="0" smtClean="0"/>
          </a:p>
          <a:p>
            <a:pPr>
              <a:buNone/>
            </a:pPr>
            <a:endParaRPr lang="en-US" sz="2200" dirty="0" smtClean="0"/>
          </a:p>
          <a:p>
            <a:endParaRPr lang="en-US" sz="2200" dirty="0" smtClean="0"/>
          </a:p>
          <a:p>
            <a:pPr>
              <a:buNone/>
            </a:pPr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The Quality Attributes 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200" dirty="0" smtClean="0"/>
              <a:t>Quality attribute set is a way to represent  customer quality requirements</a:t>
            </a:r>
          </a:p>
          <a:p>
            <a:pPr>
              <a:buNone/>
            </a:pPr>
            <a:endParaRPr lang="en-US" sz="2200" dirty="0" smtClean="0"/>
          </a:p>
          <a:p>
            <a:r>
              <a:rPr lang="en-US" sz="2200" dirty="0" smtClean="0"/>
              <a:t>To create QAS ask your customers.</a:t>
            </a:r>
          </a:p>
          <a:p>
            <a:pPr>
              <a:buNone/>
            </a:pPr>
            <a:endParaRPr lang="en-US" sz="2200" dirty="0" smtClean="0"/>
          </a:p>
          <a:p>
            <a:r>
              <a:rPr lang="en-US" sz="2200" dirty="0" smtClean="0"/>
              <a:t>By consolidating  their responses , develop the set of quality attributes that describes  quality requirements</a:t>
            </a:r>
          </a:p>
          <a:p>
            <a:pPr>
              <a:buNone/>
            </a:pPr>
            <a:endParaRPr lang="en-US" sz="2200" dirty="0" smtClean="0"/>
          </a:p>
          <a:p>
            <a:r>
              <a:rPr lang="en-US" sz="2200" dirty="0" smtClean="0"/>
              <a:t>A customer –oriented SQA program is designed to satisfy customer quality requirements</a:t>
            </a:r>
          </a:p>
          <a:p>
            <a:pPr>
              <a:buNone/>
            </a:pPr>
            <a:r>
              <a:rPr lang="en-US" sz="2200" dirty="0" smtClean="0"/>
              <a:t>Example:</a:t>
            </a:r>
          </a:p>
          <a:p>
            <a:pPr>
              <a:buNone/>
            </a:pPr>
            <a:r>
              <a:rPr lang="en-US" sz="2200" dirty="0" smtClean="0"/>
              <a:t>COSQA(Customer oriented software quality assurance) Company</a:t>
            </a:r>
          </a:p>
          <a:p>
            <a:pPr>
              <a:buNone/>
            </a:pPr>
            <a:endParaRPr lang="en-US" sz="2200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the QAS(Quality Attribute Set)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Interview</a:t>
            </a:r>
          </a:p>
          <a:p>
            <a:r>
              <a:rPr lang="en-US" dirty="0" smtClean="0"/>
              <a:t>Questionnaire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Quality Attributes 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Product Specific Attributes</a:t>
            </a:r>
          </a:p>
          <a:p>
            <a:pPr lvl="1"/>
            <a:r>
              <a:rPr lang="en-US" sz="2100" dirty="0" smtClean="0">
                <a:solidFill>
                  <a:schemeClr val="tx1"/>
                </a:solidFill>
              </a:rPr>
              <a:t>Ease of Use</a:t>
            </a:r>
          </a:p>
          <a:p>
            <a:pPr lvl="2"/>
            <a:r>
              <a:rPr lang="en-US" sz="2100" dirty="0" smtClean="0"/>
              <a:t>Important attribute</a:t>
            </a:r>
          </a:p>
          <a:p>
            <a:pPr lvl="2"/>
            <a:r>
              <a:rPr lang="en-US" sz="2100" dirty="0" smtClean="0"/>
              <a:t>Many Manufacturer s mention it in their advertisements</a:t>
            </a:r>
          </a:p>
          <a:p>
            <a:pPr lvl="2"/>
            <a:r>
              <a:rPr lang="en-US" sz="2100" dirty="0" smtClean="0"/>
              <a:t>According to  COSQA Software’s customers prefer to purchase</a:t>
            </a:r>
          </a:p>
          <a:p>
            <a:pPr lvl="3"/>
            <a:r>
              <a:rPr lang="en-US" sz="2100" dirty="0" smtClean="0"/>
              <a:t>Products with GUI (Look and feel)</a:t>
            </a:r>
          </a:p>
          <a:p>
            <a:pPr lvl="3"/>
            <a:r>
              <a:rPr lang="en-US" sz="2100" dirty="0" smtClean="0"/>
              <a:t>They can Learn the products by playing with it</a:t>
            </a:r>
          </a:p>
          <a:p>
            <a:pPr lvl="2" algn="l">
              <a:spcBef>
                <a:spcPts val="0"/>
              </a:spcBef>
              <a:buNone/>
            </a:pPr>
            <a:r>
              <a:rPr lang="en-US" sz="2100" dirty="0" smtClean="0"/>
              <a:t>	</a:t>
            </a:r>
          </a:p>
          <a:p>
            <a:pPr lvl="1"/>
            <a:r>
              <a:rPr lang="en-US" sz="2200" dirty="0" smtClean="0">
                <a:solidFill>
                  <a:schemeClr val="tx1"/>
                </a:solidFill>
              </a:rPr>
              <a:t>Documentation</a:t>
            </a:r>
          </a:p>
          <a:p>
            <a:pPr lvl="2"/>
            <a:r>
              <a:rPr lang="en-US" sz="2100" dirty="0" smtClean="0"/>
              <a:t>Incomplete ,missing, inaccurate, and poorly understood documentation –Customer conclude that a product is of poor quality.</a:t>
            </a:r>
          </a:p>
          <a:p>
            <a:pPr lvl="2"/>
            <a:r>
              <a:rPr lang="en-US" sz="2100" dirty="0" smtClean="0"/>
              <a:t>According to  COSQA Software’s customers</a:t>
            </a:r>
          </a:p>
          <a:p>
            <a:pPr lvl="3"/>
            <a:r>
              <a:rPr lang="en-US" sz="2100" dirty="0" smtClean="0"/>
              <a:t>Expect all documentation to be online </a:t>
            </a:r>
          </a:p>
          <a:p>
            <a:pPr lvl="3"/>
            <a:r>
              <a:rPr lang="en-US" sz="2100" dirty="0" smtClean="0"/>
              <a:t>Comprehensive documentation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Quality Attributes 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en-US" sz="2200" dirty="0" smtClean="0">
                <a:solidFill>
                  <a:schemeClr val="tx1"/>
                </a:solidFill>
              </a:rPr>
              <a:t>Defect tolerance</a:t>
            </a:r>
          </a:p>
          <a:p>
            <a:pPr lvl="2"/>
            <a:r>
              <a:rPr lang="en-US" sz="1900" dirty="0" smtClean="0"/>
              <a:t>Defect is an undesirable behavior or characteristic of a product</a:t>
            </a:r>
          </a:p>
          <a:p>
            <a:pPr lvl="2"/>
            <a:r>
              <a:rPr lang="en-US" sz="1900" dirty="0" smtClean="0"/>
              <a:t>Some defects are more severe than others….example?</a:t>
            </a:r>
          </a:p>
          <a:p>
            <a:pPr lvl="2"/>
            <a:r>
              <a:rPr lang="en-US" sz="1900" dirty="0" smtClean="0"/>
              <a:t>Customers will not tolerate defects that alter or destroy their work in progress or that adversely affect their productivity.</a:t>
            </a:r>
          </a:p>
          <a:p>
            <a:pPr lvl="1"/>
            <a:r>
              <a:rPr lang="en-US" sz="2200" dirty="0" smtClean="0">
                <a:solidFill>
                  <a:schemeClr val="tx1"/>
                </a:solidFill>
              </a:rPr>
              <a:t>Defect frequency</a:t>
            </a:r>
          </a:p>
          <a:p>
            <a:pPr lvl="2"/>
            <a:r>
              <a:rPr lang="en-US" sz="1900" dirty="0" smtClean="0"/>
              <a:t>Defect ---tolerable—Occur with greater frequency?</a:t>
            </a:r>
          </a:p>
          <a:p>
            <a:pPr lvl="1"/>
            <a:r>
              <a:rPr lang="en-US" sz="2200" dirty="0" smtClean="0">
                <a:solidFill>
                  <a:schemeClr val="tx1"/>
                </a:solidFill>
              </a:rPr>
              <a:t>Defect impact</a:t>
            </a:r>
          </a:p>
          <a:p>
            <a:pPr lvl="2"/>
            <a:r>
              <a:rPr lang="en-US" dirty="0" smtClean="0"/>
              <a:t>If  a defect results in a long operational delay, its effect may not be negligible.</a:t>
            </a:r>
          </a:p>
          <a:p>
            <a:pPr lvl="2">
              <a:buNone/>
            </a:pPr>
            <a:r>
              <a:rPr lang="en-US" dirty="0" smtClean="0"/>
              <a:t>Example:</a:t>
            </a:r>
          </a:p>
          <a:p>
            <a:pPr lvl="2">
              <a:buNone/>
            </a:pPr>
            <a:r>
              <a:rPr lang="en-US" dirty="0" smtClean="0"/>
              <a:t>Large telemarketing company –relies upon a  DBMS to record orders, make inquiries…</a:t>
            </a:r>
          </a:p>
          <a:p>
            <a:pPr lvl="2"/>
            <a:r>
              <a:rPr lang="en-US" dirty="0" smtClean="0"/>
              <a:t>Each minute the database is down represents $1,000,000 of lost revenue.</a:t>
            </a:r>
          </a:p>
          <a:p>
            <a:pPr lvl="2"/>
            <a:endParaRPr lang="en-US" dirty="0" smtClean="0"/>
          </a:p>
          <a:p>
            <a:pPr lvl="1"/>
            <a:endParaRPr lang="en-US" dirty="0" smtClean="0"/>
          </a:p>
          <a:p>
            <a:pPr lvl="2">
              <a:buNone/>
            </a:pPr>
            <a:endParaRPr lang="en-US" sz="1900" dirty="0" smtClean="0"/>
          </a:p>
          <a:p>
            <a:pPr lvl="2">
              <a:buNone/>
            </a:pPr>
            <a:endParaRPr lang="en-US" sz="19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Quality Attributes 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endParaRPr lang="en-US" dirty="0" smtClean="0">
              <a:solidFill>
                <a:schemeClr val="tx1"/>
              </a:solidFill>
            </a:endParaRP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Packaging</a:t>
            </a:r>
          </a:p>
          <a:p>
            <a:pPr lvl="2"/>
            <a:r>
              <a:rPr lang="en-US" dirty="0" smtClean="0"/>
              <a:t>Customers believed that quality products are found only inside attractive packages.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Price versus Reliability</a:t>
            </a:r>
          </a:p>
          <a:p>
            <a:pPr lvl="2"/>
            <a:r>
              <a:rPr lang="en-US" dirty="0" smtClean="0"/>
              <a:t>How could a products ’s price possibly affect quality?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Performance</a:t>
            </a:r>
          </a:p>
          <a:p>
            <a:pPr lvl="2"/>
            <a:r>
              <a:rPr lang="en-US" dirty="0" smtClean="0">
                <a:solidFill>
                  <a:schemeClr val="tx1"/>
                </a:solidFill>
              </a:rPr>
              <a:t>Whether or not the product lives up to customer expectations.</a:t>
            </a:r>
          </a:p>
          <a:p>
            <a:pPr lvl="1">
              <a:buNone/>
            </a:pPr>
            <a:endParaRPr lang="en-US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Quality Attributes 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sz="2200" dirty="0" smtClean="0"/>
              <a:t>Organization –Specific attributes</a:t>
            </a:r>
          </a:p>
          <a:p>
            <a:pPr>
              <a:buNone/>
            </a:pPr>
            <a:endParaRPr lang="en-US" sz="2200" b="1" dirty="0" smtClean="0"/>
          </a:p>
          <a:p>
            <a:pPr lvl="1"/>
            <a:r>
              <a:rPr lang="en-US" sz="2200" dirty="0" smtClean="0">
                <a:solidFill>
                  <a:schemeClr val="tx1"/>
                </a:solidFill>
              </a:rPr>
              <a:t>Service and Support</a:t>
            </a:r>
          </a:p>
          <a:p>
            <a:pPr lvl="2"/>
            <a:r>
              <a:rPr lang="en-US" sz="2200" dirty="0" smtClean="0"/>
              <a:t>Customers will need help from you directly</a:t>
            </a:r>
          </a:p>
          <a:p>
            <a:pPr lvl="2"/>
            <a:r>
              <a:rPr lang="en-US" sz="2200" dirty="0" smtClean="0"/>
              <a:t>Don’t like automated phone system</a:t>
            </a:r>
          </a:p>
          <a:p>
            <a:pPr lvl="1"/>
            <a:r>
              <a:rPr lang="en-US" sz="2200" dirty="0" smtClean="0">
                <a:solidFill>
                  <a:schemeClr val="tx1"/>
                </a:solidFill>
              </a:rPr>
              <a:t>Internal processes</a:t>
            </a:r>
          </a:p>
          <a:p>
            <a:pPr lvl="2"/>
            <a:r>
              <a:rPr lang="en-US" sz="2200" dirty="0" smtClean="0"/>
              <a:t>The quality of an organization is also judged by the process/standard followed by that organization</a:t>
            </a:r>
          </a:p>
          <a:p>
            <a:pPr lvl="2">
              <a:buNone/>
            </a:pPr>
            <a:endParaRPr lang="en-US" sz="2200" dirty="0" smtClean="0"/>
          </a:p>
          <a:p>
            <a:pPr lvl="1"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Custom 1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1156</TotalTime>
  <Words>325</Words>
  <Application>Microsoft Office PowerPoint</Application>
  <PresentationFormat>On-screen Show (4:3)</PresentationFormat>
  <Paragraphs>68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Origin</vt:lpstr>
      <vt:lpstr>  Customer Oriented Software Quality  “Quality as defined by your customer”</vt:lpstr>
      <vt:lpstr>Introduction</vt:lpstr>
      <vt:lpstr>The Quality Attributes Set</vt:lpstr>
      <vt:lpstr>Building the QAS(Quality Attribute Set)</vt:lpstr>
      <vt:lpstr>The Quality Attributes Set</vt:lpstr>
      <vt:lpstr>The Quality Attributes Set</vt:lpstr>
      <vt:lpstr>The Quality Attributes Set</vt:lpstr>
      <vt:lpstr>The Quality Attributes Set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 Oriented Software Quality</dc:title>
  <dc:creator>user</dc:creator>
  <cp:lastModifiedBy>waqas</cp:lastModifiedBy>
  <cp:revision>152</cp:revision>
  <dcterms:created xsi:type="dcterms:W3CDTF">2015-03-10T06:51:32Z</dcterms:created>
  <dcterms:modified xsi:type="dcterms:W3CDTF">2016-09-21T12:18:03Z</dcterms:modified>
</cp:coreProperties>
</file>