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05" r:id="rId1"/>
  </p:sldMasterIdLst>
  <p:notesMasterIdLst>
    <p:notesMasterId r:id="rId17"/>
  </p:notes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Rockwell" panose="02060603020205020403" pitchFamily="18" charset="0"/>
      <p:regular r:id="rId18"/>
      <p:bold r:id="rId19"/>
      <p:italic r:id="rId20"/>
      <p:boldItalic r:id="rId21"/>
    </p:embeddedFont>
    <p:embeddedFont>
      <p:font typeface="Rockwell Condensed" panose="02060603050405020104" pitchFamily="18" charset="0"/>
      <p:regular r:id="rId22"/>
      <p:bold r:id="rId23"/>
    </p:embeddedFont>
    <p:embeddedFont>
      <p:font typeface="Rockwell Extra Bold" panose="02060903040505020403" pitchFamily="18" charset="0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Vxzj4Q70KkEHSjlAVSnTfUc5K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38C2E-9520-4EA5-B28C-F131EF066DA7}">
  <a:tblStyle styleId="{6FE38C2E-9520-4EA5-B28C-F131EF066D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1274C-545D-4842-9D52-697315479E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CEBE8B-F6BF-470A-9ECC-CF0E9E49D448}">
      <dgm:prSet/>
      <dgm:spPr/>
      <dgm:t>
        <a:bodyPr/>
        <a:lstStyle/>
        <a:p>
          <a:pPr>
            <a:defRPr cap="all"/>
          </a:pPr>
          <a:r>
            <a:rPr lang="en-US" b="1"/>
            <a:t>Data Analysis and Recommendations</a:t>
          </a:r>
          <a:endParaRPr lang="en-US"/>
        </a:p>
      </dgm:t>
    </dgm:pt>
    <dgm:pt modelId="{F5EA35A9-278C-4593-A0EE-5447B00C2CE8}" type="parTrans" cxnId="{8957D25D-A383-4554-B0E9-6B0B5B5A686D}">
      <dgm:prSet/>
      <dgm:spPr/>
      <dgm:t>
        <a:bodyPr/>
        <a:lstStyle/>
        <a:p>
          <a:endParaRPr lang="en-US"/>
        </a:p>
      </dgm:t>
    </dgm:pt>
    <dgm:pt modelId="{1BFD1DC2-6A0F-454C-B921-048EE25290D9}" type="sibTrans" cxnId="{8957D25D-A383-4554-B0E9-6B0B5B5A686D}">
      <dgm:prSet/>
      <dgm:spPr/>
      <dgm:t>
        <a:bodyPr/>
        <a:lstStyle/>
        <a:p>
          <a:endParaRPr lang="en-US"/>
        </a:p>
      </dgm:t>
    </dgm:pt>
    <dgm:pt modelId="{0DCB9CD5-E1ED-422B-A183-CBA0196CE058}">
      <dgm:prSet/>
      <dgm:spPr/>
      <dgm:t>
        <a:bodyPr/>
        <a:lstStyle/>
        <a:p>
          <a:pPr>
            <a:defRPr cap="all"/>
          </a:pPr>
          <a:r>
            <a:rPr lang="en-US" b="1" i="0"/>
            <a:t>Prince Yadav | </a:t>
          </a:r>
        </a:p>
        <a:p>
          <a:pPr>
            <a:defRPr cap="all"/>
          </a:pPr>
          <a:r>
            <a:rPr lang="en-US" b="1"/>
            <a:t>1</a:t>
          </a:r>
          <a:r>
            <a:rPr lang="en-US" b="1" i="0"/>
            <a:t>2-02-2025</a:t>
          </a:r>
          <a:endParaRPr lang="en-US"/>
        </a:p>
      </dgm:t>
    </dgm:pt>
    <dgm:pt modelId="{3FAAF564-A009-42F6-AF72-B3C05162F21D}" type="parTrans" cxnId="{B27B3CAD-A8E3-48E0-AC09-3F9E07EB3A74}">
      <dgm:prSet/>
      <dgm:spPr/>
      <dgm:t>
        <a:bodyPr/>
        <a:lstStyle/>
        <a:p>
          <a:endParaRPr lang="en-US"/>
        </a:p>
      </dgm:t>
    </dgm:pt>
    <dgm:pt modelId="{8F68FE4F-DF9D-4416-A5A1-F04D805C1699}" type="sibTrans" cxnId="{B27B3CAD-A8E3-48E0-AC09-3F9E07EB3A74}">
      <dgm:prSet/>
      <dgm:spPr/>
      <dgm:t>
        <a:bodyPr/>
        <a:lstStyle/>
        <a:p>
          <a:endParaRPr lang="en-US"/>
        </a:p>
      </dgm:t>
    </dgm:pt>
    <dgm:pt modelId="{BC2D59DD-2126-4314-AD44-EF30716681B4}" type="pres">
      <dgm:prSet presAssocID="{29B1274C-545D-4842-9D52-697315479EA1}" presName="linear" presStyleCnt="0">
        <dgm:presLayoutVars>
          <dgm:animLvl val="lvl"/>
          <dgm:resizeHandles val="exact"/>
        </dgm:presLayoutVars>
      </dgm:prSet>
      <dgm:spPr/>
    </dgm:pt>
    <dgm:pt modelId="{BFBC1670-0496-48A4-99DD-6C7F6051F023}" type="pres">
      <dgm:prSet presAssocID="{83CEBE8B-F6BF-470A-9ECC-CF0E9E49D4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D6F1E9-97C0-4459-ACE5-541AFC0806F8}" type="pres">
      <dgm:prSet presAssocID="{1BFD1DC2-6A0F-454C-B921-048EE25290D9}" presName="spacer" presStyleCnt="0"/>
      <dgm:spPr/>
    </dgm:pt>
    <dgm:pt modelId="{F80C4285-D60F-4D33-AA56-000B1DA3674A}" type="pres">
      <dgm:prSet presAssocID="{0DCB9CD5-E1ED-422B-A183-CBA0196CE05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A0E21A-FF8C-4E87-BE3C-BDA48E84CCF1}" type="presOf" srcId="{29B1274C-545D-4842-9D52-697315479EA1}" destId="{BC2D59DD-2126-4314-AD44-EF30716681B4}" srcOrd="0" destOrd="0" presId="urn:microsoft.com/office/officeart/2005/8/layout/vList2"/>
    <dgm:cxn modelId="{8957D25D-A383-4554-B0E9-6B0B5B5A686D}" srcId="{29B1274C-545D-4842-9D52-697315479EA1}" destId="{83CEBE8B-F6BF-470A-9ECC-CF0E9E49D448}" srcOrd="0" destOrd="0" parTransId="{F5EA35A9-278C-4593-A0EE-5447B00C2CE8}" sibTransId="{1BFD1DC2-6A0F-454C-B921-048EE25290D9}"/>
    <dgm:cxn modelId="{B27B3CAD-A8E3-48E0-AC09-3F9E07EB3A74}" srcId="{29B1274C-545D-4842-9D52-697315479EA1}" destId="{0DCB9CD5-E1ED-422B-A183-CBA0196CE058}" srcOrd="1" destOrd="0" parTransId="{3FAAF564-A009-42F6-AF72-B3C05162F21D}" sibTransId="{8F68FE4F-DF9D-4416-A5A1-F04D805C1699}"/>
    <dgm:cxn modelId="{7C706EC8-B909-4E43-9F4B-7E3160290D45}" type="presOf" srcId="{83CEBE8B-F6BF-470A-9ECC-CF0E9E49D448}" destId="{BFBC1670-0496-48A4-99DD-6C7F6051F023}" srcOrd="0" destOrd="0" presId="urn:microsoft.com/office/officeart/2005/8/layout/vList2"/>
    <dgm:cxn modelId="{6F691FF8-0833-4C3F-9E43-8638AEE0BE47}" type="presOf" srcId="{0DCB9CD5-E1ED-422B-A183-CBA0196CE058}" destId="{F80C4285-D60F-4D33-AA56-000B1DA3674A}" srcOrd="0" destOrd="0" presId="urn:microsoft.com/office/officeart/2005/8/layout/vList2"/>
    <dgm:cxn modelId="{3783C368-E6B0-4A37-A5F4-3A558204EFC7}" type="presParOf" srcId="{BC2D59DD-2126-4314-AD44-EF30716681B4}" destId="{BFBC1670-0496-48A4-99DD-6C7F6051F023}" srcOrd="0" destOrd="0" presId="urn:microsoft.com/office/officeart/2005/8/layout/vList2"/>
    <dgm:cxn modelId="{28041E11-2F5C-47AC-B877-5318CA9896FE}" type="presParOf" srcId="{BC2D59DD-2126-4314-AD44-EF30716681B4}" destId="{58D6F1E9-97C0-4459-ACE5-541AFC0806F8}" srcOrd="1" destOrd="0" presId="urn:microsoft.com/office/officeart/2005/8/layout/vList2"/>
    <dgm:cxn modelId="{2AB521AF-03BD-4760-88DB-D519868FB090}" type="presParOf" srcId="{BC2D59DD-2126-4314-AD44-EF30716681B4}" destId="{F80C4285-D60F-4D33-AA56-000B1DA3674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710D0-D204-44F3-8573-B61B31B8D6F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BB0ED-CFC7-4418-83B1-62E84B6994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Founded in 1995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A trusted music store in North Central Washington.</a:t>
          </a:r>
        </a:p>
      </dgm:t>
    </dgm:pt>
    <dgm:pt modelId="{07596996-8E62-4265-B8D0-F67626363909}" type="parTrans" cxnId="{1C4FAD10-6731-464D-8098-700DFD482300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3A4C193-056F-4684-90DF-EE19FE766015}" type="sibTrans" cxnId="{1C4FAD10-6731-464D-8098-700DFD482300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FBD356-7591-4198-8910-61D5C22B30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Mission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Bringing the joy of music to all, from beginners to pros.</a:t>
          </a:r>
        </a:p>
      </dgm:t>
    </dgm:pt>
    <dgm:pt modelId="{8D07A60E-178D-494F-925D-0DACE8722F4B}" type="parTrans" cxnId="{EC7B1D2E-399C-439D-BFDB-1D571286E26B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8FFCB0B-32A2-4E9B-970D-F8BDF13518FC}" type="sibTrans" cxnId="{EC7B1D2E-399C-439D-BFDB-1D571286E26B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A87560A-DC85-405D-B761-366D92507F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Adapting to Change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Embracing digital trends and evolving customer needs.</a:t>
          </a:r>
        </a:p>
      </dgm:t>
    </dgm:pt>
    <dgm:pt modelId="{E50E7CF7-7302-4D82-8CC2-D78F172C3479}" type="parTrans" cxnId="{CF8341B0-5CB0-41F4-871C-8A7A0928D342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917177-D475-4716-9ABF-EA8A56AE53F9}" type="sibTrans" cxnId="{CF8341B0-5CB0-41F4-871C-8A7A0928D342}">
      <dgm:prSet/>
      <dgm:spPr/>
      <dgm:t>
        <a:bodyPr/>
        <a:lstStyle/>
        <a:p>
          <a:pPr>
            <a:lnSpc>
              <a:spcPct val="100000"/>
            </a:lnSpc>
          </a:pPr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F92B842-AA0E-4E5E-A31D-124812C56A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Community Focused</a:t>
          </a:r>
          <a:r>
            <a: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Supporting local musicians with products, lessons, and resources.</a:t>
          </a:r>
        </a:p>
      </dgm:t>
    </dgm:pt>
    <dgm:pt modelId="{797B1B76-3127-4B9D-AEC2-128A4EB6642E}" type="parTrans" cxnId="{5A6771CC-2968-4312-893D-2D2F08CF1350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202D50-FBF4-41F2-8C4F-D2A0843A8A57}" type="sibTrans" cxnId="{5A6771CC-2968-4312-893D-2D2F08CF1350}">
      <dgm:prSet/>
      <dgm:spPr/>
      <dgm:t>
        <a:bodyPr/>
        <a:lstStyle/>
        <a:p>
          <a:endParaRPr lang="en-US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6013A2C-EDDA-47C6-87AC-2553ABBB4528}" type="pres">
      <dgm:prSet presAssocID="{D14710D0-D204-44F3-8573-B61B31B8D6FB}" presName="root" presStyleCnt="0">
        <dgm:presLayoutVars>
          <dgm:dir/>
          <dgm:resizeHandles val="exact"/>
        </dgm:presLayoutVars>
      </dgm:prSet>
      <dgm:spPr/>
    </dgm:pt>
    <dgm:pt modelId="{F044528F-22C6-4873-AEF0-38C487CD0485}" type="pres">
      <dgm:prSet presAssocID="{D14710D0-D204-44F3-8573-B61B31B8D6FB}" presName="container" presStyleCnt="0">
        <dgm:presLayoutVars>
          <dgm:dir/>
          <dgm:resizeHandles val="exact"/>
        </dgm:presLayoutVars>
      </dgm:prSet>
      <dgm:spPr/>
    </dgm:pt>
    <dgm:pt modelId="{D5F09F39-FC27-48E4-B91B-90E09EB653C1}" type="pres">
      <dgm:prSet presAssocID="{B4FBB0ED-CFC7-4418-83B1-62E84B699439}" presName="compNode" presStyleCnt="0"/>
      <dgm:spPr/>
    </dgm:pt>
    <dgm:pt modelId="{C85B212A-CEFD-40B2-A4BA-53474CB263B9}" type="pres">
      <dgm:prSet presAssocID="{B4FBB0ED-CFC7-4418-83B1-62E84B699439}" presName="iconBgRect" presStyleLbl="bgShp" presStyleIdx="0" presStyleCnt="4"/>
      <dgm:spPr/>
    </dgm:pt>
    <dgm:pt modelId="{CAA6EB02-C180-461B-A8E8-6B55C4667BC0}" type="pres">
      <dgm:prSet presAssocID="{B4FBB0ED-CFC7-4418-83B1-62E84B6994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3A221416-FC09-4503-8902-FA38A61E5001}" type="pres">
      <dgm:prSet presAssocID="{B4FBB0ED-CFC7-4418-83B1-62E84B699439}" presName="spaceRect" presStyleCnt="0"/>
      <dgm:spPr/>
    </dgm:pt>
    <dgm:pt modelId="{A19BC10E-3131-4EF5-A11A-E9684182A870}" type="pres">
      <dgm:prSet presAssocID="{B4FBB0ED-CFC7-4418-83B1-62E84B699439}" presName="textRect" presStyleLbl="revTx" presStyleIdx="0" presStyleCnt="4">
        <dgm:presLayoutVars>
          <dgm:chMax val="1"/>
          <dgm:chPref val="1"/>
        </dgm:presLayoutVars>
      </dgm:prSet>
      <dgm:spPr/>
    </dgm:pt>
    <dgm:pt modelId="{E5743D0E-E712-4D80-9FFF-FDEC520D130E}" type="pres">
      <dgm:prSet presAssocID="{D3A4C193-056F-4684-90DF-EE19FE766015}" presName="sibTrans" presStyleLbl="sibTrans2D1" presStyleIdx="0" presStyleCnt="0"/>
      <dgm:spPr/>
    </dgm:pt>
    <dgm:pt modelId="{34931887-B41D-4EFC-8B1A-90092DAF34BC}" type="pres">
      <dgm:prSet presAssocID="{81FBD356-7591-4198-8910-61D5C22B303B}" presName="compNode" presStyleCnt="0"/>
      <dgm:spPr/>
    </dgm:pt>
    <dgm:pt modelId="{3D6605D5-06A5-4A5D-9E68-FE251615E378}" type="pres">
      <dgm:prSet presAssocID="{81FBD356-7591-4198-8910-61D5C22B303B}" presName="iconBgRect" presStyleLbl="bgShp" presStyleIdx="1" presStyleCnt="4"/>
      <dgm:spPr/>
    </dgm:pt>
    <dgm:pt modelId="{0CCAA638-2C03-4151-8FAF-659E038D43C3}" type="pres">
      <dgm:prSet presAssocID="{81FBD356-7591-4198-8910-61D5C22B303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C552AE4B-962C-4B56-869B-3A93190EB9C8}" type="pres">
      <dgm:prSet presAssocID="{81FBD356-7591-4198-8910-61D5C22B303B}" presName="spaceRect" presStyleCnt="0"/>
      <dgm:spPr/>
    </dgm:pt>
    <dgm:pt modelId="{EF8C604D-85FA-459F-9BC5-09FE544EC5A2}" type="pres">
      <dgm:prSet presAssocID="{81FBD356-7591-4198-8910-61D5C22B303B}" presName="textRect" presStyleLbl="revTx" presStyleIdx="1" presStyleCnt="4">
        <dgm:presLayoutVars>
          <dgm:chMax val="1"/>
          <dgm:chPref val="1"/>
        </dgm:presLayoutVars>
      </dgm:prSet>
      <dgm:spPr/>
    </dgm:pt>
    <dgm:pt modelId="{06CEDD93-6514-453E-B7FA-E33E9D961815}" type="pres">
      <dgm:prSet presAssocID="{B8FFCB0B-32A2-4E9B-970D-F8BDF13518FC}" presName="sibTrans" presStyleLbl="sibTrans2D1" presStyleIdx="0" presStyleCnt="0"/>
      <dgm:spPr/>
    </dgm:pt>
    <dgm:pt modelId="{4ED31BB5-3AB1-441C-B936-FD228427FCB4}" type="pres">
      <dgm:prSet presAssocID="{7A87560A-DC85-405D-B761-366D92507F8B}" presName="compNode" presStyleCnt="0"/>
      <dgm:spPr/>
    </dgm:pt>
    <dgm:pt modelId="{3E4F8AAC-E3BA-418F-AC99-A6D600DEAD59}" type="pres">
      <dgm:prSet presAssocID="{7A87560A-DC85-405D-B761-366D92507F8B}" presName="iconBgRect" presStyleLbl="bgShp" presStyleIdx="2" presStyleCnt="4"/>
      <dgm:spPr/>
    </dgm:pt>
    <dgm:pt modelId="{19924ACB-CB2F-4D91-89AF-52A5B791733B}" type="pres">
      <dgm:prSet presAssocID="{7A87560A-DC85-405D-B761-366D92507F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D7B58C9-DBA8-4014-9214-BC7B51468FB7}" type="pres">
      <dgm:prSet presAssocID="{7A87560A-DC85-405D-B761-366D92507F8B}" presName="spaceRect" presStyleCnt="0"/>
      <dgm:spPr/>
    </dgm:pt>
    <dgm:pt modelId="{0C99BF66-E3E6-4879-A5C5-22A1B7E4A598}" type="pres">
      <dgm:prSet presAssocID="{7A87560A-DC85-405D-B761-366D92507F8B}" presName="textRect" presStyleLbl="revTx" presStyleIdx="2" presStyleCnt="4">
        <dgm:presLayoutVars>
          <dgm:chMax val="1"/>
          <dgm:chPref val="1"/>
        </dgm:presLayoutVars>
      </dgm:prSet>
      <dgm:spPr/>
    </dgm:pt>
    <dgm:pt modelId="{599D9669-FB17-4B0B-A462-82F28928812E}" type="pres">
      <dgm:prSet presAssocID="{79917177-D475-4716-9ABF-EA8A56AE53F9}" presName="sibTrans" presStyleLbl="sibTrans2D1" presStyleIdx="0" presStyleCnt="0"/>
      <dgm:spPr/>
    </dgm:pt>
    <dgm:pt modelId="{9DB73BC3-2082-4638-97E3-23A387FAE45E}" type="pres">
      <dgm:prSet presAssocID="{AF92B842-AA0E-4E5E-A31D-124812C56A67}" presName="compNode" presStyleCnt="0"/>
      <dgm:spPr/>
    </dgm:pt>
    <dgm:pt modelId="{C4DC5C79-D046-45B7-9CEE-A0CC70EB056E}" type="pres">
      <dgm:prSet presAssocID="{AF92B842-AA0E-4E5E-A31D-124812C56A67}" presName="iconBgRect" presStyleLbl="bgShp" presStyleIdx="3" presStyleCnt="4"/>
      <dgm:spPr/>
    </dgm:pt>
    <dgm:pt modelId="{0A214257-C7BE-46EA-94A6-1E4547DB2AD6}" type="pres">
      <dgm:prSet presAssocID="{AF92B842-AA0E-4E5E-A31D-124812C56A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8F07FFFD-DC9A-442D-A391-2998946BBE26}" type="pres">
      <dgm:prSet presAssocID="{AF92B842-AA0E-4E5E-A31D-124812C56A67}" presName="spaceRect" presStyleCnt="0"/>
      <dgm:spPr/>
    </dgm:pt>
    <dgm:pt modelId="{776F537E-EAF1-474B-8C15-4475EB2F108B}" type="pres">
      <dgm:prSet presAssocID="{AF92B842-AA0E-4E5E-A31D-124812C56A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4FAD10-6731-464D-8098-700DFD482300}" srcId="{D14710D0-D204-44F3-8573-B61B31B8D6FB}" destId="{B4FBB0ED-CFC7-4418-83B1-62E84B699439}" srcOrd="0" destOrd="0" parTransId="{07596996-8E62-4265-B8D0-F67626363909}" sibTransId="{D3A4C193-056F-4684-90DF-EE19FE766015}"/>
    <dgm:cxn modelId="{C3124F22-A4C7-4B30-8E38-1DED2B81136C}" type="presOf" srcId="{B4FBB0ED-CFC7-4418-83B1-62E84B699439}" destId="{A19BC10E-3131-4EF5-A11A-E9684182A870}" srcOrd="0" destOrd="0" presId="urn:microsoft.com/office/officeart/2018/2/layout/IconCircleList"/>
    <dgm:cxn modelId="{4ED83323-0A3E-4380-8B11-6E211E733F4A}" type="presOf" srcId="{7A87560A-DC85-405D-B761-366D92507F8B}" destId="{0C99BF66-E3E6-4879-A5C5-22A1B7E4A598}" srcOrd="0" destOrd="0" presId="urn:microsoft.com/office/officeart/2018/2/layout/IconCircleList"/>
    <dgm:cxn modelId="{EC7B1D2E-399C-439D-BFDB-1D571286E26B}" srcId="{D14710D0-D204-44F3-8573-B61B31B8D6FB}" destId="{81FBD356-7591-4198-8910-61D5C22B303B}" srcOrd="1" destOrd="0" parTransId="{8D07A60E-178D-494F-925D-0DACE8722F4B}" sibTransId="{B8FFCB0B-32A2-4E9B-970D-F8BDF13518FC}"/>
    <dgm:cxn modelId="{28BC6A46-8554-4383-ABCE-123B1F2CFD02}" type="presOf" srcId="{81FBD356-7591-4198-8910-61D5C22B303B}" destId="{EF8C604D-85FA-459F-9BC5-09FE544EC5A2}" srcOrd="0" destOrd="0" presId="urn:microsoft.com/office/officeart/2018/2/layout/IconCircleList"/>
    <dgm:cxn modelId="{5DF65F69-DD32-4C41-BAB5-485FAD2F6EAF}" type="presOf" srcId="{D14710D0-D204-44F3-8573-B61B31B8D6FB}" destId="{76013A2C-EDDA-47C6-87AC-2553ABBB4528}" srcOrd="0" destOrd="0" presId="urn:microsoft.com/office/officeart/2018/2/layout/IconCircleList"/>
    <dgm:cxn modelId="{CF8341B0-5CB0-41F4-871C-8A7A0928D342}" srcId="{D14710D0-D204-44F3-8573-B61B31B8D6FB}" destId="{7A87560A-DC85-405D-B761-366D92507F8B}" srcOrd="2" destOrd="0" parTransId="{E50E7CF7-7302-4D82-8CC2-D78F172C3479}" sibTransId="{79917177-D475-4716-9ABF-EA8A56AE53F9}"/>
    <dgm:cxn modelId="{BF9B29C8-4441-4DB1-BAC7-C267336DAE8B}" type="presOf" srcId="{B8FFCB0B-32A2-4E9B-970D-F8BDF13518FC}" destId="{06CEDD93-6514-453E-B7FA-E33E9D961815}" srcOrd="0" destOrd="0" presId="urn:microsoft.com/office/officeart/2018/2/layout/IconCircleList"/>
    <dgm:cxn modelId="{5A6771CC-2968-4312-893D-2D2F08CF1350}" srcId="{D14710D0-D204-44F3-8573-B61B31B8D6FB}" destId="{AF92B842-AA0E-4E5E-A31D-124812C56A67}" srcOrd="3" destOrd="0" parTransId="{797B1B76-3127-4B9D-AEC2-128A4EB6642E}" sibTransId="{50202D50-FBF4-41F2-8C4F-D2A0843A8A57}"/>
    <dgm:cxn modelId="{49E077D1-69CE-4BE7-994C-097DF834E741}" type="presOf" srcId="{AF92B842-AA0E-4E5E-A31D-124812C56A67}" destId="{776F537E-EAF1-474B-8C15-4475EB2F108B}" srcOrd="0" destOrd="0" presId="urn:microsoft.com/office/officeart/2018/2/layout/IconCircleList"/>
    <dgm:cxn modelId="{3A4014F2-2F93-4EB4-B79C-AE1287FF3ED1}" type="presOf" srcId="{D3A4C193-056F-4684-90DF-EE19FE766015}" destId="{E5743D0E-E712-4D80-9FFF-FDEC520D130E}" srcOrd="0" destOrd="0" presId="urn:microsoft.com/office/officeart/2018/2/layout/IconCircleList"/>
    <dgm:cxn modelId="{35F1BCFF-0A8F-45E6-906D-B6A0DEE29F94}" type="presOf" srcId="{79917177-D475-4716-9ABF-EA8A56AE53F9}" destId="{599D9669-FB17-4B0B-A462-82F28928812E}" srcOrd="0" destOrd="0" presId="urn:microsoft.com/office/officeart/2018/2/layout/IconCircleList"/>
    <dgm:cxn modelId="{DC0BD5D4-602A-4603-A4BD-0059E9814894}" type="presParOf" srcId="{76013A2C-EDDA-47C6-87AC-2553ABBB4528}" destId="{F044528F-22C6-4873-AEF0-38C487CD0485}" srcOrd="0" destOrd="0" presId="urn:microsoft.com/office/officeart/2018/2/layout/IconCircleList"/>
    <dgm:cxn modelId="{8AB84ABF-27C1-4982-B553-1A8205386976}" type="presParOf" srcId="{F044528F-22C6-4873-AEF0-38C487CD0485}" destId="{D5F09F39-FC27-48E4-B91B-90E09EB653C1}" srcOrd="0" destOrd="0" presId="urn:microsoft.com/office/officeart/2018/2/layout/IconCircleList"/>
    <dgm:cxn modelId="{A3AF28BF-B391-4112-940A-DEE3AAC08591}" type="presParOf" srcId="{D5F09F39-FC27-48E4-B91B-90E09EB653C1}" destId="{C85B212A-CEFD-40B2-A4BA-53474CB263B9}" srcOrd="0" destOrd="0" presId="urn:microsoft.com/office/officeart/2018/2/layout/IconCircleList"/>
    <dgm:cxn modelId="{BFB5D064-D59F-40A7-BDB2-C489EDBF9F6B}" type="presParOf" srcId="{D5F09F39-FC27-48E4-B91B-90E09EB653C1}" destId="{CAA6EB02-C180-461B-A8E8-6B55C4667BC0}" srcOrd="1" destOrd="0" presId="urn:microsoft.com/office/officeart/2018/2/layout/IconCircleList"/>
    <dgm:cxn modelId="{C8EF5CB5-E8A3-4F65-8EA5-BA6192FF57E2}" type="presParOf" srcId="{D5F09F39-FC27-48E4-B91B-90E09EB653C1}" destId="{3A221416-FC09-4503-8902-FA38A61E5001}" srcOrd="2" destOrd="0" presId="urn:microsoft.com/office/officeart/2018/2/layout/IconCircleList"/>
    <dgm:cxn modelId="{23F355E7-B84B-49BB-9851-B91FAB26EA40}" type="presParOf" srcId="{D5F09F39-FC27-48E4-B91B-90E09EB653C1}" destId="{A19BC10E-3131-4EF5-A11A-E9684182A870}" srcOrd="3" destOrd="0" presId="urn:microsoft.com/office/officeart/2018/2/layout/IconCircleList"/>
    <dgm:cxn modelId="{E567D03D-371D-4A2C-92B9-EDEBBBA2BFBA}" type="presParOf" srcId="{F044528F-22C6-4873-AEF0-38C487CD0485}" destId="{E5743D0E-E712-4D80-9FFF-FDEC520D130E}" srcOrd="1" destOrd="0" presId="urn:microsoft.com/office/officeart/2018/2/layout/IconCircleList"/>
    <dgm:cxn modelId="{4E3E5C35-4325-4DFE-8669-63A67DF9CE5F}" type="presParOf" srcId="{F044528F-22C6-4873-AEF0-38C487CD0485}" destId="{34931887-B41D-4EFC-8B1A-90092DAF34BC}" srcOrd="2" destOrd="0" presId="urn:microsoft.com/office/officeart/2018/2/layout/IconCircleList"/>
    <dgm:cxn modelId="{92EA5F34-B735-4784-A82D-1048C29A2836}" type="presParOf" srcId="{34931887-B41D-4EFC-8B1A-90092DAF34BC}" destId="{3D6605D5-06A5-4A5D-9E68-FE251615E378}" srcOrd="0" destOrd="0" presId="urn:microsoft.com/office/officeart/2018/2/layout/IconCircleList"/>
    <dgm:cxn modelId="{D8F46D32-78F2-464B-B9D1-3C8D8E9CB8D5}" type="presParOf" srcId="{34931887-B41D-4EFC-8B1A-90092DAF34BC}" destId="{0CCAA638-2C03-4151-8FAF-659E038D43C3}" srcOrd="1" destOrd="0" presId="urn:microsoft.com/office/officeart/2018/2/layout/IconCircleList"/>
    <dgm:cxn modelId="{D99CFA92-9BFF-4336-BB3E-EF85EA3A7FAB}" type="presParOf" srcId="{34931887-B41D-4EFC-8B1A-90092DAF34BC}" destId="{C552AE4B-962C-4B56-869B-3A93190EB9C8}" srcOrd="2" destOrd="0" presId="urn:microsoft.com/office/officeart/2018/2/layout/IconCircleList"/>
    <dgm:cxn modelId="{75BADC5B-BF34-4B84-9C6B-BB39107A80B9}" type="presParOf" srcId="{34931887-B41D-4EFC-8B1A-90092DAF34BC}" destId="{EF8C604D-85FA-459F-9BC5-09FE544EC5A2}" srcOrd="3" destOrd="0" presId="urn:microsoft.com/office/officeart/2018/2/layout/IconCircleList"/>
    <dgm:cxn modelId="{16ACF9BA-FFAC-4F9B-ABE5-52E006A035F0}" type="presParOf" srcId="{F044528F-22C6-4873-AEF0-38C487CD0485}" destId="{06CEDD93-6514-453E-B7FA-E33E9D961815}" srcOrd="3" destOrd="0" presId="urn:microsoft.com/office/officeart/2018/2/layout/IconCircleList"/>
    <dgm:cxn modelId="{EBF1850D-A7C5-4958-A513-14D6C312368C}" type="presParOf" srcId="{F044528F-22C6-4873-AEF0-38C487CD0485}" destId="{4ED31BB5-3AB1-441C-B936-FD228427FCB4}" srcOrd="4" destOrd="0" presId="urn:microsoft.com/office/officeart/2018/2/layout/IconCircleList"/>
    <dgm:cxn modelId="{4BB4DA42-FC53-41B1-82BD-818896FD3505}" type="presParOf" srcId="{4ED31BB5-3AB1-441C-B936-FD228427FCB4}" destId="{3E4F8AAC-E3BA-418F-AC99-A6D600DEAD59}" srcOrd="0" destOrd="0" presId="urn:microsoft.com/office/officeart/2018/2/layout/IconCircleList"/>
    <dgm:cxn modelId="{E9E86A56-E4FF-4002-B82E-6A6EE879F226}" type="presParOf" srcId="{4ED31BB5-3AB1-441C-B936-FD228427FCB4}" destId="{19924ACB-CB2F-4D91-89AF-52A5B791733B}" srcOrd="1" destOrd="0" presId="urn:microsoft.com/office/officeart/2018/2/layout/IconCircleList"/>
    <dgm:cxn modelId="{C0BE348A-EF55-4CCC-AF8A-11E9AE302B79}" type="presParOf" srcId="{4ED31BB5-3AB1-441C-B936-FD228427FCB4}" destId="{ED7B58C9-DBA8-4014-9214-BC7B51468FB7}" srcOrd="2" destOrd="0" presId="urn:microsoft.com/office/officeart/2018/2/layout/IconCircleList"/>
    <dgm:cxn modelId="{20B39943-7B9A-45CB-A06E-1EE41AE7AA63}" type="presParOf" srcId="{4ED31BB5-3AB1-441C-B936-FD228427FCB4}" destId="{0C99BF66-E3E6-4879-A5C5-22A1B7E4A598}" srcOrd="3" destOrd="0" presId="urn:microsoft.com/office/officeart/2018/2/layout/IconCircleList"/>
    <dgm:cxn modelId="{06D73291-1499-4150-BDD0-F3070DEFC36C}" type="presParOf" srcId="{F044528F-22C6-4873-AEF0-38C487CD0485}" destId="{599D9669-FB17-4B0B-A462-82F28928812E}" srcOrd="5" destOrd="0" presId="urn:microsoft.com/office/officeart/2018/2/layout/IconCircleList"/>
    <dgm:cxn modelId="{896E9800-8319-4928-8433-CA4FA43B8454}" type="presParOf" srcId="{F044528F-22C6-4873-AEF0-38C487CD0485}" destId="{9DB73BC3-2082-4638-97E3-23A387FAE45E}" srcOrd="6" destOrd="0" presId="urn:microsoft.com/office/officeart/2018/2/layout/IconCircleList"/>
    <dgm:cxn modelId="{F04DBF57-FA12-4C84-A36B-4F40EFD3294B}" type="presParOf" srcId="{9DB73BC3-2082-4638-97E3-23A387FAE45E}" destId="{C4DC5C79-D046-45B7-9CEE-A0CC70EB056E}" srcOrd="0" destOrd="0" presId="urn:microsoft.com/office/officeart/2018/2/layout/IconCircleList"/>
    <dgm:cxn modelId="{51BD6247-E147-4DEE-8A3C-8199D11A45FE}" type="presParOf" srcId="{9DB73BC3-2082-4638-97E3-23A387FAE45E}" destId="{0A214257-C7BE-46EA-94A6-1E4547DB2AD6}" srcOrd="1" destOrd="0" presId="urn:microsoft.com/office/officeart/2018/2/layout/IconCircleList"/>
    <dgm:cxn modelId="{A461CFF4-00FB-45CE-87B2-EBE13C329FE8}" type="presParOf" srcId="{9DB73BC3-2082-4638-97E3-23A387FAE45E}" destId="{8F07FFFD-DC9A-442D-A391-2998946BBE26}" srcOrd="2" destOrd="0" presId="urn:microsoft.com/office/officeart/2018/2/layout/IconCircleList"/>
    <dgm:cxn modelId="{09E7601E-19D2-4BC1-B049-C2AFEA72CCB3}" type="presParOf" srcId="{9DB73BC3-2082-4638-97E3-23A387FAE45E}" destId="{776F537E-EAF1-474B-8C15-4475EB2F10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AA5ED-C6D4-4C8E-819D-3EE5295FA680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F2D097-42E5-45E2-9313-B81B8620A69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music industry is as dynamic as the melodies it produces. </a:t>
          </a:r>
        </a:p>
      </dgm:t>
    </dgm:pt>
    <dgm:pt modelId="{BF636282-571B-4D8E-946A-45213C35FA63}" type="parTrans" cxnId="{7A31087E-B239-4136-A482-D792158E5B4B}">
      <dgm:prSet/>
      <dgm:spPr/>
      <dgm:t>
        <a:bodyPr/>
        <a:lstStyle/>
        <a:p>
          <a:endParaRPr lang="en-US"/>
        </a:p>
      </dgm:t>
    </dgm:pt>
    <dgm:pt modelId="{CE5EF5A3-56D8-4708-A84F-E490448FA1F2}" type="sibTrans" cxnId="{7A31087E-B239-4136-A482-D792158E5B4B}">
      <dgm:prSet/>
      <dgm:spPr/>
      <dgm:t>
        <a:bodyPr/>
        <a:lstStyle/>
        <a:p>
          <a:endParaRPr lang="en-US"/>
        </a:p>
      </dgm:t>
    </dgm:pt>
    <dgm:pt modelId="{0D0CBA18-F3C1-4A91-BDE8-FF7BC5F5279F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Chinook Music Store, the challenge lies in adapting to these shifts while maintaining the core values. </a:t>
          </a:r>
        </a:p>
      </dgm:t>
    </dgm:pt>
    <dgm:pt modelId="{B90A3CA0-676B-412A-B896-636806D71809}" type="parTrans" cxnId="{74F102F1-C866-4CF9-BAA0-87F4984FFECE}">
      <dgm:prSet/>
      <dgm:spPr/>
      <dgm:t>
        <a:bodyPr/>
        <a:lstStyle/>
        <a:p>
          <a:endParaRPr lang="en-US"/>
        </a:p>
      </dgm:t>
    </dgm:pt>
    <dgm:pt modelId="{1B02D3F6-8F18-4BFC-B9E7-527E37F67863}" type="sibTrans" cxnId="{74F102F1-C866-4CF9-BAA0-87F4984FFECE}">
      <dgm:prSet/>
      <dgm:spPr/>
      <dgm:t>
        <a:bodyPr/>
        <a:lstStyle/>
        <a:p>
          <a:endParaRPr lang="en-US"/>
        </a:p>
      </dgm:t>
    </dgm:pt>
    <dgm:pt modelId="{7B470C62-7AE1-48CA-AFF0-09639D39BC3B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remain a leader in the market, it is needed to</a:t>
          </a:r>
        </a:p>
      </dgm:t>
    </dgm:pt>
    <dgm:pt modelId="{014CF473-A11F-4A12-A402-0CB313BAE6BC}" type="parTrans" cxnId="{B79A4554-4380-4595-AAFA-0F59981AF070}">
      <dgm:prSet/>
      <dgm:spPr/>
      <dgm:t>
        <a:bodyPr/>
        <a:lstStyle/>
        <a:p>
          <a:endParaRPr lang="en-US"/>
        </a:p>
      </dgm:t>
    </dgm:pt>
    <dgm:pt modelId="{27CCF258-C734-4A9D-B59E-54B5CD1015EE}" type="sibTrans" cxnId="{B79A4554-4380-4595-AAFA-0F59981AF070}">
      <dgm:prSet/>
      <dgm:spPr/>
      <dgm:t>
        <a:bodyPr/>
        <a:lstStyle/>
        <a:p>
          <a:endParaRPr lang="en-US"/>
        </a:p>
      </dgm:t>
    </dgm:pt>
    <dgm:pt modelId="{087C323D-316E-4A4A-9A7D-22FA1BAD943E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Adapt to the dynamic music industry while maintaining core values.</a:t>
          </a:r>
        </a:p>
      </dgm:t>
    </dgm:pt>
    <dgm:pt modelId="{5807D5FF-F633-4EA2-8139-A42979162D35}" type="parTrans" cxnId="{4C07FBB4-4FFF-4C82-AA9E-F99A0274E02E}">
      <dgm:prSet/>
      <dgm:spPr/>
      <dgm:t>
        <a:bodyPr/>
        <a:lstStyle/>
        <a:p>
          <a:endParaRPr lang="en-US"/>
        </a:p>
      </dgm:t>
    </dgm:pt>
    <dgm:pt modelId="{3FDCAB5D-375A-4C04-96CE-0DC234F9E4B2}" type="sibTrans" cxnId="{4C07FBB4-4FFF-4C82-AA9E-F99A0274E02E}">
      <dgm:prSet/>
      <dgm:spPr/>
      <dgm:t>
        <a:bodyPr/>
        <a:lstStyle/>
        <a:p>
          <a:endParaRPr lang="en-US"/>
        </a:p>
      </dgm:t>
    </dgm:pt>
    <dgm:pt modelId="{0A948253-A669-48C0-A238-C27386D30575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Understand customer purchasing habits and regional variations to optimize promotional strategies.</a:t>
          </a:r>
        </a:p>
      </dgm:t>
    </dgm:pt>
    <dgm:pt modelId="{4EA6A483-2BEA-4902-8BB5-63B6027AC7D4}" type="parTrans" cxnId="{DE24E274-2ED9-4B9E-A12E-A3A55B1AFA2D}">
      <dgm:prSet/>
      <dgm:spPr/>
      <dgm:t>
        <a:bodyPr/>
        <a:lstStyle/>
        <a:p>
          <a:endParaRPr lang="en-US"/>
        </a:p>
      </dgm:t>
    </dgm:pt>
    <dgm:pt modelId="{CCE84B61-0D63-4CF2-B327-6A2417600156}" type="sibTrans" cxnId="{DE24E274-2ED9-4B9E-A12E-A3A55B1AFA2D}">
      <dgm:prSet/>
      <dgm:spPr/>
      <dgm:t>
        <a:bodyPr/>
        <a:lstStyle/>
        <a:p>
          <a:endParaRPr lang="en-US"/>
        </a:p>
      </dgm:t>
    </dgm:pt>
    <dgm:pt modelId="{258F2768-90FA-4817-8A79-8D23BEA01430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Explore untapped market segments through detailed analysis of sales trends and customer demographics.</a:t>
          </a:r>
        </a:p>
      </dgm:t>
    </dgm:pt>
    <dgm:pt modelId="{C2029AFB-FEBC-43E0-B23C-E45EABE88A77}" type="parTrans" cxnId="{4739307A-6897-43D5-8838-2260D0638CFC}">
      <dgm:prSet/>
      <dgm:spPr/>
      <dgm:t>
        <a:bodyPr/>
        <a:lstStyle/>
        <a:p>
          <a:endParaRPr lang="en-US"/>
        </a:p>
      </dgm:t>
    </dgm:pt>
    <dgm:pt modelId="{AC53323C-D74D-4083-900F-6667EA9B0589}" type="sibTrans" cxnId="{4739307A-6897-43D5-8838-2260D0638CFC}">
      <dgm:prSet/>
      <dgm:spPr/>
      <dgm:t>
        <a:bodyPr/>
        <a:lstStyle/>
        <a:p>
          <a:endParaRPr lang="en-US"/>
        </a:p>
      </dgm:t>
    </dgm:pt>
    <dgm:pt modelId="{8A4B9E2F-9172-44F1-BB8C-41462AFA1942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Tailor offerings to meet the unique needs of each community.</a:t>
          </a:r>
        </a:p>
      </dgm:t>
    </dgm:pt>
    <dgm:pt modelId="{3ADE6563-07A1-4170-8126-A735CA664394}" type="parTrans" cxnId="{99FF27A3-6713-40C6-BA41-DEC9EAE7DE0A}">
      <dgm:prSet/>
      <dgm:spPr/>
      <dgm:t>
        <a:bodyPr/>
        <a:lstStyle/>
        <a:p>
          <a:endParaRPr lang="en-US"/>
        </a:p>
      </dgm:t>
    </dgm:pt>
    <dgm:pt modelId="{37494525-BBAA-4201-830D-802C2E26B00A}" type="sibTrans" cxnId="{99FF27A3-6713-40C6-BA41-DEC9EAE7DE0A}">
      <dgm:prSet/>
      <dgm:spPr/>
      <dgm:t>
        <a:bodyPr/>
        <a:lstStyle/>
        <a:p>
          <a:endParaRPr lang="en-US"/>
        </a:p>
      </dgm:t>
    </dgm:pt>
    <dgm:pt modelId="{57E61218-28E2-44B5-88DA-4E7D106350AA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 market presence and deepen connections with music lovers through data-driven innovation.</a:t>
          </a:r>
        </a:p>
      </dgm:t>
    </dgm:pt>
    <dgm:pt modelId="{1B7BE8AE-63EC-4DBA-AEA3-8ED49610721A}" type="parTrans" cxnId="{F57594D2-4882-4C85-A531-03743BB8B8CD}">
      <dgm:prSet/>
      <dgm:spPr/>
      <dgm:t>
        <a:bodyPr/>
        <a:lstStyle/>
        <a:p>
          <a:endParaRPr lang="en-US"/>
        </a:p>
      </dgm:t>
    </dgm:pt>
    <dgm:pt modelId="{07CE1044-918E-480D-9DA8-1218057F1278}" type="sibTrans" cxnId="{F57594D2-4882-4C85-A531-03743BB8B8CD}">
      <dgm:prSet/>
      <dgm:spPr/>
      <dgm:t>
        <a:bodyPr/>
        <a:lstStyle/>
        <a:p>
          <a:endParaRPr lang="en-US"/>
        </a:p>
      </dgm:t>
    </dgm:pt>
    <dgm:pt modelId="{B3BDD055-A6AA-4612-B85A-937CCA4335E8}" type="pres">
      <dgm:prSet presAssocID="{FC0AA5ED-C6D4-4C8E-819D-3EE5295FA680}" presName="cycle" presStyleCnt="0">
        <dgm:presLayoutVars>
          <dgm:dir/>
          <dgm:resizeHandles val="exact"/>
        </dgm:presLayoutVars>
      </dgm:prSet>
      <dgm:spPr/>
    </dgm:pt>
    <dgm:pt modelId="{C9CDDDA7-0255-43F5-AD80-25BA483F90F8}" type="pres">
      <dgm:prSet presAssocID="{04F2D097-42E5-45E2-9313-B81B8620A69B}" presName="node" presStyleLbl="node1" presStyleIdx="0" presStyleCnt="3">
        <dgm:presLayoutVars>
          <dgm:bulletEnabled val="1"/>
        </dgm:presLayoutVars>
      </dgm:prSet>
      <dgm:spPr/>
    </dgm:pt>
    <dgm:pt modelId="{18D12A1B-04CE-4C7D-A057-07A8E1B7675F}" type="pres">
      <dgm:prSet presAssocID="{CE5EF5A3-56D8-4708-A84F-E490448FA1F2}" presName="sibTrans" presStyleLbl="sibTrans2D1" presStyleIdx="0" presStyleCnt="3"/>
      <dgm:spPr/>
    </dgm:pt>
    <dgm:pt modelId="{566BEA85-BBA9-4E15-AB04-B994D8B079DB}" type="pres">
      <dgm:prSet presAssocID="{CE5EF5A3-56D8-4708-A84F-E490448FA1F2}" presName="connectorText" presStyleLbl="sibTrans2D1" presStyleIdx="0" presStyleCnt="3"/>
      <dgm:spPr/>
    </dgm:pt>
    <dgm:pt modelId="{572B727F-69B4-4A9C-8ED9-928E6EA6B1CB}" type="pres">
      <dgm:prSet presAssocID="{0D0CBA18-F3C1-4A91-BDE8-FF7BC5F5279F}" presName="node" presStyleLbl="node1" presStyleIdx="1" presStyleCnt="3">
        <dgm:presLayoutVars>
          <dgm:bulletEnabled val="1"/>
        </dgm:presLayoutVars>
      </dgm:prSet>
      <dgm:spPr/>
    </dgm:pt>
    <dgm:pt modelId="{C64C1B97-FC1C-44C5-B567-8C0DE4FB9B80}" type="pres">
      <dgm:prSet presAssocID="{1B02D3F6-8F18-4BFC-B9E7-527E37F67863}" presName="sibTrans" presStyleLbl="sibTrans2D1" presStyleIdx="1" presStyleCnt="3"/>
      <dgm:spPr/>
    </dgm:pt>
    <dgm:pt modelId="{058C643E-D207-4EA7-BD18-BE3D9A9A8E11}" type="pres">
      <dgm:prSet presAssocID="{1B02D3F6-8F18-4BFC-B9E7-527E37F67863}" presName="connectorText" presStyleLbl="sibTrans2D1" presStyleIdx="1" presStyleCnt="3"/>
      <dgm:spPr/>
    </dgm:pt>
    <dgm:pt modelId="{7F555AAD-D749-403E-8884-906F4F74F9F9}" type="pres">
      <dgm:prSet presAssocID="{7B470C62-7AE1-48CA-AFF0-09639D39BC3B}" presName="node" presStyleLbl="node1" presStyleIdx="2" presStyleCnt="3">
        <dgm:presLayoutVars>
          <dgm:bulletEnabled val="1"/>
        </dgm:presLayoutVars>
      </dgm:prSet>
      <dgm:spPr/>
    </dgm:pt>
    <dgm:pt modelId="{AE6A72CD-047A-4FBD-ACFC-B3B69A9A2578}" type="pres">
      <dgm:prSet presAssocID="{27CCF258-C734-4A9D-B59E-54B5CD1015EE}" presName="sibTrans" presStyleLbl="sibTrans2D1" presStyleIdx="2" presStyleCnt="3"/>
      <dgm:spPr/>
    </dgm:pt>
    <dgm:pt modelId="{0F2200B4-7934-4972-9400-006F09F18EDC}" type="pres">
      <dgm:prSet presAssocID="{27CCF258-C734-4A9D-B59E-54B5CD1015EE}" presName="connectorText" presStyleLbl="sibTrans2D1" presStyleIdx="2" presStyleCnt="3"/>
      <dgm:spPr/>
    </dgm:pt>
  </dgm:ptLst>
  <dgm:cxnLst>
    <dgm:cxn modelId="{10FFA50F-F95A-422A-9896-957885E4D8A7}" type="presOf" srcId="{1B02D3F6-8F18-4BFC-B9E7-527E37F67863}" destId="{058C643E-D207-4EA7-BD18-BE3D9A9A8E11}" srcOrd="1" destOrd="0" presId="urn:microsoft.com/office/officeart/2005/8/layout/cycle2"/>
    <dgm:cxn modelId="{F37FB831-431E-48CE-B7F9-AEC347A764B0}" type="presOf" srcId="{57E61218-28E2-44B5-88DA-4E7D106350AA}" destId="{7F555AAD-D749-403E-8884-906F4F74F9F9}" srcOrd="0" destOrd="5" presId="urn:microsoft.com/office/officeart/2005/8/layout/cycle2"/>
    <dgm:cxn modelId="{948DD340-D8DD-4F70-9CCA-8AC3C8D708EA}" type="presOf" srcId="{FC0AA5ED-C6D4-4C8E-819D-3EE5295FA680}" destId="{B3BDD055-A6AA-4612-B85A-937CCA4335E8}" srcOrd="0" destOrd="0" presId="urn:microsoft.com/office/officeart/2005/8/layout/cycle2"/>
    <dgm:cxn modelId="{0D20AC41-F56B-4A9D-94A7-2CD931EF4A91}" type="presOf" srcId="{8A4B9E2F-9172-44F1-BB8C-41462AFA1942}" destId="{7F555AAD-D749-403E-8884-906F4F74F9F9}" srcOrd="0" destOrd="4" presId="urn:microsoft.com/office/officeart/2005/8/layout/cycle2"/>
    <dgm:cxn modelId="{CA0C9662-A44A-4554-B0DA-DF4F393DA1C7}" type="presOf" srcId="{04F2D097-42E5-45E2-9313-B81B8620A69B}" destId="{C9CDDDA7-0255-43F5-AD80-25BA483F90F8}" srcOrd="0" destOrd="0" presId="urn:microsoft.com/office/officeart/2005/8/layout/cycle2"/>
    <dgm:cxn modelId="{B79A4554-4380-4595-AAFA-0F59981AF070}" srcId="{FC0AA5ED-C6D4-4C8E-819D-3EE5295FA680}" destId="{7B470C62-7AE1-48CA-AFF0-09639D39BC3B}" srcOrd="2" destOrd="0" parTransId="{014CF473-A11F-4A12-A402-0CB313BAE6BC}" sibTransId="{27CCF258-C734-4A9D-B59E-54B5CD1015EE}"/>
    <dgm:cxn modelId="{DE24E274-2ED9-4B9E-A12E-A3A55B1AFA2D}" srcId="{7B470C62-7AE1-48CA-AFF0-09639D39BC3B}" destId="{0A948253-A669-48C0-A238-C27386D30575}" srcOrd="1" destOrd="0" parTransId="{4EA6A483-2BEA-4902-8BB5-63B6027AC7D4}" sibTransId="{CCE84B61-0D63-4CF2-B327-6A2417600156}"/>
    <dgm:cxn modelId="{4739307A-6897-43D5-8838-2260D0638CFC}" srcId="{7B470C62-7AE1-48CA-AFF0-09639D39BC3B}" destId="{258F2768-90FA-4817-8A79-8D23BEA01430}" srcOrd="2" destOrd="0" parTransId="{C2029AFB-FEBC-43E0-B23C-E45EABE88A77}" sibTransId="{AC53323C-D74D-4083-900F-6667EA9B0589}"/>
    <dgm:cxn modelId="{7A31087E-B239-4136-A482-D792158E5B4B}" srcId="{FC0AA5ED-C6D4-4C8E-819D-3EE5295FA680}" destId="{04F2D097-42E5-45E2-9313-B81B8620A69B}" srcOrd="0" destOrd="0" parTransId="{BF636282-571B-4D8E-946A-45213C35FA63}" sibTransId="{CE5EF5A3-56D8-4708-A84F-E490448FA1F2}"/>
    <dgm:cxn modelId="{94278D7E-9F40-4211-9F6E-5F9E071E0486}" type="presOf" srcId="{7B470C62-7AE1-48CA-AFF0-09639D39BC3B}" destId="{7F555AAD-D749-403E-8884-906F4F74F9F9}" srcOrd="0" destOrd="0" presId="urn:microsoft.com/office/officeart/2005/8/layout/cycle2"/>
    <dgm:cxn modelId="{1FAD0191-D00B-41B7-A678-4042CFC12C76}" type="presOf" srcId="{0D0CBA18-F3C1-4A91-BDE8-FF7BC5F5279F}" destId="{572B727F-69B4-4A9C-8ED9-928E6EA6B1CB}" srcOrd="0" destOrd="0" presId="urn:microsoft.com/office/officeart/2005/8/layout/cycle2"/>
    <dgm:cxn modelId="{99FF27A3-6713-40C6-BA41-DEC9EAE7DE0A}" srcId="{7B470C62-7AE1-48CA-AFF0-09639D39BC3B}" destId="{8A4B9E2F-9172-44F1-BB8C-41462AFA1942}" srcOrd="3" destOrd="0" parTransId="{3ADE6563-07A1-4170-8126-A735CA664394}" sibTransId="{37494525-BBAA-4201-830D-802C2E26B00A}"/>
    <dgm:cxn modelId="{4C07FBB4-4FFF-4C82-AA9E-F99A0274E02E}" srcId="{7B470C62-7AE1-48CA-AFF0-09639D39BC3B}" destId="{087C323D-316E-4A4A-9A7D-22FA1BAD943E}" srcOrd="0" destOrd="0" parTransId="{5807D5FF-F633-4EA2-8139-A42979162D35}" sibTransId="{3FDCAB5D-375A-4C04-96CE-0DC234F9E4B2}"/>
    <dgm:cxn modelId="{358E18BC-9824-44FF-AC4B-188E47BEED6C}" type="presOf" srcId="{1B02D3F6-8F18-4BFC-B9E7-527E37F67863}" destId="{C64C1B97-FC1C-44C5-B567-8C0DE4FB9B80}" srcOrd="0" destOrd="0" presId="urn:microsoft.com/office/officeart/2005/8/layout/cycle2"/>
    <dgm:cxn modelId="{F520F6CB-2231-43EE-B7BB-EC5228B3562E}" type="presOf" srcId="{27CCF258-C734-4A9D-B59E-54B5CD1015EE}" destId="{AE6A72CD-047A-4FBD-ACFC-B3B69A9A2578}" srcOrd="0" destOrd="0" presId="urn:microsoft.com/office/officeart/2005/8/layout/cycle2"/>
    <dgm:cxn modelId="{729758CD-B8A3-4A64-A39C-AA41D67DB44A}" type="presOf" srcId="{CE5EF5A3-56D8-4708-A84F-E490448FA1F2}" destId="{566BEA85-BBA9-4E15-AB04-B994D8B079DB}" srcOrd="1" destOrd="0" presId="urn:microsoft.com/office/officeart/2005/8/layout/cycle2"/>
    <dgm:cxn modelId="{F57594D2-4882-4C85-A531-03743BB8B8CD}" srcId="{7B470C62-7AE1-48CA-AFF0-09639D39BC3B}" destId="{57E61218-28E2-44B5-88DA-4E7D106350AA}" srcOrd="4" destOrd="0" parTransId="{1B7BE8AE-63EC-4DBA-AEA3-8ED49610721A}" sibTransId="{07CE1044-918E-480D-9DA8-1218057F1278}"/>
    <dgm:cxn modelId="{6E6293D4-A983-4D15-9151-22FB864C2049}" type="presOf" srcId="{27CCF258-C734-4A9D-B59E-54B5CD1015EE}" destId="{0F2200B4-7934-4972-9400-006F09F18EDC}" srcOrd="1" destOrd="0" presId="urn:microsoft.com/office/officeart/2005/8/layout/cycle2"/>
    <dgm:cxn modelId="{49118AD9-A817-49D6-8A75-42C09AA6461D}" type="presOf" srcId="{087C323D-316E-4A4A-9A7D-22FA1BAD943E}" destId="{7F555AAD-D749-403E-8884-906F4F74F9F9}" srcOrd="0" destOrd="1" presId="urn:microsoft.com/office/officeart/2005/8/layout/cycle2"/>
    <dgm:cxn modelId="{3BFC12E8-F95A-4CD4-9D05-11BCDE0FB16D}" type="presOf" srcId="{258F2768-90FA-4817-8A79-8D23BEA01430}" destId="{7F555AAD-D749-403E-8884-906F4F74F9F9}" srcOrd="0" destOrd="3" presId="urn:microsoft.com/office/officeart/2005/8/layout/cycle2"/>
    <dgm:cxn modelId="{74F102F1-C866-4CF9-BAA0-87F4984FFECE}" srcId="{FC0AA5ED-C6D4-4C8E-819D-3EE5295FA680}" destId="{0D0CBA18-F3C1-4A91-BDE8-FF7BC5F5279F}" srcOrd="1" destOrd="0" parTransId="{B90A3CA0-676B-412A-B896-636806D71809}" sibTransId="{1B02D3F6-8F18-4BFC-B9E7-527E37F67863}"/>
    <dgm:cxn modelId="{06F629FA-D645-49DB-953A-69399DE26E03}" type="presOf" srcId="{CE5EF5A3-56D8-4708-A84F-E490448FA1F2}" destId="{18D12A1B-04CE-4C7D-A057-07A8E1B7675F}" srcOrd="0" destOrd="0" presId="urn:microsoft.com/office/officeart/2005/8/layout/cycle2"/>
    <dgm:cxn modelId="{A9ADBEFB-27C5-4886-B1C0-3B05B030A454}" type="presOf" srcId="{0A948253-A669-48C0-A238-C27386D30575}" destId="{7F555AAD-D749-403E-8884-906F4F74F9F9}" srcOrd="0" destOrd="2" presId="urn:microsoft.com/office/officeart/2005/8/layout/cycle2"/>
    <dgm:cxn modelId="{D9C3DE58-3F7D-4699-8639-16F8179EA95B}" type="presParOf" srcId="{B3BDD055-A6AA-4612-B85A-937CCA4335E8}" destId="{C9CDDDA7-0255-43F5-AD80-25BA483F90F8}" srcOrd="0" destOrd="0" presId="urn:microsoft.com/office/officeart/2005/8/layout/cycle2"/>
    <dgm:cxn modelId="{6B9DE56B-A338-48CC-ACEB-87565A6743D1}" type="presParOf" srcId="{B3BDD055-A6AA-4612-B85A-937CCA4335E8}" destId="{18D12A1B-04CE-4C7D-A057-07A8E1B7675F}" srcOrd="1" destOrd="0" presId="urn:microsoft.com/office/officeart/2005/8/layout/cycle2"/>
    <dgm:cxn modelId="{78B64BBD-F74D-441B-9880-F7FECA9EEBF4}" type="presParOf" srcId="{18D12A1B-04CE-4C7D-A057-07A8E1B7675F}" destId="{566BEA85-BBA9-4E15-AB04-B994D8B079DB}" srcOrd="0" destOrd="0" presId="urn:microsoft.com/office/officeart/2005/8/layout/cycle2"/>
    <dgm:cxn modelId="{4D973098-32A3-46FE-B7E2-883FAF73B6C0}" type="presParOf" srcId="{B3BDD055-A6AA-4612-B85A-937CCA4335E8}" destId="{572B727F-69B4-4A9C-8ED9-928E6EA6B1CB}" srcOrd="2" destOrd="0" presId="urn:microsoft.com/office/officeart/2005/8/layout/cycle2"/>
    <dgm:cxn modelId="{7E7E14E8-7991-408B-A22F-2981FD711CCA}" type="presParOf" srcId="{B3BDD055-A6AA-4612-B85A-937CCA4335E8}" destId="{C64C1B97-FC1C-44C5-B567-8C0DE4FB9B80}" srcOrd="3" destOrd="0" presId="urn:microsoft.com/office/officeart/2005/8/layout/cycle2"/>
    <dgm:cxn modelId="{43DDE8CA-4FB4-4688-9925-0F019E6E64B2}" type="presParOf" srcId="{C64C1B97-FC1C-44C5-B567-8C0DE4FB9B80}" destId="{058C643E-D207-4EA7-BD18-BE3D9A9A8E11}" srcOrd="0" destOrd="0" presId="urn:microsoft.com/office/officeart/2005/8/layout/cycle2"/>
    <dgm:cxn modelId="{1F0840C5-8EFA-43CB-93CE-828EC9706682}" type="presParOf" srcId="{B3BDD055-A6AA-4612-B85A-937CCA4335E8}" destId="{7F555AAD-D749-403E-8884-906F4F74F9F9}" srcOrd="4" destOrd="0" presId="urn:microsoft.com/office/officeart/2005/8/layout/cycle2"/>
    <dgm:cxn modelId="{92F60F21-0765-4A9D-8355-3B4E8E272720}" type="presParOf" srcId="{B3BDD055-A6AA-4612-B85A-937CCA4335E8}" destId="{AE6A72CD-047A-4FBD-ACFC-B3B69A9A2578}" srcOrd="5" destOrd="0" presId="urn:microsoft.com/office/officeart/2005/8/layout/cycle2"/>
    <dgm:cxn modelId="{009AD148-3130-4E5A-8EDB-F4D3FF770C65}" type="presParOf" srcId="{AE6A72CD-047A-4FBD-ACFC-B3B69A9A2578}" destId="{0F2200B4-7934-4972-9400-006F09F18E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55D853-A955-4A25-9ED8-DA43B18A15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7FE7B5-69B5-4107-B0BC-4AC25FA118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data provided consists of 11 tables containing information regarding the past performance of Chinook music store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5101535-E456-48FE-B1FF-2F27E0665244}" type="parTrans" cxnId="{1CB59067-9871-4A3A-A55E-0AFDF1E79C3C}">
      <dgm:prSet/>
      <dgm:spPr/>
      <dgm:t>
        <a:bodyPr/>
        <a:lstStyle/>
        <a:p>
          <a:endParaRPr lang="en-US"/>
        </a:p>
      </dgm:t>
    </dgm:pt>
    <dgm:pt modelId="{C6CFE77D-0FD0-453B-8CAC-5ED4C732C88A}" type="sibTrans" cxnId="{1CB59067-9871-4A3A-A55E-0AFDF1E79C3C}">
      <dgm:prSet/>
      <dgm:spPr/>
      <dgm:t>
        <a:bodyPr/>
        <a:lstStyle/>
        <a:p>
          <a:endParaRPr lang="en-US"/>
        </a:p>
      </dgm:t>
    </dgm:pt>
    <dgm:pt modelId="{B92ED38F-2214-4C34-AC85-4E9844022E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With 251 albums, 130 artists, 25 genres and 59 customers across 24 countries the data is quite vast.</a:t>
          </a:r>
          <a:endParaRPr lang="en-US"/>
        </a:p>
      </dgm:t>
    </dgm:pt>
    <dgm:pt modelId="{9AD61E80-ABEE-45AE-9F64-6177E68446BD}" type="parTrans" cxnId="{69A33BA8-8FBE-4BB0-B26C-139D9586FD04}">
      <dgm:prSet/>
      <dgm:spPr/>
      <dgm:t>
        <a:bodyPr/>
        <a:lstStyle/>
        <a:p>
          <a:endParaRPr lang="en-US"/>
        </a:p>
      </dgm:t>
    </dgm:pt>
    <dgm:pt modelId="{6040FDB1-72E2-4B6C-BF42-BAACFA91898E}" type="sibTrans" cxnId="{69A33BA8-8FBE-4BB0-B26C-139D9586FD04}">
      <dgm:prSet/>
      <dgm:spPr/>
      <dgm:t>
        <a:bodyPr/>
        <a:lstStyle/>
        <a:p>
          <a:endParaRPr lang="en-US"/>
        </a:p>
      </dgm:t>
    </dgm:pt>
    <dgm:pt modelId="{1ED4F31B-5F37-4B85-9BCF-72EFFE7AE2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The invoice table contains all the data of transactions by a customer.</a:t>
          </a:r>
          <a:endParaRPr lang="en-US"/>
        </a:p>
      </dgm:t>
    </dgm:pt>
    <dgm:pt modelId="{E19A7528-5B29-4A16-8399-81E2A0400B04}" type="parTrans" cxnId="{CEF0AAC4-680F-4B2A-A2D5-8A6FA68AF55A}">
      <dgm:prSet/>
      <dgm:spPr/>
      <dgm:t>
        <a:bodyPr/>
        <a:lstStyle/>
        <a:p>
          <a:endParaRPr lang="en-US"/>
        </a:p>
      </dgm:t>
    </dgm:pt>
    <dgm:pt modelId="{31F3F5B9-FDE2-43DB-9C72-C63D133E93B3}" type="sibTrans" cxnId="{CEF0AAC4-680F-4B2A-A2D5-8A6FA68AF55A}">
      <dgm:prSet/>
      <dgm:spPr/>
      <dgm:t>
        <a:bodyPr/>
        <a:lstStyle/>
        <a:p>
          <a:endParaRPr lang="en-US"/>
        </a:p>
      </dgm:t>
    </dgm:pt>
    <dgm:pt modelId="{2C1A2E7F-D800-4174-B068-A602DCBD6C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Customer table contains the information regarding the customer base of Chinook.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158A6E7-A613-423A-AC23-75782D928645}" type="parTrans" cxnId="{1425230E-F611-4508-A7C8-74BF984C5358}">
      <dgm:prSet/>
      <dgm:spPr/>
      <dgm:t>
        <a:bodyPr/>
        <a:lstStyle/>
        <a:p>
          <a:endParaRPr lang="en-US"/>
        </a:p>
      </dgm:t>
    </dgm:pt>
    <dgm:pt modelId="{6A0476BE-2265-4E94-A9E1-2410EB3D2C27}" type="sibTrans" cxnId="{1425230E-F611-4508-A7C8-74BF984C5358}">
      <dgm:prSet/>
      <dgm:spPr/>
      <dgm:t>
        <a:bodyPr/>
        <a:lstStyle/>
        <a:p>
          <a:endParaRPr lang="en-US"/>
        </a:p>
      </dgm:t>
    </dgm:pt>
    <dgm:pt modelId="{08C3A313-AB8F-4C83-B9CA-EFA6D4155582}" type="pres">
      <dgm:prSet presAssocID="{5E55D853-A955-4A25-9ED8-DA43B18A1559}" presName="root" presStyleCnt="0">
        <dgm:presLayoutVars>
          <dgm:dir/>
          <dgm:resizeHandles val="exact"/>
        </dgm:presLayoutVars>
      </dgm:prSet>
      <dgm:spPr/>
    </dgm:pt>
    <dgm:pt modelId="{62D02DAB-F224-4602-9FCB-B9336E108E0A}" type="pres">
      <dgm:prSet presAssocID="{617FE7B5-69B5-4107-B0BC-4AC25FA11861}" presName="compNode" presStyleCnt="0"/>
      <dgm:spPr/>
    </dgm:pt>
    <dgm:pt modelId="{DF1047B7-018C-4A1B-BCEF-51616F8FC159}" type="pres">
      <dgm:prSet presAssocID="{617FE7B5-69B5-4107-B0BC-4AC25FA11861}" presName="bgRect" presStyleLbl="bgShp" presStyleIdx="0" presStyleCnt="4"/>
      <dgm:spPr/>
    </dgm:pt>
    <dgm:pt modelId="{C9338960-5294-463E-B866-C90B6011DFF7}" type="pres">
      <dgm:prSet presAssocID="{617FE7B5-69B5-4107-B0BC-4AC25FA118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taurant2"/>
        </a:ext>
      </dgm:extLst>
    </dgm:pt>
    <dgm:pt modelId="{8C85F5E7-0A34-4F30-99A0-9CD41D0063FC}" type="pres">
      <dgm:prSet presAssocID="{617FE7B5-69B5-4107-B0BC-4AC25FA11861}" presName="spaceRect" presStyleCnt="0"/>
      <dgm:spPr/>
    </dgm:pt>
    <dgm:pt modelId="{73C3567A-B41C-4390-90FC-8E27B83BB5A3}" type="pres">
      <dgm:prSet presAssocID="{617FE7B5-69B5-4107-B0BC-4AC25FA11861}" presName="parTx" presStyleLbl="revTx" presStyleIdx="0" presStyleCnt="4">
        <dgm:presLayoutVars>
          <dgm:chMax val="0"/>
          <dgm:chPref val="0"/>
        </dgm:presLayoutVars>
      </dgm:prSet>
      <dgm:spPr/>
    </dgm:pt>
    <dgm:pt modelId="{57CA7AA8-0EF0-421E-A11E-3DD90746F7A9}" type="pres">
      <dgm:prSet presAssocID="{C6CFE77D-0FD0-453B-8CAC-5ED4C732C88A}" presName="sibTrans" presStyleCnt="0"/>
      <dgm:spPr/>
    </dgm:pt>
    <dgm:pt modelId="{87215593-A799-4866-BCFE-CE8DB582B476}" type="pres">
      <dgm:prSet presAssocID="{B92ED38F-2214-4C34-AC85-4E9844022EF9}" presName="compNode" presStyleCnt="0"/>
      <dgm:spPr/>
    </dgm:pt>
    <dgm:pt modelId="{5FE40C75-D526-449F-A593-3B67D49A8649}" type="pres">
      <dgm:prSet presAssocID="{B92ED38F-2214-4C34-AC85-4E9844022EF9}" presName="bgRect" presStyleLbl="bgShp" presStyleIdx="1" presStyleCnt="4"/>
      <dgm:spPr/>
    </dgm:pt>
    <dgm:pt modelId="{E5BCC042-7818-4C88-AA82-FE09F8163620}" type="pres">
      <dgm:prSet presAssocID="{B92ED38F-2214-4C34-AC85-4E9844022E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A9DAFCA9-B3D9-43E0-A3AC-577886EE0FD4}" type="pres">
      <dgm:prSet presAssocID="{B92ED38F-2214-4C34-AC85-4E9844022EF9}" presName="spaceRect" presStyleCnt="0"/>
      <dgm:spPr/>
    </dgm:pt>
    <dgm:pt modelId="{34BC7D33-F137-4C50-BD46-657FC9F9E190}" type="pres">
      <dgm:prSet presAssocID="{B92ED38F-2214-4C34-AC85-4E9844022EF9}" presName="parTx" presStyleLbl="revTx" presStyleIdx="1" presStyleCnt="4">
        <dgm:presLayoutVars>
          <dgm:chMax val="0"/>
          <dgm:chPref val="0"/>
        </dgm:presLayoutVars>
      </dgm:prSet>
      <dgm:spPr/>
    </dgm:pt>
    <dgm:pt modelId="{30CAF1FA-3B2A-44AB-82B7-5F144E2D0502}" type="pres">
      <dgm:prSet presAssocID="{6040FDB1-72E2-4B6C-BF42-BAACFA91898E}" presName="sibTrans" presStyleCnt="0"/>
      <dgm:spPr/>
    </dgm:pt>
    <dgm:pt modelId="{C2B3E27D-B361-45CA-A74E-CB0B60F3C8F9}" type="pres">
      <dgm:prSet presAssocID="{1ED4F31B-5F37-4B85-9BCF-72EFFE7AE2A6}" presName="compNode" presStyleCnt="0"/>
      <dgm:spPr/>
    </dgm:pt>
    <dgm:pt modelId="{7F6B90C8-CA23-4FAB-B910-812EEA51DC32}" type="pres">
      <dgm:prSet presAssocID="{1ED4F31B-5F37-4B85-9BCF-72EFFE7AE2A6}" presName="bgRect" presStyleLbl="bgShp" presStyleIdx="2" presStyleCnt="4"/>
      <dgm:spPr/>
    </dgm:pt>
    <dgm:pt modelId="{B2654ACD-D4FE-459E-8F63-35CAB7D337D4}" type="pres">
      <dgm:prSet presAssocID="{1ED4F31B-5F37-4B85-9BCF-72EFFE7AE2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A9B39E1-FBB7-4888-ADEA-6D1ECD6B3590}" type="pres">
      <dgm:prSet presAssocID="{1ED4F31B-5F37-4B85-9BCF-72EFFE7AE2A6}" presName="spaceRect" presStyleCnt="0"/>
      <dgm:spPr/>
    </dgm:pt>
    <dgm:pt modelId="{A3C2B250-2C94-411B-8354-A15E470E5B46}" type="pres">
      <dgm:prSet presAssocID="{1ED4F31B-5F37-4B85-9BCF-72EFFE7AE2A6}" presName="parTx" presStyleLbl="revTx" presStyleIdx="2" presStyleCnt="4">
        <dgm:presLayoutVars>
          <dgm:chMax val="0"/>
          <dgm:chPref val="0"/>
        </dgm:presLayoutVars>
      </dgm:prSet>
      <dgm:spPr/>
    </dgm:pt>
    <dgm:pt modelId="{07EE622C-49C5-40DE-AA0F-74402C6F88C0}" type="pres">
      <dgm:prSet presAssocID="{31F3F5B9-FDE2-43DB-9C72-C63D133E93B3}" presName="sibTrans" presStyleCnt="0"/>
      <dgm:spPr/>
    </dgm:pt>
    <dgm:pt modelId="{F077841B-48E0-4D95-86ED-ED255F0B3FC8}" type="pres">
      <dgm:prSet presAssocID="{2C1A2E7F-D800-4174-B068-A602DCBD6CFC}" presName="compNode" presStyleCnt="0"/>
      <dgm:spPr/>
    </dgm:pt>
    <dgm:pt modelId="{0F997751-EBA4-4387-A05F-436490A858BB}" type="pres">
      <dgm:prSet presAssocID="{2C1A2E7F-D800-4174-B068-A602DCBD6CFC}" presName="bgRect" presStyleLbl="bgShp" presStyleIdx="3" presStyleCnt="4"/>
      <dgm:spPr/>
    </dgm:pt>
    <dgm:pt modelId="{BDFF4AE0-9100-41AE-B922-4C3F6BDBC7BC}" type="pres">
      <dgm:prSet presAssocID="{2C1A2E7F-D800-4174-B068-A602DCBD6C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8EF4D167-94DD-4012-BB8C-01FB4E4E5374}" type="pres">
      <dgm:prSet presAssocID="{2C1A2E7F-D800-4174-B068-A602DCBD6CFC}" presName="spaceRect" presStyleCnt="0"/>
      <dgm:spPr/>
    </dgm:pt>
    <dgm:pt modelId="{CA1D17FD-C186-4135-B68C-FAB0108F9B5A}" type="pres">
      <dgm:prSet presAssocID="{2C1A2E7F-D800-4174-B068-A602DCBD6C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25230E-F611-4508-A7C8-74BF984C5358}" srcId="{5E55D853-A955-4A25-9ED8-DA43B18A1559}" destId="{2C1A2E7F-D800-4174-B068-A602DCBD6CFC}" srcOrd="3" destOrd="0" parTransId="{4158A6E7-A613-423A-AC23-75782D928645}" sibTransId="{6A0476BE-2265-4E94-A9E1-2410EB3D2C27}"/>
    <dgm:cxn modelId="{BFEF6C3F-75B3-4A7E-96B1-874FC7185AA9}" type="presOf" srcId="{B92ED38F-2214-4C34-AC85-4E9844022EF9}" destId="{34BC7D33-F137-4C50-BD46-657FC9F9E190}" srcOrd="0" destOrd="0" presId="urn:microsoft.com/office/officeart/2018/2/layout/IconVerticalSolidList"/>
    <dgm:cxn modelId="{35C35040-3EA8-42F9-8B68-97CBC4830815}" type="presOf" srcId="{1ED4F31B-5F37-4B85-9BCF-72EFFE7AE2A6}" destId="{A3C2B250-2C94-411B-8354-A15E470E5B46}" srcOrd="0" destOrd="0" presId="urn:microsoft.com/office/officeart/2018/2/layout/IconVerticalSolidList"/>
    <dgm:cxn modelId="{1CB59067-9871-4A3A-A55E-0AFDF1E79C3C}" srcId="{5E55D853-A955-4A25-9ED8-DA43B18A1559}" destId="{617FE7B5-69B5-4107-B0BC-4AC25FA11861}" srcOrd="0" destOrd="0" parTransId="{D5101535-E456-48FE-B1FF-2F27E0665244}" sibTransId="{C6CFE77D-0FD0-453B-8CAC-5ED4C732C88A}"/>
    <dgm:cxn modelId="{3DF71373-FAFA-4F69-8835-06FC93E93F8B}" type="presOf" srcId="{617FE7B5-69B5-4107-B0BC-4AC25FA11861}" destId="{73C3567A-B41C-4390-90FC-8E27B83BB5A3}" srcOrd="0" destOrd="0" presId="urn:microsoft.com/office/officeart/2018/2/layout/IconVerticalSolidList"/>
    <dgm:cxn modelId="{69A33BA8-8FBE-4BB0-B26C-139D9586FD04}" srcId="{5E55D853-A955-4A25-9ED8-DA43B18A1559}" destId="{B92ED38F-2214-4C34-AC85-4E9844022EF9}" srcOrd="1" destOrd="0" parTransId="{9AD61E80-ABEE-45AE-9F64-6177E68446BD}" sibTransId="{6040FDB1-72E2-4B6C-BF42-BAACFA91898E}"/>
    <dgm:cxn modelId="{4A9EF9AC-95EC-4680-8423-F93C5BC145F1}" type="presOf" srcId="{2C1A2E7F-D800-4174-B068-A602DCBD6CFC}" destId="{CA1D17FD-C186-4135-B68C-FAB0108F9B5A}" srcOrd="0" destOrd="0" presId="urn:microsoft.com/office/officeart/2018/2/layout/IconVerticalSolidList"/>
    <dgm:cxn modelId="{B2B624AF-A5F7-4614-A76B-C67C26EA143F}" type="presOf" srcId="{5E55D853-A955-4A25-9ED8-DA43B18A1559}" destId="{08C3A313-AB8F-4C83-B9CA-EFA6D4155582}" srcOrd="0" destOrd="0" presId="urn:microsoft.com/office/officeart/2018/2/layout/IconVerticalSolidList"/>
    <dgm:cxn modelId="{CEF0AAC4-680F-4B2A-A2D5-8A6FA68AF55A}" srcId="{5E55D853-A955-4A25-9ED8-DA43B18A1559}" destId="{1ED4F31B-5F37-4B85-9BCF-72EFFE7AE2A6}" srcOrd="2" destOrd="0" parTransId="{E19A7528-5B29-4A16-8399-81E2A0400B04}" sibTransId="{31F3F5B9-FDE2-43DB-9C72-C63D133E93B3}"/>
    <dgm:cxn modelId="{9EED1C13-A031-4219-8A9E-978E2F05C388}" type="presParOf" srcId="{08C3A313-AB8F-4C83-B9CA-EFA6D4155582}" destId="{62D02DAB-F224-4602-9FCB-B9336E108E0A}" srcOrd="0" destOrd="0" presId="urn:microsoft.com/office/officeart/2018/2/layout/IconVerticalSolidList"/>
    <dgm:cxn modelId="{232CDA33-D109-41AD-874A-6105943EED17}" type="presParOf" srcId="{62D02DAB-F224-4602-9FCB-B9336E108E0A}" destId="{DF1047B7-018C-4A1B-BCEF-51616F8FC159}" srcOrd="0" destOrd="0" presId="urn:microsoft.com/office/officeart/2018/2/layout/IconVerticalSolidList"/>
    <dgm:cxn modelId="{47ACA86A-5F83-4DEC-96C8-490AFA4FD945}" type="presParOf" srcId="{62D02DAB-F224-4602-9FCB-B9336E108E0A}" destId="{C9338960-5294-463E-B866-C90B6011DFF7}" srcOrd="1" destOrd="0" presId="urn:microsoft.com/office/officeart/2018/2/layout/IconVerticalSolidList"/>
    <dgm:cxn modelId="{53CDA2E6-5439-4DE5-B4A5-721ED9A64EBE}" type="presParOf" srcId="{62D02DAB-F224-4602-9FCB-B9336E108E0A}" destId="{8C85F5E7-0A34-4F30-99A0-9CD41D0063FC}" srcOrd="2" destOrd="0" presId="urn:microsoft.com/office/officeart/2018/2/layout/IconVerticalSolidList"/>
    <dgm:cxn modelId="{C218E37D-3F9E-4947-8513-6CD0E064DBCA}" type="presParOf" srcId="{62D02DAB-F224-4602-9FCB-B9336E108E0A}" destId="{73C3567A-B41C-4390-90FC-8E27B83BB5A3}" srcOrd="3" destOrd="0" presId="urn:microsoft.com/office/officeart/2018/2/layout/IconVerticalSolidList"/>
    <dgm:cxn modelId="{31BD554A-B6B9-4645-B9A6-4627C46BA5F8}" type="presParOf" srcId="{08C3A313-AB8F-4C83-B9CA-EFA6D4155582}" destId="{57CA7AA8-0EF0-421E-A11E-3DD90746F7A9}" srcOrd="1" destOrd="0" presId="urn:microsoft.com/office/officeart/2018/2/layout/IconVerticalSolidList"/>
    <dgm:cxn modelId="{41C387C7-07B7-4966-B1AC-680E13A2A8B1}" type="presParOf" srcId="{08C3A313-AB8F-4C83-B9CA-EFA6D4155582}" destId="{87215593-A799-4866-BCFE-CE8DB582B476}" srcOrd="2" destOrd="0" presId="urn:microsoft.com/office/officeart/2018/2/layout/IconVerticalSolidList"/>
    <dgm:cxn modelId="{D0798D53-05A7-4C28-AD72-F94E5D966F3E}" type="presParOf" srcId="{87215593-A799-4866-BCFE-CE8DB582B476}" destId="{5FE40C75-D526-449F-A593-3B67D49A8649}" srcOrd="0" destOrd="0" presId="urn:microsoft.com/office/officeart/2018/2/layout/IconVerticalSolidList"/>
    <dgm:cxn modelId="{A6546037-6E34-4378-8876-62F7AFA6754E}" type="presParOf" srcId="{87215593-A799-4866-BCFE-CE8DB582B476}" destId="{E5BCC042-7818-4C88-AA82-FE09F8163620}" srcOrd="1" destOrd="0" presId="urn:microsoft.com/office/officeart/2018/2/layout/IconVerticalSolidList"/>
    <dgm:cxn modelId="{87B3B266-645B-4BDF-A983-395E51CE883F}" type="presParOf" srcId="{87215593-A799-4866-BCFE-CE8DB582B476}" destId="{A9DAFCA9-B3D9-43E0-A3AC-577886EE0FD4}" srcOrd="2" destOrd="0" presId="urn:microsoft.com/office/officeart/2018/2/layout/IconVerticalSolidList"/>
    <dgm:cxn modelId="{672758E5-3E24-4B4E-A52D-98ED038D7D5C}" type="presParOf" srcId="{87215593-A799-4866-BCFE-CE8DB582B476}" destId="{34BC7D33-F137-4C50-BD46-657FC9F9E190}" srcOrd="3" destOrd="0" presId="urn:microsoft.com/office/officeart/2018/2/layout/IconVerticalSolidList"/>
    <dgm:cxn modelId="{96E642EB-40AD-4C6C-98F4-584C6C2D6543}" type="presParOf" srcId="{08C3A313-AB8F-4C83-B9CA-EFA6D4155582}" destId="{30CAF1FA-3B2A-44AB-82B7-5F144E2D0502}" srcOrd="3" destOrd="0" presId="urn:microsoft.com/office/officeart/2018/2/layout/IconVerticalSolidList"/>
    <dgm:cxn modelId="{728AECE8-4A77-463D-9106-F4A5846833B4}" type="presParOf" srcId="{08C3A313-AB8F-4C83-B9CA-EFA6D4155582}" destId="{C2B3E27D-B361-45CA-A74E-CB0B60F3C8F9}" srcOrd="4" destOrd="0" presId="urn:microsoft.com/office/officeart/2018/2/layout/IconVerticalSolidList"/>
    <dgm:cxn modelId="{356E948D-DAA8-47F2-A9AD-058F557FE41B}" type="presParOf" srcId="{C2B3E27D-B361-45CA-A74E-CB0B60F3C8F9}" destId="{7F6B90C8-CA23-4FAB-B910-812EEA51DC32}" srcOrd="0" destOrd="0" presId="urn:microsoft.com/office/officeart/2018/2/layout/IconVerticalSolidList"/>
    <dgm:cxn modelId="{FDC9525E-DEDD-437E-BDD4-A7127E0E9B4E}" type="presParOf" srcId="{C2B3E27D-B361-45CA-A74E-CB0B60F3C8F9}" destId="{B2654ACD-D4FE-459E-8F63-35CAB7D337D4}" srcOrd="1" destOrd="0" presId="urn:microsoft.com/office/officeart/2018/2/layout/IconVerticalSolidList"/>
    <dgm:cxn modelId="{93A440F3-2D3A-4748-87FB-735FECF650A5}" type="presParOf" srcId="{C2B3E27D-B361-45CA-A74E-CB0B60F3C8F9}" destId="{7A9B39E1-FBB7-4888-ADEA-6D1ECD6B3590}" srcOrd="2" destOrd="0" presId="urn:microsoft.com/office/officeart/2018/2/layout/IconVerticalSolidList"/>
    <dgm:cxn modelId="{3BEF421E-B6D1-48E3-A31C-78A2B28613E6}" type="presParOf" srcId="{C2B3E27D-B361-45CA-A74E-CB0B60F3C8F9}" destId="{A3C2B250-2C94-411B-8354-A15E470E5B46}" srcOrd="3" destOrd="0" presId="urn:microsoft.com/office/officeart/2018/2/layout/IconVerticalSolidList"/>
    <dgm:cxn modelId="{B3B16863-676B-41CE-9022-C4C9B2074B74}" type="presParOf" srcId="{08C3A313-AB8F-4C83-B9CA-EFA6D4155582}" destId="{07EE622C-49C5-40DE-AA0F-74402C6F88C0}" srcOrd="5" destOrd="0" presId="urn:microsoft.com/office/officeart/2018/2/layout/IconVerticalSolidList"/>
    <dgm:cxn modelId="{E77C4169-E540-40A9-92B5-5CBB4C738859}" type="presParOf" srcId="{08C3A313-AB8F-4C83-B9CA-EFA6D4155582}" destId="{F077841B-48E0-4D95-86ED-ED255F0B3FC8}" srcOrd="6" destOrd="0" presId="urn:microsoft.com/office/officeart/2018/2/layout/IconVerticalSolidList"/>
    <dgm:cxn modelId="{761DCAE8-2524-4EB6-8844-38BE66141A19}" type="presParOf" srcId="{F077841B-48E0-4D95-86ED-ED255F0B3FC8}" destId="{0F997751-EBA4-4387-A05F-436490A858BB}" srcOrd="0" destOrd="0" presId="urn:microsoft.com/office/officeart/2018/2/layout/IconVerticalSolidList"/>
    <dgm:cxn modelId="{C11A09F1-BCCB-4FB7-A46B-540425CA7E83}" type="presParOf" srcId="{F077841B-48E0-4D95-86ED-ED255F0B3FC8}" destId="{BDFF4AE0-9100-41AE-B922-4C3F6BDBC7BC}" srcOrd="1" destOrd="0" presId="urn:microsoft.com/office/officeart/2018/2/layout/IconVerticalSolidList"/>
    <dgm:cxn modelId="{C2D4B367-F2AB-4EEC-9B72-DC0C9E30D317}" type="presParOf" srcId="{F077841B-48E0-4D95-86ED-ED255F0B3FC8}" destId="{8EF4D167-94DD-4012-BB8C-01FB4E4E5374}" srcOrd="2" destOrd="0" presId="urn:microsoft.com/office/officeart/2018/2/layout/IconVerticalSolidList"/>
    <dgm:cxn modelId="{A8BEB3E4-8C55-4DDC-A0F4-220028B41330}" type="presParOf" srcId="{F077841B-48E0-4D95-86ED-ED255F0B3FC8}" destId="{CA1D17FD-C186-4135-B68C-FAB0108F9B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05E304-74C0-44BA-B550-67D112735AD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39801E-C115-4A3F-98B6-63457CA8A4BE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Insights: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37674B-6B79-43ED-B1FB-D5D07326A940}" type="parTrans" cxnId="{075EA985-EB32-4D64-AC54-74A8D03E3AB2}">
      <dgm:prSet/>
      <dgm:spPr/>
      <dgm:t>
        <a:bodyPr/>
        <a:lstStyle/>
        <a:p>
          <a:endParaRPr lang="en-US"/>
        </a:p>
      </dgm:t>
    </dgm:pt>
    <dgm:pt modelId="{1790B2FF-E668-4ABE-A153-2B59CAF22778}" type="sibTrans" cxnId="{075EA985-EB32-4D64-AC54-74A8D03E3AB2}">
      <dgm:prSet/>
      <dgm:spPr/>
      <dgm:t>
        <a:bodyPr/>
        <a:lstStyle/>
        <a:p>
          <a:endParaRPr lang="en-US"/>
        </a:p>
      </dgm:t>
    </dgm:pt>
    <dgm:pt modelId="{88EDF6B5-2AFE-41D8-B517-BE181424B20B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Customer Lifetime Value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D3F29D-6773-4E48-AE9B-CBE66CC9AB6E}" type="parTrans" cxnId="{CC9B3855-ED83-43A6-B392-21BB2A7D557C}">
      <dgm:prSet/>
      <dgm:spPr/>
      <dgm:t>
        <a:bodyPr/>
        <a:lstStyle/>
        <a:p>
          <a:endParaRPr lang="en-US"/>
        </a:p>
      </dgm:t>
    </dgm:pt>
    <dgm:pt modelId="{DF7E3D87-803D-4334-AA43-C3CD3E01392E}" type="sibTrans" cxnId="{CC9B3855-ED83-43A6-B392-21BB2A7D557C}">
      <dgm:prSet/>
      <dgm:spPr/>
      <dgm:t>
        <a:bodyPr/>
        <a:lstStyle/>
        <a:p>
          <a:endParaRPr lang="en-US"/>
        </a:p>
      </dgm:t>
    </dgm:pt>
    <dgm:pt modelId="{634834A1-01AA-4DC1-972F-284BDC37DD61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Long-term customers spend more and buy more items.  </a:t>
          </a:r>
        </a:p>
      </dgm:t>
    </dgm:pt>
    <dgm:pt modelId="{A663C096-50BF-4C71-BAC7-A5C22C29CC43}" type="parTrans" cxnId="{9E3BF274-7596-4C33-8BE3-E28A1EBF30F7}">
      <dgm:prSet/>
      <dgm:spPr/>
      <dgm:t>
        <a:bodyPr/>
        <a:lstStyle/>
        <a:p>
          <a:endParaRPr lang="en-US"/>
        </a:p>
      </dgm:t>
    </dgm:pt>
    <dgm:pt modelId="{326C4EC5-F974-4848-9DE1-A619D5C4F763}" type="sibTrans" cxnId="{9E3BF274-7596-4C33-8BE3-E28A1EBF30F7}">
      <dgm:prSet/>
      <dgm:spPr/>
      <dgm:t>
        <a:bodyPr/>
        <a:lstStyle/>
        <a:p>
          <a:endParaRPr lang="en-US"/>
        </a:p>
      </dgm:t>
    </dgm:pt>
    <dgm:pt modelId="{BE30EF1B-0A48-4C97-A32C-A7C1665BC5E2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Customer retention is key!</a:t>
          </a:r>
        </a:p>
      </dgm:t>
    </dgm:pt>
    <dgm:pt modelId="{95FDFEE7-BB76-4684-96A4-B828ED78C2BA}" type="parTrans" cxnId="{78F98F3A-3400-4C66-88AF-A9BA628862B2}">
      <dgm:prSet/>
      <dgm:spPr/>
      <dgm:t>
        <a:bodyPr/>
        <a:lstStyle/>
        <a:p>
          <a:endParaRPr lang="en-US"/>
        </a:p>
      </dgm:t>
    </dgm:pt>
    <dgm:pt modelId="{C8063DA7-8081-4382-9E05-8282139FA4F0}" type="sibTrans" cxnId="{78F98F3A-3400-4C66-88AF-A9BA628862B2}">
      <dgm:prSet/>
      <dgm:spPr/>
      <dgm:t>
        <a:bodyPr/>
        <a:lstStyle/>
        <a:p>
          <a:endParaRPr lang="en-US"/>
        </a:p>
      </dgm:t>
    </dgm:pt>
    <dgm:pt modelId="{3E42110A-8487-4517-9714-41233E5487C9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Segmentation Opportunity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4D66E2B-BCED-4B91-8B54-EE568F6C8996}" type="parTrans" cxnId="{5DCDD459-D386-47C0-B01D-557C31F98301}">
      <dgm:prSet/>
      <dgm:spPr/>
      <dgm:t>
        <a:bodyPr/>
        <a:lstStyle/>
        <a:p>
          <a:endParaRPr lang="en-US"/>
        </a:p>
      </dgm:t>
    </dgm:pt>
    <dgm:pt modelId="{136606E9-AEA7-4E79-84E2-EAE85D5F3EC8}" type="sibTrans" cxnId="{5DCDD459-D386-47C0-B01D-557C31F98301}">
      <dgm:prSet/>
      <dgm:spPr/>
      <dgm:t>
        <a:bodyPr/>
        <a:lstStyle/>
        <a:p>
          <a:endParaRPr lang="en-US"/>
        </a:p>
      </dgm:t>
    </dgm:pt>
    <dgm:pt modelId="{3BFF26C9-205D-4BFB-A833-91DC8D927372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Tailor marketing based on customer "term" (e.g., new vs. long-term).</a:t>
          </a:r>
        </a:p>
      </dgm:t>
    </dgm:pt>
    <dgm:pt modelId="{F08CE73C-E59D-42E2-B164-EE1E41CDE638}" type="parTrans" cxnId="{C792B9EB-6CF0-41B6-B570-5195CD937575}">
      <dgm:prSet/>
      <dgm:spPr/>
      <dgm:t>
        <a:bodyPr/>
        <a:lstStyle/>
        <a:p>
          <a:endParaRPr lang="en-US"/>
        </a:p>
      </dgm:t>
    </dgm:pt>
    <dgm:pt modelId="{56F229D6-02BF-42F3-88EB-642F49CFAFDF}" type="sibTrans" cxnId="{C792B9EB-6CF0-41B6-B570-5195CD937575}">
      <dgm:prSet/>
      <dgm:spPr/>
      <dgm:t>
        <a:bodyPr/>
        <a:lstStyle/>
        <a:p>
          <a:endParaRPr lang="en-US"/>
        </a:p>
      </dgm:t>
    </dgm:pt>
    <dgm:pt modelId="{1926744E-4454-4302-ADCF-3D915346FF7A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Business Recommendation: Focus on Retention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B2A4B7-0808-40BF-97B9-1C1FB3927CE1}" type="parTrans" cxnId="{E542F255-543A-4FFB-96B7-7E4D3E0655A2}">
      <dgm:prSet/>
      <dgm:spPr/>
      <dgm:t>
        <a:bodyPr/>
        <a:lstStyle/>
        <a:p>
          <a:endParaRPr lang="en-US"/>
        </a:p>
      </dgm:t>
    </dgm:pt>
    <dgm:pt modelId="{6B17ABCF-8DA3-407B-9E14-F40313FEDF21}" type="sibTrans" cxnId="{E542F255-543A-4FFB-96B7-7E4D3E0655A2}">
      <dgm:prSet/>
      <dgm:spPr/>
      <dgm:t>
        <a:bodyPr/>
        <a:lstStyle/>
        <a:p>
          <a:endParaRPr lang="en-US"/>
        </a:p>
      </dgm:t>
    </dgm:pt>
    <dgm:pt modelId="{156F1B15-5304-4849-91D4-1173D7BA442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Prioritize strategies to keep customers coming back (loyalty programs, personalized recommendations, etc.).</a:t>
          </a:r>
        </a:p>
      </dgm:t>
    </dgm:pt>
    <dgm:pt modelId="{70FF3BB1-2C4F-4EF8-B429-9E7DCDD2385B}" type="parTrans" cxnId="{87FAE8FB-03CD-44E6-A1A2-47AECE83BB13}">
      <dgm:prSet/>
      <dgm:spPr/>
      <dgm:t>
        <a:bodyPr/>
        <a:lstStyle/>
        <a:p>
          <a:endParaRPr lang="en-US"/>
        </a:p>
      </dgm:t>
    </dgm:pt>
    <dgm:pt modelId="{DFD00639-DDE8-461A-9DCC-B89AC6660476}" type="sibTrans" cxnId="{87FAE8FB-03CD-44E6-A1A2-47AECE83BB13}">
      <dgm:prSet/>
      <dgm:spPr/>
      <dgm:t>
        <a:bodyPr/>
        <a:lstStyle/>
        <a:p>
          <a:endParaRPr lang="en-US"/>
        </a:p>
      </dgm:t>
    </dgm:pt>
    <dgm:pt modelId="{CD1F56FB-9B08-4D10-A26E-CCC5ABF5C093}" type="pres">
      <dgm:prSet presAssocID="{CA05E304-74C0-44BA-B550-67D112735AD3}" presName="cycle" presStyleCnt="0">
        <dgm:presLayoutVars>
          <dgm:dir/>
          <dgm:resizeHandles val="exact"/>
        </dgm:presLayoutVars>
      </dgm:prSet>
      <dgm:spPr/>
    </dgm:pt>
    <dgm:pt modelId="{D96CC061-7F54-4AA8-B420-E2B30D285386}" type="pres">
      <dgm:prSet presAssocID="{A239801E-C115-4A3F-98B6-63457CA8A4BE}" presName="dummy" presStyleCnt="0"/>
      <dgm:spPr/>
    </dgm:pt>
    <dgm:pt modelId="{2FEF7769-C8A8-4A62-8EED-5D0818FFAAED}" type="pres">
      <dgm:prSet presAssocID="{A239801E-C115-4A3F-98B6-63457CA8A4BE}" presName="node" presStyleLbl="revTx" presStyleIdx="0" presStyleCnt="4">
        <dgm:presLayoutVars>
          <dgm:bulletEnabled val="1"/>
        </dgm:presLayoutVars>
      </dgm:prSet>
      <dgm:spPr/>
    </dgm:pt>
    <dgm:pt modelId="{17F731C4-BF30-49A5-9E39-66137F5C13F4}" type="pres">
      <dgm:prSet presAssocID="{1790B2FF-E668-4ABE-A153-2B59CAF22778}" presName="sibTrans" presStyleLbl="node1" presStyleIdx="0" presStyleCnt="4"/>
      <dgm:spPr/>
    </dgm:pt>
    <dgm:pt modelId="{02D7A4F6-F7D6-43E5-98BB-B4D244B9AEC8}" type="pres">
      <dgm:prSet presAssocID="{88EDF6B5-2AFE-41D8-B517-BE181424B20B}" presName="dummy" presStyleCnt="0"/>
      <dgm:spPr/>
    </dgm:pt>
    <dgm:pt modelId="{81B06426-C37A-4081-B690-2CAA0C522900}" type="pres">
      <dgm:prSet presAssocID="{88EDF6B5-2AFE-41D8-B517-BE181424B20B}" presName="node" presStyleLbl="revTx" presStyleIdx="1" presStyleCnt="4">
        <dgm:presLayoutVars>
          <dgm:bulletEnabled val="1"/>
        </dgm:presLayoutVars>
      </dgm:prSet>
      <dgm:spPr/>
    </dgm:pt>
    <dgm:pt modelId="{4EA33F21-F21E-45D8-8AE8-00C1AF64C805}" type="pres">
      <dgm:prSet presAssocID="{DF7E3D87-803D-4334-AA43-C3CD3E01392E}" presName="sibTrans" presStyleLbl="node1" presStyleIdx="1" presStyleCnt="4"/>
      <dgm:spPr/>
    </dgm:pt>
    <dgm:pt modelId="{48CFF0B2-BBA6-4B0F-BBC4-3B81D924EAC4}" type="pres">
      <dgm:prSet presAssocID="{3E42110A-8487-4517-9714-41233E5487C9}" presName="dummy" presStyleCnt="0"/>
      <dgm:spPr/>
    </dgm:pt>
    <dgm:pt modelId="{4CA389BF-9622-4A61-B833-A813399E1915}" type="pres">
      <dgm:prSet presAssocID="{3E42110A-8487-4517-9714-41233E5487C9}" presName="node" presStyleLbl="revTx" presStyleIdx="2" presStyleCnt="4">
        <dgm:presLayoutVars>
          <dgm:bulletEnabled val="1"/>
        </dgm:presLayoutVars>
      </dgm:prSet>
      <dgm:spPr/>
    </dgm:pt>
    <dgm:pt modelId="{1F946849-3F3E-4EB2-9E2D-E1500DB1108C}" type="pres">
      <dgm:prSet presAssocID="{136606E9-AEA7-4E79-84E2-EAE85D5F3EC8}" presName="sibTrans" presStyleLbl="node1" presStyleIdx="2" presStyleCnt="4"/>
      <dgm:spPr/>
    </dgm:pt>
    <dgm:pt modelId="{0B3D5CCC-FF54-4FC7-9CEB-A068F2F8DD64}" type="pres">
      <dgm:prSet presAssocID="{1926744E-4454-4302-ADCF-3D915346FF7A}" presName="dummy" presStyleCnt="0"/>
      <dgm:spPr/>
    </dgm:pt>
    <dgm:pt modelId="{1565E167-06CA-4CE2-A2EF-B15D358771B1}" type="pres">
      <dgm:prSet presAssocID="{1926744E-4454-4302-ADCF-3D915346FF7A}" presName="node" presStyleLbl="revTx" presStyleIdx="3" presStyleCnt="4">
        <dgm:presLayoutVars>
          <dgm:bulletEnabled val="1"/>
        </dgm:presLayoutVars>
      </dgm:prSet>
      <dgm:spPr/>
    </dgm:pt>
    <dgm:pt modelId="{97294A94-B6E8-4543-B0E6-F7AE549CE2C7}" type="pres">
      <dgm:prSet presAssocID="{6B17ABCF-8DA3-407B-9E14-F40313FEDF21}" presName="sibTrans" presStyleLbl="node1" presStyleIdx="3" presStyleCnt="4"/>
      <dgm:spPr/>
    </dgm:pt>
  </dgm:ptLst>
  <dgm:cxnLst>
    <dgm:cxn modelId="{B6426B09-A633-46C4-9260-5491FE23E2CA}" type="presOf" srcId="{3E42110A-8487-4517-9714-41233E5487C9}" destId="{4CA389BF-9622-4A61-B833-A813399E1915}" srcOrd="0" destOrd="0" presId="urn:microsoft.com/office/officeart/2005/8/layout/cycle1"/>
    <dgm:cxn modelId="{467EFB1F-473A-40A5-9D51-6CD29E98B6C0}" type="presOf" srcId="{6B17ABCF-8DA3-407B-9E14-F40313FEDF21}" destId="{97294A94-B6E8-4543-B0E6-F7AE549CE2C7}" srcOrd="0" destOrd="0" presId="urn:microsoft.com/office/officeart/2005/8/layout/cycle1"/>
    <dgm:cxn modelId="{044FCE38-D1A6-4D1A-A7EF-A0C14C114891}" type="presOf" srcId="{BE30EF1B-0A48-4C97-A32C-A7C1665BC5E2}" destId="{81B06426-C37A-4081-B690-2CAA0C522900}" srcOrd="0" destOrd="2" presId="urn:microsoft.com/office/officeart/2005/8/layout/cycle1"/>
    <dgm:cxn modelId="{82937C3A-B4BC-484E-9BFE-2BB157958698}" type="presOf" srcId="{88EDF6B5-2AFE-41D8-B517-BE181424B20B}" destId="{81B06426-C37A-4081-B690-2CAA0C522900}" srcOrd="0" destOrd="0" presId="urn:microsoft.com/office/officeart/2005/8/layout/cycle1"/>
    <dgm:cxn modelId="{78F98F3A-3400-4C66-88AF-A9BA628862B2}" srcId="{88EDF6B5-2AFE-41D8-B517-BE181424B20B}" destId="{BE30EF1B-0A48-4C97-A32C-A7C1665BC5E2}" srcOrd="1" destOrd="0" parTransId="{95FDFEE7-BB76-4684-96A4-B828ED78C2BA}" sibTransId="{C8063DA7-8081-4382-9E05-8282139FA4F0}"/>
    <dgm:cxn modelId="{D823DB4D-6BC7-4F5D-9123-AA6119444C7E}" type="presOf" srcId="{1790B2FF-E668-4ABE-A153-2B59CAF22778}" destId="{17F731C4-BF30-49A5-9E39-66137F5C13F4}" srcOrd="0" destOrd="0" presId="urn:microsoft.com/office/officeart/2005/8/layout/cycle1"/>
    <dgm:cxn modelId="{9E3BF274-7596-4C33-8BE3-E28A1EBF30F7}" srcId="{88EDF6B5-2AFE-41D8-B517-BE181424B20B}" destId="{634834A1-01AA-4DC1-972F-284BDC37DD61}" srcOrd="0" destOrd="0" parTransId="{A663C096-50BF-4C71-BAC7-A5C22C29CC43}" sibTransId="{326C4EC5-F974-4848-9DE1-A619D5C4F763}"/>
    <dgm:cxn modelId="{CC9B3855-ED83-43A6-B392-21BB2A7D557C}" srcId="{CA05E304-74C0-44BA-B550-67D112735AD3}" destId="{88EDF6B5-2AFE-41D8-B517-BE181424B20B}" srcOrd="1" destOrd="0" parTransId="{4DD3F29D-6773-4E48-AE9B-CBE66CC9AB6E}" sibTransId="{DF7E3D87-803D-4334-AA43-C3CD3E01392E}"/>
    <dgm:cxn modelId="{E542F255-543A-4FFB-96B7-7E4D3E0655A2}" srcId="{CA05E304-74C0-44BA-B550-67D112735AD3}" destId="{1926744E-4454-4302-ADCF-3D915346FF7A}" srcOrd="3" destOrd="0" parTransId="{82B2A4B7-0808-40BF-97B9-1C1FB3927CE1}" sibTransId="{6B17ABCF-8DA3-407B-9E14-F40313FEDF21}"/>
    <dgm:cxn modelId="{4FE74979-ECAA-4FF7-94D9-D0DF3854AE62}" type="presOf" srcId="{DF7E3D87-803D-4334-AA43-C3CD3E01392E}" destId="{4EA33F21-F21E-45D8-8AE8-00C1AF64C805}" srcOrd="0" destOrd="0" presId="urn:microsoft.com/office/officeart/2005/8/layout/cycle1"/>
    <dgm:cxn modelId="{5DCDD459-D386-47C0-B01D-557C31F98301}" srcId="{CA05E304-74C0-44BA-B550-67D112735AD3}" destId="{3E42110A-8487-4517-9714-41233E5487C9}" srcOrd="2" destOrd="0" parTransId="{74D66E2B-BCED-4B91-8B54-EE568F6C8996}" sibTransId="{136606E9-AEA7-4E79-84E2-EAE85D5F3EC8}"/>
    <dgm:cxn modelId="{075EA985-EB32-4D64-AC54-74A8D03E3AB2}" srcId="{CA05E304-74C0-44BA-B550-67D112735AD3}" destId="{A239801E-C115-4A3F-98B6-63457CA8A4BE}" srcOrd="0" destOrd="0" parTransId="{DD37674B-6B79-43ED-B1FB-D5D07326A940}" sibTransId="{1790B2FF-E668-4ABE-A153-2B59CAF22778}"/>
    <dgm:cxn modelId="{30209288-3518-487F-9A8F-63A4656EAAC5}" type="presOf" srcId="{A239801E-C115-4A3F-98B6-63457CA8A4BE}" destId="{2FEF7769-C8A8-4A62-8EED-5D0818FFAAED}" srcOrd="0" destOrd="0" presId="urn:microsoft.com/office/officeart/2005/8/layout/cycle1"/>
    <dgm:cxn modelId="{635157A9-225F-491B-AE2E-E45DECB32834}" type="presOf" srcId="{1926744E-4454-4302-ADCF-3D915346FF7A}" destId="{1565E167-06CA-4CE2-A2EF-B15D358771B1}" srcOrd="0" destOrd="0" presId="urn:microsoft.com/office/officeart/2005/8/layout/cycle1"/>
    <dgm:cxn modelId="{E54F59AA-7CE2-4E1F-A3F5-F3D0FA7716FA}" type="presOf" srcId="{CA05E304-74C0-44BA-B550-67D112735AD3}" destId="{CD1F56FB-9B08-4D10-A26E-CCC5ABF5C093}" srcOrd="0" destOrd="0" presId="urn:microsoft.com/office/officeart/2005/8/layout/cycle1"/>
    <dgm:cxn modelId="{975B23C4-D7CE-4449-9D96-2C2BEA6A2AFE}" type="presOf" srcId="{136606E9-AEA7-4E79-84E2-EAE85D5F3EC8}" destId="{1F946849-3F3E-4EB2-9E2D-E1500DB1108C}" srcOrd="0" destOrd="0" presId="urn:microsoft.com/office/officeart/2005/8/layout/cycle1"/>
    <dgm:cxn modelId="{3B27BBDE-A108-4033-AFC4-0A3BD2FD4AB2}" type="presOf" srcId="{156F1B15-5304-4849-91D4-1173D7BA442D}" destId="{1565E167-06CA-4CE2-A2EF-B15D358771B1}" srcOrd="0" destOrd="1" presId="urn:microsoft.com/office/officeart/2005/8/layout/cycle1"/>
    <dgm:cxn modelId="{C792B9EB-6CF0-41B6-B570-5195CD937575}" srcId="{3E42110A-8487-4517-9714-41233E5487C9}" destId="{3BFF26C9-205D-4BFB-A833-91DC8D927372}" srcOrd="0" destOrd="0" parTransId="{F08CE73C-E59D-42E2-B164-EE1E41CDE638}" sibTransId="{56F229D6-02BF-42F3-88EB-642F49CFAFDF}"/>
    <dgm:cxn modelId="{400DCCEB-DCF1-412C-8870-20CCF44541F3}" type="presOf" srcId="{3BFF26C9-205D-4BFB-A833-91DC8D927372}" destId="{4CA389BF-9622-4A61-B833-A813399E1915}" srcOrd="0" destOrd="1" presId="urn:microsoft.com/office/officeart/2005/8/layout/cycle1"/>
    <dgm:cxn modelId="{0AE0D1FA-1C80-4A34-9DA6-38E1A438DCF4}" type="presOf" srcId="{634834A1-01AA-4DC1-972F-284BDC37DD61}" destId="{81B06426-C37A-4081-B690-2CAA0C522900}" srcOrd="0" destOrd="1" presId="urn:microsoft.com/office/officeart/2005/8/layout/cycle1"/>
    <dgm:cxn modelId="{87FAE8FB-03CD-44E6-A1A2-47AECE83BB13}" srcId="{1926744E-4454-4302-ADCF-3D915346FF7A}" destId="{156F1B15-5304-4849-91D4-1173D7BA442D}" srcOrd="0" destOrd="0" parTransId="{70FF3BB1-2C4F-4EF8-B429-9E7DCDD2385B}" sibTransId="{DFD00639-DDE8-461A-9DCC-B89AC6660476}"/>
    <dgm:cxn modelId="{15032E37-757F-4525-9479-940A2D5AF70F}" type="presParOf" srcId="{CD1F56FB-9B08-4D10-A26E-CCC5ABF5C093}" destId="{D96CC061-7F54-4AA8-B420-E2B30D285386}" srcOrd="0" destOrd="0" presId="urn:microsoft.com/office/officeart/2005/8/layout/cycle1"/>
    <dgm:cxn modelId="{6688601F-957B-4A11-A1CA-0BD473917077}" type="presParOf" srcId="{CD1F56FB-9B08-4D10-A26E-CCC5ABF5C093}" destId="{2FEF7769-C8A8-4A62-8EED-5D0818FFAAED}" srcOrd="1" destOrd="0" presId="urn:microsoft.com/office/officeart/2005/8/layout/cycle1"/>
    <dgm:cxn modelId="{A886DDB2-CF98-4B15-9627-A49420499870}" type="presParOf" srcId="{CD1F56FB-9B08-4D10-A26E-CCC5ABF5C093}" destId="{17F731C4-BF30-49A5-9E39-66137F5C13F4}" srcOrd="2" destOrd="0" presId="urn:microsoft.com/office/officeart/2005/8/layout/cycle1"/>
    <dgm:cxn modelId="{9EC08970-6122-41C1-86A2-C083F4903927}" type="presParOf" srcId="{CD1F56FB-9B08-4D10-A26E-CCC5ABF5C093}" destId="{02D7A4F6-F7D6-43E5-98BB-B4D244B9AEC8}" srcOrd="3" destOrd="0" presId="urn:microsoft.com/office/officeart/2005/8/layout/cycle1"/>
    <dgm:cxn modelId="{30594AB6-502F-46EE-89A8-AA7492E7115F}" type="presParOf" srcId="{CD1F56FB-9B08-4D10-A26E-CCC5ABF5C093}" destId="{81B06426-C37A-4081-B690-2CAA0C522900}" srcOrd="4" destOrd="0" presId="urn:microsoft.com/office/officeart/2005/8/layout/cycle1"/>
    <dgm:cxn modelId="{25D669A6-6C20-463F-A2EE-CDECEB0EFB57}" type="presParOf" srcId="{CD1F56FB-9B08-4D10-A26E-CCC5ABF5C093}" destId="{4EA33F21-F21E-45D8-8AE8-00C1AF64C805}" srcOrd="5" destOrd="0" presId="urn:microsoft.com/office/officeart/2005/8/layout/cycle1"/>
    <dgm:cxn modelId="{CB684DB3-F399-4591-AB8E-C08EB38FEBD7}" type="presParOf" srcId="{CD1F56FB-9B08-4D10-A26E-CCC5ABF5C093}" destId="{48CFF0B2-BBA6-4B0F-BBC4-3B81D924EAC4}" srcOrd="6" destOrd="0" presId="urn:microsoft.com/office/officeart/2005/8/layout/cycle1"/>
    <dgm:cxn modelId="{1E9AA68E-F875-46D0-B354-20A5D190B6A0}" type="presParOf" srcId="{CD1F56FB-9B08-4D10-A26E-CCC5ABF5C093}" destId="{4CA389BF-9622-4A61-B833-A813399E1915}" srcOrd="7" destOrd="0" presId="urn:microsoft.com/office/officeart/2005/8/layout/cycle1"/>
    <dgm:cxn modelId="{7FAFDC55-CF0C-4DBF-9730-FA011480FB65}" type="presParOf" srcId="{CD1F56FB-9B08-4D10-A26E-CCC5ABF5C093}" destId="{1F946849-3F3E-4EB2-9E2D-E1500DB1108C}" srcOrd="8" destOrd="0" presId="urn:microsoft.com/office/officeart/2005/8/layout/cycle1"/>
    <dgm:cxn modelId="{B03EF534-07EF-4DC7-97F8-7F2FC11DC51D}" type="presParOf" srcId="{CD1F56FB-9B08-4D10-A26E-CCC5ABF5C093}" destId="{0B3D5CCC-FF54-4FC7-9CEB-A068F2F8DD64}" srcOrd="9" destOrd="0" presId="urn:microsoft.com/office/officeart/2005/8/layout/cycle1"/>
    <dgm:cxn modelId="{9C64BD68-24E4-4D05-AA99-FC2FD0ED018A}" type="presParOf" srcId="{CD1F56FB-9B08-4D10-A26E-CCC5ABF5C093}" destId="{1565E167-06CA-4CE2-A2EF-B15D358771B1}" srcOrd="10" destOrd="0" presId="urn:microsoft.com/office/officeart/2005/8/layout/cycle1"/>
    <dgm:cxn modelId="{8AD7C9D7-2D56-4B1D-AB78-1BB8D4D13B12}" type="presParOf" srcId="{CD1F56FB-9B08-4D10-A26E-CCC5ABF5C093}" destId="{97294A94-B6E8-4543-B0E6-F7AE549CE2C7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C1670-0496-48A4-99DD-6C7F6051F023}">
      <dsp:nvSpPr>
        <dsp:cNvPr id="0" name=""/>
        <dsp:cNvSpPr/>
      </dsp:nvSpPr>
      <dsp:spPr>
        <a:xfrm>
          <a:off x="0" y="1797210"/>
          <a:ext cx="7712868" cy="21874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900" b="1" kern="1200"/>
            <a:t>Data Analysis and Recommendations</a:t>
          </a:r>
          <a:endParaRPr lang="en-US" sz="4900" kern="1200"/>
        </a:p>
      </dsp:txBody>
      <dsp:txXfrm>
        <a:off x="106785" y="1903995"/>
        <a:ext cx="7499298" cy="1973927"/>
      </dsp:txXfrm>
    </dsp:sp>
    <dsp:sp modelId="{F80C4285-D60F-4D33-AA56-000B1DA3674A}">
      <dsp:nvSpPr>
        <dsp:cNvPr id="0" name=""/>
        <dsp:cNvSpPr/>
      </dsp:nvSpPr>
      <dsp:spPr>
        <a:xfrm>
          <a:off x="0" y="4125828"/>
          <a:ext cx="7712868" cy="2187497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900" b="1" i="0" kern="1200"/>
            <a:t>Prince Yadav | </a:t>
          </a:r>
        </a:p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900" b="1" kern="1200"/>
            <a:t>1</a:t>
          </a:r>
          <a:r>
            <a:rPr lang="en-US" sz="4900" b="1" i="0" kern="1200"/>
            <a:t>2-02-2025</a:t>
          </a:r>
          <a:endParaRPr lang="en-US" sz="4900" kern="1200"/>
        </a:p>
      </dsp:txBody>
      <dsp:txXfrm>
        <a:off x="106785" y="4232613"/>
        <a:ext cx="7499298" cy="1973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B212A-CEFD-40B2-A4BA-53474CB263B9}">
      <dsp:nvSpPr>
        <dsp:cNvPr id="0" name=""/>
        <dsp:cNvSpPr/>
      </dsp:nvSpPr>
      <dsp:spPr>
        <a:xfrm>
          <a:off x="203630" y="572239"/>
          <a:ext cx="1152078" cy="11520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6EB02-C180-461B-A8E8-6B55C4667BC0}">
      <dsp:nvSpPr>
        <dsp:cNvPr id="0" name=""/>
        <dsp:cNvSpPr/>
      </dsp:nvSpPr>
      <dsp:spPr>
        <a:xfrm>
          <a:off x="445567" y="814176"/>
          <a:ext cx="668205" cy="668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BC10E-3131-4EF5-A11A-E9684182A870}">
      <dsp:nvSpPr>
        <dsp:cNvPr id="0" name=""/>
        <dsp:cNvSpPr/>
      </dsp:nvSpPr>
      <dsp:spPr>
        <a:xfrm>
          <a:off x="1602583" y="572239"/>
          <a:ext cx="2715613" cy="115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Founded in 1995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A trusted music store in North Central Washington.</a:t>
          </a:r>
        </a:p>
      </dsp:txBody>
      <dsp:txXfrm>
        <a:off x="1602583" y="572239"/>
        <a:ext cx="2715613" cy="1152078"/>
      </dsp:txXfrm>
    </dsp:sp>
    <dsp:sp modelId="{3D6605D5-06A5-4A5D-9E68-FE251615E378}">
      <dsp:nvSpPr>
        <dsp:cNvPr id="0" name=""/>
        <dsp:cNvSpPr/>
      </dsp:nvSpPr>
      <dsp:spPr>
        <a:xfrm>
          <a:off x="4791372" y="572239"/>
          <a:ext cx="1152078" cy="11520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AA638-2C03-4151-8FAF-659E038D43C3}">
      <dsp:nvSpPr>
        <dsp:cNvPr id="0" name=""/>
        <dsp:cNvSpPr/>
      </dsp:nvSpPr>
      <dsp:spPr>
        <a:xfrm>
          <a:off x="5033309" y="814176"/>
          <a:ext cx="668205" cy="668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C604D-85FA-459F-9BC5-09FE544EC5A2}">
      <dsp:nvSpPr>
        <dsp:cNvPr id="0" name=""/>
        <dsp:cNvSpPr/>
      </dsp:nvSpPr>
      <dsp:spPr>
        <a:xfrm>
          <a:off x="6190325" y="572239"/>
          <a:ext cx="2715613" cy="115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Mission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Bringing the joy of music to all, from beginners to pros.</a:t>
          </a:r>
        </a:p>
      </dsp:txBody>
      <dsp:txXfrm>
        <a:off x="6190325" y="572239"/>
        <a:ext cx="2715613" cy="1152078"/>
      </dsp:txXfrm>
    </dsp:sp>
    <dsp:sp modelId="{3E4F8AAC-E3BA-418F-AC99-A6D600DEAD59}">
      <dsp:nvSpPr>
        <dsp:cNvPr id="0" name=""/>
        <dsp:cNvSpPr/>
      </dsp:nvSpPr>
      <dsp:spPr>
        <a:xfrm>
          <a:off x="203630" y="2430665"/>
          <a:ext cx="1152078" cy="11520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24ACB-CB2F-4D91-89AF-52A5B791733B}">
      <dsp:nvSpPr>
        <dsp:cNvPr id="0" name=""/>
        <dsp:cNvSpPr/>
      </dsp:nvSpPr>
      <dsp:spPr>
        <a:xfrm>
          <a:off x="445567" y="2672602"/>
          <a:ext cx="668205" cy="668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9BF66-E3E6-4879-A5C5-22A1B7E4A598}">
      <dsp:nvSpPr>
        <dsp:cNvPr id="0" name=""/>
        <dsp:cNvSpPr/>
      </dsp:nvSpPr>
      <dsp:spPr>
        <a:xfrm>
          <a:off x="1602583" y="2430665"/>
          <a:ext cx="2715613" cy="115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Adapting to Change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Embracing digital trends and evolving customer needs.</a:t>
          </a:r>
        </a:p>
      </dsp:txBody>
      <dsp:txXfrm>
        <a:off x="1602583" y="2430665"/>
        <a:ext cx="2715613" cy="1152078"/>
      </dsp:txXfrm>
    </dsp:sp>
    <dsp:sp modelId="{C4DC5C79-D046-45B7-9CEE-A0CC70EB056E}">
      <dsp:nvSpPr>
        <dsp:cNvPr id="0" name=""/>
        <dsp:cNvSpPr/>
      </dsp:nvSpPr>
      <dsp:spPr>
        <a:xfrm>
          <a:off x="4791372" y="2430665"/>
          <a:ext cx="1152078" cy="11520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14257-C7BE-46EA-94A6-1E4547DB2AD6}">
      <dsp:nvSpPr>
        <dsp:cNvPr id="0" name=""/>
        <dsp:cNvSpPr/>
      </dsp:nvSpPr>
      <dsp:spPr>
        <a:xfrm>
          <a:off x="5033309" y="2672602"/>
          <a:ext cx="668205" cy="6682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F537E-EAF1-474B-8C15-4475EB2F108B}">
      <dsp:nvSpPr>
        <dsp:cNvPr id="0" name=""/>
        <dsp:cNvSpPr/>
      </dsp:nvSpPr>
      <dsp:spPr>
        <a:xfrm>
          <a:off x="6190325" y="2430665"/>
          <a:ext cx="2715613" cy="115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Community Focused</a:t>
          </a:r>
          <a:r>
            <a:rPr lang="en-US" sz="20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Supporting local musicians with products, lessons, and resources.</a:t>
          </a:r>
        </a:p>
      </dsp:txBody>
      <dsp:txXfrm>
        <a:off x="6190325" y="2430665"/>
        <a:ext cx="2715613" cy="1152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DDDA7-0255-43F5-AD80-25BA483F90F8}">
      <dsp:nvSpPr>
        <dsp:cNvPr id="0" name=""/>
        <dsp:cNvSpPr/>
      </dsp:nvSpPr>
      <dsp:spPr>
        <a:xfrm>
          <a:off x="4055585" y="930"/>
          <a:ext cx="3090229" cy="3090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music industry is as dynamic as the melodies it produces. </a:t>
          </a:r>
        </a:p>
      </dsp:txBody>
      <dsp:txXfrm>
        <a:off x="4508139" y="453484"/>
        <a:ext cx="2185121" cy="2185121"/>
      </dsp:txXfrm>
    </dsp:sp>
    <dsp:sp modelId="{18D12A1B-04CE-4C7D-A057-07A8E1B7675F}">
      <dsp:nvSpPr>
        <dsp:cNvPr id="0" name=""/>
        <dsp:cNvSpPr/>
      </dsp:nvSpPr>
      <dsp:spPr>
        <a:xfrm rot="3600000">
          <a:off x="6338409" y="3013203"/>
          <a:ext cx="820857" cy="1042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399973" y="3115161"/>
        <a:ext cx="574600" cy="625772"/>
      </dsp:txXfrm>
    </dsp:sp>
    <dsp:sp modelId="{572B727F-69B4-4A9C-8ED9-928E6EA6B1CB}">
      <dsp:nvSpPr>
        <dsp:cNvPr id="0" name=""/>
        <dsp:cNvSpPr/>
      </dsp:nvSpPr>
      <dsp:spPr>
        <a:xfrm>
          <a:off x="6375093" y="4018437"/>
          <a:ext cx="3090229" cy="3090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 Chinook Music Store, the challenge lies in adapting to these shifts while maintaining the core values. </a:t>
          </a:r>
        </a:p>
      </dsp:txBody>
      <dsp:txXfrm>
        <a:off x="6827647" y="4470991"/>
        <a:ext cx="2185121" cy="2185121"/>
      </dsp:txXfrm>
    </dsp:sp>
    <dsp:sp modelId="{C64C1B97-FC1C-44C5-B567-8C0DE4FB9B80}">
      <dsp:nvSpPr>
        <dsp:cNvPr id="0" name=""/>
        <dsp:cNvSpPr/>
      </dsp:nvSpPr>
      <dsp:spPr>
        <a:xfrm rot="10800000">
          <a:off x="5213503" y="5042076"/>
          <a:ext cx="820857" cy="1042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5459760" y="5250666"/>
        <a:ext cx="574600" cy="625772"/>
      </dsp:txXfrm>
    </dsp:sp>
    <dsp:sp modelId="{7F555AAD-D749-403E-8884-906F4F74F9F9}">
      <dsp:nvSpPr>
        <dsp:cNvPr id="0" name=""/>
        <dsp:cNvSpPr/>
      </dsp:nvSpPr>
      <dsp:spPr>
        <a:xfrm>
          <a:off x="1736076" y="4018437"/>
          <a:ext cx="3090229" cy="30902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To remain a leader in the market, it is needed to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Adapt to the dynamic music industry while maintaining core values.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Understand customer purchasing habits and regional variations to optimize promotional strategies.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Explore untapped market segments through detailed analysis of sales trends and customer demographics.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Tailor offerings to meet the unique needs of each community.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 market presence and deepen connections with music lovers through data-driven innovation.</a:t>
          </a:r>
        </a:p>
      </dsp:txBody>
      <dsp:txXfrm>
        <a:off x="2188630" y="4470991"/>
        <a:ext cx="2185121" cy="2185121"/>
      </dsp:txXfrm>
    </dsp:sp>
    <dsp:sp modelId="{AE6A72CD-047A-4FBD-ACFC-B3B69A9A2578}">
      <dsp:nvSpPr>
        <dsp:cNvPr id="0" name=""/>
        <dsp:cNvSpPr/>
      </dsp:nvSpPr>
      <dsp:spPr>
        <a:xfrm rot="18000000">
          <a:off x="4018900" y="3053442"/>
          <a:ext cx="820857" cy="1042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80464" y="3368664"/>
        <a:ext cx="574600" cy="6257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047B7-018C-4A1B-BCEF-51616F8FC159}">
      <dsp:nvSpPr>
        <dsp:cNvPr id="0" name=""/>
        <dsp:cNvSpPr/>
      </dsp:nvSpPr>
      <dsp:spPr>
        <a:xfrm>
          <a:off x="0" y="2164"/>
          <a:ext cx="8229600" cy="1096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38960-5294-463E-B866-C90B6011DFF7}">
      <dsp:nvSpPr>
        <dsp:cNvPr id="0" name=""/>
        <dsp:cNvSpPr/>
      </dsp:nvSpPr>
      <dsp:spPr>
        <a:xfrm>
          <a:off x="331812" y="248966"/>
          <a:ext cx="603294" cy="603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3567A-B41C-4390-90FC-8E27B83BB5A3}">
      <dsp:nvSpPr>
        <dsp:cNvPr id="0" name=""/>
        <dsp:cNvSpPr/>
      </dsp:nvSpPr>
      <dsp:spPr>
        <a:xfrm>
          <a:off x="1266918" y="2164"/>
          <a:ext cx="6962681" cy="109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89" tIns="116089" rIns="116089" bIns="1160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data provided consists of 11 tables containing information regarding the past performance of Chinook music store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66918" y="2164"/>
        <a:ext cx="6962681" cy="1096899"/>
      </dsp:txXfrm>
    </dsp:sp>
    <dsp:sp modelId="{5FE40C75-D526-449F-A593-3B67D49A8649}">
      <dsp:nvSpPr>
        <dsp:cNvPr id="0" name=""/>
        <dsp:cNvSpPr/>
      </dsp:nvSpPr>
      <dsp:spPr>
        <a:xfrm>
          <a:off x="0" y="1373288"/>
          <a:ext cx="8229600" cy="1096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CC042-7818-4C88-AA82-FE09F8163620}">
      <dsp:nvSpPr>
        <dsp:cNvPr id="0" name=""/>
        <dsp:cNvSpPr/>
      </dsp:nvSpPr>
      <dsp:spPr>
        <a:xfrm>
          <a:off x="331812" y="1620090"/>
          <a:ext cx="603294" cy="603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C7D33-F137-4C50-BD46-657FC9F9E190}">
      <dsp:nvSpPr>
        <dsp:cNvPr id="0" name=""/>
        <dsp:cNvSpPr/>
      </dsp:nvSpPr>
      <dsp:spPr>
        <a:xfrm>
          <a:off x="1266918" y="1373288"/>
          <a:ext cx="6962681" cy="109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89" tIns="116089" rIns="116089" bIns="1160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With 251 albums, 130 artists, 25 genres and 59 customers across 24 countries the data is quite vast.</a:t>
          </a:r>
          <a:endParaRPr lang="en-US" sz="2000" kern="1200"/>
        </a:p>
      </dsp:txBody>
      <dsp:txXfrm>
        <a:off x="1266918" y="1373288"/>
        <a:ext cx="6962681" cy="1096899"/>
      </dsp:txXfrm>
    </dsp:sp>
    <dsp:sp modelId="{7F6B90C8-CA23-4FAB-B910-812EEA51DC32}">
      <dsp:nvSpPr>
        <dsp:cNvPr id="0" name=""/>
        <dsp:cNvSpPr/>
      </dsp:nvSpPr>
      <dsp:spPr>
        <a:xfrm>
          <a:off x="0" y="2744412"/>
          <a:ext cx="8229600" cy="1096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54ACD-D4FE-459E-8F63-35CAB7D337D4}">
      <dsp:nvSpPr>
        <dsp:cNvPr id="0" name=""/>
        <dsp:cNvSpPr/>
      </dsp:nvSpPr>
      <dsp:spPr>
        <a:xfrm>
          <a:off x="331812" y="2991214"/>
          <a:ext cx="603294" cy="603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2B250-2C94-411B-8354-A15E470E5B46}">
      <dsp:nvSpPr>
        <dsp:cNvPr id="0" name=""/>
        <dsp:cNvSpPr/>
      </dsp:nvSpPr>
      <dsp:spPr>
        <a:xfrm>
          <a:off x="1266918" y="2744412"/>
          <a:ext cx="6962681" cy="109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89" tIns="116089" rIns="116089" bIns="1160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The invoice table contains all the data of transactions by a customer.</a:t>
          </a:r>
          <a:endParaRPr lang="en-US" sz="2000" kern="1200"/>
        </a:p>
      </dsp:txBody>
      <dsp:txXfrm>
        <a:off x="1266918" y="2744412"/>
        <a:ext cx="6962681" cy="1096899"/>
      </dsp:txXfrm>
    </dsp:sp>
    <dsp:sp modelId="{0F997751-EBA4-4387-A05F-436490A858BB}">
      <dsp:nvSpPr>
        <dsp:cNvPr id="0" name=""/>
        <dsp:cNvSpPr/>
      </dsp:nvSpPr>
      <dsp:spPr>
        <a:xfrm>
          <a:off x="0" y="4115536"/>
          <a:ext cx="8229600" cy="10968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F4AE0-9100-41AE-B922-4C3F6BDBC7BC}">
      <dsp:nvSpPr>
        <dsp:cNvPr id="0" name=""/>
        <dsp:cNvSpPr/>
      </dsp:nvSpPr>
      <dsp:spPr>
        <a:xfrm>
          <a:off x="331812" y="4362338"/>
          <a:ext cx="603294" cy="603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17FD-C186-4135-B68C-FAB0108F9B5A}">
      <dsp:nvSpPr>
        <dsp:cNvPr id="0" name=""/>
        <dsp:cNvSpPr/>
      </dsp:nvSpPr>
      <dsp:spPr>
        <a:xfrm>
          <a:off x="1266918" y="4115536"/>
          <a:ext cx="6962681" cy="1096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89" tIns="116089" rIns="116089" bIns="11608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Customer table contains the information regarding the customer base of Chinook.</a:t>
          </a:r>
          <a:endParaRPr lang="en-US" sz="20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66918" y="4115536"/>
        <a:ext cx="6962681" cy="10968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F7769-C8A8-4A62-8EED-5D0818FFAAED}">
      <dsp:nvSpPr>
        <dsp:cNvPr id="0" name=""/>
        <dsp:cNvSpPr/>
      </dsp:nvSpPr>
      <dsp:spPr>
        <a:xfrm>
          <a:off x="4912215" y="106935"/>
          <a:ext cx="1683161" cy="168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Insights: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912215" y="106935"/>
        <a:ext cx="1683161" cy="1683161"/>
      </dsp:txXfrm>
    </dsp:sp>
    <dsp:sp modelId="{17F731C4-BF30-49A5-9E39-66137F5C13F4}">
      <dsp:nvSpPr>
        <dsp:cNvPr id="0" name=""/>
        <dsp:cNvSpPr/>
      </dsp:nvSpPr>
      <dsp:spPr>
        <a:xfrm>
          <a:off x="1949081" y="1168"/>
          <a:ext cx="4752062" cy="4752062"/>
        </a:xfrm>
        <a:prstGeom prst="circularArrow">
          <a:avLst>
            <a:gd name="adj1" fmla="val 6907"/>
            <a:gd name="adj2" fmla="val 465730"/>
            <a:gd name="adj3" fmla="val 547825"/>
            <a:gd name="adj4" fmla="val 20586445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06426-C37A-4081-B690-2CAA0C522900}">
      <dsp:nvSpPr>
        <dsp:cNvPr id="0" name=""/>
        <dsp:cNvSpPr/>
      </dsp:nvSpPr>
      <dsp:spPr>
        <a:xfrm>
          <a:off x="4912215" y="2964302"/>
          <a:ext cx="1683161" cy="168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1. Customer Lifetime Value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Long-term customers spend more and buy more items. 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Customer retention is key!</a:t>
          </a:r>
        </a:p>
      </dsp:txBody>
      <dsp:txXfrm>
        <a:off x="4912215" y="2964302"/>
        <a:ext cx="1683161" cy="1683161"/>
      </dsp:txXfrm>
    </dsp:sp>
    <dsp:sp modelId="{4EA33F21-F21E-45D8-8AE8-00C1AF64C805}">
      <dsp:nvSpPr>
        <dsp:cNvPr id="0" name=""/>
        <dsp:cNvSpPr/>
      </dsp:nvSpPr>
      <dsp:spPr>
        <a:xfrm>
          <a:off x="1949081" y="1168"/>
          <a:ext cx="4752062" cy="4752062"/>
        </a:xfrm>
        <a:prstGeom prst="circularArrow">
          <a:avLst>
            <a:gd name="adj1" fmla="val 6907"/>
            <a:gd name="adj2" fmla="val 465730"/>
            <a:gd name="adj3" fmla="val 5947825"/>
            <a:gd name="adj4" fmla="val 4386445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389BF-9622-4A61-B833-A813399E1915}">
      <dsp:nvSpPr>
        <dsp:cNvPr id="0" name=""/>
        <dsp:cNvSpPr/>
      </dsp:nvSpPr>
      <dsp:spPr>
        <a:xfrm>
          <a:off x="2054848" y="2964302"/>
          <a:ext cx="1683161" cy="168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2. Segmentation Opportunity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Tailor marketing based on customer "term" (e.g., new vs. long-term).</a:t>
          </a:r>
        </a:p>
      </dsp:txBody>
      <dsp:txXfrm>
        <a:off x="2054848" y="2964302"/>
        <a:ext cx="1683161" cy="1683161"/>
      </dsp:txXfrm>
    </dsp:sp>
    <dsp:sp modelId="{1F946849-3F3E-4EB2-9E2D-E1500DB1108C}">
      <dsp:nvSpPr>
        <dsp:cNvPr id="0" name=""/>
        <dsp:cNvSpPr/>
      </dsp:nvSpPr>
      <dsp:spPr>
        <a:xfrm>
          <a:off x="1949081" y="1168"/>
          <a:ext cx="4752062" cy="4752062"/>
        </a:xfrm>
        <a:prstGeom prst="circularArrow">
          <a:avLst>
            <a:gd name="adj1" fmla="val 6907"/>
            <a:gd name="adj2" fmla="val 465730"/>
            <a:gd name="adj3" fmla="val 11347825"/>
            <a:gd name="adj4" fmla="val 9786445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5E167-06CA-4CE2-A2EF-B15D358771B1}">
      <dsp:nvSpPr>
        <dsp:cNvPr id="0" name=""/>
        <dsp:cNvSpPr/>
      </dsp:nvSpPr>
      <dsp:spPr>
        <a:xfrm>
          <a:off x="2054848" y="106935"/>
          <a:ext cx="1683161" cy="168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3. Business Recommendation: Focus on Retention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Prioritize strategies to keep customers coming back (loyalty programs, personalized recommendations, etc.).</a:t>
          </a:r>
        </a:p>
      </dsp:txBody>
      <dsp:txXfrm>
        <a:off x="2054848" y="106935"/>
        <a:ext cx="1683161" cy="1683161"/>
      </dsp:txXfrm>
    </dsp:sp>
    <dsp:sp modelId="{97294A94-B6E8-4543-B0E6-F7AE549CE2C7}">
      <dsp:nvSpPr>
        <dsp:cNvPr id="0" name=""/>
        <dsp:cNvSpPr/>
      </dsp:nvSpPr>
      <dsp:spPr>
        <a:xfrm>
          <a:off x="1949081" y="1168"/>
          <a:ext cx="4752062" cy="4752062"/>
        </a:xfrm>
        <a:prstGeom prst="circularArrow">
          <a:avLst>
            <a:gd name="adj1" fmla="val 6907"/>
            <a:gd name="adj2" fmla="val 465730"/>
            <a:gd name="adj3" fmla="val 16747825"/>
            <a:gd name="adj4" fmla="val 15186445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81251" y="2020420"/>
            <a:ext cx="15334488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81251" y="6449545"/>
            <a:ext cx="15334488" cy="12102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81251" y="2227169"/>
            <a:ext cx="15334488" cy="41148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4473823" y="6103385"/>
            <a:ext cx="1621356" cy="1621353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2148335"/>
            <a:ext cx="14950440" cy="455371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144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72" y="6583680"/>
            <a:ext cx="11836908" cy="1604772"/>
          </a:xfrm>
        </p:spPr>
        <p:txBody>
          <a:bodyPr>
            <a:normAutofit/>
          </a:bodyPr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9100" y="6434001"/>
            <a:ext cx="1790802" cy="960120"/>
          </a:xfrm>
        </p:spPr>
        <p:txBody>
          <a:bodyPr/>
          <a:lstStyle>
            <a:lvl1pPr>
              <a:defRPr sz="42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9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800100"/>
            <a:ext cx="3829050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800100"/>
            <a:ext cx="11258550" cy="845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376984"/>
            <a:ext cx="18288000" cy="291001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0692" y="1837944"/>
            <a:ext cx="13921740" cy="528066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1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8661" y="7530084"/>
            <a:ext cx="13578840" cy="1600200"/>
          </a:xfrm>
        </p:spPr>
        <p:txBody>
          <a:bodyPr anchor="t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90501" y="9409177"/>
            <a:ext cx="3966464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4062" y="9409177"/>
            <a:ext cx="9491472" cy="547688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346099" y="3488772"/>
            <a:ext cx="1621356" cy="1621353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5553" y="3759200"/>
            <a:ext cx="1782447" cy="1080498"/>
          </a:xfrm>
        </p:spPr>
        <p:txBody>
          <a:bodyPr/>
          <a:lstStyle>
            <a:lvl1pPr>
              <a:defRPr sz="42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772" y="3291840"/>
            <a:ext cx="7132320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6336" y="3291840"/>
            <a:ext cx="7132320" cy="59664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072384"/>
            <a:ext cx="7132320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14800"/>
            <a:ext cx="7132320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46336" y="3072384"/>
            <a:ext cx="7132320" cy="960120"/>
          </a:xfrm>
        </p:spPr>
        <p:txBody>
          <a:bodyPr anchor="ctr">
            <a:normAutofit/>
          </a:bodyPr>
          <a:lstStyle>
            <a:lvl1pPr marL="0" indent="0">
              <a:buNone/>
              <a:defRPr sz="3000" b="1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46336" y="4114800"/>
            <a:ext cx="7132320" cy="4937760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10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4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55611" y="1"/>
            <a:ext cx="5832389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460" y="1028700"/>
            <a:ext cx="4800600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028700"/>
            <a:ext cx="10067544" cy="7530084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4460" y="3634740"/>
            <a:ext cx="4800600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8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455611" y="1"/>
            <a:ext cx="5832389" cy="10286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4460" y="1028700"/>
            <a:ext cx="4800600" cy="2606040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455610" cy="10287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24460" y="3634740"/>
            <a:ext cx="4800600" cy="49377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10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79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4772" y="726948"/>
            <a:ext cx="15087600" cy="2414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82112"/>
            <a:ext cx="15087600" cy="6076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6636" y="9409177"/>
            <a:ext cx="491032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2204" y="9409177"/>
            <a:ext cx="949147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7102588" y="9344522"/>
            <a:ext cx="685800" cy="6858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66692" y="9409177"/>
            <a:ext cx="96012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3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81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600"/>
        </a:spcBef>
        <a:spcAft>
          <a:spcPts val="3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microsoft.com/office/2007/relationships/hdphoto" Target="../media/hdphoto3.wdp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5.png"/><Relationship Id="rId9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8.png"/><Relationship Id="rId10" Type="http://schemas.microsoft.com/office/2007/relationships/diagramDrawing" Target="../diagrams/drawing2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02587" y="9344521"/>
            <a:ext cx="685800" cy="6858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2" y="0"/>
            <a:ext cx="18283428" cy="10287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1552" y="2519353"/>
            <a:ext cx="5248296" cy="5248287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9201" y="2797000"/>
            <a:ext cx="4692999" cy="4692993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Google Shape;92;p1"/>
          <p:cNvSpPr txBox="1"/>
          <p:nvPr/>
        </p:nvSpPr>
        <p:spPr>
          <a:xfrm>
            <a:off x="2235217" y="3565293"/>
            <a:ext cx="3960969" cy="3156409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i="0" u="none" strike="noStrike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CHINOOK</a:t>
            </a:r>
            <a:r>
              <a:rPr lang="en-US" sz="4500" b="1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b="1" i="0" u="none" strike="noStrike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MUSIC STORE</a:t>
            </a:r>
            <a:endParaRPr lang="en-US" sz="4500" b="1" cap="all" spc="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53416" y="5082989"/>
            <a:ext cx="5486400" cy="121025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" name="Google Shape;91;p1">
            <a:extLst>
              <a:ext uri="{FF2B5EF4-FFF2-40B4-BE49-F238E27FC236}">
                <a16:creationId xmlns:a16="http://schemas.microsoft.com/office/drawing/2014/main" id="{1206EC79-161B-E081-BBFD-9A9E0D3DAF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078939"/>
              </p:ext>
            </p:extLst>
          </p:nvPr>
        </p:nvGraphicFramePr>
        <p:xfrm>
          <a:off x="9122569" y="1088232"/>
          <a:ext cx="7712868" cy="811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4256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02587" y="9344521"/>
            <a:ext cx="685800" cy="685800"/>
            <a:chOff x="11361456" y="6195813"/>
            <a:chExt cx="548640" cy="548640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6756" y="696178"/>
            <a:ext cx="15334488" cy="121025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6756" y="902928"/>
            <a:ext cx="15334488" cy="2078811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6756" y="3057982"/>
            <a:ext cx="15334488" cy="121025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6" name="Google Shape;226;p11"/>
          <p:cNvSpPr txBox="1"/>
          <p:nvPr/>
        </p:nvSpPr>
        <p:spPr>
          <a:xfrm>
            <a:off x="1604772" y="726948"/>
            <a:ext cx="15087600" cy="24140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Arial"/>
              </a:rPr>
              <a:t>Genre Sales Analysis</a:t>
            </a:r>
            <a:endParaRPr lang="en-US" sz="5400" cap="all"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8"/>
          <a:srcRect r="19576" b="1"/>
          <a:stretch/>
        </p:blipFill>
        <p:spPr>
          <a:xfrm>
            <a:off x="1510794" y="3397555"/>
            <a:ext cx="7633200" cy="5860737"/>
          </a:xfrm>
          <a:prstGeom prst="rect">
            <a:avLst/>
          </a:prstGeom>
          <a:noFill/>
        </p:spPr>
      </p:pic>
      <p:sp>
        <p:nvSpPr>
          <p:cNvPr id="227" name="Google Shape;227;p11"/>
          <p:cNvSpPr txBox="1"/>
          <p:nvPr/>
        </p:nvSpPr>
        <p:spPr>
          <a:xfrm>
            <a:off x="9744324" y="3480618"/>
            <a:ext cx="6948046" cy="57776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1. Genre Popularity: Rock is King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Rock music dominates sales (50%+).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Alternative &amp; Punk, Metal also show strong performance.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2. Business Recommendations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Prioritize Rock, Alternative &amp; Punk, and Metal in inventory and marketing.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Implement genre-specific promotions to boost sales.</a:t>
            </a:r>
          </a:p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layfair Display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02587" y="9344521"/>
            <a:ext cx="685800" cy="6858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6377" y="9388311"/>
            <a:ext cx="598219" cy="598222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/>
        </p:nvSpPr>
        <p:spPr>
          <a:xfrm>
            <a:off x="457200" y="0"/>
            <a:ext cx="17830800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2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LongTerm</a:t>
            </a:r>
            <a:r>
              <a:rPr lang="en-US" sz="80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v/s </a:t>
            </a:r>
            <a:r>
              <a:rPr lang="en-US" sz="8000" b="1" dirty="0" err="1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ShortTermCustomers</a:t>
            </a:r>
            <a:endParaRPr sz="8000" dirty="0">
              <a:solidFill>
                <a:srgbClr val="1A1A1A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235" name="Google Shape;235;p12"/>
          <p:cNvGraphicFramePr/>
          <p:nvPr>
            <p:extLst>
              <p:ext uri="{D42A27DB-BD31-4B8C-83A1-F6EECF244321}">
                <p14:modId xmlns:p14="http://schemas.microsoft.com/office/powerpoint/2010/main" val="4114037820"/>
              </p:ext>
            </p:extLst>
          </p:nvPr>
        </p:nvGraphicFramePr>
        <p:xfrm>
          <a:off x="9107424" y="2492082"/>
          <a:ext cx="7732750" cy="3184200"/>
        </p:xfrm>
        <a:graphic>
          <a:graphicData uri="http://schemas.openxmlformats.org/drawingml/2006/table">
            <a:tbl>
              <a:tblPr>
                <a:noFill/>
                <a:tableStyleId>{6FE38C2E-9520-4EA5-B28C-F131EF066DA7}</a:tableStyleId>
              </a:tblPr>
              <a:tblGrid>
                <a:gridCol w="158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/>
                        <a:t>Category</a:t>
                      </a:r>
                      <a:endParaRPr sz="2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Total Spending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Items Bought</a:t>
                      </a:r>
                      <a:endParaRPr sz="2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/>
                        <a:t>Customer Count</a:t>
                      </a:r>
                      <a:endParaRPr sz="2000" b="1" u="none" strike="noStrike" cap="none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Long-term Customer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28034.82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2762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32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Short-term Customer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19468.35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1995</a:t>
                      </a:r>
                      <a:endParaRPr sz="28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27</a:t>
                      </a:r>
                      <a:endParaRPr sz="28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6" name="Google Shape;236;p12"/>
          <p:cNvSpPr txBox="1"/>
          <p:nvPr/>
        </p:nvSpPr>
        <p:spPr>
          <a:xfrm>
            <a:off x="457199" y="6896084"/>
            <a:ext cx="1638297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1100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Recommendations: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00E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1100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Long-term customers spend more per order and purchase more tracks, indicating higher engagement, so try to increase duration.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00E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11100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New customers show potential for growth with targeted onboarding strategies.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38" name="Google Shape;234;p12">
            <a:extLst>
              <a:ext uri="{FF2B5EF4-FFF2-40B4-BE49-F238E27FC236}">
                <a16:creationId xmlns:a16="http://schemas.microsoft.com/office/drawing/2014/main" id="{B9212D3C-4DED-0C3E-4AE0-A47D3682A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065178"/>
              </p:ext>
            </p:extLst>
          </p:nvPr>
        </p:nvGraphicFramePr>
        <p:xfrm>
          <a:off x="457198" y="1706982"/>
          <a:ext cx="8650225" cy="475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02587" y="9344521"/>
            <a:ext cx="685800" cy="685800"/>
            <a:chOff x="11361456" y="6195813"/>
            <a:chExt cx="548640" cy="548640"/>
          </a:xfrm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257" name="Rectangle 256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" y="0"/>
            <a:ext cx="6972253" cy="10287000"/>
          </a:xfrm>
          <a:prstGeom prst="rect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965202" y="965199"/>
            <a:ext cx="5529468" cy="82931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Risk Profiling</a:t>
            </a:r>
          </a:p>
        </p:txBody>
      </p:sp>
      <p:sp>
        <p:nvSpPr>
          <p:cNvPr id="248" name="Google Shape;248;p13"/>
          <p:cNvSpPr txBox="1"/>
          <p:nvPr/>
        </p:nvSpPr>
        <p:spPr>
          <a:xfrm>
            <a:off x="7580670" y="899652"/>
            <a:ext cx="9111700" cy="83586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Understanding Customer Churn and Spending Behavior: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Inactivity Breeds Churn: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Longer gaps between purchases increase the likelihood of customers churning.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Engagement Matters: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Customers who buy more often are more likely to stay.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Spending is a Key Indicator: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Low spenders may be on the verge of churning.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Demographics Play a Role: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Age and gender can influence churn and spending, but more data and further analysis is required.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02587" y="9344521"/>
            <a:ext cx="685800" cy="6858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6377" y="9388311"/>
            <a:ext cx="598219" cy="598222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4"/>
          <p:cNvGrpSpPr/>
          <p:nvPr/>
        </p:nvGrpSpPr>
        <p:grpSpPr>
          <a:xfrm>
            <a:off x="436952" y="2910076"/>
            <a:ext cx="4173198" cy="4633724"/>
            <a:chOff x="-30691" y="1016996"/>
            <a:chExt cx="2647800" cy="2603491"/>
          </a:xfrm>
          <a:solidFill>
            <a:schemeClr val="bg1">
              <a:lumMod val="85000"/>
            </a:schemeClr>
          </a:solidFill>
        </p:grpSpPr>
        <p:sp>
          <p:nvSpPr>
            <p:cNvPr id="256" name="Google Shape;256;p14"/>
            <p:cNvSpPr/>
            <p:nvPr/>
          </p:nvSpPr>
          <p:spPr>
            <a:xfrm>
              <a:off x="-30691" y="1016996"/>
              <a:ext cx="2647800" cy="938100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-US" sz="20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Focus on customer retention:</a:t>
              </a:r>
              <a:endParaRPr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endParaRPr>
            </a:p>
          </p:txBody>
        </p:sp>
        <p:sp>
          <p:nvSpPr>
            <p:cNvPr id="257" name="Google Shape;257;p14"/>
            <p:cNvSpPr txBox="1"/>
            <p:nvPr/>
          </p:nvSpPr>
          <p:spPr>
            <a:xfrm>
              <a:off x="-30690" y="2206581"/>
              <a:ext cx="2647799" cy="141390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3556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Char char="●"/>
              </a:pPr>
              <a:r>
                <a:rPr lang="en-US" sz="20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Reward Loyalty:</a:t>
              </a:r>
              <a:r>
                <a:rPr lang="en-US" sz="20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Implement loyalty programs.</a:t>
              </a:r>
              <a:endParaRPr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marR="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Char char="●"/>
              </a:pPr>
              <a:r>
                <a:rPr lang="en-US" sz="20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Personalize:</a:t>
              </a:r>
              <a:r>
                <a:rPr lang="en-US" sz="20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Targeted recommendations and marketing.</a:t>
              </a:r>
              <a:endParaRPr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marR="0" lvl="0" indent="-3556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Calibri"/>
                <a:buChar char="●"/>
              </a:pPr>
              <a:r>
                <a:rPr lang="en-US" sz="2000" b="1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Excellent Service:</a:t>
              </a:r>
              <a:r>
                <a:rPr lang="en-US" sz="2000" dirty="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Build strong customer relationships</a:t>
              </a:r>
              <a:r>
                <a:rPr lang="en-US" sz="20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sz="20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457200" marR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20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endParaRPr>
            </a:p>
          </p:txBody>
        </p:sp>
      </p:grpSp>
      <p:sp>
        <p:nvSpPr>
          <p:cNvPr id="258" name="Google Shape;258;p14"/>
          <p:cNvSpPr txBox="1"/>
          <p:nvPr/>
        </p:nvSpPr>
        <p:spPr>
          <a:xfrm>
            <a:off x="4752375" y="5046757"/>
            <a:ext cx="4297499" cy="2497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&amp; Nurture: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Focus on high value and long-term customers.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Exclusive Benefits: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Offer personalized experiences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9311584" y="5046757"/>
            <a:ext cx="4596816" cy="24970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Campaigns: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Tailor marketing by location.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Cultural Sensitivity: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Consider language and preferences.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2470727" y="481210"/>
            <a:ext cx="13182600" cy="13734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Recommendations</a:t>
            </a:r>
            <a:endParaRPr sz="80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4752375" y="2910075"/>
            <a:ext cx="4297500" cy="1698927"/>
          </a:xfrm>
          <a:prstGeom prst="homePlat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Optimize for high-value customers:</a:t>
            </a:r>
            <a:endParaRPr sz="200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14192850" y="5027313"/>
            <a:ext cx="4038000" cy="2516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New Markets: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Identify growth opportunities.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Localize:</a:t>
            </a: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Consider partnerships and targeted marketing.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9311583" y="2910075"/>
            <a:ext cx="4596817" cy="1698927"/>
          </a:xfrm>
          <a:prstGeom prst="homePlat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Tailor strategies to different markets: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14192850" y="2988075"/>
            <a:ext cx="4038000" cy="1620927"/>
          </a:xfrm>
          <a:prstGeom prst="homePlat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Explore 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acquisition channels: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02587" y="9344521"/>
            <a:ext cx="685800" cy="685800"/>
            <a:chOff x="11361456" y="6195813"/>
            <a:chExt cx="548640" cy="548640"/>
          </a:xfrm>
        </p:grpSpPr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299" name="Rectangle 298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" y="0"/>
            <a:ext cx="6972253" cy="10287000"/>
          </a:xfrm>
          <a:prstGeom prst="rect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965202" y="965199"/>
            <a:ext cx="5529468" cy="829310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74" name="Google Shape;274;p15"/>
          <p:cNvSpPr txBox="1"/>
          <p:nvPr/>
        </p:nvSpPr>
        <p:spPr>
          <a:xfrm>
            <a:off x="7580670" y="899652"/>
            <a:ext cx="9111700" cy="83586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>
                <a:sym typeface="Times New Roman"/>
              </a:rPr>
              <a:t>Composing Chinook Music Store’s Future</a:t>
            </a:r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02587" y="9344521"/>
            <a:ext cx="685800" cy="6858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6377" y="9388311"/>
            <a:ext cx="598219" cy="598222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7125017" y="1861137"/>
            <a:ext cx="11623039" cy="527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Boost Retention: Loyalty programs, personalized marketing.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Value High-Value Customers: Exclusive offers for long-term customers.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Quality: Ensure accurate data for reliable insights.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Targeted Strategies: Region-specific campaigns.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Gather More Data: Collect demographics for better targeting.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Closing Statement:</a:t>
            </a: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acting on these insights, Chinook can optimize its operations, enhance customer engagement, and drive sustainable growth in a competitive market. </a:t>
            </a: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/>
        </p:nvSpPr>
        <p:spPr>
          <a:xfrm>
            <a:off x="5544250" y="4590225"/>
            <a:ext cx="8056500" cy="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612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A1A1A"/>
                </a:solidFill>
              </a:rPr>
              <a:t>THANK Y</a:t>
            </a:r>
            <a:r>
              <a:rPr lang="en-US" sz="8000" b="1">
                <a:solidFill>
                  <a:srgbClr val="1A1A1A"/>
                </a:solidFill>
              </a:rPr>
              <a:t>OU</a:t>
            </a:r>
            <a:endParaRPr sz="8000" b="1" i="0" u="none" strike="noStrike" cap="none">
              <a:solidFill>
                <a:srgbClr val="1A1A1A"/>
              </a:solidFill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1600479" y="5890679"/>
            <a:ext cx="8991300" cy="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3840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3"/>
          <p:cNvGrpSpPr/>
          <p:nvPr/>
        </p:nvGrpSpPr>
        <p:grpSpPr>
          <a:xfrm>
            <a:off x="1273620" y="1465016"/>
            <a:ext cx="15490379" cy="3875885"/>
            <a:chOff x="0" y="-19050"/>
            <a:chExt cx="1844070" cy="473465"/>
          </a:xfrm>
          <a:solidFill>
            <a:schemeClr val="bg1">
              <a:lumMod val="85000"/>
            </a:schemeClr>
          </a:solidFill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1844070" cy="454415"/>
            </a:xfrm>
            <a:custGeom>
              <a:avLst/>
              <a:gdLst/>
              <a:ahLst/>
              <a:cxnLst/>
              <a:rect l="l" t="t" r="r" b="b"/>
              <a:pathLst>
                <a:path w="1844070" h="454415" extrusionOk="0">
                  <a:moveTo>
                    <a:pt x="0" y="0"/>
                  </a:moveTo>
                  <a:lnTo>
                    <a:pt x="1844070" y="0"/>
                  </a:lnTo>
                  <a:lnTo>
                    <a:pt x="1844070" y="454415"/>
                  </a:lnTo>
                  <a:lnTo>
                    <a:pt x="0" y="45441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-19050"/>
              <a:ext cx="1844070" cy="47346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3348169" y="0"/>
            <a:ext cx="11147652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1813100" y="3280125"/>
            <a:ext cx="1535069" cy="1399387"/>
          </a:xfrm>
          <a:custGeom>
            <a:avLst/>
            <a:gdLst/>
            <a:ahLst/>
            <a:cxnLst/>
            <a:rect l="l" t="t" r="r" b="b"/>
            <a:pathLst>
              <a:path w="1180822" h="1140030" extrusionOk="0">
                <a:moveTo>
                  <a:pt x="0" y="0"/>
                </a:moveTo>
                <a:lnTo>
                  <a:pt x="1180823" y="0"/>
                </a:lnTo>
                <a:lnTo>
                  <a:pt x="1180823" y="1140031"/>
                </a:lnTo>
                <a:lnTo>
                  <a:pt x="0" y="1140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24" name="Google Shape;124;p3"/>
          <p:cNvSpPr/>
          <p:nvPr/>
        </p:nvSpPr>
        <p:spPr>
          <a:xfrm>
            <a:off x="6184668" y="5444432"/>
            <a:ext cx="9741132" cy="691418"/>
          </a:xfrm>
          <a:custGeom>
            <a:avLst/>
            <a:gdLst/>
            <a:ahLst/>
            <a:cxnLst/>
            <a:rect l="l" t="t" r="r" b="b"/>
            <a:pathLst>
              <a:path w="7001703" h="691418" extrusionOk="0">
                <a:moveTo>
                  <a:pt x="0" y="0"/>
                </a:moveTo>
                <a:lnTo>
                  <a:pt x="7001703" y="0"/>
                </a:lnTo>
                <a:lnTo>
                  <a:pt x="7001703" y="691418"/>
                </a:lnTo>
                <a:lnTo>
                  <a:pt x="0" y="691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100000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grpSp>
        <p:nvGrpSpPr>
          <p:cNvPr id="126" name="Google Shape;126;p3"/>
          <p:cNvGrpSpPr/>
          <p:nvPr/>
        </p:nvGrpSpPr>
        <p:grpSpPr>
          <a:xfrm>
            <a:off x="1273721" y="6100950"/>
            <a:ext cx="15490278" cy="3693290"/>
            <a:chOff x="0" y="-19050"/>
            <a:chExt cx="1844070" cy="473465"/>
          </a:xfrm>
          <a:solidFill>
            <a:schemeClr val="bg1">
              <a:lumMod val="85000"/>
            </a:schemeClr>
          </a:solidFill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1844070" cy="454415"/>
            </a:xfrm>
            <a:custGeom>
              <a:avLst/>
              <a:gdLst/>
              <a:ahLst/>
              <a:cxnLst/>
              <a:rect l="l" t="t" r="r" b="b"/>
              <a:pathLst>
                <a:path w="1844070" h="454415" extrusionOk="0">
                  <a:moveTo>
                    <a:pt x="0" y="0"/>
                  </a:moveTo>
                  <a:lnTo>
                    <a:pt x="1844070" y="0"/>
                  </a:lnTo>
                  <a:lnTo>
                    <a:pt x="1844070" y="454415"/>
                  </a:lnTo>
                  <a:lnTo>
                    <a:pt x="0" y="4544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0" y="-19050"/>
              <a:ext cx="1844070" cy="47346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4220350" y="6523005"/>
            <a:ext cx="1063357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Emphasis: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Chinook needs to examine its operations to identify crucial insights that will enhance decision-making.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Exploration: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presentation highlights patterns and trends uncovered through data analysis.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Growth: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Leveraging data to propel Chinook's growth and strengthen its position in the industry.</a:t>
            </a:r>
          </a:p>
        </p:txBody>
      </p:sp>
      <p:pic>
        <p:nvPicPr>
          <p:cNvPr id="130" name="Google Shape;130;p3" descr="Research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68100" y="6676500"/>
            <a:ext cx="1341900" cy="123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25;p3">
            <a:extLst>
              <a:ext uri="{FF2B5EF4-FFF2-40B4-BE49-F238E27FC236}">
                <a16:creationId xmlns:a16="http://schemas.microsoft.com/office/drawing/2014/main" id="{5B66298C-97A0-2ED5-CE21-CDE3978EF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947011"/>
              </p:ext>
            </p:extLst>
          </p:nvPr>
        </p:nvGraphicFramePr>
        <p:xfrm>
          <a:off x="4220350" y="1465016"/>
          <a:ext cx="9109570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199409" y="210121"/>
            <a:ext cx="16783189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014475" y="1792820"/>
            <a:ext cx="9144000" cy="45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86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Embracing Change in the Music Industry</a:t>
            </a:r>
            <a:endParaRPr sz="2000" b="1" dirty="0">
              <a:solidFill>
                <a:srgbClr val="3F3F3F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807487" y="2531706"/>
            <a:ext cx="15599541" cy="7465734"/>
            <a:chOff x="3843" y="-19050"/>
            <a:chExt cx="1844070" cy="473465"/>
          </a:xfrm>
          <a:solidFill>
            <a:schemeClr val="bg1">
              <a:lumMod val="85000"/>
            </a:schemeClr>
          </a:solidFill>
        </p:grpSpPr>
        <p:sp>
          <p:nvSpPr>
            <p:cNvPr id="138" name="Google Shape;138;p4"/>
            <p:cNvSpPr/>
            <p:nvPr/>
          </p:nvSpPr>
          <p:spPr>
            <a:xfrm>
              <a:off x="3843" y="-1822"/>
              <a:ext cx="1844070" cy="454415"/>
            </a:xfrm>
            <a:custGeom>
              <a:avLst/>
              <a:gdLst/>
              <a:ahLst/>
              <a:cxnLst/>
              <a:rect l="l" t="t" r="r" b="b"/>
              <a:pathLst>
                <a:path w="1844070" h="454415" extrusionOk="0">
                  <a:moveTo>
                    <a:pt x="0" y="0"/>
                  </a:moveTo>
                  <a:lnTo>
                    <a:pt x="1844070" y="0"/>
                  </a:lnTo>
                  <a:lnTo>
                    <a:pt x="1844070" y="454415"/>
                  </a:lnTo>
                  <a:lnTo>
                    <a:pt x="0" y="4544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3843" y="-19050"/>
              <a:ext cx="1844070" cy="47346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41" name="Google Shape;141;p4"/>
          <p:cNvSpPr/>
          <p:nvPr/>
        </p:nvSpPr>
        <p:spPr>
          <a:xfrm>
            <a:off x="6184668" y="9100282"/>
            <a:ext cx="11646132" cy="691418"/>
          </a:xfrm>
          <a:custGeom>
            <a:avLst/>
            <a:gdLst/>
            <a:ahLst/>
            <a:cxnLst/>
            <a:rect l="l" t="t" r="r" b="b"/>
            <a:pathLst>
              <a:path w="7001703" h="691418" extrusionOk="0">
                <a:moveTo>
                  <a:pt x="0" y="0"/>
                </a:moveTo>
                <a:lnTo>
                  <a:pt x="7001703" y="0"/>
                </a:lnTo>
                <a:lnTo>
                  <a:pt x="7001703" y="691418"/>
                </a:lnTo>
                <a:lnTo>
                  <a:pt x="0" y="691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00000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143" name="Google Shape;140;p4">
            <a:extLst>
              <a:ext uri="{FF2B5EF4-FFF2-40B4-BE49-F238E27FC236}">
                <a16:creationId xmlns:a16="http://schemas.microsoft.com/office/drawing/2014/main" id="{E743D84B-314A-4815-7767-2F2D2E8F1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849860"/>
              </p:ext>
            </p:extLst>
          </p:nvPr>
        </p:nvGraphicFramePr>
        <p:xfrm>
          <a:off x="3006557" y="2666928"/>
          <a:ext cx="11201400" cy="710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/>
        </p:nvSpPr>
        <p:spPr>
          <a:xfrm>
            <a:off x="3163403" y="0"/>
            <a:ext cx="98163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726253" y="5918635"/>
            <a:ext cx="2874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Objective nº 1</a:t>
            </a: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2243944" y="3904065"/>
            <a:ext cx="1838917" cy="1838917"/>
          </a:xfrm>
          <a:custGeom>
            <a:avLst/>
            <a:gdLst/>
            <a:ahLst/>
            <a:cxnLst/>
            <a:rect l="l" t="t" r="r" b="b"/>
            <a:pathLst>
              <a:path w="1838917" h="1838917" extrusionOk="0">
                <a:moveTo>
                  <a:pt x="0" y="0"/>
                </a:moveTo>
                <a:lnTo>
                  <a:pt x="1838917" y="0"/>
                </a:lnTo>
                <a:lnTo>
                  <a:pt x="1838917" y="1838917"/>
                </a:lnTo>
                <a:lnTo>
                  <a:pt x="0" y="1838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232636" y="3904064"/>
            <a:ext cx="1838917" cy="1838917"/>
          </a:xfrm>
          <a:custGeom>
            <a:avLst/>
            <a:gdLst/>
            <a:ahLst/>
            <a:cxnLst/>
            <a:rect l="l" t="t" r="r" b="b"/>
            <a:pathLst>
              <a:path w="1838917" h="1838917" extrusionOk="0">
                <a:moveTo>
                  <a:pt x="0" y="0"/>
                </a:moveTo>
                <a:lnTo>
                  <a:pt x="1838917" y="0"/>
                </a:lnTo>
                <a:lnTo>
                  <a:pt x="1838917" y="1838917"/>
                </a:lnTo>
                <a:lnTo>
                  <a:pt x="0" y="1838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1" name="Google Shape;151;p5"/>
          <p:cNvSpPr txBox="1"/>
          <p:nvPr/>
        </p:nvSpPr>
        <p:spPr>
          <a:xfrm>
            <a:off x="5521976" y="5923037"/>
            <a:ext cx="2874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Objective nº 2</a:t>
            </a:r>
            <a:endParaRPr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0353083" y="3863408"/>
            <a:ext cx="1838917" cy="1838917"/>
          </a:xfrm>
          <a:custGeom>
            <a:avLst/>
            <a:gdLst/>
            <a:ahLst/>
            <a:cxnLst/>
            <a:rect l="l" t="t" r="r" b="b"/>
            <a:pathLst>
              <a:path w="1838917" h="1838917" extrusionOk="0">
                <a:moveTo>
                  <a:pt x="0" y="0"/>
                </a:moveTo>
                <a:lnTo>
                  <a:pt x="1838916" y="0"/>
                </a:lnTo>
                <a:lnTo>
                  <a:pt x="1838916" y="1838917"/>
                </a:lnTo>
                <a:lnTo>
                  <a:pt x="0" y="1838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3" name="Google Shape;153;p5"/>
          <p:cNvSpPr txBox="1"/>
          <p:nvPr/>
        </p:nvSpPr>
        <p:spPr>
          <a:xfrm>
            <a:off x="10105403" y="6037410"/>
            <a:ext cx="2874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Objective nº 3</a:t>
            </a: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799753" y="6577740"/>
            <a:ext cx="27273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22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comprehensive examination of sales patterns, enhancing the understanding of customer demographics, and recognizing potential market opportunities.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788444" y="6626000"/>
            <a:ext cx="27273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22"/>
              </a:lnSpc>
            </a:pP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seasonal fluctuations, product demand, and regional disparities to enhance Chinook's sales strategy.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10366091" y="6714995"/>
            <a:ext cx="27273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22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Recognizing market opportunities to allow the company to venture into new segments and broaden its reach.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4519773" y="3938771"/>
            <a:ext cx="1838917" cy="1838917"/>
          </a:xfrm>
          <a:custGeom>
            <a:avLst/>
            <a:gdLst/>
            <a:ahLst/>
            <a:cxnLst/>
            <a:rect l="l" t="t" r="r" b="b"/>
            <a:pathLst>
              <a:path w="1838917" h="1838917" extrusionOk="0">
                <a:moveTo>
                  <a:pt x="0" y="0"/>
                </a:moveTo>
                <a:lnTo>
                  <a:pt x="1838916" y="0"/>
                </a:lnTo>
                <a:lnTo>
                  <a:pt x="1838916" y="1838917"/>
                </a:lnTo>
                <a:lnTo>
                  <a:pt x="0" y="1838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13908240" y="6030594"/>
            <a:ext cx="2874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Objective nº 4</a:t>
            </a:r>
            <a:endParaRPr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14354782" y="6626000"/>
            <a:ext cx="27273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22"/>
              </a:lnSpc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Gaining insights into customer demographics to address varied marketing requirements.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0" name="Google Shape;160;p5" descr="Business Growth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06202" y="437138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 descr="Pie char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94894" y="447633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 descr="Social network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15341" y="432566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 descr="Marketing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82031" y="451038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6"/>
          <p:cNvGrpSpPr/>
          <p:nvPr/>
        </p:nvGrpSpPr>
        <p:grpSpPr>
          <a:xfrm>
            <a:off x="10601025" y="20318"/>
            <a:ext cx="7543848" cy="9184642"/>
            <a:chOff x="0" y="-38100"/>
            <a:chExt cx="1986844" cy="2747433"/>
          </a:xfrm>
          <a:solidFill>
            <a:schemeClr val="bg1">
              <a:lumMod val="85000"/>
            </a:schemeClr>
          </a:solidFill>
        </p:grpSpPr>
        <p:sp>
          <p:nvSpPr>
            <p:cNvPr id="169" name="Google Shape;169;p6"/>
            <p:cNvSpPr/>
            <p:nvPr/>
          </p:nvSpPr>
          <p:spPr>
            <a:xfrm>
              <a:off x="0" y="0"/>
              <a:ext cx="1986844" cy="2709333"/>
            </a:xfrm>
            <a:custGeom>
              <a:avLst/>
              <a:gdLst/>
              <a:ahLst/>
              <a:cxnLst/>
              <a:rect l="l" t="t" r="r" b="b"/>
              <a:pathLst>
                <a:path w="1986844" h="2709333" extrusionOk="0">
                  <a:moveTo>
                    <a:pt x="0" y="0"/>
                  </a:moveTo>
                  <a:lnTo>
                    <a:pt x="1986844" y="0"/>
                  </a:lnTo>
                  <a:lnTo>
                    <a:pt x="1986844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0" y="-38100"/>
              <a:ext cx="1986844" cy="27474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1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171" name="Google Shape;171;p6"/>
          <p:cNvSpPr txBox="1"/>
          <p:nvPr/>
        </p:nvSpPr>
        <p:spPr>
          <a:xfrm>
            <a:off x="10883075" y="3533850"/>
            <a:ext cx="70746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8000" b="1" dirty="0">
              <a:solidFill>
                <a:srgbClr val="0101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OVERVIEW</a:t>
            </a:r>
            <a:endParaRPr sz="8000" b="1" dirty="0">
              <a:solidFill>
                <a:srgbClr val="0101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4" name="Google Shape;172;p6">
            <a:extLst>
              <a:ext uri="{FF2B5EF4-FFF2-40B4-BE49-F238E27FC236}">
                <a16:creationId xmlns:a16="http://schemas.microsoft.com/office/drawing/2014/main" id="{7D16DE56-28A4-880F-AE25-667DCF386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569585"/>
              </p:ext>
            </p:extLst>
          </p:nvPr>
        </p:nvGraphicFramePr>
        <p:xfrm>
          <a:off x="848270" y="2157900"/>
          <a:ext cx="8229600" cy="52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18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1251" y="2020419"/>
            <a:ext cx="15334488" cy="12102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1251" y="6449544"/>
            <a:ext cx="15334488" cy="121024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1251" y="2227168"/>
            <a:ext cx="15334488" cy="4114800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73822" y="6103384"/>
            <a:ext cx="1621356" cy="1621353"/>
            <a:chOff x="9685338" y="4460675"/>
            <a:chExt cx="1080904" cy="1080902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8283428" cy="10287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1251" y="1392175"/>
            <a:ext cx="15526512" cy="12102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8205" y="1665079"/>
            <a:ext cx="5079556" cy="6870452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09;p9"/>
          <p:cNvSpPr txBox="1"/>
          <p:nvPr/>
        </p:nvSpPr>
        <p:spPr>
          <a:xfrm>
            <a:off x="12300153" y="2148334"/>
            <a:ext cx="4227625" cy="50369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000" b="1" cap="all">
                <a:blipFill dpi="0" rotWithShape="1">
                  <a:blip r:embed="rId5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Arial"/>
              </a:rPr>
              <a:t>DATA SCHEMA</a:t>
            </a:r>
            <a:endParaRPr lang="en-US" sz="9000" cap="all">
              <a:blipFill dpi="0" rotWithShape="1">
                <a:blip r:embed="rId5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1251" y="8670847"/>
            <a:ext cx="15526512" cy="12102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70380" y="7886700"/>
            <a:ext cx="1621356" cy="1621353"/>
            <a:chOff x="9685338" y="4460675"/>
            <a:chExt cx="1080904" cy="1080902"/>
          </a:xfrm>
        </p:grpSpPr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84" name="Google Shape;184;p7"/>
          <p:cNvPicPr preferRelativeResize="0"/>
          <p:nvPr/>
        </p:nvPicPr>
        <p:blipFill rotWithShape="1">
          <a:blip r:embed="rId7"/>
          <a:srcRect r="3034"/>
          <a:stretch/>
        </p:blipFill>
        <p:spPr>
          <a:xfrm>
            <a:off x="3362879" y="2083366"/>
            <a:ext cx="5984359" cy="60173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499172" y="309256"/>
            <a:ext cx="16805100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METHODOLOGICAL APPROACH</a:t>
            </a:r>
            <a:endParaRPr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0802481" y="5867612"/>
            <a:ext cx="6042799" cy="302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4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Advanced Queries: Uncovering Insights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Used advanced queries to find hidden patterns (e.g., churn rate, customer segmentation).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Gained valuable business insights.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917333" y="5867612"/>
            <a:ext cx="5449891" cy="28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3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 Cleaning: Ensuring Accuracy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Cleaned and prepped data (e.g., handled missing values with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Mono"/>
              </a:rPr>
              <a:t>coalesce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).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Ensured reliable analysis.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2000" b="1" i="0" u="none" strike="noStrike" cap="none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887066" y="1910134"/>
            <a:ext cx="6096711" cy="24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2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Basic Queries: First Look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Used simple queries to explore the data.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Identified key areas for deeper analysis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sz="2000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2000" b="1" i="0" u="none" strike="noStrike" cap="none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0918365" y="1774272"/>
            <a:ext cx="5257141" cy="240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Step 1</a:t>
            </a:r>
            <a:endParaRPr sz="2000" b="1" i="0" u="sng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Database Schema: The Blueprint: 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We Understood the database structure (tables, relationships).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Essential for efficient data navigation.</a:t>
            </a:r>
            <a:endParaRPr sz="20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2000" b="0" i="0" u="none" strike="noStrike" cap="none" dirty="0">
              <a:solidFill>
                <a:schemeClr val="dk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8179922" y="7833892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226061" y="3467100"/>
            <a:ext cx="4692305" cy="4366792"/>
          </a:xfrm>
          <a:prstGeom prst="donut">
            <a:avLst>
              <a:gd name="adj" fmla="val 16067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7331144" y="5405948"/>
            <a:ext cx="24821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A1A1A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METHODOLOY</a:t>
            </a:r>
            <a:endParaRPr sz="240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200" name="Google Shape;200;p8"/>
          <p:cNvCxnSpPr/>
          <p:nvPr/>
        </p:nvCxnSpPr>
        <p:spPr>
          <a:xfrm rot="10800000">
            <a:off x="857063" y="5636780"/>
            <a:ext cx="5308727" cy="1371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1" name="Google Shape;201;p8"/>
          <p:cNvCxnSpPr/>
          <p:nvPr/>
        </p:nvCxnSpPr>
        <p:spPr>
          <a:xfrm>
            <a:off x="10918365" y="5636780"/>
            <a:ext cx="4093035" cy="2427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2" name="Google Shape;202;p8"/>
          <p:cNvCxnSpPr/>
          <p:nvPr/>
        </p:nvCxnSpPr>
        <p:spPr>
          <a:xfrm>
            <a:off x="8659602" y="7833892"/>
            <a:ext cx="0" cy="226260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3" name="Google Shape;203;p8"/>
          <p:cNvCxnSpPr/>
          <p:nvPr/>
        </p:nvCxnSpPr>
        <p:spPr>
          <a:xfrm rot="10800000">
            <a:off x="8553778" y="1991869"/>
            <a:ext cx="4052" cy="1447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02587" y="9344521"/>
            <a:ext cx="685800" cy="685800"/>
            <a:chOff x="11361456" y="6195813"/>
            <a:chExt cx="548640" cy="548640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6756" y="696178"/>
            <a:ext cx="15334488" cy="121025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6756" y="902928"/>
            <a:ext cx="15334488" cy="2078811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6756" y="3057982"/>
            <a:ext cx="15334488" cy="121025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9" name="Google Shape;209;p9"/>
          <p:cNvSpPr txBox="1"/>
          <p:nvPr/>
        </p:nvSpPr>
        <p:spPr>
          <a:xfrm>
            <a:off x="1604772" y="726948"/>
            <a:ext cx="15087600" cy="241401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  <a:sym typeface="Arial"/>
              </a:rPr>
              <a:t>Demographics Analysis</a:t>
            </a:r>
            <a:endParaRPr lang="en-US" sz="5400" cap="all">
              <a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8"/>
          <a:srcRect l="19575" r="1" b="1"/>
          <a:stretch/>
        </p:blipFill>
        <p:spPr>
          <a:xfrm>
            <a:off x="1510794" y="3397555"/>
            <a:ext cx="7633200" cy="5860737"/>
          </a:xfrm>
          <a:prstGeom prst="rect">
            <a:avLst/>
          </a:prstGeom>
          <a:noFill/>
        </p:spPr>
      </p:pic>
      <p:sp>
        <p:nvSpPr>
          <p:cNvPr id="210" name="Google Shape;210;p9"/>
          <p:cNvSpPr txBox="1"/>
          <p:nvPr/>
        </p:nvSpPr>
        <p:spPr>
          <a:xfrm>
            <a:off x="9744324" y="3480618"/>
            <a:ext cx="6948046" cy="57776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i="0" u="none" strike="noStrike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1. North America: Core Market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Canada &amp; USA = largest customer base.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Strong market penetration and success.</a:t>
            </a:r>
          </a:p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i="0" u="none" strike="noStrike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2. Europe &amp; South America: Emerging Presence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Growing customer base in key countries (Brazil, France, Germany, UK).</a:t>
            </a:r>
          </a:p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1" i="0" u="none" strike="noStrike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3. Global Reach: Expansion Opportunities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Individual customers worldwide.</a:t>
            </a:r>
          </a:p>
          <a:p>
            <a:pPr marL="457200" marR="0" lvl="0" indent="-18288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b="0" i="0" u="none" strike="noStrike" cap="none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Potential for growth, but consider diverse market needs.</a:t>
            </a:r>
            <a:endParaRPr lang="en-US" sz="2000" b="1" i="0" u="none" strike="noStrike" cap="none">
              <a:highlight>
                <a:schemeClr val="lt1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b="1" i="0" u="none" strike="noStrike" cap="non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82880" defTabSz="9144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b="0" i="0" u="none" strike="noStrike" cap="non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Playfair Display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02587" y="9344521"/>
            <a:ext cx="685800" cy="6858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46377" y="9388311"/>
            <a:ext cx="598219" cy="598222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3473704" y="102328"/>
            <a:ext cx="15163800" cy="146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Churn Rate Analysis</a:t>
            </a:r>
            <a:endParaRPr sz="7947" dirty="0">
              <a:solidFill>
                <a:srgbClr val="1A1A1A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818663" y="1771745"/>
            <a:ext cx="767509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                                           Insights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Churn Rate: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40.82% attrition (2017 Q1–2020 Nov-Dec).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Customer Base Decline: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49 initial customers; 20 churned.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714132" y="5101005"/>
            <a:ext cx="7695225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Recommendations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Retention Strategies: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Loyalty programs, coupons, satisfaction surveys.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Engagement Initiatives: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Targeted emails, promotions, campaigns.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Focus on At-Risk Customers: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Early interventions for high-risk customers.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Improve Onboarding: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Enhance customer satisfaction from the start.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Analyze Exit Reasons: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Surveys to address and resolve churn causes.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826" y="2336272"/>
            <a:ext cx="9372600" cy="68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100</TotalTime>
  <Words>1058</Words>
  <Application>Microsoft Office PowerPoint</Application>
  <PresentationFormat>Custom</PresentationFormat>
  <Paragraphs>155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Rockwell Condensed</vt:lpstr>
      <vt:lpstr>Rockwell Extra Bold</vt:lpstr>
      <vt:lpstr>Rockwell</vt:lpstr>
      <vt:lpstr>Wingdings</vt:lpstr>
      <vt:lpstr>Arial</vt:lpstr>
      <vt:lpstr>Times New Roman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Prince Yadav</cp:lastModifiedBy>
  <cp:revision>10</cp:revision>
  <dcterms:created xsi:type="dcterms:W3CDTF">2006-08-16T00:00:00Z</dcterms:created>
  <dcterms:modified xsi:type="dcterms:W3CDTF">2025-02-12T13:07:34Z</dcterms:modified>
</cp:coreProperties>
</file>