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6"/>
  </p:notesMasterIdLst>
  <p:handoutMasterIdLst>
    <p:handoutMasterId r:id="rId17"/>
  </p:handoutMasterIdLst>
  <p:sldIdLst>
    <p:sldId id="538" r:id="rId2"/>
    <p:sldId id="535" r:id="rId3"/>
    <p:sldId id="569" r:id="rId4"/>
    <p:sldId id="568" r:id="rId5"/>
    <p:sldId id="579" r:id="rId6"/>
    <p:sldId id="573" r:id="rId7"/>
    <p:sldId id="574" r:id="rId8"/>
    <p:sldId id="583" r:id="rId9"/>
    <p:sldId id="570" r:id="rId10"/>
    <p:sldId id="586" r:id="rId11"/>
    <p:sldId id="590" r:id="rId12"/>
    <p:sldId id="587" r:id="rId13"/>
    <p:sldId id="588" r:id="rId14"/>
    <p:sldId id="549" r:id="rId15"/>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vathi prakash" initials="pp" lastIdx="1" clrIdx="0">
    <p:extLst>
      <p:ext uri="{19B8F6BF-5375-455C-9EA6-DF929625EA0E}">
        <p15:presenceInfo xmlns:p15="http://schemas.microsoft.com/office/powerpoint/2012/main" userId="b864f1cfc9f8ac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0066"/>
    <a:srgbClr val="0000FF"/>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08338C-D4F2-612F-A08E-65C07044A5AE}" v="96" dt="2025-04-21T17:20:30.463"/>
    <p1510:client id="{4B90AB42-E3B2-4A89-A107-36F8B8F08263}" v="46" dt="2025-04-23T05:17:00.059"/>
    <p1510:client id="{691AB79A-0B74-ECB4-0096-CA267544ED03}" v="1404" dt="2025-04-21T17:24:02.379"/>
    <p1510:client id="{CC34F249-D20B-C09A-B005-CFBC7A43DB05}" v="7" dt="2025-04-21T17:45:08.612"/>
    <p1510:client id="{CCEC3A44-588A-AE80-820B-38120B6E9A75}" v="85" dt="2025-04-21T18:01:34.7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408"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1-31T16:42:59.905" idx="1">
    <p:pos x="10" y="10"/>
    <p:text>Feedback from review : 
1. Narrow down what diseases we're going to design the clincal trial matching for .
2. Datasets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5/26/2025</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5/26/2025</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5/26/2025</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5/26/2025</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5/26/2025</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5/26/2025</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5/26/2025</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5/26/2025</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5/26/2025</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5/26/2025</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5/26/2025</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5/26/2025</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pic>
        <p:nvPicPr>
          <p:cNvPr id="1026" name="Picture 2" descr="PESSAT - All India Online Entrance Exam for Admission to PES University">
            <a:extLst>
              <a:ext uri="{FF2B5EF4-FFF2-40B4-BE49-F238E27FC236}">
                <a16:creationId xmlns:a16="http://schemas.microsoft.com/office/drawing/2014/main" id="{C91282D4-EDA2-9EB7-4718-C22D3D176D2B}"/>
              </a:ext>
            </a:extLst>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10167336" y="365125"/>
            <a:ext cx="116205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medinform.jmir.org/2024/1/e52073"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38/s41746-024-01274-7" TargetMode="External"/><Relationship Id="rId2" Type="http://schemas.openxmlformats.org/officeDocument/2006/relationships/hyperlink" Target="https://doi.org/10.1186/s12885-024-11959-7" TargetMode="External"/><Relationship Id="rId1" Type="http://schemas.openxmlformats.org/officeDocument/2006/relationships/slideLayout" Target="../slideLayouts/slideLayout7.xml"/><Relationship Id="rId4" Type="http://schemas.openxmlformats.org/officeDocument/2006/relationships/hyperlink" Target="https://doi.org/10.7759/cureus.60044" TargetMode="Externa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2011308"/>
            <a:ext cx="8458200" cy="1508105"/>
          </a:xfrm>
          <a:prstGeom prst="rect">
            <a:avLst/>
          </a:prstGeom>
        </p:spPr>
        <p:txBody>
          <a:bodyPr wrap="square">
            <a:spAutoFit/>
          </a:bodyPr>
          <a:lstStyle/>
          <a:p>
            <a:pPr marL="342891" indent="-342891" algn="ctr" eaLnBrk="0" hangingPunct="0">
              <a:defRPr/>
            </a:pPr>
            <a:r>
              <a:rPr lang="en-IN" sz="2800" b="1" dirty="0">
                <a:solidFill>
                  <a:srgbClr val="FF0000"/>
                </a:solidFill>
                <a:latin typeface="Trebuchet MS" pitchFamily="34" charset="0"/>
              </a:rPr>
              <a:t>Generative AI Project</a:t>
            </a:r>
          </a:p>
          <a:p>
            <a:pPr marL="342891" indent="-342891" algn="r" eaLnBrk="0" hangingPunct="0">
              <a:defRPr/>
            </a:pPr>
            <a:endParaRPr lang="en-IN" sz="2800" b="1" dirty="0">
              <a:solidFill>
                <a:srgbClr val="FF0000"/>
              </a:solidFill>
              <a:latin typeface="Trebuchet MS" pitchFamily="34" charset="0"/>
            </a:endParaRPr>
          </a:p>
          <a:p>
            <a:pPr marL="342891" indent="-342891" algn="ctr" eaLnBrk="0" hangingPunct="0">
              <a:defRPr/>
            </a:pPr>
            <a:r>
              <a:rPr lang="en-IN" sz="3600" b="1" dirty="0">
                <a:solidFill>
                  <a:srgbClr val="FF0000"/>
                </a:solidFill>
                <a:latin typeface="Trebuchet MS" pitchFamily="34" charset="0"/>
              </a:rPr>
              <a:t>       AI powered Clinical Trial Matching  </a:t>
            </a:r>
            <a:endParaRPr lang="en-US" sz="3600" b="1" dirty="0">
              <a:solidFill>
                <a:srgbClr val="FF0000"/>
              </a:solidFill>
              <a:latin typeface="Trebuchet MS" pitchFamily="34" charset="0"/>
            </a:endParaRPr>
          </a:p>
        </p:txBody>
      </p:sp>
      <p:sp>
        <p:nvSpPr>
          <p:cNvPr id="4" name="Google Shape;26;p3"/>
          <p:cNvSpPr txBox="1"/>
          <p:nvPr/>
        </p:nvSpPr>
        <p:spPr>
          <a:xfrm>
            <a:off x="2667000" y="4038600"/>
            <a:ext cx="8458200" cy="137197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400" dirty="0">
                <a:solidFill>
                  <a:srgbClr val="0033CC"/>
                </a:solidFill>
                <a:latin typeface="Trebuchet MS"/>
                <a:ea typeface="Trebuchet MS"/>
                <a:cs typeface="Trebuchet MS"/>
                <a:sym typeface="Trebuchet MS"/>
              </a:rPr>
              <a:t> </a:t>
            </a:r>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D2601-8CD2-CDE0-CC6E-AAD8F871F4F9}"/>
            </a:ext>
          </a:extLst>
        </p:cNvPr>
        <p:cNvGrpSpPr/>
        <p:nvPr/>
      </p:nvGrpSpPr>
      <p:grpSpPr>
        <a:xfrm>
          <a:off x="0" y="0"/>
          <a:ext cx="0" cy="0"/>
          <a:chOff x="0" y="0"/>
          <a:chExt cx="0" cy="0"/>
        </a:xfrm>
      </p:grpSpPr>
      <p:sp>
        <p:nvSpPr>
          <p:cNvPr id="3" name="Text Box 34">
            <a:extLst>
              <a:ext uri="{FF2B5EF4-FFF2-40B4-BE49-F238E27FC236}">
                <a16:creationId xmlns:a16="http://schemas.microsoft.com/office/drawing/2014/main" id="{88490375-D4FD-DA29-DA6D-0698D184E774}"/>
              </a:ext>
            </a:extLst>
          </p:cNvPr>
          <p:cNvSpPr txBox="1">
            <a:spLocks noChangeArrowheads="1"/>
          </p:cNvSpPr>
          <p:nvPr/>
        </p:nvSpPr>
        <p:spPr bwMode="auto">
          <a:xfrm>
            <a:off x="2819400" y="990600"/>
            <a:ext cx="7848600" cy="461665"/>
          </a:xfrm>
          <a:prstGeom prst="rect">
            <a:avLst/>
          </a:prstGeom>
          <a:noFill/>
          <a:ln w="9525">
            <a:noFill/>
            <a:miter lim="800000"/>
            <a:headEnd/>
            <a:tailEnd/>
          </a:ln>
        </p:spPr>
        <p:txBody>
          <a:bodyPr wrap="square" lIns="91440" tIns="45720" rIns="91440" bIns="45720" anchor="t">
            <a:spAutoFit/>
          </a:bodyPr>
          <a:lstStyle/>
          <a:p>
            <a:pPr marL="342265" indent="-342265" algn="r" eaLnBrk="0" hangingPunct="0">
              <a:defRPr/>
            </a:pPr>
            <a:r>
              <a:rPr lang="en-US" sz="2400">
                <a:solidFill>
                  <a:srgbClr val="FF0000"/>
                </a:solidFill>
                <a:latin typeface="Trebuchet MS"/>
              </a:rPr>
              <a:t>Results</a:t>
            </a:r>
            <a:endParaRPr lang="en-US" sz="2400">
              <a:solidFill>
                <a:srgbClr val="FF0000"/>
              </a:solidFill>
              <a:latin typeface="Trebuchet MS" pitchFamily="34" charset="0"/>
            </a:endParaRPr>
          </a:p>
        </p:txBody>
      </p:sp>
      <p:sp>
        <p:nvSpPr>
          <p:cNvPr id="5" name="Rectangle 4">
            <a:extLst>
              <a:ext uri="{FF2B5EF4-FFF2-40B4-BE49-F238E27FC236}">
                <a16:creationId xmlns:a16="http://schemas.microsoft.com/office/drawing/2014/main" id="{6F497068-F555-5654-2FAA-93A93454684E}"/>
              </a:ext>
            </a:extLst>
          </p:cNvPr>
          <p:cNvSpPr>
            <a:spLocks noChangeArrowheads="1"/>
          </p:cNvSpPr>
          <p:nvPr/>
        </p:nvSpPr>
        <p:spPr bwMode="auto">
          <a:xfrm>
            <a:off x="3193142" y="1726297"/>
            <a:ext cx="7620000" cy="36513"/>
          </a:xfrm>
          <a:prstGeom prst="rect">
            <a:avLst/>
          </a:prstGeom>
          <a:solidFill>
            <a:srgbClr val="33CCCC"/>
          </a:solidFill>
          <a:ln w="9525">
            <a:noFill/>
            <a:miter lim="800000"/>
            <a:headEnd/>
            <a:tailEnd/>
          </a:ln>
        </p:spPr>
        <p:txBody>
          <a:bodyPr wrap="none" anchor="ctr"/>
          <a:lstStyle/>
          <a:p>
            <a:endParaRPr lang="en-US"/>
          </a:p>
        </p:txBody>
      </p:sp>
      <p:sp>
        <p:nvSpPr>
          <p:cNvPr id="2" name="TextBox 1">
            <a:extLst>
              <a:ext uri="{FF2B5EF4-FFF2-40B4-BE49-F238E27FC236}">
                <a16:creationId xmlns:a16="http://schemas.microsoft.com/office/drawing/2014/main" id="{325AA090-2A5A-2611-8AE2-C7EF84512AB2}"/>
              </a:ext>
            </a:extLst>
          </p:cNvPr>
          <p:cNvSpPr txBox="1"/>
          <p:nvPr/>
        </p:nvSpPr>
        <p:spPr>
          <a:xfrm>
            <a:off x="983179" y="1992042"/>
            <a:ext cx="10063482"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cs typeface="Arial"/>
              </a:rPr>
              <a:t>The trials were matched successfully using the following :-</a:t>
            </a:r>
            <a:endParaRPr lang="en-US" sz="2000">
              <a:latin typeface="Times New Roman"/>
              <a:cs typeface="Arial" charset="0"/>
            </a:endParaRPr>
          </a:p>
          <a:p>
            <a:endParaRPr lang="en-US" sz="2000">
              <a:latin typeface="Times New Roman"/>
              <a:cs typeface="Arial"/>
            </a:endParaRPr>
          </a:p>
          <a:p>
            <a:pPr marL="342900" indent="-342900">
              <a:buFont typeface="Arial"/>
              <a:buChar char="•"/>
            </a:pPr>
            <a:r>
              <a:rPr lang="en-US" sz="2000">
                <a:latin typeface="Times New Roman"/>
                <a:cs typeface="Arial"/>
              </a:rPr>
              <a:t>Bio clinical BERT for embeddings</a:t>
            </a:r>
          </a:p>
          <a:p>
            <a:pPr marL="342900" indent="-342900">
              <a:buFont typeface="Arial"/>
              <a:buChar char="•"/>
            </a:pPr>
            <a:r>
              <a:rPr lang="en-US" sz="2000" err="1">
                <a:latin typeface="Times New Roman"/>
                <a:cs typeface="Arial"/>
              </a:rPr>
              <a:t>faiss</a:t>
            </a:r>
            <a:r>
              <a:rPr lang="en-US" sz="2000">
                <a:latin typeface="Times New Roman"/>
                <a:cs typeface="Arial"/>
              </a:rPr>
              <a:t> index </a:t>
            </a:r>
          </a:p>
          <a:p>
            <a:pPr marL="342900" indent="-342900">
              <a:buFont typeface="Arial"/>
              <a:buChar char="•"/>
            </a:pPr>
            <a:r>
              <a:rPr lang="en-US" sz="2000">
                <a:latin typeface="Times New Roman"/>
                <a:cs typeface="Arial"/>
              </a:rPr>
              <a:t>RAG pipeline with Flan-base model </a:t>
            </a:r>
          </a:p>
          <a:p>
            <a:pPr marL="342900" indent="-342900">
              <a:buFont typeface="Arial"/>
              <a:buChar char="•"/>
            </a:pPr>
            <a:r>
              <a:rPr lang="en-US" sz="2000">
                <a:latin typeface="Times New Roman"/>
                <a:cs typeface="Arial"/>
              </a:rPr>
              <a:t>Explainable ai using lime</a:t>
            </a:r>
          </a:p>
          <a:p>
            <a:endParaRPr lang="en-US">
              <a:cs typeface="Arial"/>
            </a:endParaRPr>
          </a:p>
        </p:txBody>
      </p:sp>
      <p:pic>
        <p:nvPicPr>
          <p:cNvPr id="4" name="Picture 3" descr="A white text on a white background&#10;&#10;AI-generated content may be incorrect.">
            <a:extLst>
              <a:ext uri="{FF2B5EF4-FFF2-40B4-BE49-F238E27FC236}">
                <a16:creationId xmlns:a16="http://schemas.microsoft.com/office/drawing/2014/main" id="{08B42C91-3A0D-EE7A-159C-6139034DAC52}"/>
              </a:ext>
            </a:extLst>
          </p:cNvPr>
          <p:cNvPicPr>
            <a:picLocks noChangeAspect="1"/>
          </p:cNvPicPr>
          <p:nvPr/>
        </p:nvPicPr>
        <p:blipFill>
          <a:blip r:embed="rId2"/>
          <a:stretch>
            <a:fillRect/>
          </a:stretch>
        </p:blipFill>
        <p:spPr>
          <a:xfrm>
            <a:off x="981075" y="4331944"/>
            <a:ext cx="10229850" cy="2333625"/>
          </a:xfrm>
          <a:prstGeom prst="rect">
            <a:avLst/>
          </a:prstGeom>
        </p:spPr>
      </p:pic>
    </p:spTree>
    <p:extLst>
      <p:ext uri="{BB962C8B-B14F-4D97-AF65-F5344CB8AC3E}">
        <p14:creationId xmlns:p14="http://schemas.microsoft.com/office/powerpoint/2010/main" val="267515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2FA28-7729-F1CE-CBEC-6FB2DA478810}"/>
            </a:ext>
          </a:extLst>
        </p:cNvPr>
        <p:cNvGrpSpPr/>
        <p:nvPr/>
      </p:nvGrpSpPr>
      <p:grpSpPr>
        <a:xfrm>
          <a:off x="0" y="0"/>
          <a:ext cx="0" cy="0"/>
          <a:chOff x="0" y="0"/>
          <a:chExt cx="0" cy="0"/>
        </a:xfrm>
      </p:grpSpPr>
      <p:sp>
        <p:nvSpPr>
          <p:cNvPr id="3" name="Text Box 34">
            <a:extLst>
              <a:ext uri="{FF2B5EF4-FFF2-40B4-BE49-F238E27FC236}">
                <a16:creationId xmlns:a16="http://schemas.microsoft.com/office/drawing/2014/main" id="{9107B595-FCCD-48F6-A929-83B458326CC2}"/>
              </a:ext>
            </a:extLst>
          </p:cNvPr>
          <p:cNvSpPr txBox="1">
            <a:spLocks noChangeArrowheads="1"/>
          </p:cNvSpPr>
          <p:nvPr/>
        </p:nvSpPr>
        <p:spPr bwMode="auto">
          <a:xfrm>
            <a:off x="2170670" y="743465"/>
            <a:ext cx="7848600" cy="461665"/>
          </a:xfrm>
          <a:prstGeom prst="rect">
            <a:avLst/>
          </a:prstGeom>
          <a:noFill/>
          <a:ln w="9525">
            <a:noFill/>
            <a:miter lim="800000"/>
            <a:headEnd/>
            <a:tailEnd/>
          </a:ln>
        </p:spPr>
        <p:txBody>
          <a:bodyPr wrap="square" lIns="91440" tIns="45720" rIns="91440" bIns="45720" anchor="t">
            <a:spAutoFit/>
          </a:bodyPr>
          <a:lstStyle/>
          <a:p>
            <a:pPr marL="342265" indent="-342265" algn="r" eaLnBrk="0" hangingPunct="0">
              <a:defRPr/>
            </a:pPr>
            <a:r>
              <a:rPr lang="en-US" sz="2400">
                <a:solidFill>
                  <a:srgbClr val="FF0000"/>
                </a:solidFill>
                <a:latin typeface="Trebuchet MS"/>
              </a:rPr>
              <a:t>Results</a:t>
            </a:r>
            <a:endParaRPr lang="en-US" sz="2400">
              <a:solidFill>
                <a:srgbClr val="FF0000"/>
              </a:solidFill>
              <a:latin typeface="Trebuchet MS" pitchFamily="34" charset="0"/>
            </a:endParaRPr>
          </a:p>
        </p:txBody>
      </p:sp>
      <p:sp>
        <p:nvSpPr>
          <p:cNvPr id="5" name="Rectangle 4">
            <a:extLst>
              <a:ext uri="{FF2B5EF4-FFF2-40B4-BE49-F238E27FC236}">
                <a16:creationId xmlns:a16="http://schemas.microsoft.com/office/drawing/2014/main" id="{9EC04530-0033-5AA2-60AA-FA1EF455E861}"/>
              </a:ext>
            </a:extLst>
          </p:cNvPr>
          <p:cNvSpPr>
            <a:spLocks noChangeArrowheads="1"/>
          </p:cNvSpPr>
          <p:nvPr/>
        </p:nvSpPr>
        <p:spPr bwMode="auto">
          <a:xfrm>
            <a:off x="2400250" y="1314405"/>
            <a:ext cx="7620000" cy="36513"/>
          </a:xfrm>
          <a:prstGeom prst="rect">
            <a:avLst/>
          </a:prstGeom>
          <a:solidFill>
            <a:srgbClr val="33CCCC"/>
          </a:solidFill>
          <a:ln w="9525">
            <a:noFill/>
            <a:miter lim="800000"/>
            <a:headEnd/>
            <a:tailEnd/>
          </a:ln>
        </p:spPr>
        <p:txBody>
          <a:bodyPr wrap="none" anchor="ctr"/>
          <a:lstStyle/>
          <a:p>
            <a:endParaRPr lang="en-US"/>
          </a:p>
        </p:txBody>
      </p:sp>
      <p:pic>
        <p:nvPicPr>
          <p:cNvPr id="4" name="Picture 3" descr="A screenshot of a computer">
            <a:extLst>
              <a:ext uri="{FF2B5EF4-FFF2-40B4-BE49-F238E27FC236}">
                <a16:creationId xmlns:a16="http://schemas.microsoft.com/office/drawing/2014/main" id="{7C701A1E-3845-9B15-C8C0-23BBAEB38C53}"/>
              </a:ext>
            </a:extLst>
          </p:cNvPr>
          <p:cNvPicPr>
            <a:picLocks noChangeAspect="1"/>
          </p:cNvPicPr>
          <p:nvPr/>
        </p:nvPicPr>
        <p:blipFill>
          <a:blip r:embed="rId2"/>
          <a:stretch>
            <a:fillRect/>
          </a:stretch>
        </p:blipFill>
        <p:spPr>
          <a:xfrm>
            <a:off x="1489374" y="4368757"/>
            <a:ext cx="5938709" cy="1817216"/>
          </a:xfrm>
          <a:prstGeom prst="rect">
            <a:avLst/>
          </a:prstGeom>
        </p:spPr>
      </p:pic>
      <p:pic>
        <p:nvPicPr>
          <p:cNvPr id="7" name="Picture 6" descr="A white text on a white background&#10;&#10;AI-generated content may be incorrect.">
            <a:extLst>
              <a:ext uri="{FF2B5EF4-FFF2-40B4-BE49-F238E27FC236}">
                <a16:creationId xmlns:a16="http://schemas.microsoft.com/office/drawing/2014/main" id="{667D35AF-9E8B-3E1A-AD24-10AE53B98EF5}"/>
              </a:ext>
            </a:extLst>
          </p:cNvPr>
          <p:cNvPicPr>
            <a:picLocks noChangeAspect="1"/>
          </p:cNvPicPr>
          <p:nvPr/>
        </p:nvPicPr>
        <p:blipFill>
          <a:blip r:embed="rId3"/>
          <a:stretch>
            <a:fillRect/>
          </a:stretch>
        </p:blipFill>
        <p:spPr>
          <a:xfrm>
            <a:off x="1066800" y="1551759"/>
            <a:ext cx="8784772" cy="2350226"/>
          </a:xfrm>
          <a:prstGeom prst="rect">
            <a:avLst/>
          </a:prstGeom>
        </p:spPr>
      </p:pic>
    </p:spTree>
    <p:extLst>
      <p:ext uri="{BB962C8B-B14F-4D97-AF65-F5344CB8AC3E}">
        <p14:creationId xmlns:p14="http://schemas.microsoft.com/office/powerpoint/2010/main" val="132178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22535-C3D4-8D89-1C3D-D0E490989E02}"/>
            </a:ext>
          </a:extLst>
        </p:cNvPr>
        <p:cNvGrpSpPr/>
        <p:nvPr/>
      </p:nvGrpSpPr>
      <p:grpSpPr>
        <a:xfrm>
          <a:off x="0" y="0"/>
          <a:ext cx="0" cy="0"/>
          <a:chOff x="0" y="0"/>
          <a:chExt cx="0" cy="0"/>
        </a:xfrm>
      </p:grpSpPr>
      <p:sp>
        <p:nvSpPr>
          <p:cNvPr id="3" name="Text Box 34">
            <a:extLst>
              <a:ext uri="{FF2B5EF4-FFF2-40B4-BE49-F238E27FC236}">
                <a16:creationId xmlns:a16="http://schemas.microsoft.com/office/drawing/2014/main" id="{E6108C30-28D8-12DE-D1D3-5D5BD00E5C3E}"/>
              </a:ext>
            </a:extLst>
          </p:cNvPr>
          <p:cNvSpPr txBox="1">
            <a:spLocks noChangeArrowheads="1"/>
          </p:cNvSpPr>
          <p:nvPr/>
        </p:nvSpPr>
        <p:spPr bwMode="auto">
          <a:xfrm>
            <a:off x="2129481" y="444843"/>
            <a:ext cx="7848600" cy="461665"/>
          </a:xfrm>
          <a:prstGeom prst="rect">
            <a:avLst/>
          </a:prstGeom>
          <a:noFill/>
          <a:ln w="9525">
            <a:noFill/>
            <a:miter lim="800000"/>
            <a:headEnd/>
            <a:tailEnd/>
          </a:ln>
        </p:spPr>
        <p:txBody>
          <a:bodyPr wrap="square" lIns="91440" tIns="45720" rIns="91440" bIns="45720" anchor="t">
            <a:spAutoFit/>
          </a:bodyPr>
          <a:lstStyle/>
          <a:p>
            <a:pPr marL="342265" indent="-342265" algn="r" eaLnBrk="0" hangingPunct="0">
              <a:defRPr/>
            </a:pPr>
            <a:r>
              <a:rPr lang="en-US" sz="2400">
                <a:solidFill>
                  <a:srgbClr val="FF0000"/>
                </a:solidFill>
                <a:latin typeface="Trebuchet MS"/>
              </a:rPr>
              <a:t>References</a:t>
            </a:r>
            <a:endParaRPr lang="en-US" sz="2400">
              <a:solidFill>
                <a:srgbClr val="FF0000"/>
              </a:solidFill>
              <a:latin typeface="Trebuchet MS" pitchFamily="34" charset="0"/>
            </a:endParaRPr>
          </a:p>
        </p:txBody>
      </p:sp>
      <p:sp>
        <p:nvSpPr>
          <p:cNvPr id="5" name="Rectangle 4">
            <a:extLst>
              <a:ext uri="{FF2B5EF4-FFF2-40B4-BE49-F238E27FC236}">
                <a16:creationId xmlns:a16="http://schemas.microsoft.com/office/drawing/2014/main" id="{1ECCD0F6-051A-3EE8-810C-D6DAEBA14565}"/>
              </a:ext>
            </a:extLst>
          </p:cNvPr>
          <p:cNvSpPr>
            <a:spLocks noChangeArrowheads="1"/>
          </p:cNvSpPr>
          <p:nvPr/>
        </p:nvSpPr>
        <p:spPr bwMode="auto">
          <a:xfrm>
            <a:off x="2359061" y="912811"/>
            <a:ext cx="7620000" cy="36513"/>
          </a:xfrm>
          <a:prstGeom prst="rect">
            <a:avLst/>
          </a:prstGeom>
          <a:solidFill>
            <a:srgbClr val="33CCCC"/>
          </a:solidFill>
          <a:ln w="9525">
            <a:noFill/>
            <a:miter lim="800000"/>
            <a:headEnd/>
            <a:tailEnd/>
          </a:ln>
        </p:spPr>
        <p:txBody>
          <a:bodyPr wrap="none" anchor="ctr"/>
          <a:lstStyle/>
          <a:p>
            <a:endParaRPr lang="en-US"/>
          </a:p>
        </p:txBody>
      </p:sp>
      <p:sp>
        <p:nvSpPr>
          <p:cNvPr id="4" name="TextBox 3">
            <a:extLst>
              <a:ext uri="{FF2B5EF4-FFF2-40B4-BE49-F238E27FC236}">
                <a16:creationId xmlns:a16="http://schemas.microsoft.com/office/drawing/2014/main" id="{446AD729-591B-19B5-FE97-FC8F25F6E379}"/>
              </a:ext>
            </a:extLst>
          </p:cNvPr>
          <p:cNvSpPr txBox="1"/>
          <p:nvPr/>
        </p:nvSpPr>
        <p:spPr>
          <a:xfrm>
            <a:off x="514755" y="1237834"/>
            <a:ext cx="11067257"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Times New Roman"/>
                <a:cs typeface="Arial"/>
              </a:rPr>
              <a:t>[1] </a:t>
            </a:r>
            <a:r>
              <a:rPr lang="en-US" sz="1600" b="1" err="1">
                <a:latin typeface="Times New Roman"/>
                <a:cs typeface="Arial"/>
              </a:rPr>
              <a:t>Wornow</a:t>
            </a:r>
            <a:r>
              <a:rPr lang="en-US" sz="1600" b="1">
                <a:latin typeface="Times New Roman"/>
                <a:cs typeface="Arial"/>
              </a:rPr>
              <a:t>, M., Lozano, A., Dash, D., Jindal, J., Mahaffey, K.W., Shah, N.H.</a:t>
            </a:r>
            <a:r>
              <a:rPr lang="en-US" sz="1600">
                <a:latin typeface="Times New Roman"/>
                <a:cs typeface="Arial"/>
              </a:rPr>
              <a:t> (2025). </a:t>
            </a:r>
            <a:r>
              <a:rPr lang="en-US" sz="1600" i="1">
                <a:latin typeface="Times New Roman"/>
                <a:cs typeface="Arial"/>
              </a:rPr>
              <a:t>Zero-shot clinical trial patient matching with LLMs</a:t>
            </a:r>
            <a:r>
              <a:rPr lang="en-US" sz="1600">
                <a:latin typeface="Times New Roman"/>
                <a:cs typeface="Arial"/>
              </a:rPr>
              <a:t>. </a:t>
            </a:r>
            <a:r>
              <a:rPr lang="en-US" sz="1600" i="1">
                <a:latin typeface="Times New Roman"/>
                <a:cs typeface="Arial"/>
              </a:rPr>
              <a:t>NEJM AI</a:t>
            </a:r>
            <a:r>
              <a:rPr lang="en-US" sz="1600">
                <a:latin typeface="Times New Roman"/>
                <a:cs typeface="Arial"/>
              </a:rPr>
              <a:t>, </a:t>
            </a:r>
            <a:r>
              <a:rPr lang="en-US" sz="1600" b="1">
                <a:latin typeface="Times New Roman"/>
                <a:cs typeface="Arial"/>
              </a:rPr>
              <a:t>2</a:t>
            </a:r>
            <a:r>
              <a:rPr lang="en-US" sz="1600">
                <a:latin typeface="Times New Roman"/>
                <a:cs typeface="Arial"/>
              </a:rPr>
              <a:t>(1), AIcs2400360.</a:t>
            </a:r>
            <a:endParaRPr lang="en-US" sz="1600">
              <a:latin typeface="Times New Roman"/>
              <a:cs typeface="Times New Roman"/>
            </a:endParaRPr>
          </a:p>
          <a:p>
            <a:endParaRPr lang="en-US" sz="1600">
              <a:latin typeface="Times New Roman"/>
              <a:cs typeface="Arial"/>
            </a:endParaRPr>
          </a:p>
          <a:p>
            <a:r>
              <a:rPr lang="en-US" sz="1600">
                <a:latin typeface="Times New Roman"/>
                <a:cs typeface="Arial"/>
              </a:rPr>
              <a:t>[2] </a:t>
            </a:r>
            <a:r>
              <a:rPr lang="en-US" sz="1600" b="1">
                <a:latin typeface="Times New Roman"/>
                <a:cs typeface="Arial"/>
              </a:rPr>
              <a:t>Yim, D., </a:t>
            </a:r>
            <a:r>
              <a:rPr lang="en-US" sz="1600" b="1" err="1">
                <a:latin typeface="Times New Roman"/>
                <a:cs typeface="Arial"/>
              </a:rPr>
              <a:t>Khuntia</a:t>
            </a:r>
            <a:r>
              <a:rPr lang="en-US" sz="1600" b="1">
                <a:latin typeface="Times New Roman"/>
                <a:cs typeface="Arial"/>
              </a:rPr>
              <a:t>, J., Parameswaran, V., Meyers, A.</a:t>
            </a:r>
            <a:r>
              <a:rPr lang="en-US" sz="1600">
                <a:latin typeface="Times New Roman"/>
                <a:cs typeface="Arial"/>
              </a:rPr>
              <a:t> (2024). </a:t>
            </a:r>
            <a:r>
              <a:rPr lang="en-US" sz="1600" i="1">
                <a:latin typeface="Times New Roman"/>
                <a:cs typeface="Arial"/>
              </a:rPr>
              <a:t>Preliminary Evidence of the Use of Generative AI in Health Care Clinical Services: Systematic Narrative Review</a:t>
            </a:r>
            <a:r>
              <a:rPr lang="en-US" sz="1600">
                <a:latin typeface="Times New Roman"/>
                <a:cs typeface="Arial"/>
              </a:rPr>
              <a:t>. </a:t>
            </a:r>
            <a:r>
              <a:rPr lang="en-US" sz="1600" i="1">
                <a:latin typeface="Times New Roman"/>
                <a:cs typeface="Arial"/>
              </a:rPr>
              <a:t>JMIR Medical Informatics</a:t>
            </a:r>
            <a:r>
              <a:rPr lang="en-US" sz="1600">
                <a:latin typeface="Times New Roman"/>
                <a:cs typeface="Arial"/>
              </a:rPr>
              <a:t>, </a:t>
            </a:r>
            <a:r>
              <a:rPr lang="en-US" sz="1600" b="1">
                <a:latin typeface="Times New Roman"/>
                <a:cs typeface="Arial"/>
              </a:rPr>
              <a:t>12</a:t>
            </a:r>
            <a:r>
              <a:rPr lang="en-US" sz="1600">
                <a:latin typeface="Times New Roman"/>
                <a:cs typeface="Arial"/>
              </a:rPr>
              <a:t>, e52073. </a:t>
            </a:r>
            <a:r>
              <a:rPr lang="en-US" sz="1600">
                <a:latin typeface="Times New Roman"/>
                <a:cs typeface="Arial"/>
                <a:hlinkClick r:id="rId2"/>
              </a:rPr>
              <a:t>https://medinform.jmir.org/2024/1/e52073</a:t>
            </a:r>
            <a:r>
              <a:rPr lang="en-US" sz="1600">
                <a:latin typeface="Times New Roman"/>
                <a:cs typeface="Arial"/>
              </a:rPr>
              <a:t>. DOI: 10.2196/52073</a:t>
            </a:r>
            <a:endParaRPr lang="en-US" sz="1600">
              <a:latin typeface="Times New Roman"/>
              <a:cs typeface="Times New Roman"/>
            </a:endParaRPr>
          </a:p>
          <a:p>
            <a:endParaRPr lang="en-US" sz="1600">
              <a:latin typeface="Times New Roman"/>
              <a:cs typeface="Arial"/>
            </a:endParaRPr>
          </a:p>
          <a:p>
            <a:r>
              <a:rPr lang="en-US" sz="1600">
                <a:latin typeface="Times New Roman"/>
                <a:cs typeface="Arial"/>
              </a:rPr>
              <a:t>[3] </a:t>
            </a:r>
            <a:r>
              <a:rPr lang="en-US" sz="1600" b="1">
                <a:latin typeface="Times New Roman"/>
                <a:cs typeface="Arial"/>
              </a:rPr>
              <a:t>Lee, K., Mai, Y., Liu, Z., et al.</a:t>
            </a:r>
            <a:r>
              <a:rPr lang="en-US" sz="1600">
                <a:latin typeface="Times New Roman"/>
                <a:cs typeface="Arial"/>
              </a:rPr>
              <a:t> (2024). </a:t>
            </a:r>
            <a:r>
              <a:rPr lang="en-US" sz="1600" i="1" err="1">
                <a:latin typeface="Times New Roman"/>
                <a:cs typeface="Arial"/>
              </a:rPr>
              <a:t>CriteriaMapper</a:t>
            </a:r>
            <a:r>
              <a:rPr lang="en-US" sz="1600" i="1">
                <a:latin typeface="Times New Roman"/>
                <a:cs typeface="Arial"/>
              </a:rPr>
              <a:t>: Establishing the automatic identification of clinical trial cohorts from electronic health records by matching normalized eligibility criteria and patient clinical characteristics</a:t>
            </a:r>
            <a:r>
              <a:rPr lang="en-US" sz="1600">
                <a:latin typeface="Times New Roman"/>
                <a:cs typeface="Arial"/>
              </a:rPr>
              <a:t>. </a:t>
            </a:r>
            <a:r>
              <a:rPr lang="en-US" sz="1600" i="1">
                <a:latin typeface="Times New Roman"/>
                <a:cs typeface="Arial"/>
              </a:rPr>
              <a:t>Scientific Reports</a:t>
            </a:r>
            <a:r>
              <a:rPr lang="en-US" sz="1600">
                <a:latin typeface="Times New Roman"/>
                <a:cs typeface="Arial"/>
              </a:rPr>
              <a:t>, </a:t>
            </a:r>
            <a:r>
              <a:rPr lang="en-US" sz="1600" b="1">
                <a:latin typeface="Times New Roman"/>
                <a:cs typeface="Arial"/>
              </a:rPr>
              <a:t>14</a:t>
            </a:r>
            <a:r>
              <a:rPr lang="en-US" sz="1600">
                <a:latin typeface="Times New Roman"/>
                <a:cs typeface="Arial"/>
              </a:rPr>
              <a:t>, 25387.</a:t>
            </a:r>
            <a:endParaRPr lang="en-US" sz="1600">
              <a:latin typeface="Times New Roman"/>
              <a:cs typeface="Times New Roman"/>
            </a:endParaRPr>
          </a:p>
          <a:p>
            <a:endParaRPr lang="en-US" sz="1600">
              <a:latin typeface="Times New Roman"/>
              <a:cs typeface="Arial"/>
            </a:endParaRPr>
          </a:p>
          <a:p>
            <a:r>
              <a:rPr lang="en-US" sz="1600">
                <a:latin typeface="Times New Roman"/>
                <a:cs typeface="Arial"/>
              </a:rPr>
              <a:t>[4] </a:t>
            </a:r>
            <a:r>
              <a:rPr lang="en-US" sz="1600" b="1">
                <a:latin typeface="Times New Roman"/>
                <a:cs typeface="Arial"/>
              </a:rPr>
              <a:t>Jin, Q., Wang, Z., </a:t>
            </a:r>
            <a:r>
              <a:rPr lang="en-US" sz="1600" b="1" err="1">
                <a:latin typeface="Times New Roman"/>
                <a:cs typeface="Arial"/>
              </a:rPr>
              <a:t>Floudas</a:t>
            </a:r>
            <a:r>
              <a:rPr lang="en-US" sz="1600" b="1">
                <a:latin typeface="Times New Roman"/>
                <a:cs typeface="Arial"/>
              </a:rPr>
              <a:t>, C.S., et al.</a:t>
            </a:r>
            <a:r>
              <a:rPr lang="en-US" sz="1600">
                <a:latin typeface="Times New Roman"/>
                <a:cs typeface="Arial"/>
              </a:rPr>
              <a:t> (2024). </a:t>
            </a:r>
            <a:r>
              <a:rPr lang="en-US" sz="1600" i="1">
                <a:latin typeface="Times New Roman"/>
                <a:cs typeface="Arial"/>
              </a:rPr>
              <a:t>Matching patients to clinical trials with large language models</a:t>
            </a:r>
            <a:r>
              <a:rPr lang="en-US" sz="1600">
                <a:latin typeface="Times New Roman"/>
                <a:cs typeface="Arial"/>
              </a:rPr>
              <a:t>. </a:t>
            </a:r>
            <a:r>
              <a:rPr lang="en-US" sz="1600" i="1">
                <a:latin typeface="Times New Roman"/>
                <a:cs typeface="Arial"/>
              </a:rPr>
              <a:t>Nature Communications</a:t>
            </a:r>
            <a:r>
              <a:rPr lang="en-US" sz="1600">
                <a:latin typeface="Times New Roman"/>
                <a:cs typeface="Arial"/>
              </a:rPr>
              <a:t>, </a:t>
            </a:r>
            <a:r>
              <a:rPr lang="en-US" sz="1600" b="1">
                <a:latin typeface="Times New Roman"/>
                <a:cs typeface="Arial"/>
              </a:rPr>
              <a:t>15</a:t>
            </a:r>
            <a:r>
              <a:rPr lang="en-US" sz="1600">
                <a:latin typeface="Times New Roman"/>
                <a:cs typeface="Arial"/>
              </a:rPr>
              <a:t>, 9074.</a:t>
            </a:r>
            <a:endParaRPr lang="en-US" sz="1600">
              <a:latin typeface="Times New Roman"/>
              <a:cs typeface="Times New Roman"/>
            </a:endParaRPr>
          </a:p>
          <a:p>
            <a:endParaRPr lang="en-US" sz="1600">
              <a:latin typeface="Times New Roman"/>
              <a:cs typeface="Arial"/>
            </a:endParaRPr>
          </a:p>
          <a:p>
            <a:r>
              <a:rPr lang="en-US" sz="1600">
                <a:latin typeface="Times New Roman"/>
                <a:cs typeface="Arial"/>
              </a:rPr>
              <a:t>[5] </a:t>
            </a:r>
            <a:r>
              <a:rPr lang="en-US" sz="1600" b="1">
                <a:latin typeface="Times New Roman"/>
                <a:cs typeface="Arial"/>
              </a:rPr>
              <a:t>Nikolopoulos, A., Karalis, V.D.</a:t>
            </a:r>
            <a:r>
              <a:rPr lang="en-US" sz="1600">
                <a:latin typeface="Times New Roman"/>
                <a:cs typeface="Arial"/>
              </a:rPr>
              <a:t> (2024). </a:t>
            </a:r>
            <a:r>
              <a:rPr lang="en-US" sz="1600" i="1">
                <a:latin typeface="Times New Roman"/>
                <a:cs typeface="Arial"/>
              </a:rPr>
              <a:t>Implementation of a Generative AI Algorithm for Virtually Increasing the Sample Size of Clinical Studies</a:t>
            </a:r>
            <a:r>
              <a:rPr lang="en-US" sz="1600">
                <a:latin typeface="Times New Roman"/>
                <a:cs typeface="Arial"/>
              </a:rPr>
              <a:t>. </a:t>
            </a:r>
            <a:r>
              <a:rPr lang="en-US" sz="1600" i="1">
                <a:latin typeface="Times New Roman"/>
                <a:cs typeface="Arial"/>
              </a:rPr>
              <a:t>Applied Sciences</a:t>
            </a:r>
            <a:r>
              <a:rPr lang="en-US" sz="1600">
                <a:latin typeface="Times New Roman"/>
                <a:cs typeface="Arial"/>
              </a:rPr>
              <a:t>, </a:t>
            </a:r>
            <a:r>
              <a:rPr lang="en-US" sz="1600" b="1">
                <a:latin typeface="Times New Roman"/>
                <a:cs typeface="Arial"/>
              </a:rPr>
              <a:t>14</a:t>
            </a:r>
            <a:r>
              <a:rPr lang="en-US" sz="1600">
                <a:latin typeface="Times New Roman"/>
                <a:cs typeface="Arial"/>
              </a:rPr>
              <a:t>, 4570.</a:t>
            </a:r>
            <a:endParaRPr lang="en-US" sz="1600">
              <a:latin typeface="Times New Roman"/>
              <a:cs typeface="Times New Roman"/>
            </a:endParaRPr>
          </a:p>
          <a:p>
            <a:endParaRPr lang="en-US" sz="1600">
              <a:latin typeface="Times New Roman"/>
              <a:cs typeface="Arial"/>
            </a:endParaRPr>
          </a:p>
          <a:p>
            <a:endParaRPr lang="en-US">
              <a:cs typeface="Arial"/>
            </a:endParaRPr>
          </a:p>
        </p:txBody>
      </p:sp>
    </p:spTree>
    <p:extLst>
      <p:ext uri="{BB962C8B-B14F-4D97-AF65-F5344CB8AC3E}">
        <p14:creationId xmlns:p14="http://schemas.microsoft.com/office/powerpoint/2010/main" val="3556204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14DEF-41A4-DA45-32AC-C8AAF5866702}"/>
            </a:ext>
          </a:extLst>
        </p:cNvPr>
        <p:cNvGrpSpPr/>
        <p:nvPr/>
      </p:nvGrpSpPr>
      <p:grpSpPr>
        <a:xfrm>
          <a:off x="0" y="0"/>
          <a:ext cx="0" cy="0"/>
          <a:chOff x="0" y="0"/>
          <a:chExt cx="0" cy="0"/>
        </a:xfrm>
      </p:grpSpPr>
      <p:sp>
        <p:nvSpPr>
          <p:cNvPr id="3" name="Text Box 34">
            <a:extLst>
              <a:ext uri="{FF2B5EF4-FFF2-40B4-BE49-F238E27FC236}">
                <a16:creationId xmlns:a16="http://schemas.microsoft.com/office/drawing/2014/main" id="{C4407A25-BEDB-D115-6FE8-2389CC3F6A35}"/>
              </a:ext>
            </a:extLst>
          </p:cNvPr>
          <p:cNvSpPr txBox="1">
            <a:spLocks noChangeArrowheads="1"/>
          </p:cNvSpPr>
          <p:nvPr/>
        </p:nvSpPr>
        <p:spPr bwMode="auto">
          <a:xfrm>
            <a:off x="2129481" y="444843"/>
            <a:ext cx="7848600" cy="461665"/>
          </a:xfrm>
          <a:prstGeom prst="rect">
            <a:avLst/>
          </a:prstGeom>
          <a:noFill/>
          <a:ln w="9525">
            <a:noFill/>
            <a:miter lim="800000"/>
            <a:headEnd/>
            <a:tailEnd/>
          </a:ln>
        </p:spPr>
        <p:txBody>
          <a:bodyPr wrap="square" lIns="91440" tIns="45720" rIns="91440" bIns="45720" anchor="t">
            <a:spAutoFit/>
          </a:bodyPr>
          <a:lstStyle/>
          <a:p>
            <a:pPr marL="342265" indent="-342265" algn="r" eaLnBrk="0" hangingPunct="0">
              <a:defRPr/>
            </a:pPr>
            <a:r>
              <a:rPr lang="en-US" sz="2400">
                <a:solidFill>
                  <a:srgbClr val="FF0000"/>
                </a:solidFill>
                <a:latin typeface="Trebuchet MS"/>
              </a:rPr>
              <a:t>References</a:t>
            </a:r>
            <a:endParaRPr lang="en-US" sz="2400">
              <a:solidFill>
                <a:srgbClr val="FF0000"/>
              </a:solidFill>
              <a:latin typeface="Trebuchet MS" pitchFamily="34" charset="0"/>
            </a:endParaRPr>
          </a:p>
        </p:txBody>
      </p:sp>
      <p:sp>
        <p:nvSpPr>
          <p:cNvPr id="5" name="Rectangle 4">
            <a:extLst>
              <a:ext uri="{FF2B5EF4-FFF2-40B4-BE49-F238E27FC236}">
                <a16:creationId xmlns:a16="http://schemas.microsoft.com/office/drawing/2014/main" id="{E72CA9F0-D1D0-DDBE-2B23-5994B55CC0FB}"/>
              </a:ext>
            </a:extLst>
          </p:cNvPr>
          <p:cNvSpPr>
            <a:spLocks noChangeArrowheads="1"/>
          </p:cNvSpPr>
          <p:nvPr/>
        </p:nvSpPr>
        <p:spPr bwMode="auto">
          <a:xfrm>
            <a:off x="2359061" y="912811"/>
            <a:ext cx="7620000" cy="36513"/>
          </a:xfrm>
          <a:prstGeom prst="rect">
            <a:avLst/>
          </a:prstGeom>
          <a:solidFill>
            <a:srgbClr val="33CCCC"/>
          </a:solidFill>
          <a:ln w="9525">
            <a:noFill/>
            <a:miter lim="800000"/>
            <a:headEnd/>
            <a:tailEnd/>
          </a:ln>
        </p:spPr>
        <p:txBody>
          <a:bodyPr wrap="none" anchor="ctr"/>
          <a:lstStyle/>
          <a:p>
            <a:endParaRPr lang="en-US"/>
          </a:p>
        </p:txBody>
      </p:sp>
      <p:sp>
        <p:nvSpPr>
          <p:cNvPr id="4" name="TextBox 3">
            <a:extLst>
              <a:ext uri="{FF2B5EF4-FFF2-40B4-BE49-F238E27FC236}">
                <a16:creationId xmlns:a16="http://schemas.microsoft.com/office/drawing/2014/main" id="{2741483C-2761-6398-AC6B-AD6A14E47806}"/>
              </a:ext>
            </a:extLst>
          </p:cNvPr>
          <p:cNvSpPr txBox="1"/>
          <p:nvPr/>
        </p:nvSpPr>
        <p:spPr>
          <a:xfrm>
            <a:off x="514755" y="1237834"/>
            <a:ext cx="11067257"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a:latin typeface="Times New Roman"/>
              <a:cs typeface="Arial"/>
            </a:endParaRPr>
          </a:p>
          <a:p>
            <a:r>
              <a:rPr lang="en-US" sz="1600">
                <a:latin typeface="Times New Roman"/>
                <a:cs typeface="Arial"/>
              </a:rPr>
              <a:t>[6] </a:t>
            </a:r>
            <a:r>
              <a:rPr lang="en-US" sz="1600" b="1">
                <a:latin typeface="Times New Roman"/>
                <a:cs typeface="Arial"/>
              </a:rPr>
              <a:t>Yuan, J., Tang, R., Jiang, X., Hu, X.</a:t>
            </a:r>
            <a:r>
              <a:rPr lang="en-US" sz="1600">
                <a:latin typeface="Times New Roman"/>
                <a:cs typeface="Arial"/>
              </a:rPr>
              <a:t> (2024). </a:t>
            </a:r>
            <a:r>
              <a:rPr lang="en-US" sz="1600" i="1">
                <a:latin typeface="Times New Roman"/>
                <a:cs typeface="Arial"/>
              </a:rPr>
              <a:t>Large Language Models for Healthcare Data Augmentation: An Example on Patient-Trial Matching</a:t>
            </a:r>
            <a:r>
              <a:rPr lang="en-US" sz="1600">
                <a:latin typeface="Times New Roman"/>
                <a:cs typeface="Arial"/>
              </a:rPr>
              <a:t>. </a:t>
            </a:r>
            <a:r>
              <a:rPr lang="en-US" sz="1600" i="1">
                <a:latin typeface="Times New Roman"/>
                <a:cs typeface="Arial"/>
              </a:rPr>
              <a:t>AMIA Annual Symposium Proceedings</a:t>
            </a:r>
            <a:r>
              <a:rPr lang="en-US" sz="1600">
                <a:latin typeface="Times New Roman"/>
                <a:cs typeface="Arial"/>
              </a:rPr>
              <a:t>, 2023:1324–1333. PMID: 38222339; PMCID: PMC10785941.</a:t>
            </a:r>
            <a:endParaRPr lang="en-US" sz="1600">
              <a:latin typeface="Times New Roman"/>
              <a:cs typeface="Times New Roman"/>
            </a:endParaRPr>
          </a:p>
          <a:p>
            <a:endParaRPr lang="en-US" sz="1600">
              <a:latin typeface="Times New Roman"/>
              <a:cs typeface="Arial"/>
            </a:endParaRPr>
          </a:p>
          <a:p>
            <a:r>
              <a:rPr lang="en-US" sz="1600">
                <a:latin typeface="Times New Roman"/>
                <a:cs typeface="Arial"/>
              </a:rPr>
              <a:t>[7] </a:t>
            </a:r>
            <a:r>
              <a:rPr lang="en-US" sz="1600" b="1">
                <a:latin typeface="Times New Roman"/>
                <a:cs typeface="Arial"/>
              </a:rPr>
              <a:t>Wang, K., Cui, H., Zhu, Y., et al.</a:t>
            </a:r>
            <a:r>
              <a:rPr lang="en-US" sz="1600">
                <a:latin typeface="Times New Roman"/>
                <a:cs typeface="Arial"/>
              </a:rPr>
              <a:t> (2024). </a:t>
            </a:r>
            <a:r>
              <a:rPr lang="en-US" sz="1600" i="1">
                <a:latin typeface="Times New Roman"/>
                <a:cs typeface="Arial"/>
              </a:rPr>
              <a:t>Evaluation of an Artificial Intelligence-Based Clinical Trial Matching System in Chinese Patients with Hepatocellular Carcinoma: A Retrospective Study</a:t>
            </a:r>
            <a:r>
              <a:rPr lang="en-US" sz="1600">
                <a:latin typeface="Times New Roman"/>
                <a:cs typeface="Arial"/>
              </a:rPr>
              <a:t>. </a:t>
            </a:r>
            <a:r>
              <a:rPr lang="en-US" sz="1600" i="1">
                <a:latin typeface="Times New Roman"/>
                <a:cs typeface="Arial"/>
              </a:rPr>
              <a:t>BMC Cancer</a:t>
            </a:r>
            <a:r>
              <a:rPr lang="en-US" sz="1600">
                <a:latin typeface="Times New Roman"/>
                <a:cs typeface="Arial"/>
              </a:rPr>
              <a:t>, </a:t>
            </a:r>
            <a:r>
              <a:rPr lang="en-US" sz="1600" b="1">
                <a:latin typeface="Times New Roman"/>
                <a:cs typeface="Arial"/>
              </a:rPr>
              <a:t>24</a:t>
            </a:r>
            <a:r>
              <a:rPr lang="en-US" sz="1600">
                <a:latin typeface="Times New Roman"/>
                <a:cs typeface="Arial"/>
              </a:rPr>
              <a:t>, 246. </a:t>
            </a:r>
            <a:r>
              <a:rPr lang="en-US" sz="1600">
                <a:latin typeface="Times New Roman"/>
                <a:cs typeface="Arial"/>
                <a:hlinkClick r:id="rId2"/>
              </a:rPr>
              <a:t>https://doi.org/10.1186/s12885-024-11959-7</a:t>
            </a:r>
            <a:endParaRPr lang="en-US" sz="1600">
              <a:latin typeface="Times New Roman"/>
              <a:cs typeface="Times New Roman"/>
            </a:endParaRPr>
          </a:p>
          <a:p>
            <a:endParaRPr lang="en-US" sz="1600">
              <a:latin typeface="Times New Roman"/>
              <a:cs typeface="Arial"/>
            </a:endParaRPr>
          </a:p>
          <a:p>
            <a:r>
              <a:rPr lang="en-US" sz="1600">
                <a:latin typeface="Times New Roman"/>
                <a:cs typeface="Arial"/>
              </a:rPr>
              <a:t>[8] </a:t>
            </a:r>
            <a:r>
              <a:rPr lang="en-US" sz="1600" b="1">
                <a:latin typeface="Times New Roman"/>
                <a:cs typeface="Arial"/>
              </a:rPr>
              <a:t>Gupta, S., Basu, A., Nievas, M., et al.</a:t>
            </a:r>
            <a:r>
              <a:rPr lang="en-US" sz="1600">
                <a:latin typeface="Times New Roman"/>
                <a:cs typeface="Arial"/>
              </a:rPr>
              <a:t> (2024). </a:t>
            </a:r>
            <a:r>
              <a:rPr lang="en-US" sz="1600" i="1">
                <a:latin typeface="Times New Roman"/>
                <a:cs typeface="Arial"/>
              </a:rPr>
              <a:t>PRISM: Patient Records Interpretation for Semantic Clinical Trial Matching System Using Large Language Models</a:t>
            </a:r>
            <a:r>
              <a:rPr lang="en-US" sz="1600">
                <a:latin typeface="Times New Roman"/>
                <a:cs typeface="Arial"/>
              </a:rPr>
              <a:t>. </a:t>
            </a:r>
            <a:r>
              <a:rPr lang="en-US" sz="1600" i="1" err="1">
                <a:latin typeface="Times New Roman"/>
                <a:cs typeface="Arial"/>
              </a:rPr>
              <a:t>npj</a:t>
            </a:r>
            <a:r>
              <a:rPr lang="en-US" sz="1600" i="1">
                <a:latin typeface="Times New Roman"/>
                <a:cs typeface="Arial"/>
              </a:rPr>
              <a:t> Digital Medicine</a:t>
            </a:r>
            <a:r>
              <a:rPr lang="en-US" sz="1600">
                <a:latin typeface="Times New Roman"/>
                <a:cs typeface="Arial"/>
              </a:rPr>
              <a:t>, </a:t>
            </a:r>
            <a:r>
              <a:rPr lang="en-US" sz="1600" b="1">
                <a:latin typeface="Times New Roman"/>
                <a:cs typeface="Arial"/>
              </a:rPr>
              <a:t>7</a:t>
            </a:r>
            <a:r>
              <a:rPr lang="en-US" sz="1600">
                <a:latin typeface="Times New Roman"/>
                <a:cs typeface="Arial"/>
              </a:rPr>
              <a:t>, 305. </a:t>
            </a:r>
            <a:r>
              <a:rPr lang="en-US" sz="1600">
                <a:latin typeface="Times New Roman"/>
                <a:cs typeface="Arial"/>
                <a:hlinkClick r:id="rId3"/>
              </a:rPr>
              <a:t>https://doi.org/10.1038/s41746-024-01274-7</a:t>
            </a:r>
            <a:endParaRPr lang="en-US" sz="1600">
              <a:latin typeface="Times New Roman"/>
              <a:cs typeface="Times New Roman"/>
            </a:endParaRPr>
          </a:p>
          <a:p>
            <a:endParaRPr lang="en-US" sz="1600">
              <a:latin typeface="Times New Roman"/>
              <a:cs typeface="Arial"/>
            </a:endParaRPr>
          </a:p>
          <a:p>
            <a:r>
              <a:rPr lang="en-US" sz="1600">
                <a:latin typeface="Times New Roman"/>
                <a:cs typeface="Arial"/>
              </a:rPr>
              <a:t>[9] </a:t>
            </a:r>
            <a:r>
              <a:rPr lang="en-US" sz="1600" b="1">
                <a:latin typeface="Times New Roman"/>
                <a:cs typeface="Arial"/>
              </a:rPr>
              <a:t>Beattie, J., Neufeld, S., Yang, D., Chukwuma, C., Gul, A., Desai, N., Jiang, S., </a:t>
            </a:r>
            <a:r>
              <a:rPr lang="en-US" sz="1600" b="1" err="1">
                <a:latin typeface="Times New Roman"/>
                <a:cs typeface="Arial"/>
              </a:rPr>
              <a:t>Dohopolski</a:t>
            </a:r>
            <a:r>
              <a:rPr lang="en-US" sz="1600" b="1">
                <a:latin typeface="Times New Roman"/>
                <a:cs typeface="Arial"/>
              </a:rPr>
              <a:t>, M.</a:t>
            </a:r>
            <a:r>
              <a:rPr lang="en-US" sz="1600">
                <a:latin typeface="Times New Roman"/>
                <a:cs typeface="Arial"/>
              </a:rPr>
              <a:t> (2024). </a:t>
            </a:r>
            <a:r>
              <a:rPr lang="en-US" sz="1600" i="1">
                <a:latin typeface="Times New Roman"/>
                <a:cs typeface="Arial"/>
              </a:rPr>
              <a:t>Utilizing Large Language Models for Enhanced Clinical Trial Matching: A Study on Automation in Patient Screening</a:t>
            </a:r>
            <a:r>
              <a:rPr lang="en-US" sz="1600">
                <a:latin typeface="Times New Roman"/>
                <a:cs typeface="Arial"/>
              </a:rPr>
              <a:t>. </a:t>
            </a:r>
            <a:r>
              <a:rPr lang="en-US" sz="1600" i="1">
                <a:latin typeface="Times New Roman"/>
                <a:cs typeface="Arial"/>
              </a:rPr>
              <a:t>Cureus</a:t>
            </a:r>
            <a:r>
              <a:rPr lang="en-US" sz="1600">
                <a:latin typeface="Times New Roman"/>
                <a:cs typeface="Arial"/>
              </a:rPr>
              <a:t>, </a:t>
            </a:r>
            <a:r>
              <a:rPr lang="en-US" sz="1600" b="1">
                <a:latin typeface="Times New Roman"/>
                <a:cs typeface="Arial"/>
              </a:rPr>
              <a:t>16</a:t>
            </a:r>
            <a:r>
              <a:rPr lang="en-US" sz="1600">
                <a:latin typeface="Times New Roman"/>
                <a:cs typeface="Arial"/>
              </a:rPr>
              <a:t>(5), e60044. DOI: </a:t>
            </a:r>
            <a:r>
              <a:rPr lang="en-US" sz="1600">
                <a:latin typeface="Times New Roman"/>
                <a:cs typeface="Arial"/>
                <a:hlinkClick r:id="rId4"/>
              </a:rPr>
              <a:t>10.7759/cureus.60044</a:t>
            </a:r>
            <a:r>
              <a:rPr lang="en-US" sz="1600">
                <a:latin typeface="Times New Roman"/>
                <a:cs typeface="Arial"/>
              </a:rPr>
              <a:t>. PMID: 38854210; PMCID: PMC11162699.</a:t>
            </a:r>
            <a:endParaRPr lang="en-US" sz="1600">
              <a:latin typeface="Times New Roman"/>
            </a:endParaRPr>
          </a:p>
          <a:p>
            <a:endParaRPr lang="en-US">
              <a:cs typeface="Arial"/>
            </a:endParaRPr>
          </a:p>
        </p:txBody>
      </p:sp>
    </p:spTree>
    <p:extLst>
      <p:ext uri="{BB962C8B-B14F-4D97-AF65-F5344CB8AC3E}">
        <p14:creationId xmlns:p14="http://schemas.microsoft.com/office/powerpoint/2010/main" val="79723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82330" y="3074772"/>
            <a:ext cx="2942874" cy="707886"/>
          </a:xfrm>
          <a:prstGeom prst="rect">
            <a:avLst/>
          </a:prstGeom>
        </p:spPr>
        <p:txBody>
          <a:bodyPr wrap="square" lIns="91440" tIns="45720" rIns="91440" bIns="45720" anchor="t">
            <a:spAutoFit/>
          </a:bodyPr>
          <a:lstStyle/>
          <a:p>
            <a:pPr algn="r"/>
            <a:r>
              <a:rPr lang="en-US" sz="4000">
                <a:solidFill>
                  <a:srgbClr val="FF0000"/>
                </a:solidFill>
                <a:latin typeface="Trebuchet MS"/>
              </a:rPr>
              <a:t>Thank You!!</a:t>
            </a:r>
            <a:endParaRPr lang="en-US" sz="4000">
              <a:solidFill>
                <a:srgbClr val="FF0000"/>
              </a:solidFill>
              <a:latin typeface="Trebuchet MS"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286000" y="1752600"/>
            <a:ext cx="7315200" cy="4724400"/>
          </a:xfrm>
          <a:prstGeom prst="rect">
            <a:avLst/>
          </a:prstGeom>
        </p:spPr>
        <p:txBody>
          <a:bodyPr/>
          <a:lstStyle/>
          <a:p>
            <a:pPr marL="685791" indent="-342900" algn="just" eaLnBrk="0" hangingPunct="0">
              <a:spcBef>
                <a:spcPct val="20000"/>
              </a:spcBef>
              <a:buFont typeface="Arial" panose="020B0604020202020204" pitchFamily="34" charset="0"/>
              <a:buChar char="•"/>
              <a:defRPr/>
            </a:pPr>
            <a:endParaRPr lang="en-IN" sz="2000" kern="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IN" sz="2000" kern="0">
              <a:solidFill>
                <a:srgbClr val="0000FF"/>
              </a:solidFill>
              <a:latin typeface="Trebuchet MS" pitchFamily="34" charset="0"/>
            </a:endParaRPr>
          </a:p>
          <a:p>
            <a:pPr marL="685791" indent="-342900" algn="just" eaLnBrk="0" hangingPunct="0">
              <a:spcBef>
                <a:spcPts val="0"/>
              </a:spcBef>
              <a:spcAft>
                <a:spcPts val="0"/>
              </a:spcAft>
              <a:buFont typeface="Arial" panose="020B0604020202020204" pitchFamily="34" charset="0"/>
              <a:buChar char="•"/>
              <a:defRPr/>
            </a:pPr>
            <a:r>
              <a:rPr lang="en-IN" sz="2400">
                <a:solidFill>
                  <a:srgbClr val="0033CC"/>
                </a:solidFill>
                <a:latin typeface="Trebuchet MS"/>
              </a:rPr>
              <a:t>Abstract</a:t>
            </a:r>
          </a:p>
          <a:p>
            <a:pPr marL="685791" indent="-342900" algn="just" eaLnBrk="0" hangingPunct="0">
              <a:spcBef>
                <a:spcPts val="0"/>
              </a:spcBef>
              <a:spcAft>
                <a:spcPts val="0"/>
              </a:spcAft>
              <a:buFont typeface="Arial" panose="020B0604020202020204" pitchFamily="34" charset="0"/>
              <a:buChar char="•"/>
              <a:defRPr/>
            </a:pPr>
            <a:r>
              <a:rPr lang="en-IN" sz="2400">
                <a:solidFill>
                  <a:srgbClr val="0033CC"/>
                </a:solidFill>
                <a:latin typeface="Trebuchet MS"/>
              </a:rPr>
              <a:t>Problem Statement &amp; Objectives</a:t>
            </a:r>
          </a:p>
          <a:p>
            <a:pPr marL="685791" indent="-342900" algn="just" eaLnBrk="0" hangingPunct="0">
              <a:spcBef>
                <a:spcPts val="0"/>
              </a:spcBef>
              <a:spcAft>
                <a:spcPts val="0"/>
              </a:spcAft>
              <a:buFont typeface="Arial" panose="020B0604020202020204" pitchFamily="34" charset="0"/>
              <a:buChar char="•"/>
              <a:defRPr/>
            </a:pPr>
            <a:r>
              <a:rPr lang="en-IN" sz="2400">
                <a:solidFill>
                  <a:srgbClr val="0033CC"/>
                </a:solidFill>
                <a:latin typeface="Trebuchet MS"/>
              </a:rPr>
              <a:t>Proposed Methodology</a:t>
            </a:r>
          </a:p>
          <a:p>
            <a:pPr marL="685791" indent="-342900" algn="just" eaLnBrk="0" hangingPunct="0">
              <a:spcBef>
                <a:spcPts val="0"/>
              </a:spcBef>
              <a:spcAft>
                <a:spcPts val="0"/>
              </a:spcAft>
              <a:buFont typeface="Arial" panose="020B0604020202020204" pitchFamily="34" charset="0"/>
              <a:buChar char="•"/>
              <a:defRPr/>
            </a:pPr>
            <a:r>
              <a:rPr lang="en-IN" sz="2400">
                <a:solidFill>
                  <a:srgbClr val="0033CC"/>
                </a:solidFill>
                <a:latin typeface="Trebuchet MS"/>
              </a:rPr>
              <a:t>Novelty</a:t>
            </a:r>
          </a:p>
          <a:p>
            <a:pPr marL="685791" indent="-342900" algn="just" eaLnBrk="0" hangingPunct="0">
              <a:spcBef>
                <a:spcPts val="0"/>
              </a:spcBef>
              <a:spcAft>
                <a:spcPts val="0"/>
              </a:spcAft>
              <a:buFont typeface="Arial" panose="020B0604020202020204" pitchFamily="34" charset="0"/>
              <a:buChar char="•"/>
              <a:defRPr/>
            </a:pPr>
            <a:r>
              <a:rPr lang="en-IN" sz="2400">
                <a:solidFill>
                  <a:srgbClr val="0033CC"/>
                </a:solidFill>
                <a:latin typeface="Trebuchet MS"/>
              </a:rPr>
              <a:t>Literature Survey</a:t>
            </a:r>
          </a:p>
          <a:p>
            <a:pPr marL="685791" indent="-342900" algn="just" eaLnBrk="0" hangingPunct="0">
              <a:spcBef>
                <a:spcPts val="0"/>
              </a:spcBef>
              <a:spcAft>
                <a:spcPts val="0"/>
              </a:spcAft>
              <a:buFont typeface="Arial" panose="020B0604020202020204" pitchFamily="34" charset="0"/>
              <a:buChar char="•"/>
              <a:defRPr/>
            </a:pPr>
            <a:r>
              <a:rPr lang="en-IN" sz="2400">
                <a:solidFill>
                  <a:srgbClr val="0033CC"/>
                </a:solidFill>
                <a:latin typeface="Trebuchet MS"/>
              </a:rPr>
              <a:t>Architecture diagram</a:t>
            </a: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A</a:t>
            </a:r>
            <a:r>
              <a:rPr lang="en-IN" sz="2400">
                <a:solidFill>
                  <a:srgbClr val="FF0000"/>
                </a:solidFill>
                <a:latin typeface="Trebuchet MS" pitchFamily="34" charset="0"/>
              </a:rPr>
              <a:t>bstract</a:t>
            </a:r>
            <a:endParaRPr lang="en-US" sz="2400">
              <a:solidFill>
                <a:srgbClr val="FF0000"/>
              </a:solidFill>
              <a:latin typeface="Trebuchet MS" pitchFamily="34" charset="0"/>
            </a:endParaRPr>
          </a:p>
        </p:txBody>
      </p:sp>
      <p:sp>
        <p:nvSpPr>
          <p:cNvPr id="2" name="TextBox 1">
            <a:extLst>
              <a:ext uri="{FF2B5EF4-FFF2-40B4-BE49-F238E27FC236}">
                <a16:creationId xmlns:a16="http://schemas.microsoft.com/office/drawing/2014/main" id="{E6412691-A6D4-FDDB-46BA-3836FD0B4C1B}"/>
              </a:ext>
            </a:extLst>
          </p:cNvPr>
          <p:cNvSpPr txBox="1"/>
          <p:nvPr/>
        </p:nvSpPr>
        <p:spPr>
          <a:xfrm>
            <a:off x="1621481" y="1968941"/>
            <a:ext cx="8815383" cy="33475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spcAft>
                <a:spcPts val="0"/>
              </a:spcAft>
              <a:buFont typeface="Arial"/>
              <a:buChar char="•"/>
            </a:pPr>
            <a:r>
              <a:rPr lang="en-US">
                <a:latin typeface="Times New Roman"/>
                <a:cs typeface="Arial"/>
              </a:rPr>
              <a:t>Clinical trial matching remains a critical challenge due to unstructured eligibility criteria and the vast scale of trial data leading to trials taking many years to complete. </a:t>
            </a:r>
          </a:p>
          <a:p>
            <a:pPr marL="285750" indent="-285750">
              <a:lnSpc>
                <a:spcPct val="90000"/>
              </a:lnSpc>
              <a:spcBef>
                <a:spcPts val="1000"/>
              </a:spcBef>
              <a:spcAft>
                <a:spcPts val="0"/>
              </a:spcAft>
              <a:buFont typeface="Arial"/>
              <a:buChar char="•"/>
            </a:pPr>
            <a:r>
              <a:rPr lang="en-US">
                <a:latin typeface="Times New Roman"/>
                <a:cs typeface="Arial"/>
              </a:rPr>
              <a:t>Traditional keyword-based search methods often fail to capture semantic relevance in patient-trial alignment.</a:t>
            </a:r>
          </a:p>
          <a:p>
            <a:pPr marL="285750" indent="-285750">
              <a:lnSpc>
                <a:spcPct val="90000"/>
              </a:lnSpc>
              <a:spcBef>
                <a:spcPts val="1000"/>
              </a:spcBef>
              <a:spcAft>
                <a:spcPts val="0"/>
              </a:spcAft>
              <a:buFont typeface="Arial"/>
              <a:buChar char="•"/>
            </a:pPr>
            <a:r>
              <a:rPr lang="en-US">
                <a:latin typeface="Times New Roman"/>
                <a:cs typeface="Arial"/>
              </a:rPr>
              <a:t>We present a retrieval-augmented framework that combines </a:t>
            </a:r>
            <a:r>
              <a:rPr lang="en-US" err="1">
                <a:latin typeface="Times New Roman"/>
                <a:cs typeface="Arial"/>
              </a:rPr>
              <a:t>ClinicalBERT</a:t>
            </a:r>
            <a:r>
              <a:rPr lang="en-US">
                <a:latin typeface="Times New Roman"/>
                <a:cs typeface="Arial"/>
              </a:rPr>
              <a:t>-based dense retrieval with </a:t>
            </a:r>
            <a:r>
              <a:rPr lang="en-US" err="1">
                <a:latin typeface="Times New Roman"/>
                <a:cs typeface="Arial"/>
              </a:rPr>
              <a:t>alightweight</a:t>
            </a:r>
            <a:r>
              <a:rPr lang="en-US">
                <a:latin typeface="Times New Roman"/>
                <a:cs typeface="Arial"/>
              </a:rPr>
              <a:t> LLM for reasoning over top-ranked trials. </a:t>
            </a:r>
          </a:p>
          <a:p>
            <a:pPr marL="285750" indent="-285750">
              <a:lnSpc>
                <a:spcPct val="90000"/>
              </a:lnSpc>
              <a:spcBef>
                <a:spcPts val="1000"/>
              </a:spcBef>
              <a:spcAft>
                <a:spcPts val="0"/>
              </a:spcAft>
              <a:buFont typeface="Arial"/>
              <a:buChar char="•"/>
            </a:pPr>
            <a:r>
              <a:rPr lang="en-US">
                <a:latin typeface="Times New Roman"/>
                <a:cs typeface="Arial"/>
              </a:rPr>
              <a:t>This setup enables interpretable, context-aware trial recommendations. Our approach demonstrates </a:t>
            </a:r>
            <a:r>
              <a:rPr lang="en-US" err="1">
                <a:latin typeface="Times New Roman"/>
                <a:cs typeface="Arial"/>
              </a:rPr>
              <a:t>efficientsemantic</a:t>
            </a:r>
            <a:r>
              <a:rPr lang="en-US">
                <a:latin typeface="Times New Roman"/>
                <a:cs typeface="Arial"/>
              </a:rPr>
              <a:t> retrieval and produces coherent justifications without requiring costly APIs. </a:t>
            </a:r>
          </a:p>
          <a:p>
            <a:pPr marL="285750" indent="-285750">
              <a:lnSpc>
                <a:spcPct val="90000"/>
              </a:lnSpc>
              <a:spcBef>
                <a:spcPts val="1000"/>
              </a:spcBef>
              <a:spcAft>
                <a:spcPts val="0"/>
              </a:spcAft>
              <a:buFont typeface="Arial"/>
              <a:buChar char="•"/>
            </a:pPr>
            <a:r>
              <a:rPr lang="en-US">
                <a:latin typeface="Times New Roman"/>
                <a:cs typeface="Arial"/>
              </a:rPr>
              <a:t>Results indicate strong alignment between retrieved trials and query intent, showing the feasibility of low-resource clinical RAG systems.</a:t>
            </a:r>
            <a:endParaRPr lang="en-US">
              <a:latin typeface="Times New Roman"/>
            </a:endParaRPr>
          </a:p>
        </p:txBody>
      </p:sp>
    </p:spTree>
    <p:extLst>
      <p:ext uri="{BB962C8B-B14F-4D97-AF65-F5344CB8AC3E}">
        <p14:creationId xmlns:p14="http://schemas.microsoft.com/office/powerpoint/2010/main" val="381103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295400" y="1747730"/>
            <a:ext cx="9372600" cy="4211931"/>
          </a:xfrm>
          <a:prstGeom prst="rect">
            <a:avLst/>
          </a:prstGeom>
        </p:spPr>
        <p:txBody>
          <a:bodyPr/>
          <a:lstStyle/>
          <a:p>
            <a:pPr marL="342891" algn="just" eaLnBrk="0" hangingPunct="0">
              <a:spcBef>
                <a:spcPts val="0"/>
              </a:spcBef>
              <a:spcAft>
                <a:spcPts val="0"/>
              </a:spcAft>
              <a:defRPr/>
            </a:pPr>
            <a:endParaRPr lang="en-IN" sz="1600">
              <a:latin typeface="Trebuchet MS"/>
              <a:sym typeface="Trebuchet MS"/>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P</a:t>
            </a:r>
            <a:r>
              <a:rPr lang="en-IN" sz="2400">
                <a:solidFill>
                  <a:srgbClr val="FF0000"/>
                </a:solidFill>
                <a:latin typeface="Trebuchet MS" pitchFamily="34" charset="0"/>
              </a:rPr>
              <a:t>roblem statement</a:t>
            </a:r>
            <a:endParaRPr lang="en-US" sz="2400">
              <a:solidFill>
                <a:srgbClr val="FF0000"/>
              </a:solidFill>
              <a:latin typeface="Trebuchet MS" pitchFamily="34" charset="0"/>
            </a:endParaRPr>
          </a:p>
        </p:txBody>
      </p:sp>
      <p:sp>
        <p:nvSpPr>
          <p:cNvPr id="2" name="TextBox 1">
            <a:extLst>
              <a:ext uri="{FF2B5EF4-FFF2-40B4-BE49-F238E27FC236}">
                <a16:creationId xmlns:a16="http://schemas.microsoft.com/office/drawing/2014/main" id="{9470E9FF-9C97-086D-58CA-79A21583CE80}"/>
              </a:ext>
            </a:extLst>
          </p:cNvPr>
          <p:cNvSpPr txBox="1"/>
          <p:nvPr/>
        </p:nvSpPr>
        <p:spPr>
          <a:xfrm>
            <a:off x="1299574" y="2020417"/>
            <a:ext cx="958263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Times New Roman"/>
                <a:cs typeface="Arial"/>
              </a:rPr>
              <a:t>The path from drug discovery to patient access is complicated, expensive, and time-consuming. Current methods rely heavily on manual processes, resulting in inefficiencies, high costs, and delays in recruitment.</a:t>
            </a:r>
            <a:endParaRPr lang="en-US">
              <a:cs typeface="Arial" charset="0"/>
            </a:endParaRPr>
          </a:p>
          <a:p>
            <a:pPr marL="285750" indent="-285750">
              <a:buFont typeface="Arial"/>
              <a:buChar char="•"/>
            </a:pPr>
            <a:r>
              <a:rPr lang="en-US">
                <a:latin typeface="Times New Roman"/>
                <a:cs typeface="Arial"/>
              </a:rPr>
              <a:t> Patients often struggle to find trials that fit their medical conditions, while sponsors face recruitment shortfalls that can jeopardize trial timelines and outcomes. </a:t>
            </a:r>
            <a:endParaRPr lang="en-US">
              <a:cs typeface="Arial" charset="0"/>
            </a:endParaRPr>
          </a:p>
          <a:p>
            <a:pPr marL="285750" indent="-285750">
              <a:buFont typeface="Arial"/>
              <a:buChar char="•"/>
            </a:pPr>
            <a:r>
              <a:rPr lang="en-US" b="1">
                <a:latin typeface="Times New Roman"/>
                <a:cs typeface="Arial"/>
              </a:rPr>
              <a:t>Generative AI has the potential to slow growing costs and transform the landscape of clinical development </a:t>
            </a:r>
            <a:r>
              <a:rPr lang="en-US">
                <a:latin typeface="Times New Roman"/>
                <a:cs typeface="Arial"/>
              </a:rPr>
              <a:t>by accelerating tasks across the clinical life cycle. </a:t>
            </a:r>
            <a:endParaRPr lang="en-US">
              <a:cs typeface="Arial"/>
            </a:endParaRPr>
          </a:p>
          <a:p>
            <a:pPr marL="285750" indent="-285750">
              <a:buFont typeface="Arial"/>
              <a:buChar char="•"/>
            </a:pPr>
            <a:r>
              <a:rPr lang="en-US">
                <a:latin typeface="Times New Roman"/>
                <a:cs typeface="Arial"/>
              </a:rPr>
              <a:t>An AI-powered solution for clinical trial matching could address these issues by automating and optimizing the process. </a:t>
            </a:r>
            <a:endParaRPr lang="en-US">
              <a:cs typeface="Arial"/>
            </a:endParaRPr>
          </a:p>
          <a:p>
            <a:pPr marL="285750" indent="-285750">
              <a:buFont typeface="Arial"/>
              <a:buChar char="•"/>
            </a:pPr>
            <a:r>
              <a:rPr lang="en-US">
                <a:latin typeface="Times New Roman"/>
                <a:cs typeface="Arial"/>
              </a:rPr>
              <a:t>Such a system would analyze patient health data, medical history, and trial eligibility criteria to provide precise matches in real time. This approach aims to improve recruitment efficiency, enhance patient experiences, and accelerate the development of life-saving therapies. </a:t>
            </a:r>
            <a:endParaRPr lang="en-US">
              <a:cs typeface="Arial"/>
            </a:endParaRPr>
          </a:p>
        </p:txBody>
      </p:sp>
    </p:spTree>
    <p:extLst>
      <p:ext uri="{BB962C8B-B14F-4D97-AF65-F5344CB8AC3E}">
        <p14:creationId xmlns:p14="http://schemas.microsoft.com/office/powerpoint/2010/main" val="4205369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4F085-AC9E-1960-6C8C-7F82A862151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69B0B1E-ABE0-4B45-44F6-71AC67ADA07A}"/>
              </a:ext>
            </a:extLst>
          </p:cNvPr>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a:extLst>
              <a:ext uri="{FF2B5EF4-FFF2-40B4-BE49-F238E27FC236}">
                <a16:creationId xmlns:a16="http://schemas.microsoft.com/office/drawing/2014/main" id="{59CDEE3F-0EC8-C725-D51B-19C2F9812A7C}"/>
              </a:ext>
            </a:extLst>
          </p:cNvPr>
          <p:cNvSpPr txBox="1">
            <a:spLocks noChangeArrowheads="1"/>
          </p:cNvSpPr>
          <p:nvPr/>
        </p:nvSpPr>
        <p:spPr bwMode="auto">
          <a:xfrm>
            <a:off x="2819400" y="990600"/>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Novelty</a:t>
            </a:r>
          </a:p>
        </p:txBody>
      </p:sp>
      <p:sp>
        <p:nvSpPr>
          <p:cNvPr id="4" name="TextBox 3">
            <a:extLst>
              <a:ext uri="{FF2B5EF4-FFF2-40B4-BE49-F238E27FC236}">
                <a16:creationId xmlns:a16="http://schemas.microsoft.com/office/drawing/2014/main" id="{63C5BD4D-68C9-1EC7-338C-B612A3AA6D9D}"/>
              </a:ext>
            </a:extLst>
          </p:cNvPr>
          <p:cNvSpPr txBox="1"/>
          <p:nvPr/>
        </p:nvSpPr>
        <p:spPr>
          <a:xfrm>
            <a:off x="1119312" y="2136237"/>
            <a:ext cx="10148964" cy="23432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spcAft>
                <a:spcPts val="0"/>
              </a:spcAft>
              <a:buFont typeface="Arial"/>
              <a:buChar char="•"/>
            </a:pPr>
            <a:r>
              <a:rPr lang="en-IN">
                <a:latin typeface="Times New Roman"/>
                <a:cs typeface="Times New Roman"/>
              </a:rPr>
              <a:t>This project introduces an approach to leveraging generative AI (Gen AI) in clinical trials. </a:t>
            </a:r>
          </a:p>
          <a:p>
            <a:pPr marL="285750" indent="-285750">
              <a:lnSpc>
                <a:spcPct val="90000"/>
              </a:lnSpc>
              <a:spcBef>
                <a:spcPts val="1000"/>
              </a:spcBef>
              <a:spcAft>
                <a:spcPts val="0"/>
              </a:spcAft>
              <a:buFont typeface="Arial"/>
              <a:buChar char="•"/>
            </a:pPr>
            <a:r>
              <a:rPr lang="en-IN" dirty="0">
                <a:latin typeface="Times New Roman"/>
                <a:cs typeface="Times New Roman"/>
              </a:rPr>
              <a:t>The system aims to integrates electronic health records (EHRs), patient feedback, and clinical trials, to create predictive models for trial success and patient </a:t>
            </a:r>
            <a:r>
              <a:rPr lang="en-IN">
                <a:latin typeface="Times New Roman"/>
                <a:cs typeface="Times New Roman"/>
              </a:rPr>
              <a:t>outcomes. The system incorporates explainable AI </a:t>
            </a:r>
            <a:r>
              <a:rPr lang="en-IN" dirty="0">
                <a:latin typeface="Times New Roman"/>
                <a:cs typeface="Times New Roman"/>
              </a:rPr>
              <a:t>mechanisms, ensuring that all trial matching and protocol optimization decisions are transparent and interpretable for stakeholders. By providing clear justifications for AI-driven decisions, this approach builds trust among researchers, patients, and regulators while addressing ethical concerns. </a:t>
            </a:r>
          </a:p>
          <a:p>
            <a:pPr marL="285750" indent="-285750">
              <a:lnSpc>
                <a:spcPct val="90000"/>
              </a:lnSpc>
              <a:spcBef>
                <a:spcPts val="1000"/>
              </a:spcBef>
              <a:spcAft>
                <a:spcPts val="0"/>
              </a:spcAft>
              <a:buFont typeface="Arial"/>
              <a:buChar char="•"/>
            </a:pPr>
            <a:r>
              <a:rPr lang="en-IN">
                <a:latin typeface="Times New Roman"/>
                <a:cs typeface="Times New Roman"/>
              </a:rPr>
              <a:t>These innovations streamline trial processes, reduce redundancies, and ensure compliance with privacy standards, offering a robust framework for modernizing clinical trials.</a:t>
            </a:r>
            <a:endParaRPr lang="en-US"/>
          </a:p>
        </p:txBody>
      </p:sp>
    </p:spTree>
    <p:extLst>
      <p:ext uri="{BB962C8B-B14F-4D97-AF65-F5344CB8AC3E}">
        <p14:creationId xmlns:p14="http://schemas.microsoft.com/office/powerpoint/2010/main" val="1813937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D6E145-8A4E-DFA1-AE4B-7127079CEEC1}"/>
              </a:ext>
            </a:extLst>
          </p:cNvPr>
          <p:cNvSpPr>
            <a:spLocks noChangeArrowheads="1"/>
          </p:cNvSpPr>
          <p:nvPr/>
        </p:nvSpPr>
        <p:spPr bwMode="auto">
          <a:xfrm>
            <a:off x="2522838" y="963317"/>
            <a:ext cx="7620000" cy="36513"/>
          </a:xfrm>
          <a:prstGeom prst="rect">
            <a:avLst/>
          </a:prstGeom>
          <a:solidFill>
            <a:srgbClr val="33CCCC"/>
          </a:solidFill>
          <a:ln w="9525">
            <a:noFill/>
            <a:miter lim="800000"/>
            <a:headEnd/>
            <a:tailEnd/>
          </a:ln>
        </p:spPr>
        <p:txBody>
          <a:bodyPr wrap="none" anchor="ctr"/>
          <a:lstStyle/>
          <a:p>
            <a:endParaRPr lang="en-US"/>
          </a:p>
        </p:txBody>
      </p:sp>
      <p:sp>
        <p:nvSpPr>
          <p:cNvPr id="5" name="Text Box 34">
            <a:extLst>
              <a:ext uri="{FF2B5EF4-FFF2-40B4-BE49-F238E27FC236}">
                <a16:creationId xmlns:a16="http://schemas.microsoft.com/office/drawing/2014/main" id="{F31F5515-55A8-D7E0-E114-35D553E5BAEA}"/>
              </a:ext>
            </a:extLst>
          </p:cNvPr>
          <p:cNvSpPr txBox="1">
            <a:spLocks noChangeArrowheads="1"/>
          </p:cNvSpPr>
          <p:nvPr/>
        </p:nvSpPr>
        <p:spPr bwMode="auto">
          <a:xfrm>
            <a:off x="2294238" y="403654"/>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P</a:t>
            </a:r>
            <a:r>
              <a:rPr lang="en-IN" sz="2400">
                <a:solidFill>
                  <a:srgbClr val="FF0000"/>
                </a:solidFill>
                <a:latin typeface="Trebuchet MS" pitchFamily="34" charset="0"/>
              </a:rPr>
              <a:t>roposed methodology </a:t>
            </a:r>
            <a:endParaRPr lang="en-US" sz="2400">
              <a:solidFill>
                <a:srgbClr val="FF0000"/>
              </a:solidFill>
              <a:latin typeface="Trebuchet MS" pitchFamily="34" charset="0"/>
            </a:endParaRPr>
          </a:p>
        </p:txBody>
      </p:sp>
      <p:sp>
        <p:nvSpPr>
          <p:cNvPr id="3" name="TextBox 2">
            <a:extLst>
              <a:ext uri="{FF2B5EF4-FFF2-40B4-BE49-F238E27FC236}">
                <a16:creationId xmlns:a16="http://schemas.microsoft.com/office/drawing/2014/main" id="{5B9E0A18-A9BB-EE2D-A08F-E4D5E6BD9877}"/>
              </a:ext>
            </a:extLst>
          </p:cNvPr>
          <p:cNvSpPr txBox="1"/>
          <p:nvPr/>
        </p:nvSpPr>
        <p:spPr>
          <a:xfrm>
            <a:off x="594866" y="1237625"/>
            <a:ext cx="11058060" cy="5109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Times New Roman"/>
                <a:cs typeface="Times New Roman"/>
              </a:rPr>
              <a:t>1. Data Collection &amp; Preprocessing</a:t>
            </a:r>
          </a:p>
          <a:p>
            <a:pPr marL="285750" indent="-285750">
              <a:buFont typeface="Arial"/>
              <a:buChar char="•"/>
            </a:pPr>
            <a:r>
              <a:rPr lang="en-US" sz="1400">
                <a:latin typeface="Times New Roman"/>
                <a:cs typeface="Arial"/>
              </a:rPr>
              <a:t>Collect structured and unstructured data from EHRs, clinical trial protocols, and public datasets.</a:t>
            </a:r>
            <a:endParaRPr lang="en-US" sz="1400">
              <a:latin typeface="Times New Roman"/>
              <a:cs typeface="Times New Roman"/>
            </a:endParaRPr>
          </a:p>
          <a:p>
            <a:pPr marL="285750" indent="-285750">
              <a:buFont typeface="Arial"/>
              <a:buChar char="•"/>
            </a:pPr>
            <a:r>
              <a:rPr lang="en-US" sz="1400">
                <a:latin typeface="Times New Roman"/>
                <a:cs typeface="Arial"/>
              </a:rPr>
              <a:t>Ensure compliance with differential privacy techniques.</a:t>
            </a:r>
            <a:endParaRPr lang="en-US" sz="1400">
              <a:latin typeface="Times New Roman"/>
              <a:cs typeface="Times New Roman"/>
            </a:endParaRPr>
          </a:p>
          <a:p>
            <a:pPr marL="285750" indent="-285750">
              <a:buFont typeface="Arial"/>
              <a:buChar char="•"/>
            </a:pPr>
            <a:r>
              <a:rPr lang="en-US" sz="1400">
                <a:latin typeface="Times New Roman"/>
                <a:cs typeface="Arial"/>
              </a:rPr>
              <a:t>Use Gen AI to generate synthetic patient records and eligibility criteria for data augmentation.</a:t>
            </a:r>
            <a:endParaRPr lang="en-US" sz="1400">
              <a:latin typeface="Times New Roman"/>
              <a:cs typeface="Times New Roman"/>
            </a:endParaRPr>
          </a:p>
          <a:p>
            <a:pPr marL="285750" indent="-285750">
              <a:buFont typeface="Arial"/>
              <a:buChar char="•"/>
            </a:pPr>
            <a:r>
              <a:rPr lang="en-US" sz="1400">
                <a:latin typeface="Times New Roman"/>
                <a:cs typeface="Arial"/>
              </a:rPr>
              <a:t>Convert unstructured text into structured formats.</a:t>
            </a:r>
            <a:endParaRPr lang="en-US" sz="1400">
              <a:latin typeface="Times New Roman"/>
              <a:cs typeface="Times New Roman"/>
            </a:endParaRPr>
          </a:p>
          <a:p>
            <a:pPr marL="285750" indent="-285750">
              <a:buFont typeface="Arial"/>
              <a:buChar char="•"/>
            </a:pPr>
            <a:endParaRPr lang="en-US" sz="1400">
              <a:latin typeface="Times New Roman"/>
              <a:cs typeface="Arial"/>
            </a:endParaRPr>
          </a:p>
          <a:p>
            <a:r>
              <a:rPr lang="en-US" sz="1400">
                <a:latin typeface="Times New Roman"/>
                <a:cs typeface="Times New Roman"/>
              </a:rPr>
              <a:t>2. Generative AI Model Development</a:t>
            </a:r>
          </a:p>
          <a:p>
            <a:pPr marL="285750" indent="-285750">
              <a:buFont typeface="Arial"/>
              <a:buChar char="•"/>
            </a:pPr>
            <a:r>
              <a:rPr lang="en-US" sz="1400">
                <a:latin typeface="Times New Roman"/>
                <a:cs typeface="Arial"/>
              </a:rPr>
              <a:t>Eligibility Extraction: Fine-tune LLMs to standardize trial criteria.</a:t>
            </a:r>
            <a:endParaRPr lang="en-US" sz="1400">
              <a:latin typeface="Times New Roman"/>
              <a:cs typeface="Times New Roman"/>
            </a:endParaRPr>
          </a:p>
          <a:p>
            <a:pPr marL="285750" indent="-285750">
              <a:buFont typeface="Arial"/>
              <a:buChar char="•"/>
            </a:pPr>
            <a:r>
              <a:rPr lang="en-US" sz="1400">
                <a:latin typeface="Times New Roman"/>
                <a:cs typeface="Arial"/>
              </a:rPr>
              <a:t>Patient Matching: Develop models for patient trial matching.</a:t>
            </a:r>
          </a:p>
          <a:p>
            <a:pPr marL="285750" indent="-285750">
              <a:buFont typeface="Arial"/>
              <a:buChar char="•"/>
            </a:pPr>
            <a:r>
              <a:rPr lang="en-US" sz="1400">
                <a:latin typeface="Times New Roman"/>
                <a:cs typeface="Arial"/>
              </a:rPr>
              <a:t>Explainability: Implement for interpretable AI-driven recommendations.</a:t>
            </a:r>
            <a:endParaRPr lang="en-US" sz="1400">
              <a:latin typeface="Times New Roman"/>
              <a:cs typeface="Times New Roman"/>
            </a:endParaRPr>
          </a:p>
          <a:p>
            <a:pPr marL="285750" indent="-285750">
              <a:buFont typeface="Arial"/>
              <a:buChar char="•"/>
            </a:pPr>
            <a:endParaRPr lang="en-US" sz="1400">
              <a:latin typeface="Times New Roman"/>
              <a:cs typeface="Arial"/>
            </a:endParaRPr>
          </a:p>
          <a:p>
            <a:r>
              <a:rPr lang="en-US" sz="1400">
                <a:latin typeface="Times New Roman"/>
                <a:cs typeface="Times New Roman"/>
              </a:rPr>
              <a:t>3. System Integration &amp; Deployment</a:t>
            </a:r>
          </a:p>
          <a:p>
            <a:pPr marL="285750" indent="-285750">
              <a:buFont typeface="Arial"/>
              <a:buChar char="•"/>
            </a:pPr>
            <a:r>
              <a:rPr lang="en-US" sz="1400">
                <a:latin typeface="Times New Roman"/>
                <a:cs typeface="Arial"/>
              </a:rPr>
              <a:t>Clinical Trial Management Systems (CTMS) and EHRs integration using AI models.</a:t>
            </a:r>
            <a:endParaRPr lang="en-US" sz="1400">
              <a:latin typeface="Times New Roman"/>
              <a:cs typeface="Times New Roman"/>
            </a:endParaRPr>
          </a:p>
          <a:p>
            <a:pPr marL="285750" indent="-285750">
              <a:buFont typeface="Arial"/>
              <a:buChar char="•"/>
            </a:pPr>
            <a:endParaRPr lang="en-US" sz="1400">
              <a:latin typeface="Times New Roman"/>
              <a:cs typeface="Arial"/>
            </a:endParaRPr>
          </a:p>
          <a:p>
            <a:r>
              <a:rPr lang="en-US" sz="1400">
                <a:latin typeface="Times New Roman"/>
                <a:cs typeface="Times New Roman"/>
              </a:rPr>
              <a:t>4. Testing, Validation &amp; Bias Mitigation</a:t>
            </a:r>
          </a:p>
          <a:p>
            <a:pPr marL="285750" indent="-285750">
              <a:buFont typeface="Arial"/>
              <a:buChar char="•"/>
            </a:pPr>
            <a:r>
              <a:rPr lang="en-US" sz="1400">
                <a:latin typeface="Times New Roman"/>
                <a:cs typeface="Arial"/>
              </a:rPr>
              <a:t>Validate using Gen AI-generated synthetic patients and real-world historical data.</a:t>
            </a:r>
            <a:endParaRPr lang="en-US" sz="1400">
              <a:latin typeface="Times New Roman"/>
              <a:cs typeface="Times New Roman"/>
            </a:endParaRPr>
          </a:p>
          <a:p>
            <a:pPr marL="285750" indent="-285750">
              <a:buFont typeface="Arial"/>
              <a:buChar char="•"/>
            </a:pPr>
            <a:r>
              <a:rPr lang="en-US" sz="1400">
                <a:latin typeface="Times New Roman"/>
                <a:cs typeface="Arial"/>
              </a:rPr>
              <a:t>Measure performance via various metrics.</a:t>
            </a:r>
            <a:endParaRPr lang="en-US" sz="1400">
              <a:latin typeface="Times New Roman"/>
              <a:cs typeface="Times New Roman"/>
            </a:endParaRPr>
          </a:p>
          <a:p>
            <a:pPr marL="285750" indent="-285750">
              <a:buFont typeface="Arial"/>
              <a:buChar char="•"/>
            </a:pPr>
            <a:endParaRPr lang="en-US" sz="1400">
              <a:latin typeface="Times New Roman"/>
              <a:cs typeface="Arial"/>
            </a:endParaRPr>
          </a:p>
          <a:p>
            <a:r>
              <a:rPr lang="en-US" sz="1400">
                <a:latin typeface="Times New Roman"/>
                <a:cs typeface="Times New Roman"/>
              </a:rPr>
              <a:t>5. Continuous Learning &amp; Feedback</a:t>
            </a:r>
          </a:p>
          <a:p>
            <a:pPr marL="285750" indent="-285750">
              <a:buFont typeface="Arial"/>
              <a:buChar char="•"/>
            </a:pPr>
            <a:r>
              <a:rPr lang="en-US" sz="1400">
                <a:latin typeface="Times New Roman"/>
                <a:cs typeface="Arial"/>
              </a:rPr>
              <a:t>Use Human-in-the-Loop (HITL) validation with clinicians to refine recommendations.</a:t>
            </a:r>
            <a:endParaRPr lang="en-US" sz="1400">
              <a:latin typeface="Times New Roman"/>
              <a:cs typeface="Times New Roman"/>
            </a:endParaRPr>
          </a:p>
          <a:p>
            <a:pPr marL="285750" indent="-285750">
              <a:buFont typeface="Arial"/>
              <a:buChar char="•"/>
            </a:pPr>
            <a:r>
              <a:rPr lang="en-US" sz="1400">
                <a:latin typeface="Times New Roman"/>
                <a:cs typeface="Arial"/>
              </a:rPr>
              <a:t>Implement RLHF (Reinforcement Learning with Human Feedback) and federated learning for continuous model improvement.</a:t>
            </a:r>
            <a:endParaRPr lang="en-US" sz="1400">
              <a:latin typeface="Times New Roman"/>
              <a:cs typeface="Times New Roman"/>
            </a:endParaRPr>
          </a:p>
          <a:p>
            <a:pPr marL="285750" indent="-285750">
              <a:buFont typeface="Arial"/>
              <a:buChar char="•"/>
            </a:pPr>
            <a:endParaRPr lang="en-US" sz="1400">
              <a:latin typeface="Times New Roman"/>
              <a:cs typeface="Arial"/>
            </a:endParaRPr>
          </a:p>
          <a:p>
            <a:pPr algn="l"/>
            <a:endParaRPr lang="en-US">
              <a:cs typeface="Arial"/>
            </a:endParaRPr>
          </a:p>
        </p:txBody>
      </p:sp>
    </p:spTree>
    <p:extLst>
      <p:ext uri="{BB962C8B-B14F-4D97-AF65-F5344CB8AC3E}">
        <p14:creationId xmlns:p14="http://schemas.microsoft.com/office/powerpoint/2010/main" val="422167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CAE464-6B3C-D595-8E24-DE52A08544E7}"/>
              </a:ext>
            </a:extLst>
          </p:cNvPr>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a:extLst>
              <a:ext uri="{FF2B5EF4-FFF2-40B4-BE49-F238E27FC236}">
                <a16:creationId xmlns:a16="http://schemas.microsoft.com/office/drawing/2014/main" id="{B622725C-27FA-B452-F62A-5B053CDB22BC}"/>
              </a:ext>
            </a:extLst>
          </p:cNvPr>
          <p:cNvSpPr txBox="1">
            <a:spLocks noChangeArrowheads="1"/>
          </p:cNvSpPr>
          <p:nvPr/>
        </p:nvSpPr>
        <p:spPr bwMode="auto">
          <a:xfrm>
            <a:off x="2819400" y="990600"/>
            <a:ext cx="7848600" cy="461665"/>
          </a:xfrm>
          <a:prstGeom prst="rect">
            <a:avLst/>
          </a:prstGeom>
          <a:noFill/>
          <a:ln w="9525">
            <a:noFill/>
            <a:miter lim="800000"/>
            <a:headEnd/>
            <a:tailEnd/>
          </a:ln>
        </p:spPr>
        <p:txBody>
          <a:bodyPr wrap="square" lIns="91440" tIns="45720" rIns="91440" bIns="45720" anchor="t">
            <a:spAutoFit/>
          </a:bodyPr>
          <a:lstStyle/>
          <a:p>
            <a:pPr marL="342265" indent="-342265" algn="r" eaLnBrk="0" hangingPunct="0">
              <a:defRPr/>
            </a:pPr>
            <a:r>
              <a:rPr lang="en-US" sz="2400">
                <a:solidFill>
                  <a:srgbClr val="FF0000"/>
                </a:solidFill>
                <a:latin typeface="Trebuchet MS"/>
              </a:rPr>
              <a:t>Objectives</a:t>
            </a:r>
          </a:p>
        </p:txBody>
      </p:sp>
      <p:sp>
        <p:nvSpPr>
          <p:cNvPr id="4" name="TextBox 3">
            <a:extLst>
              <a:ext uri="{FF2B5EF4-FFF2-40B4-BE49-F238E27FC236}">
                <a16:creationId xmlns:a16="http://schemas.microsoft.com/office/drawing/2014/main" id="{52CFF9CF-6D9F-4681-4103-B42EFF285B2F}"/>
              </a:ext>
            </a:extLst>
          </p:cNvPr>
          <p:cNvSpPr txBox="1"/>
          <p:nvPr/>
        </p:nvSpPr>
        <p:spPr>
          <a:xfrm>
            <a:off x="1119312" y="2136237"/>
            <a:ext cx="10148964"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a:solidFill>
                  <a:srgbClr val="000000"/>
                </a:solidFill>
                <a:latin typeface="Times New Roman"/>
                <a:cs typeface="Arial"/>
              </a:rPr>
              <a:t>To develop an AI-powered platform that streamlines the clinical trial matching process by leveraging advanced generative AI techniques and ensuring trust through explainable AI.</a:t>
            </a:r>
          </a:p>
          <a:p>
            <a:pPr marL="285750" indent="-285750">
              <a:buFont typeface="Wingdings"/>
              <a:buChar char="v"/>
            </a:pPr>
            <a:endParaRPr lang="en-US">
              <a:solidFill>
                <a:srgbClr val="000000"/>
              </a:solidFill>
              <a:latin typeface="Times New Roman"/>
              <a:cs typeface="Arial"/>
            </a:endParaRPr>
          </a:p>
          <a:p>
            <a:r>
              <a:rPr lang="en-US">
                <a:solidFill>
                  <a:srgbClr val="000000"/>
                </a:solidFill>
                <a:latin typeface="Times New Roman"/>
                <a:cs typeface="Times New Roman"/>
              </a:rPr>
              <a:t>The platform aims to:</a:t>
            </a:r>
          </a:p>
          <a:p>
            <a:endParaRPr lang="en-US">
              <a:solidFill>
                <a:srgbClr val="000000"/>
              </a:solidFill>
              <a:latin typeface="Times New Roman"/>
              <a:cs typeface="Times New Roman"/>
            </a:endParaRPr>
          </a:p>
          <a:p>
            <a:pPr marL="285750" indent="-285750">
              <a:buFont typeface="Wingdings"/>
              <a:buChar char="v"/>
            </a:pPr>
            <a:r>
              <a:rPr lang="en-US">
                <a:solidFill>
                  <a:srgbClr val="000000"/>
                </a:solidFill>
                <a:latin typeface="Times New Roman"/>
                <a:cs typeface="Times New Roman"/>
              </a:rPr>
              <a:t>Accurately match patients to suitable clinical trials by analyzing their medical history, health data, and trial eligibility criteria.</a:t>
            </a:r>
          </a:p>
          <a:p>
            <a:pPr marL="285750" indent="-285750">
              <a:buFont typeface="Wingdings"/>
              <a:buChar char="v"/>
            </a:pPr>
            <a:r>
              <a:rPr lang="en-US">
                <a:solidFill>
                  <a:srgbClr val="000000"/>
                </a:solidFill>
                <a:latin typeface="Times New Roman"/>
                <a:cs typeface="Times New Roman"/>
              </a:rPr>
              <a:t>Reduce recruitment time and costs for sponsors while increasing the diversity and scale of participant pools.</a:t>
            </a:r>
          </a:p>
          <a:p>
            <a:pPr marL="285750" indent="-285750">
              <a:buFont typeface="Wingdings"/>
              <a:buChar char="v"/>
            </a:pPr>
            <a:r>
              <a:rPr lang="en-US">
                <a:solidFill>
                  <a:srgbClr val="000000"/>
                </a:solidFill>
                <a:latin typeface="Times New Roman"/>
                <a:cs typeface="Times New Roman"/>
              </a:rPr>
              <a:t>Enhance the patient experience by providing personalized recommendations and simplifying the trial discovery process.</a:t>
            </a:r>
          </a:p>
          <a:p>
            <a:pPr marL="285750" indent="-285750">
              <a:buFont typeface="Wingdings"/>
              <a:buChar char="v"/>
            </a:pPr>
            <a:r>
              <a:rPr lang="en-US">
                <a:solidFill>
                  <a:srgbClr val="000000"/>
                </a:solidFill>
                <a:latin typeface="Times New Roman"/>
                <a:cs typeface="Times New Roman"/>
              </a:rPr>
              <a:t>Accelerate clinical trial timelines, thereby contributing to faster development and availability of effective therapies.</a:t>
            </a:r>
          </a:p>
          <a:p>
            <a:pPr marL="285750" indent="-285750">
              <a:buFont typeface="Wingdings"/>
              <a:buChar char="v"/>
            </a:pPr>
            <a:r>
              <a:rPr lang="en-US">
                <a:solidFill>
                  <a:srgbClr val="000000"/>
                </a:solidFill>
                <a:latin typeface="Times New Roman"/>
                <a:cs typeface="Times New Roman"/>
              </a:rPr>
              <a:t>Provide clear, interpretable explanations for each match, ensuring stakeholders understand how and why specific recommendations were made.</a:t>
            </a:r>
            <a:endParaRPr lang="en-US">
              <a:cs typeface="Times New Roman"/>
            </a:endParaRPr>
          </a:p>
        </p:txBody>
      </p:sp>
    </p:spTree>
    <p:extLst>
      <p:ext uri="{BB962C8B-B14F-4D97-AF65-F5344CB8AC3E}">
        <p14:creationId xmlns:p14="http://schemas.microsoft.com/office/powerpoint/2010/main" val="306377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29F75-E58A-AFAD-217A-C1AACA850A7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40D2C75-230E-E7BB-555F-8B1E3AF9A8D6}"/>
              </a:ext>
            </a:extLst>
          </p:cNvPr>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a:extLst>
              <a:ext uri="{FF2B5EF4-FFF2-40B4-BE49-F238E27FC236}">
                <a16:creationId xmlns:a16="http://schemas.microsoft.com/office/drawing/2014/main" id="{9A7CD70C-4D29-5878-431E-E6DD15D588C9}"/>
              </a:ext>
            </a:extLst>
          </p:cNvPr>
          <p:cNvSpPr txBox="1">
            <a:spLocks noChangeArrowheads="1"/>
          </p:cNvSpPr>
          <p:nvPr/>
        </p:nvSpPr>
        <p:spPr bwMode="auto">
          <a:xfrm>
            <a:off x="2819400" y="990600"/>
            <a:ext cx="7848600" cy="461665"/>
          </a:xfrm>
          <a:prstGeom prst="rect">
            <a:avLst/>
          </a:prstGeom>
          <a:noFill/>
          <a:ln w="9525">
            <a:noFill/>
            <a:miter lim="800000"/>
            <a:headEnd/>
            <a:tailEnd/>
          </a:ln>
        </p:spPr>
        <p:txBody>
          <a:bodyPr wrap="square" lIns="91440" tIns="45720" rIns="91440" bIns="45720" anchor="t">
            <a:spAutoFit/>
          </a:bodyPr>
          <a:lstStyle/>
          <a:p>
            <a:pPr marL="342265" indent="-342265" algn="r" eaLnBrk="0" hangingPunct="0">
              <a:defRPr/>
            </a:pPr>
            <a:r>
              <a:rPr lang="en-US" sz="2400">
                <a:solidFill>
                  <a:srgbClr val="FF0000"/>
                </a:solidFill>
                <a:latin typeface="Trebuchet MS"/>
              </a:rPr>
              <a:t>Expected Outcomes</a:t>
            </a:r>
          </a:p>
        </p:txBody>
      </p:sp>
      <p:sp>
        <p:nvSpPr>
          <p:cNvPr id="4" name="TextBox 3">
            <a:extLst>
              <a:ext uri="{FF2B5EF4-FFF2-40B4-BE49-F238E27FC236}">
                <a16:creationId xmlns:a16="http://schemas.microsoft.com/office/drawing/2014/main" id="{40EF7514-884B-9284-02E0-50B7E112565D}"/>
              </a:ext>
            </a:extLst>
          </p:cNvPr>
          <p:cNvSpPr txBox="1"/>
          <p:nvPr/>
        </p:nvSpPr>
        <p:spPr>
          <a:xfrm>
            <a:off x="1119312" y="2136237"/>
            <a:ext cx="1014896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a:latin typeface="Times New Roman"/>
                <a:cs typeface="Arial"/>
              </a:rPr>
              <a:t>Improved Efficiency: Significant reduction in the time required to match patients to clinical trials, potentially saving hours per patient.</a:t>
            </a:r>
            <a:endParaRPr lang="en-US">
              <a:latin typeface="Times New Roman"/>
              <a:cs typeface="Arial" charset="0"/>
            </a:endParaRPr>
          </a:p>
          <a:p>
            <a:pPr marL="285750" indent="-285750">
              <a:buFont typeface="Wingdings"/>
              <a:buChar char="v"/>
            </a:pPr>
            <a:r>
              <a:rPr lang="en-US">
                <a:latin typeface="Times New Roman"/>
                <a:cs typeface="Arial"/>
              </a:rPr>
              <a:t>Enhanced Trial Success Rates: Increased likelihood of recruiting eligible patients, leading to more successful and faster trials.</a:t>
            </a:r>
            <a:endParaRPr lang="en-US">
              <a:latin typeface="Times New Roman"/>
              <a:cs typeface="Arial" charset="0"/>
            </a:endParaRPr>
          </a:p>
          <a:p>
            <a:pPr marL="285750" indent="-285750">
              <a:buFont typeface="Wingdings"/>
              <a:buChar char="v"/>
            </a:pPr>
            <a:r>
              <a:rPr lang="en-US">
                <a:latin typeface="Times New Roman"/>
                <a:cs typeface="Arial"/>
              </a:rPr>
              <a:t>Reduced Costs: Lower administrative and operational expenses associated with trial design and  patient matching.</a:t>
            </a:r>
            <a:endParaRPr lang="en-US">
              <a:latin typeface="Times New Roman"/>
              <a:cs typeface="Arial" charset="0"/>
            </a:endParaRPr>
          </a:p>
          <a:p>
            <a:pPr marL="285750" indent="-285750">
              <a:buFont typeface="Wingdings"/>
              <a:buChar char="v"/>
            </a:pPr>
            <a:r>
              <a:rPr lang="en-US">
                <a:latin typeface="Times New Roman"/>
                <a:cs typeface="Arial"/>
              </a:rPr>
              <a:t>Better Patient Access: Faster identification of suitable trials ensures timely access to new therapies for patients.</a:t>
            </a:r>
            <a:endParaRPr lang="en-US">
              <a:latin typeface="Times New Roman"/>
              <a:cs typeface="Arial" charset="0"/>
            </a:endParaRPr>
          </a:p>
          <a:p>
            <a:pPr marL="285750" indent="-285750">
              <a:buFont typeface="Wingdings"/>
              <a:buChar char="v"/>
            </a:pPr>
            <a:r>
              <a:rPr lang="en-US">
                <a:latin typeface="Times New Roman"/>
                <a:cs typeface="Arial"/>
              </a:rPr>
              <a:t>Scalable Framework: Develop a scalable and adaptable system that can be used across multiple therapeutic areas and geographies.</a:t>
            </a:r>
            <a:endParaRPr lang="en-US">
              <a:latin typeface="Times New Roman"/>
              <a:cs typeface="Arial" charset="0"/>
            </a:endParaRPr>
          </a:p>
        </p:txBody>
      </p:sp>
    </p:spTree>
    <p:extLst>
      <p:ext uri="{BB962C8B-B14F-4D97-AF65-F5344CB8AC3E}">
        <p14:creationId xmlns:p14="http://schemas.microsoft.com/office/powerpoint/2010/main" val="2406984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558955" y="591692"/>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495567" y="130793"/>
            <a:ext cx="87630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a:solidFill>
                  <a:srgbClr val="FF0000"/>
                </a:solidFill>
                <a:latin typeface="Trebuchet MS"/>
                <a:sym typeface="Trebuchet MS"/>
              </a:rPr>
              <a:t>Architecture Diagram</a:t>
            </a:r>
            <a:endParaRPr lang="en-US" sz="2400"/>
          </a:p>
        </p:txBody>
      </p:sp>
      <p:sp>
        <p:nvSpPr>
          <p:cNvPr id="6" name="Content Placeholder 2"/>
          <p:cNvSpPr txBox="1">
            <a:spLocks/>
          </p:cNvSpPr>
          <p:nvPr/>
        </p:nvSpPr>
        <p:spPr>
          <a:xfrm>
            <a:off x="914400" y="1752600"/>
            <a:ext cx="8839200" cy="4724400"/>
          </a:xfrm>
          <a:prstGeom prst="rect">
            <a:avLst/>
          </a:prstGeom>
        </p:spPr>
        <p:txBody>
          <a:bodyPr/>
          <a:lstStyle/>
          <a:p>
            <a:pPr algn="just">
              <a:spcBef>
                <a:spcPts val="0"/>
              </a:spcBef>
              <a:spcAft>
                <a:spcPts val="0"/>
              </a:spcAft>
            </a:pPr>
            <a:endParaRPr lang="en-US" sz="2400">
              <a:solidFill>
                <a:srgbClr val="0033CC"/>
              </a:solidFill>
              <a:latin typeface="Trebuchet MS"/>
              <a:ea typeface="Trebuchet MS"/>
              <a:cs typeface="Trebuchet MS"/>
              <a:sym typeface="Trebuchet MS"/>
            </a:endParaRPr>
          </a:p>
          <a:p>
            <a:pPr marL="342891" algn="just" eaLnBrk="0" hangingPunct="0">
              <a:spcBef>
                <a:spcPts val="0"/>
              </a:spcBef>
              <a:spcAft>
                <a:spcPts val="0"/>
              </a:spcAft>
              <a:defRPr/>
            </a:pPr>
            <a:endParaRPr lang="en-US" sz="2400">
              <a:solidFill>
                <a:srgbClr val="0033CC"/>
              </a:solidFill>
              <a:latin typeface="Trebuchet MS"/>
              <a:sym typeface="Trebuchet MS"/>
            </a:endParaRPr>
          </a:p>
        </p:txBody>
      </p:sp>
      <p:pic>
        <p:nvPicPr>
          <p:cNvPr id="3" name="Picture 2">
            <a:extLst>
              <a:ext uri="{FF2B5EF4-FFF2-40B4-BE49-F238E27FC236}">
                <a16:creationId xmlns:a16="http://schemas.microsoft.com/office/drawing/2014/main" id="{610C992D-3247-598B-B2E7-FDC5B57E606F}"/>
              </a:ext>
            </a:extLst>
          </p:cNvPr>
          <p:cNvPicPr>
            <a:picLocks noChangeAspect="1"/>
          </p:cNvPicPr>
          <p:nvPr/>
        </p:nvPicPr>
        <p:blipFill>
          <a:blip r:embed="rId3"/>
          <a:stretch>
            <a:fillRect/>
          </a:stretch>
        </p:blipFill>
        <p:spPr>
          <a:xfrm>
            <a:off x="1667720" y="619836"/>
            <a:ext cx="5893858" cy="6221105"/>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0</TotalTime>
  <Words>1307</Words>
  <Application>Microsoft Office PowerPoint</Application>
  <PresentationFormat>Widescreen</PresentationFormat>
  <Paragraphs>100</Paragraphs>
  <Slides>14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Times New Roman</vt:lpstr>
      <vt:lpstr>Trebuchet MS</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PRINCIA DSOUZA</cp:lastModifiedBy>
  <cp:revision>20</cp:revision>
  <dcterms:created xsi:type="dcterms:W3CDTF">2020-11-22T08:14:37Z</dcterms:created>
  <dcterms:modified xsi:type="dcterms:W3CDTF">2025-05-26T05:00:12Z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