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Fare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clic per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modific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are lo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stile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del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titolo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dello 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schem</a:t>
            </a: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48C01B-43C6-411D-9E6B-55E844047A56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28/09/20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B5FA9A-39FF-4231-A5DC-549E293F6BB5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Fare clic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per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modifica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re lo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stile del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titolo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dello </a:t>
            </a:r>
            <a:r>
              <a:rPr b="0" lang="it-IT" sz="4400" spc="-1" strike="noStrike">
                <a:solidFill>
                  <a:srgbClr val="000000"/>
                </a:solidFill>
                <a:latin typeface="Calibri Light"/>
              </a:rPr>
              <a:t>schema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Fare clic per modificare gli stili del testo dello schema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E4DC6BB-AC29-4251-9FCE-53527EAC40AC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28/09/20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A00C9AC-45F6-4554-A09A-F95D42DAC9F3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keras-team/keras/issues/4875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pypi.org/project/tensorflow/2.0.0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www.gdatasoftware.com/blog/2016/11/29325-analysis-ursnif-spying-on-your-data-since-2007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magine 3" descr=""/>
          <p:cNvPicPr/>
          <p:nvPr/>
        </p:nvPicPr>
        <p:blipFill>
          <a:blip r:embed="rId1"/>
          <a:stretch/>
        </p:blipFill>
        <p:spPr>
          <a:xfrm>
            <a:off x="591840" y="54720"/>
            <a:ext cx="11007720" cy="3891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94480" y="4534560"/>
            <a:ext cx="3462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Scritto in Python 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414040" y="4534560"/>
            <a:ext cx="6095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Inconsolata"/>
              </a:rPr>
              <a:t>Il team di sviluppo di </a:t>
            </a:r>
            <a:r>
              <a:rPr b="1" lang="it-IT" sz="1800" spc="-1" strike="noStrike">
                <a:solidFill>
                  <a:srgbClr val="000000"/>
                </a:solidFill>
                <a:latin typeface="Inconsolata"/>
              </a:rPr>
              <a:t>Python</a:t>
            </a:r>
            <a:r>
              <a:rPr b="0" lang="it-IT" sz="1800" spc="-1" strike="noStrike">
                <a:solidFill>
                  <a:srgbClr val="000000"/>
                </a:solidFill>
                <a:latin typeface="Inconsolata"/>
              </a:rPr>
              <a:t> ha annunciato che il ramo 2.X del linguaggio di programmazione cesserà di essere supportato e aggiornato il 01/01/2020.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 1"/>
          <p:cNvGraphicFramePr/>
          <p:nvPr/>
        </p:nvGraphicFramePr>
        <p:xfrm>
          <a:off x="94320" y="1360800"/>
          <a:ext cx="12002760" cy="4135680"/>
        </p:xfrm>
        <a:graphic>
          <a:graphicData uri="http://schemas.openxmlformats.org/drawingml/2006/table">
            <a:tbl>
              <a:tblPr/>
              <a:tblGrid>
                <a:gridCol w="2430720"/>
                <a:gridCol w="2380680"/>
                <a:gridCol w="798840"/>
                <a:gridCol w="798840"/>
                <a:gridCol w="798840"/>
                <a:gridCol w="798840"/>
                <a:gridCol w="798840"/>
                <a:gridCol w="798840"/>
                <a:gridCol w="798840"/>
                <a:gridCol w="798840"/>
                <a:gridCol w="800640"/>
              </a:tblGrid>
              <a:tr h="230760">
                <a:tc rowSpan="2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Filename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rowSpan="2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Family_DGA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gridSpan="2"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Campioni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Precision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Recall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F1-score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 lIns="9360" rIns="9360" tIns="93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macro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macro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micro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macro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25_2014-02-07_capture-win3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Zeus/Zbot/ZeuS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2664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0,998505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0,908716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0,998505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0,908716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0,998505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0,908716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0,998504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25_2014-02-10_capture-win3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Zeus/Zbot/ZeuS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93921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0,83736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0,994423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0,900979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0,99898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25_2014-12-20_capture-win3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Zeus/Zbot/ZeuS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0,9965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0,944891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0,9965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0,771519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0,9965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0,836958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0,996499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35_2014-01-31_capture-win7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papras/ursnif/gozi/snifula ??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12331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0,040603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0,503419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0,040603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0,517111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0,040603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0,039882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0,040602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83_2014-06-06_capture-win2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2333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0,394539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0,494672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0,374539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0,495492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0,374539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0,372068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0,374538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83_2014-06-30_capture-win2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4325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2842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0,624529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0,718229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0,624529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0,52916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0,624529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0,443461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0,624529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142_2015-10-23_win7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Shiz/Shifu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85783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0,84514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0,50055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0,84514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0,863743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0,84514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0,459154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0,845139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158_2015-05-01_capture-win2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tinba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218955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0,978508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0,500637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0,978508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0,989253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0,978508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0,49584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0,978507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159_2015-05-01_capture-win4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tinba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229667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0,978822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0,500616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0,978822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0,989411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0,978822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0,495879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0,978822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160_2015-05-01_capture-win8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tinba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224934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0,979039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0,501058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0,979039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0,989519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0,979039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0,496816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0,979039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166_2016-04-29_win-3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tinba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677764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0,981308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0,500355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0,981308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0,990654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0,981308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0,495992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0,981307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51800"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Namirial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4432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0,84074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0,500707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0,84074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0,920352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0,84074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0,458142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it-IT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0,840739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632280" y="1512720"/>
            <a:ext cx="580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https://github.com/keras-team/keras/issues/4875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789480" y="620280"/>
            <a:ext cx="119509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Ho convertito il codice in Python 3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Addestrando un classificatore, salvando un modello e ricaricandolo, le predizioni sono casuali.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Probabilmente c’è qualcosa che non va con la libreria keras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Immagine 6" descr=""/>
          <p:cNvPicPr/>
          <p:nvPr/>
        </p:nvPicPr>
        <p:blipFill>
          <a:blip r:embed="rId2"/>
          <a:stretch/>
        </p:blipFill>
        <p:spPr>
          <a:xfrm>
            <a:off x="990000" y="1882080"/>
            <a:ext cx="9840240" cy="490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403920" y="539640"/>
            <a:ext cx="844200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Ho installato Python 2 su macchina Windows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Non esiste Tensorflow per Windows compatibile con Python 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" name="Immagine 4" descr=""/>
          <p:cNvPicPr/>
          <p:nvPr/>
        </p:nvPicPr>
        <p:blipFill>
          <a:blip r:embed="rId1"/>
          <a:stretch/>
        </p:blipFill>
        <p:spPr>
          <a:xfrm>
            <a:off x="489600" y="1860840"/>
            <a:ext cx="11212200" cy="4400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007400" y="1339920"/>
            <a:ext cx="4821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https://pypi.org/project/tensorflow/2.0.0/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flipH="1">
            <a:off x="11212200" y="4005360"/>
            <a:ext cx="78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tailEnd len="med" type="triangle" w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2" name="CustomShape 4"/>
          <p:cNvSpPr/>
          <p:nvPr/>
        </p:nvSpPr>
        <p:spPr>
          <a:xfrm flipH="1">
            <a:off x="11212200" y="4608360"/>
            <a:ext cx="78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tailEnd len="med" type="triangle" w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552960" y="620280"/>
            <a:ext cx="111675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Ho utilizzato i server del dipartimento (Linux)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Impossibile installare tensorflow (probabilmente è installata una versione Linux a 32bit)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-478800" y="1707120"/>
            <a:ext cx="888192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Ho creato una macchina virtuale sul mio pc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Installato Kali Linux a 64bit </a:t>
            </a:r>
            <a:r>
              <a:rPr b="0" lang="it-IT" sz="1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  Script funzionante ma risorse limitate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-779760" y="2793600"/>
            <a:ext cx="122176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Ho utilizzato il servizio Colaboratory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Ambiente Python creato da google dove poter utilizzare Python 3 e Python 2 (fino al 01/01/2020)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Molto più performante della mia macchina virtuale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885440" y="3870720"/>
            <a:ext cx="416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https://colab.research.google.com/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Immagine 6" descr=""/>
          <p:cNvPicPr/>
          <p:nvPr/>
        </p:nvPicPr>
        <p:blipFill>
          <a:blip r:embed="rId2"/>
          <a:srcRect l="0" t="19621" r="2114" b="0"/>
          <a:stretch/>
        </p:blipFill>
        <p:spPr>
          <a:xfrm>
            <a:off x="128880" y="4466160"/>
            <a:ext cx="11934000" cy="21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magine 5" descr=""/>
          <p:cNvPicPr/>
          <p:nvPr/>
        </p:nvPicPr>
        <p:blipFill>
          <a:blip r:embed="rId1"/>
          <a:stretch/>
        </p:blipFill>
        <p:spPr>
          <a:xfrm>
            <a:off x="932400" y="1103400"/>
            <a:ext cx="8186760" cy="51037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-188640" y="450720"/>
            <a:ext cx="8337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Classificatore addestrato con dataset: </a:t>
            </a:r>
            <a:r>
              <a:rPr b="1" lang="it-IT" sz="2400" spc="-1" strike="noStrike">
                <a:solidFill>
                  <a:srgbClr val="000000"/>
                </a:solidFill>
                <a:latin typeface="Calibri"/>
              </a:rPr>
              <a:t>setAtrain_h_t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02240" y="450720"/>
            <a:ext cx="852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Conversione dataset tesi nel formato di addestramento del classificatore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79200" y="1157040"/>
            <a:ext cx="742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Con dataset fortemente sbilanciati i risultati non sono ottimali?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65760" y="1952280"/>
            <a:ext cx="6182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25_2014-02-07_capture-win3.pcap_table.csv__h_t.csv_final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7579440" y="2059560"/>
            <a:ext cx="313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25_2014-02-07_bilanciato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4" name="Immagine 6" descr=""/>
          <p:cNvPicPr/>
          <p:nvPr/>
        </p:nvPicPr>
        <p:blipFill>
          <a:blip r:embed="rId1"/>
          <a:stretch/>
        </p:blipFill>
        <p:spPr>
          <a:xfrm>
            <a:off x="86760" y="2468880"/>
            <a:ext cx="5851800" cy="4388760"/>
          </a:xfrm>
          <a:prstGeom prst="rect">
            <a:avLst/>
          </a:prstGeom>
          <a:ln>
            <a:noFill/>
          </a:ln>
        </p:spPr>
      </p:pic>
      <p:pic>
        <p:nvPicPr>
          <p:cNvPr id="105" name="Immagine 10" descr=""/>
          <p:cNvPicPr/>
          <p:nvPr/>
        </p:nvPicPr>
        <p:blipFill>
          <a:blip r:embed="rId2"/>
          <a:stretch/>
        </p:blipFill>
        <p:spPr>
          <a:xfrm>
            <a:off x="5938920" y="242892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049840" y="345600"/>
            <a:ext cx="8092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Il problema non è lo sbilanciamento del dataset ma la creazione del dizionario di simboli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391040" y="1153080"/>
            <a:ext cx="80694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Ho modificato il codice per caricare il dizionario dal dataset di addestramento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8960" y="2218320"/>
            <a:ext cx="233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Malware </a:t>
            </a:r>
            <a:r>
              <a:rPr b="1" lang="it-IT" sz="2400" spc="-1" strike="noStrike">
                <a:solidFill>
                  <a:srgbClr val="000000"/>
                </a:solidFill>
                <a:latin typeface="Calibri"/>
              </a:rPr>
              <a:t>zeus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9" name="Immagine 10" descr=""/>
          <p:cNvPicPr/>
          <p:nvPr/>
        </p:nvPicPr>
        <p:blipFill>
          <a:blip r:embed="rId1"/>
          <a:stretch/>
        </p:blipFill>
        <p:spPr>
          <a:xfrm>
            <a:off x="3169800" y="221832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665560" y="621720"/>
            <a:ext cx="2737080" cy="456120"/>
          </a:xfrm>
          <a:prstGeom prst="rect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Malware </a:t>
            </a:r>
            <a:r>
              <a:rPr b="1" lang="it-IT" sz="2400" spc="-1" strike="noStrike">
                <a:solidFill>
                  <a:srgbClr val="000000"/>
                </a:solidFill>
                <a:latin typeface="Calibri"/>
              </a:rPr>
              <a:t>papras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1" name="Immagine 4" descr=""/>
          <p:cNvPicPr/>
          <p:nvPr/>
        </p:nvPicPr>
        <p:blipFill>
          <a:blip r:embed="rId1"/>
          <a:stretch/>
        </p:blipFill>
        <p:spPr>
          <a:xfrm>
            <a:off x="38520" y="12960"/>
            <a:ext cx="8190720" cy="4212000"/>
          </a:xfrm>
          <a:prstGeom prst="rect">
            <a:avLst/>
          </a:prstGeom>
          <a:ln>
            <a:noFill/>
          </a:ln>
        </p:spPr>
      </p:pic>
      <p:pic>
        <p:nvPicPr>
          <p:cNvPr id="112" name="Immagine 6" descr=""/>
          <p:cNvPicPr/>
          <p:nvPr/>
        </p:nvPicPr>
        <p:blipFill>
          <a:blip r:embed="rId2"/>
          <a:stretch/>
        </p:blipFill>
        <p:spPr>
          <a:xfrm>
            <a:off x="7409520" y="3271320"/>
            <a:ext cx="4781880" cy="358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magine 1" descr=""/>
          <p:cNvPicPr/>
          <p:nvPr/>
        </p:nvPicPr>
        <p:blipFill>
          <a:blip r:embed="rId1"/>
          <a:stretch/>
        </p:blipFill>
        <p:spPr>
          <a:xfrm>
            <a:off x="216000" y="3240360"/>
            <a:ext cx="11490840" cy="170496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216000" y="1283760"/>
            <a:ext cx="609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292b2c"/>
                </a:solidFill>
                <a:latin typeface="Roboto"/>
              </a:rPr>
              <a:t>2000 Ursnif aka Snifula</a:t>
            </a:r>
            <a:br/>
            <a:r>
              <a:rPr b="0" lang="it-IT" sz="1800" spc="-1" strike="noStrike">
                <a:solidFill>
                  <a:srgbClr val="292b2c"/>
                </a:solidFill>
                <a:latin typeface="Roboto"/>
              </a:rPr>
              <a:t>2006 Gozi v1.0, Gozi CRM, CRM, </a:t>
            </a:r>
            <a:r>
              <a:rPr b="1" lang="it-IT" sz="1800" spc="-1" strike="noStrike">
                <a:solidFill>
                  <a:srgbClr val="292b2c"/>
                </a:solidFill>
                <a:latin typeface="Roboto"/>
              </a:rPr>
              <a:t>Papras</a:t>
            </a:r>
            <a:br/>
            <a:r>
              <a:rPr b="0" lang="it-IT" sz="1800" spc="-1" strike="noStrike">
                <a:solidFill>
                  <a:srgbClr val="292b2c"/>
                </a:solidFill>
                <a:latin typeface="Roboto"/>
              </a:rPr>
              <a:t>2010 Gozi v2.0, Gozi ISFB, ISFB, Pandemyia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292b2c"/>
                </a:solidFill>
                <a:latin typeface="Roboto"/>
              </a:rPr>
              <a:t>2010 Gozi Prinimalka -&gt; Vawtrak/Neverquest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336280" y="637560"/>
            <a:ext cx="706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https://www.gdatasoftware.com/blog/2016/11/29325-analysis-ursnif-spying-on-your-data-since-2007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Application>LibreOffice/6.4.5.2$Linux_X86_64 LibreOffice_project/40$Build-2</Application>
  <Words>508</Words>
  <Paragraphs>176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2019-11-27T13:22:01Z</dcterms:created>
  <dc:creator>Giuseppe</dc:creator>
  <dc:description/>
  <dc:language>en-US</dc:language>
  <cp:lastModifiedBy/>
  <dcterms:modified xsi:type="dcterms:W3CDTF">2020-09-28T16:25:03Z</dcterms:modified>
  <cp:revision>22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