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3C"/>
    <a:srgbClr val="CC99FF"/>
    <a:srgbClr val="3CE63C"/>
    <a:srgbClr val="3C3CE6"/>
    <a:srgbClr val="E63C3C"/>
    <a:srgbClr val="3CF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5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4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5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5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2F80-8DCC-4D70-92F8-A16B64DF9122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E7D2-E1F2-462E-83D6-FF451DCA1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3481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177405" y="2421822"/>
            <a:ext cx="734282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642400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flipH="1">
            <a:off x="1296661" y="1876926"/>
            <a:ext cx="473152" cy="39468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 rot="2700000">
            <a:off x="570406" y="2492539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 rot="18900000">
            <a:off x="2238902" y="2492535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1988349" y="2658424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194362" y="2451687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2468525" y="3163383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89610" y="2954955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41770" y="4657696"/>
            <a:ext cx="2005549" cy="1077218"/>
          </a:xfrm>
          <a:prstGeom prst="rect">
            <a:avLst/>
          </a:prstGeom>
          <a:solidFill>
            <a:srgbClr val="CC99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Vertex Position</a:t>
            </a:r>
          </a:p>
          <a:p>
            <a:pPr algn="ctr"/>
            <a:r>
              <a:rPr lang="en-US" altLang="ko-KR" sz="1600" dirty="0" smtClean="0"/>
              <a:t>is </a:t>
            </a:r>
            <a:r>
              <a:rPr lang="en-US" altLang="ko-KR" sz="1600" dirty="0" smtClean="0"/>
              <a:t>defined</a:t>
            </a:r>
          </a:p>
          <a:p>
            <a:pPr algn="ctr"/>
            <a:r>
              <a:rPr lang="en-US" altLang="ko-KR" sz="1600" b="1" dirty="0" smtClean="0"/>
              <a:t>in </a:t>
            </a:r>
            <a:r>
              <a:rPr lang="en-US" altLang="ko-KR" sz="1600" b="1" dirty="0" smtClean="0"/>
              <a:t>Character </a:t>
            </a:r>
            <a:r>
              <a:rPr lang="en-US" altLang="ko-KR" sz="1600" b="1" dirty="0" smtClean="0"/>
              <a:t>Space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/>
              <a:t>in Bind </a:t>
            </a:r>
            <a:r>
              <a:rPr lang="en-US" altLang="ko-KR" sz="1600" b="1" dirty="0" smtClean="0"/>
              <a:t>Pose</a:t>
            </a:r>
            <a:r>
              <a:rPr lang="en-US" altLang="ko-KR" sz="1600" b="1" dirty="0"/>
              <a:t>)</a:t>
            </a:r>
            <a:endParaRPr lang="en-US" altLang="ko-KR" sz="16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57545" y="4657696"/>
            <a:ext cx="2263953" cy="132343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Bone Offset Matrix</a:t>
            </a:r>
          </a:p>
          <a:p>
            <a:pPr algn="ctr"/>
            <a:r>
              <a:rPr lang="en-US" altLang="ko-KR" sz="1600" dirty="0" smtClean="0"/>
              <a:t>: Transforms vertices</a:t>
            </a:r>
          </a:p>
          <a:p>
            <a:pPr algn="ctr"/>
            <a:r>
              <a:rPr lang="en-US" altLang="ko-KR" sz="1600" dirty="0" smtClean="0"/>
              <a:t>from </a:t>
            </a:r>
            <a:r>
              <a:rPr lang="en-US" altLang="ko-KR" sz="1600" b="1" dirty="0" smtClean="0"/>
              <a:t>Character Space</a:t>
            </a:r>
          </a:p>
          <a:p>
            <a:pPr algn="ctr"/>
            <a:r>
              <a:rPr lang="en-US" altLang="ko-KR" sz="1600" dirty="0" smtClean="0"/>
              <a:t>to </a:t>
            </a:r>
            <a:r>
              <a:rPr lang="en-US" altLang="ko-KR" sz="1600" b="1" dirty="0" smtClean="0"/>
              <a:t>Bone </a:t>
            </a:r>
            <a:r>
              <a:rPr lang="en-US" altLang="ko-KR" sz="1600" dirty="0" smtClean="0"/>
              <a:t>(Local) </a:t>
            </a:r>
            <a:r>
              <a:rPr lang="en-US" altLang="ko-KR" sz="1600" b="1" dirty="0" smtClean="0"/>
              <a:t>Space</a:t>
            </a:r>
          </a:p>
          <a:p>
            <a:pPr algn="ctr"/>
            <a:r>
              <a:rPr lang="en-US" altLang="ko-KR" sz="1600" b="1" dirty="0"/>
              <a:t>(in Bind Pose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4960991" y="1985303"/>
            <a:ext cx="679994" cy="33855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Bone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37184" y="4657696"/>
            <a:ext cx="2544287" cy="107721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Bone Animation Matrix</a:t>
            </a:r>
          </a:p>
          <a:p>
            <a:pPr algn="ctr"/>
            <a:r>
              <a:rPr lang="en-US" altLang="ko-KR" sz="1600" dirty="0" smtClean="0"/>
              <a:t>: </a:t>
            </a:r>
            <a:r>
              <a:rPr lang="en-US" altLang="ko-KR" sz="1600" dirty="0" smtClean="0"/>
              <a:t>Animates </a:t>
            </a:r>
            <a:r>
              <a:rPr lang="en-US" altLang="ko-KR" sz="1600" dirty="0" smtClean="0"/>
              <a:t>vertices</a:t>
            </a:r>
          </a:p>
          <a:p>
            <a:pPr algn="ctr"/>
            <a:r>
              <a:rPr lang="en-US" altLang="ko-KR" sz="1600" dirty="0" smtClean="0"/>
              <a:t>IAW </a:t>
            </a:r>
            <a:r>
              <a:rPr lang="en-US" altLang="ko-KR" sz="1600" dirty="0" smtClean="0"/>
              <a:t>their skinned </a:t>
            </a:r>
            <a:r>
              <a:rPr lang="en-US" altLang="ko-KR" sz="1600" dirty="0" smtClean="0"/>
              <a:t>bones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in </a:t>
            </a:r>
            <a:r>
              <a:rPr lang="en-US" altLang="ko-KR" sz="1600" b="1" dirty="0" smtClean="0"/>
              <a:t>Bone Space</a:t>
            </a:r>
            <a:endParaRPr lang="en-US" altLang="ko-KR" sz="1600" b="1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7889340" y="1681689"/>
            <a:ext cx="1197764" cy="58477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Bone</a:t>
            </a:r>
          </a:p>
          <a:p>
            <a:pPr algn="ctr"/>
            <a:r>
              <a:rPr lang="en-US" altLang="ko-KR" sz="1600" b="1" dirty="0" smtClean="0"/>
              <a:t>Animation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344169" y="6086354"/>
            <a:ext cx="2413417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Vertex Blending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occurs</a:t>
            </a:r>
          </a:p>
          <a:p>
            <a:pPr algn="ctr"/>
            <a:r>
              <a:rPr lang="en-US" altLang="ko-KR" sz="1600" dirty="0" smtClean="0"/>
              <a:t>in character space </a:t>
            </a:r>
            <a:r>
              <a:rPr lang="en-US" altLang="ko-KR" sz="1600" dirty="0" smtClean="0"/>
              <a:t>here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446245" y="300056"/>
            <a:ext cx="529951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Skinning</a:t>
            </a:r>
          </a:p>
          <a:p>
            <a:pPr algn="ctr"/>
            <a:r>
              <a:rPr lang="en-US" altLang="ko-KR" sz="3200" dirty="0" smtClean="0"/>
              <a:t>[Transformation Matrices]</a:t>
            </a:r>
            <a:endParaRPr lang="ko-KR" altLang="en-US" sz="2400" dirty="0"/>
          </a:p>
        </p:txBody>
      </p:sp>
      <p:sp>
        <p:nvSpPr>
          <p:cNvPr id="189" name="직사각형 188"/>
          <p:cNvSpPr/>
          <p:nvPr/>
        </p:nvSpPr>
        <p:spPr>
          <a:xfrm>
            <a:off x="3975651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4039575" y="2421822"/>
            <a:ext cx="734282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4504570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flipH="1">
            <a:off x="4158831" y="1876926"/>
            <a:ext cx="473152" cy="39468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2700000">
            <a:off x="3432576" y="2492539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8900000">
            <a:off x="5101072" y="2492535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4850519" y="2658424"/>
            <a:ext cx="90000" cy="9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5056532" y="2451687"/>
            <a:ext cx="90000" cy="9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7" name="타원 196"/>
          <p:cNvSpPr/>
          <p:nvPr/>
        </p:nvSpPr>
        <p:spPr>
          <a:xfrm>
            <a:off x="5330695" y="3163383"/>
            <a:ext cx="90000" cy="9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5551780" y="2954955"/>
            <a:ext cx="90000" cy="9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86" name="그룹 185"/>
          <p:cNvGrpSpPr/>
          <p:nvPr/>
        </p:nvGrpSpPr>
        <p:grpSpPr>
          <a:xfrm rot="18900000">
            <a:off x="5160282" y="2487455"/>
            <a:ext cx="115574" cy="701024"/>
            <a:chOff x="7348058" y="3244259"/>
            <a:chExt cx="238807" cy="981416"/>
          </a:xfrm>
        </p:grpSpPr>
        <p:sp>
          <p:nvSpPr>
            <p:cNvPr id="187" name="다이아몬드 186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6980406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044330" y="2421822"/>
            <a:ext cx="734282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509325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 flipH="1">
            <a:off x="7163586" y="1876926"/>
            <a:ext cx="473152" cy="39468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 rot="2700000">
            <a:off x="6437331" y="2492539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 rot="17100000">
            <a:off x="8174504" y="2322361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7880073" y="2674135"/>
            <a:ext cx="90000" cy="9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7959665" y="2400207"/>
            <a:ext cx="90000" cy="9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8" name="타원 207"/>
          <p:cNvSpPr/>
          <p:nvPr/>
        </p:nvSpPr>
        <p:spPr>
          <a:xfrm>
            <a:off x="8588002" y="2865717"/>
            <a:ext cx="90000" cy="9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8656431" y="2592087"/>
            <a:ext cx="90000" cy="9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210" name="그룹 209"/>
          <p:cNvGrpSpPr/>
          <p:nvPr/>
        </p:nvGrpSpPr>
        <p:grpSpPr>
          <a:xfrm rot="17100000">
            <a:off x="8231949" y="2326043"/>
            <a:ext cx="115574" cy="701024"/>
            <a:chOff x="7348058" y="3244259"/>
            <a:chExt cx="238807" cy="981416"/>
          </a:xfrm>
        </p:grpSpPr>
        <p:sp>
          <p:nvSpPr>
            <p:cNvPr id="211" name="다이아몬드 210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9063579" y="4633996"/>
            <a:ext cx="2974596" cy="1323439"/>
          </a:xfrm>
          <a:prstGeom prst="rect">
            <a:avLst/>
          </a:prstGeom>
          <a:solidFill>
            <a:srgbClr val="CC99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Combined </a:t>
            </a:r>
            <a:r>
              <a:rPr lang="en-US" altLang="ko-KR" sz="1600" b="1" dirty="0" smtClean="0"/>
              <a:t>Animation Matrix</a:t>
            </a:r>
            <a:endParaRPr lang="en-US" altLang="ko-KR" sz="1600" b="1" dirty="0" smtClean="0"/>
          </a:p>
          <a:p>
            <a:pPr algn="ctr"/>
            <a:r>
              <a:rPr lang="en-US" altLang="ko-KR" sz="1600" dirty="0" smtClean="0"/>
              <a:t>: </a:t>
            </a:r>
            <a:r>
              <a:rPr lang="en-US" altLang="ko-KR" sz="1600" dirty="0" smtClean="0"/>
              <a:t>Animates vertices</a:t>
            </a:r>
          </a:p>
          <a:p>
            <a:pPr algn="ctr"/>
            <a:r>
              <a:rPr lang="en-US" altLang="ko-KR" sz="1600" dirty="0" smtClean="0"/>
              <a:t>in </a:t>
            </a:r>
            <a:r>
              <a:rPr lang="en-US" altLang="ko-KR" sz="1600" b="1" dirty="0" smtClean="0"/>
              <a:t>Bone Space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nd transforms them</a:t>
            </a:r>
          </a:p>
          <a:p>
            <a:pPr algn="ctr"/>
            <a:r>
              <a:rPr lang="en-US" altLang="ko-KR" sz="1600" dirty="0" smtClean="0"/>
              <a:t>in</a:t>
            </a:r>
            <a:r>
              <a:rPr lang="en-US" altLang="ko-KR" sz="1600" dirty="0" smtClean="0"/>
              <a:t>to </a:t>
            </a:r>
            <a:r>
              <a:rPr lang="en-US" altLang="ko-KR" sz="1600" b="1" dirty="0" smtClean="0"/>
              <a:t>Character Space</a:t>
            </a:r>
          </a:p>
        </p:txBody>
      </p:sp>
      <p:sp>
        <p:nvSpPr>
          <p:cNvPr id="228" name="직사각형 227"/>
          <p:cNvSpPr/>
          <p:nvPr/>
        </p:nvSpPr>
        <p:spPr>
          <a:xfrm>
            <a:off x="10131122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10195046" y="2421822"/>
            <a:ext cx="734282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10660041" y="3273685"/>
            <a:ext cx="341008" cy="112028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flipH="1">
            <a:off x="10314302" y="1876926"/>
            <a:ext cx="473152" cy="39468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2700000">
            <a:off x="9588047" y="2492539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17100000">
            <a:off x="11325220" y="2322361"/>
            <a:ext cx="2847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/>
          <p:cNvSpPr/>
          <p:nvPr/>
        </p:nvSpPr>
        <p:spPr>
          <a:xfrm>
            <a:off x="11030789" y="2674135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11110381" y="2400207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6" name="타원 235"/>
          <p:cNvSpPr/>
          <p:nvPr/>
        </p:nvSpPr>
        <p:spPr>
          <a:xfrm>
            <a:off x="11738718" y="2865717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11807147" y="2592087"/>
            <a:ext cx="90000" cy="9000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7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8977313" y="3586163"/>
            <a:ext cx="985837" cy="702468"/>
          </a:xfrm>
          <a:custGeom>
            <a:avLst/>
            <a:gdLst>
              <a:gd name="connsiteX0" fmla="*/ 0 w 985837"/>
              <a:gd name="connsiteY0" fmla="*/ 0 h 702468"/>
              <a:gd name="connsiteX1" fmla="*/ 985837 w 985837"/>
              <a:gd name="connsiteY1" fmla="*/ 0 h 702468"/>
              <a:gd name="connsiteX2" fmla="*/ 985837 w 985837"/>
              <a:gd name="connsiteY2" fmla="*/ 388143 h 702468"/>
              <a:gd name="connsiteX3" fmla="*/ 138112 w 985837"/>
              <a:gd name="connsiteY3" fmla="*/ 702468 h 702468"/>
              <a:gd name="connsiteX4" fmla="*/ 0 w 985837"/>
              <a:gd name="connsiteY4" fmla="*/ 0 h 70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837" h="702468">
                <a:moveTo>
                  <a:pt x="0" y="0"/>
                </a:moveTo>
                <a:lnTo>
                  <a:pt x="985837" y="0"/>
                </a:lnTo>
                <a:lnTo>
                  <a:pt x="985837" y="388143"/>
                </a:lnTo>
                <a:lnTo>
                  <a:pt x="138112" y="702468"/>
                </a:lnTo>
                <a:lnTo>
                  <a:pt x="0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9113044" y="3981450"/>
            <a:ext cx="1935956" cy="1607344"/>
          </a:xfrm>
          <a:custGeom>
            <a:avLst/>
            <a:gdLst>
              <a:gd name="connsiteX0" fmla="*/ 0 w 1935956"/>
              <a:gd name="connsiteY0" fmla="*/ 307181 h 1607344"/>
              <a:gd name="connsiteX1" fmla="*/ 1245394 w 1935956"/>
              <a:gd name="connsiteY1" fmla="*/ 1607344 h 1607344"/>
              <a:gd name="connsiteX2" fmla="*/ 1935956 w 1935956"/>
              <a:gd name="connsiteY2" fmla="*/ 883444 h 1607344"/>
              <a:gd name="connsiteX3" fmla="*/ 857250 w 1935956"/>
              <a:gd name="connsiteY3" fmla="*/ 0 h 1607344"/>
              <a:gd name="connsiteX4" fmla="*/ 0 w 1935956"/>
              <a:gd name="connsiteY4" fmla="*/ 307181 h 160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956" h="1607344">
                <a:moveTo>
                  <a:pt x="0" y="307181"/>
                </a:moveTo>
                <a:lnTo>
                  <a:pt x="1245394" y="1607344"/>
                </a:lnTo>
                <a:lnTo>
                  <a:pt x="1935956" y="883444"/>
                </a:lnTo>
                <a:lnTo>
                  <a:pt x="857250" y="0"/>
                </a:lnTo>
                <a:lnTo>
                  <a:pt x="0" y="307181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053138" y="3583781"/>
            <a:ext cx="983456" cy="871538"/>
          </a:xfrm>
          <a:custGeom>
            <a:avLst/>
            <a:gdLst>
              <a:gd name="connsiteX0" fmla="*/ 0 w 983456"/>
              <a:gd name="connsiteY0" fmla="*/ 0 h 871538"/>
              <a:gd name="connsiteX1" fmla="*/ 983456 w 983456"/>
              <a:gd name="connsiteY1" fmla="*/ 0 h 871538"/>
              <a:gd name="connsiteX2" fmla="*/ 983456 w 983456"/>
              <a:gd name="connsiteY2" fmla="*/ 190500 h 871538"/>
              <a:gd name="connsiteX3" fmla="*/ 280987 w 983456"/>
              <a:gd name="connsiteY3" fmla="*/ 871538 h 871538"/>
              <a:gd name="connsiteX4" fmla="*/ 0 w 983456"/>
              <a:gd name="connsiteY4" fmla="*/ 0 h 8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456" h="871538">
                <a:moveTo>
                  <a:pt x="0" y="0"/>
                </a:moveTo>
                <a:lnTo>
                  <a:pt x="983456" y="0"/>
                </a:lnTo>
                <a:lnTo>
                  <a:pt x="983456" y="190500"/>
                </a:lnTo>
                <a:lnTo>
                  <a:pt x="280987" y="871538"/>
                </a:lnTo>
                <a:lnTo>
                  <a:pt x="0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3270250" y="4159250"/>
            <a:ext cx="2079625" cy="1409700"/>
          </a:xfrm>
          <a:custGeom>
            <a:avLst/>
            <a:gdLst>
              <a:gd name="connsiteX0" fmla="*/ 1384300 w 2079625"/>
              <a:gd name="connsiteY0" fmla="*/ 1409700 h 1409700"/>
              <a:gd name="connsiteX1" fmla="*/ 0 w 2079625"/>
              <a:gd name="connsiteY1" fmla="*/ 0 h 1409700"/>
              <a:gd name="connsiteX2" fmla="*/ 984250 w 2079625"/>
              <a:gd name="connsiteY2" fmla="*/ 0 h 1409700"/>
              <a:gd name="connsiteX3" fmla="*/ 2079625 w 2079625"/>
              <a:gd name="connsiteY3" fmla="*/ 711200 h 1409700"/>
              <a:gd name="connsiteX4" fmla="*/ 1384300 w 2079625"/>
              <a:gd name="connsiteY4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625" h="1409700">
                <a:moveTo>
                  <a:pt x="1384300" y="1409700"/>
                </a:moveTo>
                <a:lnTo>
                  <a:pt x="0" y="0"/>
                </a:lnTo>
                <a:lnTo>
                  <a:pt x="984250" y="0"/>
                </a:lnTo>
                <a:lnTo>
                  <a:pt x="2079625" y="711200"/>
                </a:lnTo>
                <a:lnTo>
                  <a:pt x="1384300" y="140970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137830" y="300056"/>
            <a:ext cx="391634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Skinning</a:t>
            </a:r>
          </a:p>
          <a:p>
            <a:pPr algn="ctr"/>
            <a:r>
              <a:rPr lang="en-US" altLang="ko-KR" sz="3200" dirty="0"/>
              <a:t>[</a:t>
            </a:r>
            <a:r>
              <a:rPr lang="en-US" altLang="ko-KR" sz="3200" dirty="0" smtClean="0"/>
              <a:t>Vertex Blending]</a:t>
            </a:r>
            <a:endParaRPr lang="ko-KR" altLang="en-US" sz="2400" dirty="0"/>
          </a:p>
        </p:txBody>
      </p:sp>
      <p:sp>
        <p:nvSpPr>
          <p:cNvPr id="193" name="직사각형 192"/>
          <p:cNvSpPr/>
          <p:nvPr/>
        </p:nvSpPr>
        <p:spPr>
          <a:xfrm>
            <a:off x="1028312" y="2029709"/>
            <a:ext cx="987525" cy="156093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956311" y="1957709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6" name="그룹 185"/>
          <p:cNvGrpSpPr/>
          <p:nvPr/>
        </p:nvGrpSpPr>
        <p:grpSpPr>
          <a:xfrm>
            <a:off x="1393589" y="2029708"/>
            <a:ext cx="256970" cy="1879655"/>
            <a:chOff x="7348058" y="3244259"/>
            <a:chExt cx="238807" cy="981416"/>
          </a:xfrm>
          <a:solidFill>
            <a:srgbClr val="FF3C3C"/>
          </a:solidFill>
        </p:grpSpPr>
        <p:sp>
          <p:nvSpPr>
            <p:cNvPr id="187" name="다이아몬드 186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028312" y="3590640"/>
            <a:ext cx="987525" cy="56699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28312" y="4157635"/>
            <a:ext cx="987525" cy="156093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1393589" y="3958477"/>
            <a:ext cx="256970" cy="1710976"/>
            <a:chOff x="7348058" y="3244259"/>
            <a:chExt cx="238807" cy="981416"/>
          </a:xfrm>
          <a:solidFill>
            <a:schemeClr val="accent4"/>
          </a:solidFill>
        </p:grpSpPr>
        <p:sp>
          <p:nvSpPr>
            <p:cNvPr id="60" name="다이아몬드 59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>
            <a:off x="1943838" y="1957709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956311" y="350558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1943838" y="3505580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56311" y="4093963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943838" y="4093963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956311" y="5646566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943838" y="5646566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68593" y="2029709"/>
            <a:ext cx="987525" cy="156093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196592" y="1957709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3633870" y="2029708"/>
            <a:ext cx="256970" cy="1879655"/>
            <a:chOff x="7348058" y="3244259"/>
            <a:chExt cx="238807" cy="981416"/>
          </a:xfrm>
          <a:solidFill>
            <a:srgbClr val="FF3C3C"/>
          </a:solidFill>
        </p:grpSpPr>
        <p:sp>
          <p:nvSpPr>
            <p:cNvPr id="72" name="다이아몬드 71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3268593" y="3590640"/>
            <a:ext cx="987525" cy="56699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184119" y="1957709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196592" y="3505580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4184119" y="3505580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196592" y="4093963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184119" y="4093963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575812" y="5513779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269195" y="4803894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53568" y="2029709"/>
            <a:ext cx="987525" cy="156093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981567" y="1957709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418845" y="2029708"/>
            <a:ext cx="256970" cy="1879655"/>
            <a:chOff x="7348058" y="3244259"/>
            <a:chExt cx="238807" cy="981416"/>
          </a:xfrm>
          <a:solidFill>
            <a:srgbClr val="FF3C3C"/>
          </a:solidFill>
        </p:grpSpPr>
        <p:sp>
          <p:nvSpPr>
            <p:cNvPr id="89" name="다이아몬드 88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/>
          <p:cNvSpPr/>
          <p:nvPr/>
        </p:nvSpPr>
        <p:spPr>
          <a:xfrm rot="18900000">
            <a:off x="6735973" y="3887956"/>
            <a:ext cx="987525" cy="156093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 rot="18900000">
            <a:off x="7027653" y="3718943"/>
            <a:ext cx="256970" cy="1710976"/>
            <a:chOff x="7348058" y="3244259"/>
            <a:chExt cx="238807" cy="981416"/>
          </a:xfrm>
          <a:solidFill>
            <a:schemeClr val="accent4"/>
          </a:solidFill>
        </p:grpSpPr>
        <p:sp>
          <p:nvSpPr>
            <p:cNvPr id="95" name="다이아몬드 94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타원 96"/>
          <p:cNvSpPr/>
          <p:nvPr/>
        </p:nvSpPr>
        <p:spPr>
          <a:xfrm>
            <a:off x="6969094" y="1957709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981567" y="3505580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969094" y="3505580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268923" y="4399264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955415" y="3710277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360787" y="5513779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54170" y="4803894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 rot="18900000">
            <a:off x="4242678" y="3718943"/>
            <a:ext cx="256970" cy="1710976"/>
            <a:chOff x="7348058" y="3244259"/>
            <a:chExt cx="238807" cy="981416"/>
          </a:xfrm>
          <a:solidFill>
            <a:schemeClr val="accent4"/>
          </a:solidFill>
        </p:grpSpPr>
        <p:sp>
          <p:nvSpPr>
            <p:cNvPr id="77" name="다이아몬드 76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8974278" y="2029709"/>
            <a:ext cx="987525" cy="156093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902277" y="1957709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9339555" y="2029708"/>
            <a:ext cx="256970" cy="1879655"/>
            <a:chOff x="7348058" y="3244259"/>
            <a:chExt cx="238807" cy="981416"/>
          </a:xfrm>
          <a:solidFill>
            <a:srgbClr val="FF3C3C"/>
          </a:solidFill>
        </p:grpSpPr>
        <p:sp>
          <p:nvSpPr>
            <p:cNvPr id="109" name="다이아몬드 108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이등변 삼각형 109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 rot="18900000">
            <a:off x="9948363" y="3718943"/>
            <a:ext cx="256970" cy="1710976"/>
            <a:chOff x="7348058" y="3244259"/>
            <a:chExt cx="238807" cy="981416"/>
          </a:xfrm>
          <a:solidFill>
            <a:schemeClr val="accent4"/>
          </a:solidFill>
        </p:grpSpPr>
        <p:sp>
          <p:nvSpPr>
            <p:cNvPr id="113" name="다이아몬드 112"/>
            <p:cNvSpPr/>
            <p:nvPr/>
          </p:nvSpPr>
          <p:spPr>
            <a:xfrm>
              <a:off x="7348058" y="3244259"/>
              <a:ext cx="238807" cy="238807"/>
            </a:xfrm>
            <a:prstGeom prst="diamond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/>
            <p:cNvSpPr/>
            <p:nvPr/>
          </p:nvSpPr>
          <p:spPr>
            <a:xfrm rot="10800000">
              <a:off x="7348059" y="3363663"/>
              <a:ext cx="238806" cy="862012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/>
          <p:cNvSpPr/>
          <p:nvPr/>
        </p:nvSpPr>
        <p:spPr>
          <a:xfrm>
            <a:off x="9889804" y="1957709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902277" y="3505580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9889804" y="3505580"/>
            <a:ext cx="144000" cy="144000"/>
          </a:xfrm>
          <a:prstGeom prst="ellipse">
            <a:avLst/>
          </a:prstGeom>
          <a:solidFill>
            <a:srgbClr val="FF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9044846" y="4220277"/>
            <a:ext cx="144000" cy="14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9876125" y="3899353"/>
            <a:ext cx="144000" cy="14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0281497" y="5513779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0974880" y="4803894"/>
            <a:ext cx="144000" cy="14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00512" y="2643425"/>
            <a:ext cx="896400" cy="338554"/>
          </a:xfrm>
          <a:prstGeom prst="rect">
            <a:avLst/>
          </a:prstGeom>
          <a:solidFill>
            <a:srgbClr val="FF3C3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Bone A</a:t>
            </a:r>
            <a:endParaRPr lang="en-US" altLang="ko-KR" sz="1600" b="1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302043" y="4665690"/>
            <a:ext cx="896400" cy="33855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Bone B</a:t>
            </a:r>
            <a:endParaRPr lang="en-US" altLang="ko-KR" sz="1600" b="1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4619882" y="3373576"/>
            <a:ext cx="819455" cy="738664"/>
          </a:xfrm>
          <a:prstGeom prst="rect">
            <a:avLst/>
          </a:prstGeom>
          <a:solidFill>
            <a:srgbClr val="FF3C3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Weight</a:t>
            </a:r>
          </a:p>
          <a:p>
            <a:pPr algn="ctr"/>
            <a:r>
              <a:rPr lang="en-US" altLang="ko-KR" sz="1400" b="1" dirty="0" smtClean="0"/>
              <a:t>A    B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1.0  0.0</a:t>
            </a:r>
            <a:endParaRPr lang="en-US" altLang="ko-KR" sz="1400" b="1" dirty="0" smtClean="0"/>
          </a:p>
        </p:txBody>
      </p:sp>
      <p:cxnSp>
        <p:nvCxnSpPr>
          <p:cNvPr id="8" name="직선 화살표 연결선 7"/>
          <p:cNvCxnSpPr>
            <a:stCxn id="100" idx="0"/>
            <a:endCxn id="164" idx="1"/>
          </p:cNvCxnSpPr>
          <p:nvPr/>
        </p:nvCxnSpPr>
        <p:spPr>
          <a:xfrm flipV="1">
            <a:off x="6340923" y="3693729"/>
            <a:ext cx="1233025" cy="70553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3" idx="0"/>
            <a:endCxn id="128" idx="1"/>
          </p:cNvCxnSpPr>
          <p:nvPr/>
        </p:nvCxnSpPr>
        <p:spPr>
          <a:xfrm flipV="1">
            <a:off x="4256119" y="3742908"/>
            <a:ext cx="363763" cy="35105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01" idx="0"/>
            <a:endCxn id="164" idx="1"/>
          </p:cNvCxnSpPr>
          <p:nvPr/>
        </p:nvCxnSpPr>
        <p:spPr>
          <a:xfrm flipV="1">
            <a:off x="7027415" y="3693729"/>
            <a:ext cx="546533" cy="16548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82" idx="0"/>
            <a:endCxn id="128" idx="1"/>
          </p:cNvCxnSpPr>
          <p:nvPr/>
        </p:nvCxnSpPr>
        <p:spPr>
          <a:xfrm flipV="1">
            <a:off x="3268592" y="3742908"/>
            <a:ext cx="1351290" cy="35105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19" idx="6"/>
            <a:endCxn id="165" idx="1"/>
          </p:cNvCxnSpPr>
          <p:nvPr/>
        </p:nvCxnSpPr>
        <p:spPr>
          <a:xfrm flipV="1">
            <a:off x="9188846" y="3544317"/>
            <a:ext cx="1172056" cy="74796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20" idx="6"/>
            <a:endCxn id="165" idx="1"/>
          </p:cNvCxnSpPr>
          <p:nvPr/>
        </p:nvCxnSpPr>
        <p:spPr>
          <a:xfrm flipV="1">
            <a:off x="10020125" y="3544317"/>
            <a:ext cx="340777" cy="427036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573948" y="3324397"/>
            <a:ext cx="819455" cy="73866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Weight</a:t>
            </a:r>
          </a:p>
          <a:p>
            <a:pPr algn="ctr"/>
            <a:r>
              <a:rPr lang="en-US" altLang="ko-KR" sz="1400" b="1" dirty="0" smtClean="0"/>
              <a:t>A    B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0.0  1.0</a:t>
            </a:r>
            <a:endParaRPr lang="en-US" altLang="ko-KR" sz="1400" b="1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10360902" y="3174985"/>
            <a:ext cx="819455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Weight</a:t>
            </a:r>
          </a:p>
          <a:p>
            <a:pPr algn="ctr"/>
            <a:r>
              <a:rPr lang="en-US" altLang="ko-KR" sz="1400" b="1" dirty="0" smtClean="0"/>
              <a:t>A    B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0.5  0.5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1137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/>
          <p:cNvSpPr/>
          <p:nvPr/>
        </p:nvSpPr>
        <p:spPr>
          <a:xfrm>
            <a:off x="4514470" y="4369058"/>
            <a:ext cx="3349690" cy="2206373"/>
          </a:xfrm>
          <a:prstGeom prst="roundRect">
            <a:avLst>
              <a:gd name="adj" fmla="val 25548"/>
            </a:avLst>
          </a:prstGeom>
          <a:solidFill>
            <a:schemeClr val="accent1">
              <a:alpha val="1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929448" y="2682557"/>
            <a:ext cx="14400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32909" y="2586018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72909" y="2586018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72909" y="3306018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32909" y="3306018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09448" y="3402557"/>
            <a:ext cx="720000" cy="720001"/>
            <a:chOff x="947589" y="4325329"/>
            <a:chExt cx="720000" cy="720001"/>
          </a:xfrm>
        </p:grpSpPr>
        <p:cxnSp>
          <p:nvCxnSpPr>
            <p:cNvPr id="9" name="직선 화살표 연결선 8"/>
            <p:cNvCxnSpPr/>
            <p:nvPr/>
          </p:nvCxnSpPr>
          <p:spPr>
            <a:xfrm flipV="1">
              <a:off x="947589" y="5045329"/>
              <a:ext cx="720000" cy="1"/>
            </a:xfrm>
            <a:prstGeom prst="straightConnector1">
              <a:avLst/>
            </a:prstGeom>
            <a:ln w="50800">
              <a:solidFill>
                <a:srgbClr val="E63C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949124" y="4325329"/>
              <a:ext cx="0" cy="718915"/>
            </a:xfrm>
            <a:prstGeom prst="straightConnector1">
              <a:avLst/>
            </a:prstGeom>
            <a:ln w="50800">
              <a:solidFill>
                <a:srgbClr val="3C3C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33312" y="4313073"/>
            <a:ext cx="1752275" cy="584775"/>
          </a:xfrm>
          <a:prstGeom prst="rect">
            <a:avLst/>
          </a:prstGeom>
          <a:solidFill>
            <a:srgbClr val="CC99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Character Space</a:t>
            </a:r>
          </a:p>
          <a:p>
            <a:pPr algn="ctr"/>
            <a:r>
              <a:rPr lang="en-US" altLang="ko-KR" sz="1600" b="1" dirty="0" smtClean="0"/>
              <a:t>Frame</a:t>
            </a:r>
            <a:endParaRPr lang="ko-KR" altLang="en-US" sz="1600" b="1" dirty="0"/>
          </a:p>
        </p:txBody>
      </p:sp>
      <p:sp>
        <p:nvSpPr>
          <p:cNvPr id="23" name="직사각형 22"/>
          <p:cNvSpPr/>
          <p:nvPr/>
        </p:nvSpPr>
        <p:spPr>
          <a:xfrm>
            <a:off x="5726411" y="2690533"/>
            <a:ext cx="14400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629872" y="2593994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69872" y="2593994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069872" y="3313994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629872" y="3313994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5736120" y="2330532"/>
            <a:ext cx="720000" cy="720001"/>
            <a:chOff x="947589" y="4325329"/>
            <a:chExt cx="720000" cy="720001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947589" y="5045329"/>
              <a:ext cx="720000" cy="1"/>
            </a:xfrm>
            <a:prstGeom prst="straightConnector1">
              <a:avLst/>
            </a:prstGeom>
            <a:ln w="50800">
              <a:solidFill>
                <a:srgbClr val="E63C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949124" y="4325329"/>
              <a:ext cx="0" cy="718915"/>
            </a:xfrm>
            <a:prstGeom prst="straightConnector1">
              <a:avLst/>
            </a:prstGeom>
            <a:ln w="50800">
              <a:solidFill>
                <a:srgbClr val="3C3C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787833" y="1583424"/>
            <a:ext cx="1317155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Bone Space</a:t>
            </a:r>
          </a:p>
          <a:p>
            <a:pPr algn="ctr"/>
            <a:r>
              <a:rPr lang="en-US" altLang="ko-KR" sz="1600" b="1" dirty="0" smtClean="0"/>
              <a:t>Frame</a:t>
            </a:r>
            <a:endParaRPr lang="ko-KR" altLang="en-US" sz="16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210142" y="2663378"/>
            <a:ext cx="713605" cy="1458096"/>
          </a:xfrm>
          <a:prstGeom prst="straightConnector1">
            <a:avLst/>
          </a:prstGeom>
          <a:ln w="254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206917" y="3387278"/>
            <a:ext cx="729530" cy="734194"/>
          </a:xfrm>
          <a:prstGeom prst="straightConnector1">
            <a:avLst/>
          </a:prstGeom>
          <a:ln w="254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206917" y="2666553"/>
            <a:ext cx="2167805" cy="1454920"/>
          </a:xfrm>
          <a:prstGeom prst="straightConnector1">
            <a:avLst/>
          </a:prstGeom>
          <a:ln w="254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206917" y="3406328"/>
            <a:ext cx="2161455" cy="710460"/>
          </a:xfrm>
          <a:prstGeom prst="straightConnector1">
            <a:avLst/>
          </a:prstGeom>
          <a:ln w="254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5728874" y="2693579"/>
            <a:ext cx="723932" cy="35388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5712999" y="3047462"/>
            <a:ext cx="739807" cy="37954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6451735" y="2690404"/>
            <a:ext cx="718589" cy="35401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451736" y="3044416"/>
            <a:ext cx="715413" cy="3603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356267" y="2945394"/>
            <a:ext cx="193078" cy="1930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119711" y="4039299"/>
            <a:ext cx="193078" cy="19307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284991" y="1860646"/>
            <a:ext cx="215956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Bone Animation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 rot="19800000">
            <a:off x="9474465" y="2540351"/>
            <a:ext cx="1633078" cy="1176539"/>
            <a:chOff x="8696656" y="2383200"/>
            <a:chExt cx="1633078" cy="1176539"/>
          </a:xfrm>
        </p:grpSpPr>
        <p:sp>
          <p:nvSpPr>
            <p:cNvPr id="62" name="직사각형 61"/>
            <p:cNvSpPr/>
            <p:nvPr/>
          </p:nvSpPr>
          <p:spPr>
            <a:xfrm>
              <a:off x="8793195" y="2743200"/>
              <a:ext cx="1440000" cy="720000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8696656" y="2646661"/>
              <a:ext cx="193078" cy="1930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136656" y="2646661"/>
              <a:ext cx="193078" cy="1930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136656" y="3366661"/>
              <a:ext cx="193078" cy="1930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696656" y="3366661"/>
              <a:ext cx="193078" cy="1930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rot="16200000">
              <a:off x="8802904" y="2383199"/>
              <a:ext cx="720000" cy="720001"/>
              <a:chOff x="947589" y="4325329"/>
              <a:chExt cx="720000" cy="720001"/>
            </a:xfrm>
          </p:grpSpPr>
          <p:cxnSp>
            <p:nvCxnSpPr>
              <p:cNvPr id="68" name="직선 화살표 연결선 67"/>
              <p:cNvCxnSpPr/>
              <p:nvPr/>
            </p:nvCxnSpPr>
            <p:spPr>
              <a:xfrm flipV="1">
                <a:off x="947589" y="5045329"/>
                <a:ext cx="720000" cy="1"/>
              </a:xfrm>
              <a:prstGeom prst="straightConnector1">
                <a:avLst/>
              </a:prstGeom>
              <a:ln w="50800">
                <a:solidFill>
                  <a:srgbClr val="E63C3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949124" y="4325329"/>
                <a:ext cx="0" cy="718915"/>
              </a:xfrm>
              <a:prstGeom prst="straightConnector1">
                <a:avLst/>
              </a:prstGeom>
              <a:ln w="50800">
                <a:solidFill>
                  <a:srgbClr val="3C3C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직선 화살표 연결선 70"/>
            <p:cNvCxnSpPr/>
            <p:nvPr/>
          </p:nvCxnSpPr>
          <p:spPr>
            <a:xfrm flipH="1" flipV="1">
              <a:off x="8795658" y="2746246"/>
              <a:ext cx="723932" cy="35388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>
              <a:off x="8779783" y="3100129"/>
              <a:ext cx="739807" cy="37954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V="1">
              <a:off x="9518519" y="2743071"/>
              <a:ext cx="718589" cy="35401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9518520" y="3097083"/>
              <a:ext cx="715413" cy="3603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9423051" y="2998061"/>
              <a:ext cx="193078" cy="19307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1" name="직선 화살표 연결선 80"/>
          <p:cNvCxnSpPr/>
          <p:nvPr/>
        </p:nvCxnSpPr>
        <p:spPr>
          <a:xfrm flipH="1" flipV="1">
            <a:off x="1491397" y="2308470"/>
            <a:ext cx="422897" cy="35847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5296645" y="2331376"/>
            <a:ext cx="422897" cy="35847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4753" y="1761767"/>
            <a:ext cx="1360950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Vertex Normal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b="1" dirty="0" smtClean="0"/>
              <a:t>0.71</a:t>
            </a:r>
            <a:r>
              <a:rPr lang="en-US" altLang="ko-KR" sz="1400" dirty="0" smtClean="0"/>
              <a:t>, 0.71)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6000" y="1756143"/>
            <a:ext cx="1360950" cy="523220"/>
          </a:xfrm>
          <a:prstGeom prst="rect">
            <a:avLst/>
          </a:prstGeom>
          <a:solidFill>
            <a:srgbClr val="CC99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Vertex Normal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b="1" dirty="0" smtClean="0"/>
              <a:t>-0.71</a:t>
            </a:r>
            <a:r>
              <a:rPr lang="en-US" altLang="ko-KR" sz="1400" dirty="0" smtClean="0"/>
              <a:t>, 0.71)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5726412" y="4905218"/>
            <a:ext cx="1440000" cy="72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629873" y="4808677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069873" y="4808679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069873" y="5528679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629873" y="5528679"/>
            <a:ext cx="193078" cy="193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 rot="16200000">
            <a:off x="5736121" y="4545217"/>
            <a:ext cx="720000" cy="720001"/>
            <a:chOff x="947589" y="4325329"/>
            <a:chExt cx="720000" cy="720001"/>
          </a:xfrm>
        </p:grpSpPr>
        <p:cxnSp>
          <p:nvCxnSpPr>
            <p:cNvPr id="98" name="직선 화살표 연결선 97"/>
            <p:cNvCxnSpPr/>
            <p:nvPr/>
          </p:nvCxnSpPr>
          <p:spPr>
            <a:xfrm flipV="1">
              <a:off x="947589" y="5045329"/>
              <a:ext cx="720000" cy="1"/>
            </a:xfrm>
            <a:prstGeom prst="straightConnector1">
              <a:avLst/>
            </a:prstGeom>
            <a:ln w="50800">
              <a:solidFill>
                <a:srgbClr val="E63C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V="1">
              <a:off x="949124" y="4325329"/>
              <a:ext cx="0" cy="718915"/>
            </a:xfrm>
            <a:prstGeom prst="straightConnector1">
              <a:avLst/>
            </a:prstGeom>
            <a:ln w="50800">
              <a:solidFill>
                <a:srgbClr val="3C3C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986650" y="5617242"/>
            <a:ext cx="720000" cy="720001"/>
            <a:chOff x="947589" y="4325329"/>
            <a:chExt cx="720000" cy="720001"/>
          </a:xfrm>
        </p:grpSpPr>
        <p:cxnSp>
          <p:nvCxnSpPr>
            <p:cNvPr id="109" name="직선 화살표 연결선 108"/>
            <p:cNvCxnSpPr/>
            <p:nvPr/>
          </p:nvCxnSpPr>
          <p:spPr>
            <a:xfrm flipV="1">
              <a:off x="947589" y="5045329"/>
              <a:ext cx="720000" cy="1"/>
            </a:xfrm>
            <a:prstGeom prst="straightConnector1">
              <a:avLst/>
            </a:prstGeom>
            <a:ln w="50800">
              <a:solidFill>
                <a:srgbClr val="E63C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V="1">
              <a:off x="949124" y="4325329"/>
              <a:ext cx="0" cy="718915"/>
            </a:xfrm>
            <a:prstGeom prst="straightConnector1">
              <a:avLst/>
            </a:prstGeom>
            <a:ln w="50800">
              <a:solidFill>
                <a:srgbClr val="3C3C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타원 110"/>
          <p:cNvSpPr/>
          <p:nvPr/>
        </p:nvSpPr>
        <p:spPr>
          <a:xfrm>
            <a:off x="4896913" y="6253984"/>
            <a:ext cx="193078" cy="19307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5016585" y="4894580"/>
            <a:ext cx="711115" cy="1441577"/>
          </a:xfrm>
          <a:prstGeom prst="straightConnector1">
            <a:avLst/>
          </a:prstGeom>
          <a:ln w="50800">
            <a:solidFill>
              <a:srgbClr val="CC99FF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 flipV="1">
            <a:off x="5727700" y="4894580"/>
            <a:ext cx="725107" cy="367568"/>
          </a:xfrm>
          <a:prstGeom prst="straightConnector1">
            <a:avLst/>
          </a:prstGeom>
          <a:ln w="50800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V="1">
            <a:off x="5010736" y="5262880"/>
            <a:ext cx="1440864" cy="1073278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082902" y="5964084"/>
            <a:ext cx="5038046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Vertex * </a:t>
            </a:r>
            <a:r>
              <a:rPr lang="en-US" altLang="ko-KR" sz="2000" b="1" dirty="0" smtClean="0"/>
              <a:t>Bone Offset Matrix</a:t>
            </a:r>
          </a:p>
          <a:p>
            <a:pPr algn="ctr"/>
            <a:r>
              <a:rPr lang="en-US" altLang="ko-KR" sz="2000" b="1" dirty="0" smtClean="0"/>
              <a:t>(= Inverse of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BoneTmInCharacterSpace</a:t>
            </a:r>
            <a:r>
              <a:rPr lang="en-US" altLang="ko-KR" sz="2000" b="1" dirty="0" smtClean="0"/>
              <a:t>)</a:t>
            </a:r>
            <a:endParaRPr lang="ko-KR" altLang="en-US" sz="1600" b="1" dirty="0"/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4291632" y="4945572"/>
            <a:ext cx="1440864" cy="1073278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4289249" y="5985826"/>
            <a:ext cx="725107" cy="367568"/>
          </a:xfrm>
          <a:prstGeom prst="straightConnector1">
            <a:avLst/>
          </a:prstGeom>
          <a:ln w="50800">
            <a:solidFill>
              <a:schemeClr val="accent4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41112" y="300056"/>
            <a:ext cx="350977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Skinning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834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141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김장원</dc:creator>
  <cp:lastModifiedBy>김장원</cp:lastModifiedBy>
  <cp:revision>82</cp:revision>
  <dcterms:created xsi:type="dcterms:W3CDTF">2021-02-04T15:26:28Z</dcterms:created>
  <dcterms:modified xsi:type="dcterms:W3CDTF">2021-02-07T16:19:35Z</dcterms:modified>
</cp:coreProperties>
</file>