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77"/>
  </p:notesMasterIdLst>
  <p:sldIdLst>
    <p:sldId id="557" r:id="rId4"/>
    <p:sldId id="398" r:id="rId5"/>
    <p:sldId id="316" r:id="rId6"/>
    <p:sldId id="560" r:id="rId7"/>
    <p:sldId id="339" r:id="rId8"/>
    <p:sldId id="338" r:id="rId9"/>
    <p:sldId id="456" r:id="rId10"/>
    <p:sldId id="457" r:id="rId11"/>
    <p:sldId id="570" r:id="rId12"/>
    <p:sldId id="571" r:id="rId13"/>
    <p:sldId id="569" r:id="rId14"/>
    <p:sldId id="458" r:id="rId15"/>
    <p:sldId id="459" r:id="rId16"/>
    <p:sldId id="460" r:id="rId17"/>
    <p:sldId id="461" r:id="rId18"/>
    <p:sldId id="465" r:id="rId19"/>
    <p:sldId id="462" r:id="rId20"/>
    <p:sldId id="463" r:id="rId21"/>
    <p:sldId id="572" r:id="rId22"/>
    <p:sldId id="464" r:id="rId23"/>
    <p:sldId id="415" r:id="rId24"/>
    <p:sldId id="416" r:id="rId25"/>
    <p:sldId id="417" r:id="rId26"/>
    <p:sldId id="428" r:id="rId27"/>
    <p:sldId id="466" r:id="rId28"/>
    <p:sldId id="387" r:id="rId29"/>
    <p:sldId id="388" r:id="rId30"/>
    <p:sldId id="389" r:id="rId31"/>
    <p:sldId id="467" r:id="rId32"/>
    <p:sldId id="468" r:id="rId33"/>
    <p:sldId id="559" r:id="rId34"/>
    <p:sldId id="558" r:id="rId35"/>
    <p:sldId id="561" r:id="rId36"/>
    <p:sldId id="562" r:id="rId37"/>
    <p:sldId id="469" r:id="rId38"/>
    <p:sldId id="470" r:id="rId39"/>
    <p:sldId id="471" r:id="rId40"/>
    <p:sldId id="472" r:id="rId41"/>
    <p:sldId id="473" r:id="rId42"/>
    <p:sldId id="563" r:id="rId43"/>
    <p:sldId id="564" r:id="rId44"/>
    <p:sldId id="474" r:id="rId45"/>
    <p:sldId id="475" r:id="rId46"/>
    <p:sldId id="476" r:id="rId47"/>
    <p:sldId id="477" r:id="rId48"/>
    <p:sldId id="478" r:id="rId49"/>
    <p:sldId id="479" r:id="rId50"/>
    <p:sldId id="480" r:id="rId51"/>
    <p:sldId id="565" r:id="rId52"/>
    <p:sldId id="566"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567" r:id="rId69"/>
    <p:sldId id="568" r:id="rId70"/>
    <p:sldId id="496" r:id="rId71"/>
    <p:sldId id="497" r:id="rId72"/>
    <p:sldId id="498" r:id="rId73"/>
    <p:sldId id="499" r:id="rId74"/>
    <p:sldId id="500" r:id="rId75"/>
    <p:sldId id="455" r:id="rId7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87760" autoAdjust="0"/>
  </p:normalViewPr>
  <p:slideViewPr>
    <p:cSldViewPr snapToGrid="0">
      <p:cViewPr varScale="1">
        <p:scale>
          <a:sx n="147" d="100"/>
          <a:sy n="147" d="100"/>
        </p:scale>
        <p:origin x="3000" y="108"/>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p>
        </p:txBody>
      </p:sp>
      <p:sp>
        <p:nvSpPr>
          <p:cNvPr id="4" name="灯片编号占位符 3"/>
          <p:cNvSpPr>
            <a:spLocks noGrp="1"/>
          </p:cNvSpPr>
          <p:nvPr>
            <p:ph type="sldNum" sz="quarter" idx="10"/>
          </p:nvPr>
        </p:nvSpPr>
        <p:spPr/>
        <p:txBody>
          <a:bodyPr/>
          <a:lstStyle/>
          <a:p>
            <a:fld id="{FF6B7014-1CA7-42FF-9E69-87C27AE33F47}" type="slidenum">
              <a:rPr lang="zh-CN" altLang="en-US" smtClean="0"/>
              <a:t>17</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9F52C5D-9955-47A2-9EA6-38FEB66EF379}"/>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E6218432-9C5A-4AD0-9E05-B77965972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2EA566-EA1E-431B-9110-DD679A87E3A9}"/>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1C1B7D9C-8A76-4C14-A850-8C9DC9F5D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78B3E-8479-4A7F-B924-0DB8314B2376}"/>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2282D934-92EA-49D5-A68F-69E0FE53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C96916-1BAE-4A4E-BF94-2604763DB99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FEBB5C8-282F-4906-80B9-C81D701613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a:extLst>
              <a:ext uri="{FF2B5EF4-FFF2-40B4-BE49-F238E27FC236}">
                <a16:creationId xmlns:a16="http://schemas.microsoft.com/office/drawing/2014/main" id="{17EA80DE-157D-4913-B49D-F08C1F2616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9971D8-29B2-4338-A903-FF72461D0EF2}"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26978" name="Rectangle 2">
            <a:extLst>
              <a:ext uri="{FF2B5EF4-FFF2-40B4-BE49-F238E27FC236}">
                <a16:creationId xmlns:a16="http://schemas.microsoft.com/office/drawing/2014/main" id="{FB926353-CAE7-40B8-B2A6-F88A37F3D497}"/>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A2FB92D0-74BA-43BE-9B30-26BAE29E0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a:extLst>
              <a:ext uri="{FF2B5EF4-FFF2-40B4-BE49-F238E27FC236}">
                <a16:creationId xmlns:a16="http://schemas.microsoft.com/office/drawing/2014/main" id="{80248470-19E8-4DEB-AE27-54E7219AB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FDC3E3-D8FF-49B1-974F-CBB24DC561A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29026" name="Rectangle 2">
            <a:extLst>
              <a:ext uri="{FF2B5EF4-FFF2-40B4-BE49-F238E27FC236}">
                <a16:creationId xmlns:a16="http://schemas.microsoft.com/office/drawing/2014/main" id="{DB52E38F-5D82-4414-95C5-DE69D6525792}"/>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2163D386-83B7-41FA-83A2-87538462C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a:extLst>
              <a:ext uri="{FF2B5EF4-FFF2-40B4-BE49-F238E27FC236}">
                <a16:creationId xmlns:a16="http://schemas.microsoft.com/office/drawing/2014/main" id="{BF407A34-B615-4DE0-85CB-34FB6AE5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FC5B38-C0FA-4C28-B996-544AC3FF513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1074" name="Rectangle 2">
            <a:extLst>
              <a:ext uri="{FF2B5EF4-FFF2-40B4-BE49-F238E27FC236}">
                <a16:creationId xmlns:a16="http://schemas.microsoft.com/office/drawing/2014/main" id="{F0D7ABFF-2A43-4D5F-BE5E-3C54B01E3604}"/>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C062B3D9-5ADE-4677-B982-DCD77D5F0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184697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2021/9/29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2021/9/29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694143"/>
            <a:ext cx="6164131" cy="5969567"/>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fontScale="90000"/>
          </a:bodyPr>
          <a:lstStyle/>
          <a:p>
            <a:pPr eaLnBrk="1" hangingPunct="1"/>
            <a:r>
              <a:rPr lang="en-US" altLang="zh-CN" dirty="0"/>
              <a:t>2.1.4 </a:t>
            </a:r>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90CFA9-9E5C-4419-8C0A-3AE15BC75848}"/>
              </a:ext>
            </a:extLst>
          </p:cNvPr>
          <p:cNvSpPr>
            <a:spLocks noGrp="1" noChangeArrowheads="1"/>
          </p:cNvSpPr>
          <p:nvPr>
            <p:ph type="title" idx="4294967295"/>
          </p:nvPr>
        </p:nvSpPr>
        <p:spPr>
          <a:xfrm>
            <a:off x="1041215" y="993775"/>
            <a:ext cx="6251575" cy="576262"/>
          </a:xfrm>
        </p:spPr>
        <p:txBody>
          <a:bodyPr/>
          <a:lstStyle/>
          <a:p>
            <a:pPr eaLnBrk="1" hangingPunct="1"/>
            <a:r>
              <a:rPr lang="en-US" altLang="en-US" dirty="0"/>
              <a:t>2.1.5 Process State</a:t>
            </a:r>
          </a:p>
        </p:txBody>
      </p:sp>
      <p:sp>
        <p:nvSpPr>
          <p:cNvPr id="18435" name="Rectangle 3">
            <a:extLst>
              <a:ext uri="{FF2B5EF4-FFF2-40B4-BE49-F238E27FC236}">
                <a16:creationId xmlns:a16="http://schemas.microsoft.com/office/drawing/2014/main" id="{024CBB90-3DD4-48C6-830E-D5B680DA86BE}"/>
              </a:ext>
            </a:extLst>
          </p:cNvPr>
          <p:cNvSpPr>
            <a:spLocks noGrp="1" noChangeArrowheads="1"/>
          </p:cNvSpPr>
          <p:nvPr>
            <p:ph type="body" idx="4294967295"/>
          </p:nvPr>
        </p:nvSpPr>
        <p:spPr>
          <a:xfrm>
            <a:off x="1414984" y="2033588"/>
            <a:ext cx="10245285" cy="3254375"/>
          </a:xfrm>
        </p:spPr>
        <p:txBody>
          <a:bodyPr/>
          <a:lstStyle/>
          <a:p>
            <a:r>
              <a:rPr lang="en-US" altLang="en-US" dirty="0"/>
              <a:t>As a process executes, it changes </a:t>
            </a:r>
            <a:r>
              <a:rPr lang="en-US" altLang="en-US" b="1" dirty="0">
                <a:solidFill>
                  <a:srgbClr val="006699"/>
                </a:solidFill>
                <a:latin typeface="+mj-lt"/>
              </a:rPr>
              <a:t>state</a:t>
            </a:r>
          </a:p>
          <a:p>
            <a:pPr lvl="1"/>
            <a:r>
              <a:rPr lang="en-US" altLang="en-US" b="1" dirty="0"/>
              <a:t>New</a:t>
            </a:r>
            <a:r>
              <a:rPr lang="en-US" altLang="en-US" dirty="0"/>
              <a:t>:  The process is being created</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Ready</a:t>
            </a:r>
            <a:r>
              <a:rPr lang="en-US" altLang="en-US" dirty="0"/>
              <a:t>:  The process is waiting to be assigned to a processor</a:t>
            </a:r>
          </a:p>
          <a:p>
            <a:pPr lvl="1"/>
            <a:r>
              <a:rPr lang="en-US" altLang="en-US" b="1" dirty="0"/>
              <a:t>Terminated</a:t>
            </a:r>
            <a:r>
              <a:rPr lang="en-US" altLang="en-US" dirty="0"/>
              <a:t>:  The process has finished execution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351C7C-1AE3-4532-A2F7-C7EB33BCDB3F}"/>
              </a:ext>
            </a:extLst>
          </p:cNvPr>
          <p:cNvSpPr>
            <a:spLocks noGrp="1" noChangeArrowheads="1"/>
          </p:cNvSpPr>
          <p:nvPr>
            <p:ph type="title" idx="4294967295"/>
          </p:nvPr>
        </p:nvSpPr>
        <p:spPr>
          <a:xfrm>
            <a:off x="2502943" y="1069581"/>
            <a:ext cx="7947025" cy="576263"/>
          </a:xfrm>
        </p:spPr>
        <p:txBody>
          <a:bodyPr/>
          <a:lstStyle/>
          <a:p>
            <a:pPr eaLnBrk="1" hangingPunct="1"/>
            <a:r>
              <a:rPr lang="en-US" altLang="en-US" dirty="0"/>
              <a:t>Diagram of Process State</a:t>
            </a:r>
          </a:p>
        </p:txBody>
      </p:sp>
      <p:pic>
        <p:nvPicPr>
          <p:cNvPr id="20483" name="Picture 1">
            <a:extLst>
              <a:ext uri="{FF2B5EF4-FFF2-40B4-BE49-F238E27FC236}">
                <a16:creationId xmlns:a16="http://schemas.microsoft.com/office/drawing/2014/main" id="{C48543A4-67CA-450C-8237-41432A1A6B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914" y="2238375"/>
            <a:ext cx="55911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C14ED24-AEFF-4F38-8076-4F8FF58C3F94}"/>
              </a:ext>
            </a:extLst>
          </p:cNvPr>
          <p:cNvSpPr>
            <a:spLocks noGrp="1" noChangeArrowheads="1"/>
          </p:cNvSpPr>
          <p:nvPr>
            <p:ph type="title" idx="4294967295"/>
          </p:nvPr>
        </p:nvSpPr>
        <p:spPr>
          <a:xfrm>
            <a:off x="1252276" y="774363"/>
            <a:ext cx="10125441" cy="576263"/>
          </a:xfrm>
        </p:spPr>
        <p:txBody>
          <a:bodyPr/>
          <a:lstStyle/>
          <a:p>
            <a:pPr eaLnBrk="1" hangingPunct="1"/>
            <a:r>
              <a:rPr lang="en-US" altLang="en-US" dirty="0"/>
              <a:t>Process Control Block (PCB)</a:t>
            </a:r>
          </a:p>
        </p:txBody>
      </p:sp>
      <p:sp>
        <p:nvSpPr>
          <p:cNvPr id="22531" name="Rectangle 3">
            <a:extLst>
              <a:ext uri="{FF2B5EF4-FFF2-40B4-BE49-F238E27FC236}">
                <a16:creationId xmlns:a16="http://schemas.microsoft.com/office/drawing/2014/main" id="{DEEAF946-6112-4200-8913-ED1F42CE1EF2}"/>
              </a:ext>
            </a:extLst>
          </p:cNvPr>
          <p:cNvSpPr>
            <a:spLocks noGrp="1" noChangeArrowheads="1"/>
          </p:cNvSpPr>
          <p:nvPr>
            <p:ph type="body" idx="4294967295"/>
          </p:nvPr>
        </p:nvSpPr>
        <p:spPr>
          <a:xfrm>
            <a:off x="1034540" y="2020141"/>
            <a:ext cx="5616575" cy="4418013"/>
          </a:xfrm>
        </p:spPr>
        <p:txBody>
          <a:bodyPr/>
          <a:lstStyle/>
          <a:p>
            <a:r>
              <a:rPr lang="en-US" altLang="en-US" sz="1700" dirty="0"/>
              <a:t>Process state – running, waiting, etc.</a:t>
            </a:r>
          </a:p>
          <a:p>
            <a:r>
              <a:rPr lang="en-US" altLang="en-US" sz="1700" dirty="0"/>
              <a:t>Program counter – location of instruction to next execute</a:t>
            </a:r>
          </a:p>
          <a:p>
            <a:r>
              <a:rPr lang="en-US" altLang="en-US" sz="1700" dirty="0"/>
              <a:t>CPU registers – contents of all process-centric registers</a:t>
            </a:r>
          </a:p>
          <a:p>
            <a:r>
              <a:rPr lang="en-US" altLang="en-US" sz="1700" dirty="0"/>
              <a:t>CPU scheduling information- priorities, scheduling queue pointers</a:t>
            </a:r>
          </a:p>
          <a:p>
            <a:r>
              <a:rPr lang="en-US" altLang="en-US" sz="1700" dirty="0"/>
              <a:t>Memory-management information – memory allocated to the process</a:t>
            </a:r>
          </a:p>
          <a:p>
            <a:r>
              <a:rPr lang="en-US" altLang="en-US" sz="1700" dirty="0"/>
              <a:t>Accounting information – CPU used, clock time elapsed since start, time limits</a:t>
            </a:r>
          </a:p>
          <a:p>
            <a:r>
              <a:rPr lang="en-US" altLang="en-US" sz="1700" dirty="0"/>
              <a:t>I/O status information – I/O devices allocated to process, list of open files</a:t>
            </a:r>
          </a:p>
          <a:p>
            <a:endParaRPr lang="en-US" altLang="en-US" dirty="0"/>
          </a:p>
        </p:txBody>
      </p:sp>
      <p:pic>
        <p:nvPicPr>
          <p:cNvPr id="22532" name="Picture 1">
            <a:extLst>
              <a:ext uri="{FF2B5EF4-FFF2-40B4-BE49-F238E27FC236}">
                <a16:creationId xmlns:a16="http://schemas.microsoft.com/office/drawing/2014/main" id="{4C1B42D7-9239-4535-8C25-EF8AF0D926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729" y="2121126"/>
            <a:ext cx="1854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7519650-4D5E-45C9-BCF6-B2C0554D33E2}"/>
              </a:ext>
            </a:extLst>
          </p:cNvPr>
          <p:cNvSpPr txBox="1"/>
          <p:nvPr/>
        </p:nvSpPr>
        <p:spPr>
          <a:xfrm>
            <a:off x="1986466" y="1400690"/>
            <a:ext cx="6874095" cy="569387"/>
          </a:xfrm>
          <a:prstGeom prst="rect">
            <a:avLst/>
          </a:prstGeom>
          <a:noFill/>
        </p:spPr>
        <p:txBody>
          <a:bodyPr wrap="square" rtlCol="0">
            <a:spAutoFit/>
          </a:bodyPr>
          <a:lstStyle/>
          <a:p>
            <a:r>
              <a:rPr lang="en-US" altLang="en-US" sz="1700" dirty="0"/>
              <a:t>Information associated with each process(also called </a:t>
            </a:r>
            <a:r>
              <a:rPr kumimoji="1" lang="en-US" altLang="en-US" b="1" dirty="0">
                <a:solidFill>
                  <a:srgbClr val="006699"/>
                </a:solidFill>
                <a:latin typeface="+mj-lt"/>
              </a:rPr>
              <a:t>task</a:t>
            </a:r>
            <a:r>
              <a:rPr lang="en-US" altLang="en-US" sz="1700" b="1" dirty="0">
                <a:solidFill>
                  <a:srgbClr val="3366FF"/>
                </a:solidFill>
              </a:rPr>
              <a:t> </a:t>
            </a:r>
            <a:r>
              <a:rPr kumimoji="1" lang="en-US" altLang="en-US" b="1" dirty="0">
                <a:solidFill>
                  <a:srgbClr val="006699"/>
                </a:solidFill>
                <a:latin typeface="+mj-lt"/>
              </a:rPr>
              <a:t>control</a:t>
            </a:r>
            <a:r>
              <a:rPr lang="en-US" altLang="en-US" sz="1700" b="1" dirty="0">
                <a:solidFill>
                  <a:srgbClr val="3366FF"/>
                </a:solidFill>
              </a:rPr>
              <a:t> </a:t>
            </a:r>
            <a:r>
              <a:rPr kumimoji="1" lang="en-US" altLang="en-US" b="1" dirty="0">
                <a:solidFill>
                  <a:srgbClr val="006699"/>
                </a:solidFill>
                <a:latin typeface="+mj-lt"/>
              </a:rPr>
              <a:t>block</a:t>
            </a:r>
            <a:r>
              <a:rPr lang="en-US" altLang="en-US" sz="1700" dirty="0"/>
              <a:t>)</a:t>
            </a:r>
          </a:p>
          <a:p>
            <a:pPr>
              <a:buFont typeface="Monotype Sorts" pitchFamily="-84" charset="2"/>
              <a:buNone/>
            </a:pPr>
            <a:r>
              <a:rPr lang="en-US"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9C18A1-E10D-464E-ADF5-DBECC2503EA1}"/>
              </a:ext>
            </a:extLst>
          </p:cNvPr>
          <p:cNvSpPr>
            <a:spLocks noGrp="1" noChangeArrowheads="1"/>
          </p:cNvSpPr>
          <p:nvPr>
            <p:ph type="title" idx="4294967295"/>
          </p:nvPr>
        </p:nvSpPr>
        <p:spPr>
          <a:xfrm>
            <a:off x="407141" y="1118539"/>
            <a:ext cx="8229600" cy="576262"/>
          </a:xfrm>
        </p:spPr>
        <p:txBody>
          <a:bodyPr/>
          <a:lstStyle/>
          <a:p>
            <a:pPr eaLnBrk="1" hangingPunct="1"/>
            <a:r>
              <a:rPr lang="en-US" altLang="en-US" sz="3600" dirty="0"/>
              <a:t>2.1.6 Operations on Processes</a:t>
            </a:r>
          </a:p>
        </p:txBody>
      </p:sp>
      <p:sp>
        <p:nvSpPr>
          <p:cNvPr id="39939" name="Rectangle 3">
            <a:extLst>
              <a:ext uri="{FF2B5EF4-FFF2-40B4-BE49-F238E27FC236}">
                <a16:creationId xmlns:a16="http://schemas.microsoft.com/office/drawing/2014/main" id="{1EED5598-4581-4F9D-8CEF-0D1A5A5544B9}"/>
              </a:ext>
            </a:extLst>
          </p:cNvPr>
          <p:cNvSpPr>
            <a:spLocks noGrp="1" noChangeArrowheads="1"/>
          </p:cNvSpPr>
          <p:nvPr>
            <p:ph type="body" idx="4294967295"/>
          </p:nvPr>
        </p:nvSpPr>
        <p:spPr>
          <a:xfrm>
            <a:off x="2222592" y="2478828"/>
            <a:ext cx="7381875" cy="2102105"/>
          </a:xfrm>
        </p:spPr>
        <p:txBody>
          <a:bodyPr/>
          <a:lstStyle/>
          <a:p>
            <a:r>
              <a:rPr lang="en-US" altLang="en-US" dirty="0"/>
              <a:t>System must provide mechanisms for:</a:t>
            </a:r>
          </a:p>
          <a:p>
            <a:pPr lvl="1"/>
            <a:r>
              <a:rPr lang="en-US" altLang="en-US" dirty="0"/>
              <a:t> Process creation</a:t>
            </a:r>
          </a:p>
          <a:p>
            <a:pPr lvl="1"/>
            <a:r>
              <a:rPr lang="en-US" altLang="en-US" dirty="0"/>
              <a:t> Process termination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A906F5FA-60D1-45DA-8E21-3093C1AA2502}"/>
              </a:ext>
            </a:extLst>
          </p:cNvPr>
          <p:cNvSpPr>
            <a:spLocks noGrp="1" noChangeArrowheads="1"/>
          </p:cNvSpPr>
          <p:nvPr>
            <p:ph type="title" idx="4294967295"/>
          </p:nvPr>
        </p:nvSpPr>
        <p:spPr>
          <a:xfrm>
            <a:off x="1021192" y="981145"/>
            <a:ext cx="4885698" cy="1147102"/>
          </a:xfrm>
        </p:spPr>
        <p:txBody>
          <a:bodyPr>
            <a:normAutofit/>
          </a:bodyPr>
          <a:lstStyle/>
          <a:p>
            <a:pPr eaLnBrk="1" hangingPunct="1"/>
            <a:r>
              <a:rPr lang="en-US" altLang="en-US" sz="2800" dirty="0"/>
              <a:t>Programmer Interface — </a:t>
            </a:r>
            <a:br>
              <a:rPr lang="en-US" altLang="en-US" sz="2800" dirty="0"/>
            </a:br>
            <a:r>
              <a:rPr lang="en-US" altLang="en-US" sz="2800" dirty="0"/>
              <a:t>Process Management</a:t>
            </a:r>
          </a:p>
        </p:txBody>
      </p:sp>
      <p:sp>
        <p:nvSpPr>
          <p:cNvPr id="125954" name="Rectangle 3">
            <a:extLst>
              <a:ext uri="{FF2B5EF4-FFF2-40B4-BE49-F238E27FC236}">
                <a16:creationId xmlns:a16="http://schemas.microsoft.com/office/drawing/2014/main" id="{8AAED0C6-5107-42A2-92C5-00A81EA88F2C}"/>
              </a:ext>
            </a:extLst>
          </p:cNvPr>
          <p:cNvSpPr>
            <a:spLocks noGrp="1" noChangeArrowheads="1"/>
          </p:cNvSpPr>
          <p:nvPr>
            <p:ph type="body" idx="4294967295"/>
          </p:nvPr>
        </p:nvSpPr>
        <p:spPr>
          <a:xfrm>
            <a:off x="1101285" y="2309361"/>
            <a:ext cx="10556759" cy="4318754"/>
          </a:xfrm>
        </p:spPr>
        <p:txBody>
          <a:bodyPr/>
          <a:lstStyle/>
          <a:p>
            <a:r>
              <a:rPr lang="en-US" altLang="en-US" sz="2400" dirty="0"/>
              <a:t>Process is started via the </a:t>
            </a:r>
            <a:r>
              <a:rPr lang="en-US" altLang="en-US" sz="2400" dirty="0" err="1">
                <a:latin typeface="Courier"/>
              </a:rPr>
              <a:t>CreateProcess</a:t>
            </a:r>
            <a:r>
              <a:rPr lang="en-US" altLang="en-US" sz="2400" dirty="0"/>
              <a:t> routine which loads any dynamic link libraries that are used by the process, and creates a </a:t>
            </a:r>
            <a:r>
              <a:rPr lang="en-US" altLang="en-US" sz="2400" i="1" dirty="0"/>
              <a:t>primary thread</a:t>
            </a:r>
            <a:endParaRPr lang="en-US" altLang="en-US" sz="2400" dirty="0"/>
          </a:p>
          <a:p>
            <a:r>
              <a:rPr lang="en-US" altLang="en-US" sz="2400" dirty="0"/>
              <a:t>Additional threads can be created by the </a:t>
            </a:r>
            <a:r>
              <a:rPr lang="en-US" altLang="en-US" sz="2400" dirty="0" err="1">
                <a:latin typeface="Courier"/>
              </a:rPr>
              <a:t>CreateThread</a:t>
            </a:r>
            <a:r>
              <a:rPr lang="en-US" altLang="en-US" sz="2400" dirty="0"/>
              <a:t> function</a:t>
            </a:r>
          </a:p>
          <a:p>
            <a:r>
              <a:rPr lang="en-US" altLang="en-US" sz="2400" dirty="0"/>
              <a:t>Every dynamic link library or executable file that is loaded into the address space of a process is identified by an </a:t>
            </a:r>
            <a:r>
              <a:rPr lang="en-US" altLang="en-US" sz="2400" i="1" dirty="0"/>
              <a:t>instance handle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9EAE9E8B-F303-4703-A7A7-6A9B3F383ABA}"/>
              </a:ext>
            </a:extLst>
          </p:cNvPr>
          <p:cNvSpPr>
            <a:spLocks noGrp="1" noChangeArrowheads="1"/>
          </p:cNvSpPr>
          <p:nvPr>
            <p:ph type="title" idx="4294967295"/>
          </p:nvPr>
        </p:nvSpPr>
        <p:spPr>
          <a:xfrm>
            <a:off x="1041215" y="560700"/>
            <a:ext cx="10596806" cy="576263"/>
          </a:xfrm>
        </p:spPr>
        <p:txBody>
          <a:bodyPr/>
          <a:lstStyle/>
          <a:p>
            <a:pPr eaLnBrk="1" hangingPunct="1"/>
            <a:r>
              <a:rPr lang="en-US" altLang="en-US" dirty="0"/>
              <a:t>Process Management (Cont.)</a:t>
            </a:r>
          </a:p>
        </p:txBody>
      </p:sp>
      <p:sp>
        <p:nvSpPr>
          <p:cNvPr id="61443" name="Rectangle 3">
            <a:extLst>
              <a:ext uri="{FF2B5EF4-FFF2-40B4-BE49-F238E27FC236}">
                <a16:creationId xmlns:a16="http://schemas.microsoft.com/office/drawing/2014/main" id="{5AB26B8D-2604-7A42-A8FE-A2D250012C7E}"/>
              </a:ext>
            </a:extLst>
          </p:cNvPr>
          <p:cNvSpPr>
            <a:spLocks noGrp="1" noChangeArrowheads="1"/>
          </p:cNvSpPr>
          <p:nvPr>
            <p:ph type="body" idx="4294967295"/>
          </p:nvPr>
        </p:nvSpPr>
        <p:spPr>
          <a:xfrm>
            <a:off x="820958" y="1328215"/>
            <a:ext cx="10685799" cy="4969085"/>
          </a:xfrm>
        </p:spPr>
        <p:txBody>
          <a:bodyPr/>
          <a:lstStyle/>
          <a:p>
            <a:pPr>
              <a:defRPr/>
            </a:pPr>
            <a:r>
              <a:rPr lang="en-US" altLang="en-US" sz="2400" dirty="0"/>
              <a:t>Scheduling in Win32 utilizes four priority classes:</a:t>
            </a:r>
          </a:p>
          <a:p>
            <a:pPr marL="800100" lvl="1" indent="-342900">
              <a:buClr>
                <a:schemeClr val="tx1"/>
              </a:buClr>
              <a:buFont typeface="+mj-lt"/>
              <a:buAutoNum type="arabicPeriod"/>
              <a:defRPr/>
            </a:pPr>
            <a:r>
              <a:rPr lang="en-US" altLang="en-US" sz="1800" dirty="0">
                <a:latin typeface="Courier"/>
              </a:rPr>
              <a:t>IDLE_PRIORITY_CLASS</a:t>
            </a:r>
            <a:r>
              <a:rPr lang="en-US" altLang="en-US" sz="1800" dirty="0"/>
              <a:t> (priority level 4)</a:t>
            </a:r>
          </a:p>
          <a:p>
            <a:pPr marL="800100" lvl="1" indent="-342900">
              <a:buClr>
                <a:schemeClr val="tx1"/>
              </a:buClr>
              <a:buFont typeface="+mj-lt"/>
              <a:buAutoNum type="arabicPeriod"/>
              <a:defRPr/>
            </a:pPr>
            <a:r>
              <a:rPr lang="en-US" altLang="en-US" sz="1800" dirty="0">
                <a:latin typeface="Courier"/>
              </a:rPr>
              <a:t>BELOW_NORMAL_PRIORITY CLASS </a:t>
            </a:r>
            <a:r>
              <a:rPr lang="en-US" altLang="en-US" sz="1800" dirty="0"/>
              <a:t>(NT priority level 6)</a:t>
            </a:r>
          </a:p>
          <a:p>
            <a:pPr marL="800100" lvl="1" indent="-342900">
              <a:buClr>
                <a:schemeClr val="tx1"/>
              </a:buClr>
              <a:buFont typeface="+mj-lt"/>
              <a:buAutoNum type="arabicPeriod"/>
              <a:defRPr/>
            </a:pPr>
            <a:r>
              <a:rPr lang="en-US" altLang="en-US" sz="1800" dirty="0">
                <a:latin typeface="Courier"/>
              </a:rPr>
              <a:t>NORMAL_PRIORITY_CLASS</a:t>
            </a:r>
            <a:r>
              <a:rPr lang="en-US" altLang="en-US" sz="1800" dirty="0"/>
              <a:t> (level 8 — typical for most processes</a:t>
            </a:r>
          </a:p>
          <a:p>
            <a:pPr marL="800100" lvl="1" indent="-342900">
              <a:buClr>
                <a:schemeClr val="tx1"/>
              </a:buClr>
              <a:buFont typeface="+mj-lt"/>
              <a:buAutoNum type="arabicPeriod"/>
              <a:defRPr/>
            </a:pPr>
            <a:r>
              <a:rPr lang="en-US" altLang="en-US" sz="1800" dirty="0">
                <a:latin typeface="Courier"/>
              </a:rPr>
              <a:t>ABOVE_NORMAL_PRIORITY_CLASS (</a:t>
            </a:r>
            <a:r>
              <a:rPr lang="en-US" altLang="en-US" sz="1800" dirty="0"/>
              <a:t>level 10</a:t>
            </a:r>
            <a:r>
              <a:rPr lang="en-US" altLang="en-US" sz="1800" dirty="0">
                <a:latin typeface="Courier"/>
              </a:rPr>
              <a:t>)</a:t>
            </a:r>
          </a:p>
          <a:p>
            <a:pPr marL="800100" lvl="1" indent="-342900">
              <a:buClr>
                <a:schemeClr val="tx1"/>
              </a:buClr>
              <a:buFont typeface="+mj-lt"/>
              <a:buAutoNum type="arabicPeriod"/>
              <a:defRPr/>
            </a:pPr>
            <a:r>
              <a:rPr lang="en-US" altLang="en-US" sz="1800" dirty="0">
                <a:latin typeface="Courier"/>
              </a:rPr>
              <a:t>HIGH_PRIORITY_CLASS</a:t>
            </a:r>
            <a:r>
              <a:rPr lang="en-US" altLang="en-US" sz="1800" dirty="0"/>
              <a:t> (level 13)</a:t>
            </a:r>
          </a:p>
          <a:p>
            <a:pPr marL="800100" lvl="1" indent="-342900">
              <a:buClr>
                <a:schemeClr val="tx1"/>
              </a:buClr>
              <a:buFont typeface="+mj-lt"/>
              <a:buAutoNum type="arabicPeriod"/>
              <a:defRPr/>
            </a:pPr>
            <a:r>
              <a:rPr lang="en-US" altLang="en-US" sz="1800" dirty="0">
                <a:latin typeface="Courier"/>
              </a:rPr>
              <a:t>REALTIME_PRIORITY_CLASS</a:t>
            </a:r>
            <a:r>
              <a:rPr lang="en-US" altLang="en-US" sz="1800" dirty="0"/>
              <a:t> (level 24)</a:t>
            </a:r>
          </a:p>
          <a:p>
            <a:pPr>
              <a:defRPr/>
            </a:pPr>
            <a:r>
              <a:rPr lang="en-US" altLang="en-US" sz="2400" dirty="0"/>
              <a:t>To provide performance levels needed for interactive programs, Windows has a special scheduling rule for processes in the </a:t>
            </a:r>
            <a:r>
              <a:rPr lang="en-US" altLang="en-US" sz="2400" dirty="0">
                <a:latin typeface="Courier"/>
              </a:rPr>
              <a:t>NORMAL_PRIORITY_CLASS</a:t>
            </a:r>
          </a:p>
          <a:p>
            <a:pPr lvl="1">
              <a:defRPr/>
            </a:pPr>
            <a:r>
              <a:rPr lang="en-US" altLang="en-US" sz="1800" dirty="0"/>
              <a:t>Distinguishes between the </a:t>
            </a:r>
            <a:r>
              <a:rPr lang="en-US" altLang="en-US" sz="1800" i="1" dirty="0"/>
              <a:t>foreground process</a:t>
            </a:r>
            <a:r>
              <a:rPr lang="en-US" altLang="en-US" sz="1800" dirty="0"/>
              <a:t> that is currently selected on the screen, and the </a:t>
            </a:r>
            <a:r>
              <a:rPr lang="en-US" altLang="en-US" sz="1800" i="1" dirty="0"/>
              <a:t>background processes</a:t>
            </a:r>
            <a:r>
              <a:rPr lang="en-US" altLang="en-US" sz="1800" dirty="0"/>
              <a:t> that are not currently selected</a:t>
            </a:r>
          </a:p>
          <a:p>
            <a:pPr lvl="1">
              <a:defRPr/>
            </a:pPr>
            <a:r>
              <a:rPr lang="en-US" altLang="en-US" sz="1800" dirty="0"/>
              <a:t>When a process moves into the foreground, increases the scheduling quantum by some factor, typically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B8D17027-61A4-4494-ABBF-2177B7620137}"/>
              </a:ext>
            </a:extLst>
          </p:cNvPr>
          <p:cNvSpPr>
            <a:spLocks noGrp="1" noChangeArrowheads="1"/>
          </p:cNvSpPr>
          <p:nvPr>
            <p:ph type="title" idx="4294967295"/>
          </p:nvPr>
        </p:nvSpPr>
        <p:spPr>
          <a:xfrm>
            <a:off x="919748" y="534146"/>
            <a:ext cx="11023971" cy="1718547"/>
          </a:xfrm>
        </p:spPr>
        <p:txBody>
          <a:bodyPr/>
          <a:lstStyle/>
          <a:p>
            <a:pPr eaLnBrk="1" hangingPunct="1"/>
            <a:r>
              <a:rPr lang="en-US" altLang="en-US" dirty="0"/>
              <a:t>Process Management (Cont.)</a:t>
            </a:r>
          </a:p>
        </p:txBody>
      </p:sp>
      <p:sp>
        <p:nvSpPr>
          <p:cNvPr id="130050" name="Rectangle 3">
            <a:extLst>
              <a:ext uri="{FF2B5EF4-FFF2-40B4-BE49-F238E27FC236}">
                <a16:creationId xmlns:a16="http://schemas.microsoft.com/office/drawing/2014/main" id="{D6F95970-917E-4761-A6F0-7CBD93FE44AE}"/>
              </a:ext>
            </a:extLst>
          </p:cNvPr>
          <p:cNvSpPr>
            <a:spLocks noGrp="1" noChangeArrowheads="1"/>
          </p:cNvSpPr>
          <p:nvPr>
            <p:ph type="body" idx="4294967295"/>
          </p:nvPr>
        </p:nvSpPr>
        <p:spPr>
          <a:xfrm>
            <a:off x="1168029" y="2348122"/>
            <a:ext cx="10258633" cy="3632349"/>
          </a:xfrm>
        </p:spPr>
        <p:txBody>
          <a:bodyPr/>
          <a:lstStyle/>
          <a:p>
            <a:r>
              <a:rPr lang="en-US" altLang="en-US" sz="2400" dirty="0"/>
              <a:t>The kernel dynamically adjusts the priority of a thread depending on whether it is </a:t>
            </a:r>
            <a:r>
              <a:rPr lang="en-US" altLang="en-US" sz="2400" dirty="0">
                <a:solidFill>
                  <a:srgbClr val="FF0000"/>
                </a:solidFill>
              </a:rPr>
              <a:t>I/O-bound </a:t>
            </a:r>
            <a:r>
              <a:rPr lang="en-US" altLang="en-US" sz="2400" dirty="0"/>
              <a:t>or </a:t>
            </a:r>
            <a:r>
              <a:rPr lang="en-US" altLang="en-US" sz="2400" dirty="0">
                <a:solidFill>
                  <a:srgbClr val="FF0000"/>
                </a:solidFill>
              </a:rPr>
              <a:t>CPU-bound</a:t>
            </a:r>
          </a:p>
          <a:p>
            <a:r>
              <a:rPr lang="en-US" altLang="en-US" sz="2400" dirty="0"/>
              <a:t>To synchronize the concurrent access to shared objects by threads, the kernel provides synchronization objects, such as semaphores and mutexes</a:t>
            </a:r>
          </a:p>
          <a:p>
            <a:pPr lvl="1"/>
            <a:r>
              <a:rPr lang="en-US" altLang="en-US" sz="2000" dirty="0"/>
              <a:t>In addition, threads can synchronize by using the </a:t>
            </a:r>
            <a:r>
              <a:rPr lang="en-US" altLang="en-US" sz="2000" dirty="0" err="1">
                <a:latin typeface="Courier"/>
              </a:rPr>
              <a:t>WaitForSingleObject</a:t>
            </a:r>
            <a:r>
              <a:rPr lang="en-US" altLang="en-US" sz="2000" dirty="0"/>
              <a:t> or </a:t>
            </a:r>
            <a:r>
              <a:rPr lang="en-US" altLang="en-US" sz="2000" dirty="0" err="1">
                <a:latin typeface="Courier"/>
              </a:rPr>
              <a:t>WaitForMultipleObjects</a:t>
            </a:r>
            <a:r>
              <a:rPr lang="en-US" altLang="en-US" sz="2000" dirty="0"/>
              <a:t> functions</a:t>
            </a:r>
          </a:p>
          <a:p>
            <a:pPr lvl="1"/>
            <a:r>
              <a:rPr lang="en-US" altLang="en-US" sz="2000" dirty="0"/>
              <a:t>Another method of synchronization in the Win32 API is the critical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016486" y="765191"/>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1836069" y="1746166"/>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432758" y="1878703"/>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1835639" y="4293045"/>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432758" y="4402459"/>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9715</TotalTime>
  <Words>4491</Words>
  <Application>Microsoft Office PowerPoint</Application>
  <PresentationFormat>宽屏</PresentationFormat>
  <Paragraphs>609</Paragraphs>
  <Slides>73</Slides>
  <Notes>22</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73</vt:i4>
      </vt:variant>
    </vt:vector>
  </HeadingPairs>
  <TitlesOfParts>
    <vt:vector size="93" baseType="lpstr">
      <vt:lpstr>Courier</vt:lpstr>
      <vt:lpstr>Monotype Sorts</vt:lpstr>
      <vt:lpstr>MS PGothic</vt:lpstr>
      <vt:lpstr>宋体</vt:lpstr>
      <vt:lpstr>微软雅黑</vt:lpstr>
      <vt:lpstr>微软雅黑 Light</vt:lpstr>
      <vt:lpstr>新宋体</vt:lpstr>
      <vt:lpstr>Arial</vt:lpstr>
      <vt:lpstr>Arial Black</vt:lpstr>
      <vt:lpstr>Calibri</vt:lpstr>
      <vt:lpstr>Calibri Light</vt:lpstr>
      <vt:lpstr>Consolas</vt:lpstr>
      <vt:lpstr>Courier New</vt:lpstr>
      <vt:lpstr>Tahoma</vt:lpstr>
      <vt:lpstr>Times New Roman</vt:lpstr>
      <vt:lpstr>Wingdings</vt:lpstr>
      <vt:lpstr>Wingdings 3</vt:lpstr>
      <vt:lpstr>自定义设计方案</vt:lpstr>
      <vt:lpstr>2_蓝色互联网</vt:lpstr>
      <vt:lpstr>3_蓝色互联网</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Memory Layout of a C Program</vt:lpstr>
      <vt:lpstr>2.1.3 操作系统中的进程</vt:lpstr>
      <vt:lpstr>PowerPoint 演示文稿</vt:lpstr>
      <vt:lpstr>PowerPoint 演示文稿</vt:lpstr>
      <vt:lpstr>并发与并行（concurrency &amp; parallel）</vt:lpstr>
      <vt:lpstr>程序与线程</vt:lpstr>
      <vt:lpstr>程序与线程</vt:lpstr>
      <vt:lpstr>2.1.4 进程对象结构</vt:lpstr>
      <vt:lpstr>进程对象数据结构</vt:lpstr>
      <vt:lpstr>Process Representation in Linux</vt:lpstr>
      <vt:lpstr>线程对象数据结构</vt:lpstr>
      <vt:lpstr>2.1.5 Process State</vt:lpstr>
      <vt:lpstr>Diagram of Process State</vt:lpstr>
      <vt:lpstr>Process Control Block (PCB)</vt:lpstr>
      <vt:lpstr>2.1.6 Operations on Processes</vt:lpstr>
      <vt:lpstr>创建进程过程</vt:lpstr>
      <vt:lpstr>Programmer Interface —  Process Management</vt:lpstr>
      <vt:lpstr>Process Management (Cont.)</vt:lpstr>
      <vt:lpstr>Process Management (Cont.)</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进程间通信方法分类</vt:lpstr>
      <vt:lpstr>IPC需要考虑内容</vt:lpstr>
      <vt:lpstr>IPC是否需要网络</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500</cp:revision>
  <dcterms:created xsi:type="dcterms:W3CDTF">2014-12-05T07:09:50Z</dcterms:created>
  <dcterms:modified xsi:type="dcterms:W3CDTF">2021-09-29T09:36:24Z</dcterms:modified>
</cp:coreProperties>
</file>