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 id="2147483696" r:id="rId3"/>
  </p:sldMasterIdLst>
  <p:notesMasterIdLst>
    <p:notesMasterId r:id="rId77"/>
  </p:notesMasterIdLst>
  <p:sldIdLst>
    <p:sldId id="557" r:id="rId4"/>
    <p:sldId id="398" r:id="rId5"/>
    <p:sldId id="316" r:id="rId6"/>
    <p:sldId id="560" r:id="rId7"/>
    <p:sldId id="339" r:id="rId8"/>
    <p:sldId id="338" r:id="rId9"/>
    <p:sldId id="456" r:id="rId10"/>
    <p:sldId id="457" r:id="rId11"/>
    <p:sldId id="570" r:id="rId12"/>
    <p:sldId id="571" r:id="rId13"/>
    <p:sldId id="569" r:id="rId14"/>
    <p:sldId id="458" r:id="rId15"/>
    <p:sldId id="459" r:id="rId16"/>
    <p:sldId id="460" r:id="rId17"/>
    <p:sldId id="461" r:id="rId18"/>
    <p:sldId id="465" r:id="rId19"/>
    <p:sldId id="462" r:id="rId20"/>
    <p:sldId id="463" r:id="rId21"/>
    <p:sldId id="572" r:id="rId22"/>
    <p:sldId id="464" r:id="rId23"/>
    <p:sldId id="415" r:id="rId24"/>
    <p:sldId id="416" r:id="rId25"/>
    <p:sldId id="417" r:id="rId26"/>
    <p:sldId id="428" r:id="rId27"/>
    <p:sldId id="466" r:id="rId28"/>
    <p:sldId id="387" r:id="rId29"/>
    <p:sldId id="388" r:id="rId30"/>
    <p:sldId id="389" r:id="rId31"/>
    <p:sldId id="467" r:id="rId32"/>
    <p:sldId id="468" r:id="rId33"/>
    <p:sldId id="559" r:id="rId34"/>
    <p:sldId id="558" r:id="rId35"/>
    <p:sldId id="561" r:id="rId36"/>
    <p:sldId id="562" r:id="rId37"/>
    <p:sldId id="469" r:id="rId38"/>
    <p:sldId id="470" r:id="rId39"/>
    <p:sldId id="471" r:id="rId40"/>
    <p:sldId id="472" r:id="rId41"/>
    <p:sldId id="473" r:id="rId42"/>
    <p:sldId id="563" r:id="rId43"/>
    <p:sldId id="564" r:id="rId44"/>
    <p:sldId id="474" r:id="rId45"/>
    <p:sldId id="475" r:id="rId46"/>
    <p:sldId id="476" r:id="rId47"/>
    <p:sldId id="477" r:id="rId48"/>
    <p:sldId id="478" r:id="rId49"/>
    <p:sldId id="479" r:id="rId50"/>
    <p:sldId id="480" r:id="rId51"/>
    <p:sldId id="565" r:id="rId52"/>
    <p:sldId id="566" r:id="rId53"/>
    <p:sldId id="481" r:id="rId54"/>
    <p:sldId id="482" r:id="rId55"/>
    <p:sldId id="483" r:id="rId56"/>
    <p:sldId id="484" r:id="rId57"/>
    <p:sldId id="485" r:id="rId58"/>
    <p:sldId id="486" r:id="rId59"/>
    <p:sldId id="487" r:id="rId60"/>
    <p:sldId id="488" r:id="rId61"/>
    <p:sldId id="489" r:id="rId62"/>
    <p:sldId id="490" r:id="rId63"/>
    <p:sldId id="491" r:id="rId64"/>
    <p:sldId id="492" r:id="rId65"/>
    <p:sldId id="493" r:id="rId66"/>
    <p:sldId id="494" r:id="rId67"/>
    <p:sldId id="495" r:id="rId68"/>
    <p:sldId id="567" r:id="rId69"/>
    <p:sldId id="568" r:id="rId70"/>
    <p:sldId id="496" r:id="rId71"/>
    <p:sldId id="497" r:id="rId72"/>
    <p:sldId id="498" r:id="rId73"/>
    <p:sldId id="499" r:id="rId74"/>
    <p:sldId id="500" r:id="rId75"/>
    <p:sldId id="455" r:id="rId76"/>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7" autoAdjust="0"/>
    <p:restoredTop sz="87760" autoAdjust="0"/>
  </p:normalViewPr>
  <p:slideViewPr>
    <p:cSldViewPr snapToGrid="0">
      <p:cViewPr varScale="1">
        <p:scale>
          <a:sx n="147" d="100"/>
          <a:sy n="147" d="100"/>
        </p:scale>
        <p:origin x="3000" y="120"/>
      </p:cViewPr>
      <p:guideLst/>
    </p:cSldViewPr>
  </p:slid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10.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ata6.xml.rels><?xml version="1.0" encoding="UTF-8" standalone="yes"?>
<Relationships xmlns="http://schemas.openxmlformats.org/package/2006/relationships"><Relationship Id="rId1" Type="http://schemas.openxmlformats.org/officeDocument/2006/relationships/image" Target="../media/image2.png"/></Relationships>
</file>

<file path=ppt/diagrams/_rels/data7.xml.rels><?xml version="1.0" encoding="UTF-8" standalone="yes"?>
<Relationships xmlns="http://schemas.openxmlformats.org/package/2006/relationships"><Relationship Id="rId1" Type="http://schemas.openxmlformats.org/officeDocument/2006/relationships/image" Target="../media/image2.png"/></Relationships>
</file>

<file path=ppt/diagrams/_rels/data8.xml.rels><?xml version="1.0" encoding="UTF-8" standalone="yes"?>
<Relationships xmlns="http://schemas.openxmlformats.org/package/2006/relationships"><Relationship Id="rId1" Type="http://schemas.openxmlformats.org/officeDocument/2006/relationships/image" Target="../media/image2.png"/></Relationships>
</file>

<file path=ppt/diagrams/_rels/data9.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0.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2.png"/></Relationships>
</file>

<file path=ppt/diagrams/_rels/drawing7.xml.rels><?xml version="1.0" encoding="UTF-8" standalone="yes"?>
<Relationships xmlns="http://schemas.openxmlformats.org/package/2006/relationships"><Relationship Id="rId1" Type="http://schemas.openxmlformats.org/officeDocument/2006/relationships/image" Target="../media/image2.png"/></Relationships>
</file>

<file path=ppt/diagrams/_rels/drawing8.xml.rels><?xml version="1.0" encoding="UTF-8" standalone="yes"?>
<Relationships xmlns="http://schemas.openxmlformats.org/package/2006/relationships"><Relationship Id="rId1" Type="http://schemas.openxmlformats.org/officeDocument/2006/relationships/image" Target="../media/image2.png"/></Relationships>
</file>

<file path=ppt/diagrams/_rels/drawing9.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2.1 </a:t>
          </a:r>
          <a:r>
            <a:rPr lang="zh-CN" altLang="en-US" sz="2800" dirty="0">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a:t>
          </a:r>
          <a:r>
            <a:rPr lang="zh-CN" altLang="en-US" sz="2800" dirty="0">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2.5 </a:t>
          </a:r>
          <a:r>
            <a:rPr lang="zh-CN" altLang="en-US" sz="2800" dirty="0">
              <a:solidFill>
                <a:srgbClr val="FFFF00"/>
              </a:solidFill>
              <a:latin typeface="微软雅黑" panose="020B0503020204020204" pitchFamily="34" charset="-122"/>
              <a:ea typeface="微软雅黑" panose="020B0503020204020204" pitchFamily="34" charset="-122"/>
            </a:rPr>
            <a:t>进程间通信</a:t>
          </a:r>
          <a:r>
            <a:rPr lang="en-US" altLang="en-US" sz="2800" dirty="0">
              <a:solidFill>
                <a:srgbClr val="FFFF00"/>
              </a:solidFill>
              <a:latin typeface="微软雅黑" panose="020B0503020204020204" pitchFamily="34" charset="-122"/>
              <a:ea typeface="微软雅黑" panose="020B0503020204020204" pitchFamily="34" charset="-122"/>
            </a:rPr>
            <a:t>-</a:t>
          </a:r>
          <a:r>
            <a:rPr lang="zh-CN" altLang="en-US" sz="2800" dirty="0">
              <a:solidFill>
                <a:srgbClr val="FFFF00"/>
              </a:solidFill>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2.1 </a:t>
          </a:r>
          <a:r>
            <a:rPr lang="zh-CN" altLang="en-US" sz="2800" dirty="0">
              <a:solidFill>
                <a:srgbClr val="FFFF00"/>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a:t>
          </a:r>
          <a:r>
            <a:rPr lang="zh-CN" altLang="en-US" sz="2800" dirty="0">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a:t>
          </a:r>
          <a:r>
            <a:rPr lang="zh-CN" altLang="en-US" sz="2800" dirty="0">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2.2 </a:t>
          </a:r>
          <a:r>
            <a:rPr lang="zh-CN" altLang="en-US" sz="2800" dirty="0">
              <a:solidFill>
                <a:srgbClr val="FFFF00"/>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2.3 </a:t>
          </a:r>
          <a:r>
            <a:rPr lang="zh-CN" altLang="en-US" sz="2800" dirty="0">
              <a:solidFill>
                <a:srgbClr val="FFFF00"/>
              </a:solidFill>
              <a:latin typeface="微软雅黑" panose="020B0503020204020204" pitchFamily="34" charset="-122"/>
              <a:ea typeface="微软雅黑" panose="020B0503020204020204" pitchFamily="34" charset="-122"/>
            </a:rPr>
            <a:t>进程间通信</a:t>
          </a:r>
          <a:r>
            <a:rPr lang="en-US" altLang="en-US" sz="2800" dirty="0">
              <a:solidFill>
                <a:srgbClr val="FFFF00"/>
              </a:solidFill>
              <a:latin typeface="微软雅黑" panose="020B0503020204020204" pitchFamily="34" charset="-122"/>
              <a:ea typeface="微软雅黑" panose="020B0503020204020204" pitchFamily="34" charset="-122"/>
            </a:rPr>
            <a:t>-</a:t>
          </a:r>
          <a:r>
            <a:rPr lang="zh-CN" altLang="en-US" sz="2800" dirty="0">
              <a:solidFill>
                <a:srgbClr val="FFFF00"/>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bg1">
                  <a:lumMod val="95000"/>
                </a:schemeClr>
              </a:solidFill>
              <a:latin typeface="微软雅黑" panose="020B0503020204020204" pitchFamily="34" charset="-122"/>
              <a:ea typeface="微软雅黑" panose="020B0503020204020204" pitchFamily="34" charset="-122"/>
            </a:rPr>
            <a:t>2.4 </a:t>
          </a:r>
          <a:r>
            <a:rPr lang="zh-CN" altLang="en-US" sz="2800" dirty="0">
              <a:solidFill>
                <a:schemeClr val="bg1">
                  <a:lumMod val="95000"/>
                </a:schemeClr>
              </a:solidFill>
              <a:latin typeface="微软雅黑" panose="020B0503020204020204" pitchFamily="34" charset="-122"/>
              <a:ea typeface="微软雅黑" panose="020B0503020204020204" pitchFamily="34" charset="-122"/>
            </a:rPr>
            <a:t>进程间通信</a:t>
          </a:r>
          <a:r>
            <a:rPr lang="en-US" altLang="en-US" sz="2800" dirty="0">
              <a:solidFill>
                <a:schemeClr val="bg1">
                  <a:lumMod val="95000"/>
                </a:schemeClr>
              </a:solidFill>
              <a:latin typeface="微软雅黑" panose="020B0503020204020204" pitchFamily="34" charset="-122"/>
              <a:ea typeface="微软雅黑" panose="020B0503020204020204" pitchFamily="34" charset="-122"/>
            </a:rPr>
            <a:t>-</a:t>
          </a:r>
          <a:r>
            <a:rPr lang="zh-CN" altLang="en-US" sz="2800" dirty="0">
              <a:solidFill>
                <a:schemeClr val="bg1">
                  <a:lumMod val="95000"/>
                </a:schemeClr>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2.4 </a:t>
          </a:r>
          <a:r>
            <a:rPr lang="zh-CN" altLang="en-US" sz="2800" dirty="0">
              <a:solidFill>
                <a:srgbClr val="FFFF00"/>
              </a:solidFill>
              <a:latin typeface="微软雅黑" panose="020B0503020204020204" pitchFamily="34" charset="-122"/>
              <a:ea typeface="微软雅黑" panose="020B0503020204020204" pitchFamily="34" charset="-122"/>
            </a:rPr>
            <a:t>进程间通信</a:t>
          </a:r>
          <a:r>
            <a:rPr lang="en-US" altLang="en-US" sz="2800" dirty="0">
              <a:solidFill>
                <a:srgbClr val="FFFF00"/>
              </a:solidFill>
              <a:latin typeface="微软雅黑" panose="020B0503020204020204" pitchFamily="34" charset="-122"/>
              <a:ea typeface="微软雅黑" panose="020B0503020204020204" pitchFamily="34" charset="-122"/>
            </a:rPr>
            <a:t>-</a:t>
          </a:r>
          <a:r>
            <a:rPr lang="zh-CN" altLang="en-US" sz="2800" dirty="0">
              <a:solidFill>
                <a:srgbClr val="FFFF00"/>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2.1 </a:t>
          </a:r>
          <a:r>
            <a:rPr lang="zh-CN" altLang="en-US" sz="2800" kern="1200" dirty="0">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a:t>
          </a:r>
          <a:r>
            <a:rPr lang="zh-CN" altLang="en-US" sz="2800" kern="1200" dirty="0">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2.5 </a:t>
          </a:r>
          <a:r>
            <a:rPr lang="zh-CN" altLang="en-US" sz="2800" kern="1200" dirty="0">
              <a:solidFill>
                <a:srgbClr val="FFFF00"/>
              </a:solidFill>
              <a:latin typeface="微软雅黑" panose="020B0503020204020204" pitchFamily="34" charset="-122"/>
              <a:ea typeface="微软雅黑" panose="020B0503020204020204" pitchFamily="34" charset="-122"/>
            </a:rPr>
            <a:t>进程间通信</a:t>
          </a:r>
          <a:r>
            <a:rPr lang="en-US" altLang="en-US" sz="2800" kern="1200" dirty="0">
              <a:solidFill>
                <a:srgbClr val="FFFF00"/>
              </a:solidFill>
              <a:latin typeface="微软雅黑" panose="020B0503020204020204" pitchFamily="34" charset="-122"/>
              <a:ea typeface="微软雅黑" panose="020B0503020204020204" pitchFamily="34" charset="-122"/>
            </a:rPr>
            <a:t>-</a:t>
          </a:r>
          <a:r>
            <a:rPr lang="zh-CN" altLang="en-US" sz="2800" kern="1200" dirty="0">
              <a:solidFill>
                <a:srgbClr val="FFFF00"/>
              </a:solidFill>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2.1 </a:t>
          </a:r>
          <a:r>
            <a:rPr lang="zh-CN" altLang="en-US" sz="2800" kern="1200" dirty="0">
              <a:solidFill>
                <a:srgbClr val="FFFF00"/>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a:t>
          </a:r>
          <a:r>
            <a:rPr lang="zh-CN" altLang="en-US" sz="2800" kern="1200" dirty="0">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a:t>
          </a:r>
          <a:r>
            <a:rPr lang="zh-CN" altLang="en-US" sz="2800" kern="1200" dirty="0">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2.2 </a:t>
          </a:r>
          <a:r>
            <a:rPr lang="zh-CN" altLang="en-US" sz="2800" kern="1200" dirty="0">
              <a:solidFill>
                <a:srgbClr val="FFFF00"/>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2.3 </a:t>
          </a:r>
          <a:r>
            <a:rPr lang="zh-CN" altLang="en-US" sz="2800" kern="1200" dirty="0">
              <a:solidFill>
                <a:srgbClr val="FFFF00"/>
              </a:solidFill>
              <a:latin typeface="微软雅黑" panose="020B0503020204020204" pitchFamily="34" charset="-122"/>
              <a:ea typeface="微软雅黑" panose="020B0503020204020204" pitchFamily="34" charset="-122"/>
            </a:rPr>
            <a:t>进程间通信</a:t>
          </a:r>
          <a:r>
            <a:rPr lang="en-US" altLang="en-US" sz="2800" kern="1200" dirty="0">
              <a:solidFill>
                <a:srgbClr val="FFFF00"/>
              </a:solidFill>
              <a:latin typeface="微软雅黑" panose="020B0503020204020204" pitchFamily="34" charset="-122"/>
              <a:ea typeface="微软雅黑" panose="020B0503020204020204" pitchFamily="34" charset="-122"/>
            </a:rPr>
            <a:t>-</a:t>
          </a:r>
          <a:r>
            <a:rPr lang="zh-CN" altLang="en-US" sz="2800" kern="1200" dirty="0">
              <a:solidFill>
                <a:srgbClr val="FFFF00"/>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1">
                  <a:lumMod val="95000"/>
                </a:schemeClr>
              </a:solidFill>
              <a:latin typeface="微软雅黑" panose="020B0503020204020204" pitchFamily="34" charset="-122"/>
              <a:ea typeface="微软雅黑" panose="020B0503020204020204" pitchFamily="34" charset="-122"/>
            </a:rPr>
            <a:t>2.4 </a:t>
          </a:r>
          <a:r>
            <a:rPr lang="zh-CN" altLang="en-US" sz="2800" kern="1200" dirty="0">
              <a:solidFill>
                <a:schemeClr val="bg1">
                  <a:lumMod val="95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2800" kern="1200" dirty="0">
              <a:solidFill>
                <a:schemeClr val="bg1">
                  <a:lumMod val="95000"/>
                </a:schemeClr>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2.4 </a:t>
          </a:r>
          <a:r>
            <a:rPr lang="zh-CN" altLang="en-US" sz="2800" kern="1200" dirty="0">
              <a:solidFill>
                <a:srgbClr val="FFFF00"/>
              </a:solidFill>
              <a:latin typeface="微软雅黑" panose="020B0503020204020204" pitchFamily="34" charset="-122"/>
              <a:ea typeface="微软雅黑" panose="020B0503020204020204" pitchFamily="34" charset="-122"/>
            </a:rPr>
            <a:t>进程间通信</a:t>
          </a:r>
          <a:r>
            <a:rPr lang="en-US" altLang="en-US" sz="2800" kern="1200" dirty="0">
              <a:solidFill>
                <a:srgbClr val="FFFF00"/>
              </a:solidFill>
              <a:latin typeface="微软雅黑" panose="020B0503020204020204" pitchFamily="34" charset="-122"/>
              <a:ea typeface="微软雅黑" panose="020B0503020204020204" pitchFamily="34" charset="-122"/>
            </a:rPr>
            <a:t>-</a:t>
          </a:r>
          <a:r>
            <a:rPr lang="zh-CN" altLang="en-US" sz="2800" kern="1200" dirty="0">
              <a:solidFill>
                <a:srgbClr val="FFFF00"/>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2021/11/16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en-us/windows/apps/design/signature-experiences/design-principle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98157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Linux, Fork &amp; exec are direct calls to the kernel </a:t>
            </a:r>
          </a:p>
          <a:p>
            <a:r>
              <a:rPr lang="en-US" altLang="zh-CN" dirty="0"/>
              <a:t>In Windows </a:t>
            </a:r>
            <a:r>
              <a:rPr lang="en-US" altLang="zh-CN" dirty="0" err="1"/>
              <a:t>createprocess</a:t>
            </a:r>
            <a:r>
              <a:rPr lang="en-US" altLang="zh-CN" dirty="0"/>
              <a:t> goes through window API to access kernel</a:t>
            </a:r>
          </a:p>
          <a:p>
            <a:r>
              <a:rPr lang="en-US" altLang="zh-CN" dirty="0"/>
              <a:t>Linux method of creating process is more robust than Windows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15</a:t>
            </a:fld>
            <a:endParaRPr lang="zh-CN" altLang="en-US"/>
          </a:p>
        </p:txBody>
      </p:sp>
    </p:spTree>
    <p:extLst>
      <p:ext uri="{BB962C8B-B14F-4D97-AF65-F5344CB8AC3E}">
        <p14:creationId xmlns:p14="http://schemas.microsoft.com/office/powerpoint/2010/main" val="69419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VAD</a:t>
            </a:r>
            <a:r>
              <a:rPr lang="zh-CN" altLang="en-US" dirty="0"/>
              <a:t>（</a:t>
            </a:r>
            <a:r>
              <a:rPr lang="en-US" altLang="zh-CN" dirty="0"/>
              <a:t>virtual address descriptors</a:t>
            </a:r>
            <a:r>
              <a:rPr lang="zh-CN" altLang="en-US" dirty="0"/>
              <a:t>）树定义了用户地址空间内存区的状况</a:t>
            </a:r>
            <a:endParaRPr lang="en-US" altLang="zh-CN" dirty="0"/>
          </a:p>
          <a:p>
            <a:r>
              <a:rPr lang="en-US" altLang="zh-CN" dirty="0"/>
              <a:t>https://docs.microsoft.com/en-us/windows-hardware/drivers/gettingstarted/virtual-address-spaces</a:t>
            </a:r>
          </a:p>
          <a:p>
            <a:r>
              <a:rPr lang="en-US" altLang="zh-CN" dirty="0"/>
              <a:t>Access token</a:t>
            </a:r>
            <a:r>
              <a:rPr lang="zh-CN" altLang="en-US" dirty="0"/>
              <a:t>访问令牌是用来描述进程或线程安全上下文的对象，令牌所包含的信息是与该</a:t>
            </a:r>
            <a:r>
              <a:rPr lang="en-US" altLang="zh-CN" dirty="0"/>
              <a:t>user</a:t>
            </a:r>
            <a:r>
              <a:rPr lang="zh-CN" altLang="en-US" dirty="0"/>
              <a:t>账户相关的进程或线程的身份和权限信息</a:t>
            </a:r>
            <a:endParaRPr lang="en-US" altLang="zh-CN" dirty="0"/>
          </a:p>
          <a:p>
            <a:endParaRPr lang="en-US" altLang="zh-CN" dirty="0"/>
          </a:p>
          <a:p>
            <a:r>
              <a:rPr lang="en-US" altLang="zh-CN" sz="1200" b="0" i="0" kern="1200" dirty="0">
                <a:solidFill>
                  <a:schemeClr val="tx1"/>
                </a:solidFill>
                <a:effectLst/>
                <a:latin typeface="+mn-lt"/>
                <a:ea typeface="+mn-ea"/>
                <a:cs typeface="+mn-cs"/>
              </a:rPr>
              <a:t>Mark Russinovich and David Solomon,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Microsoft Windows Internals, 7th Edition, </a:t>
            </a:r>
            <a:r>
              <a:rPr lang="en-US" altLang="zh-CN" sz="1200" b="0" i="0" u="none" strike="noStrike" kern="1200" dirty="0">
                <a:solidFill>
                  <a:schemeClr val="tx1"/>
                </a:solidFill>
                <a:effectLst/>
                <a:latin typeface="+mn-lt"/>
                <a:ea typeface="+mn-ea"/>
                <a:cs typeface="+mn-cs"/>
              </a:rPr>
              <a:t>Pearson, 2017</a:t>
            </a:r>
          </a:p>
          <a:p>
            <a:endParaRPr lang="en-US" altLang="zh-CN" sz="1200" b="0" i="0" u="none" strike="noStrike" kern="1200" dirty="0">
              <a:solidFill>
                <a:schemeClr val="tx1"/>
              </a:solidFill>
              <a:effectLst/>
              <a:latin typeface="+mn-lt"/>
              <a:ea typeface="+mn-ea"/>
              <a:cs typeface="+mn-cs"/>
            </a:endParaRPr>
          </a:p>
          <a:p>
            <a:r>
              <a:rPr lang="en-US" altLang="zh-CN" dirty="0"/>
              <a:t>https://docs.microsoft.com/en-us/windows-hardware/drivers/debugger/-vad</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17</a:t>
            </a:fld>
            <a:endParaRPr lang="zh-CN" altLang="en-US"/>
          </a:p>
        </p:txBody>
      </p:sp>
    </p:spTree>
    <p:extLst>
      <p:ext uri="{BB962C8B-B14F-4D97-AF65-F5344CB8AC3E}">
        <p14:creationId xmlns:p14="http://schemas.microsoft.com/office/powerpoint/2010/main" val="2435357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9F52C5D-9955-47A2-9EA6-38FEB66EF379}"/>
              </a:ext>
            </a:extLst>
          </p:cNvPr>
          <p:cNvSpPr>
            <a:spLocks noGrp="1" noRot="1" noChangeAspect="1" noChangeArrowheads="1" noTextEdit="1"/>
          </p:cNvSpPr>
          <p:nvPr>
            <p:ph type="sldImg"/>
          </p:nvPr>
        </p:nvSpPr>
        <p:spPr>
          <a:ln/>
        </p:spPr>
      </p:sp>
      <p:sp>
        <p:nvSpPr>
          <p:cNvPr id="19459" name="Rectangle 3">
            <a:extLst>
              <a:ext uri="{FF2B5EF4-FFF2-40B4-BE49-F238E27FC236}">
                <a16:creationId xmlns:a16="http://schemas.microsoft.com/office/drawing/2014/main" id="{E6218432-9C5A-4AD0-9E05-B779659723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42EA566-EA1E-431B-9110-DD679A87E3A9}"/>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1C1B7D9C-8A76-4C14-A850-8C9DC9F5D5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F878B3E-8479-4A7F-B924-0DB8314B2376}"/>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2282D934-92EA-49D5-A68F-69E0FE5307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EC96916-1BAE-4A4E-BF94-2604763DB990}"/>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7FEBB5C8-282F-4906-80B9-C81D701613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a:extLst>
              <a:ext uri="{FF2B5EF4-FFF2-40B4-BE49-F238E27FC236}">
                <a16:creationId xmlns:a16="http://schemas.microsoft.com/office/drawing/2014/main" id="{17EA80DE-157D-4913-B49D-F08C1F2616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A9971D8-29B2-4338-A903-FF72461D0EF2}" type="slidenum">
              <a:rPr lang="en-US" altLang="en-US">
                <a:latin typeface="Times New Roman" panose="02020603050405020304" pitchFamily="18" charset="0"/>
              </a:rPr>
              <a:pPr/>
              <a:t>26</a:t>
            </a:fld>
            <a:endParaRPr lang="en-US" altLang="en-US">
              <a:latin typeface="Times New Roman" panose="02020603050405020304" pitchFamily="18" charset="0"/>
            </a:endParaRPr>
          </a:p>
        </p:txBody>
      </p:sp>
      <p:sp>
        <p:nvSpPr>
          <p:cNvPr id="126978" name="Rectangle 2">
            <a:extLst>
              <a:ext uri="{FF2B5EF4-FFF2-40B4-BE49-F238E27FC236}">
                <a16:creationId xmlns:a16="http://schemas.microsoft.com/office/drawing/2014/main" id="{FB926353-CAE7-40B8-B2A6-F88A37F3D497}"/>
              </a:ext>
            </a:extLst>
          </p:cNvPr>
          <p:cNvSpPr>
            <a:spLocks noGrp="1" noRot="1" noChangeAspect="1" noChangeArrowheads="1" noTextEdit="1"/>
          </p:cNvSpPr>
          <p:nvPr>
            <p:ph type="sldImg"/>
          </p:nvPr>
        </p:nvSpPr>
        <p:spPr>
          <a:ln/>
        </p:spPr>
      </p:sp>
      <p:sp>
        <p:nvSpPr>
          <p:cNvPr id="126979" name="Rectangle 3">
            <a:extLst>
              <a:ext uri="{FF2B5EF4-FFF2-40B4-BE49-F238E27FC236}">
                <a16:creationId xmlns:a16="http://schemas.microsoft.com/office/drawing/2014/main" id="{A2FB92D0-74BA-43BE-9B30-26BAE29E09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a:extLst>
              <a:ext uri="{FF2B5EF4-FFF2-40B4-BE49-F238E27FC236}">
                <a16:creationId xmlns:a16="http://schemas.microsoft.com/office/drawing/2014/main" id="{80248470-19E8-4DEB-AE27-54E7219ABD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DFDC3E3-D8FF-49B1-974F-CBB24DC561A1}" type="slidenum">
              <a:rPr lang="en-US" altLang="en-US">
                <a:latin typeface="Times New Roman" panose="02020603050405020304" pitchFamily="18" charset="0"/>
              </a:rPr>
              <a:pPr/>
              <a:t>27</a:t>
            </a:fld>
            <a:endParaRPr lang="en-US" altLang="en-US">
              <a:latin typeface="Times New Roman" panose="02020603050405020304" pitchFamily="18" charset="0"/>
            </a:endParaRPr>
          </a:p>
        </p:txBody>
      </p:sp>
      <p:sp>
        <p:nvSpPr>
          <p:cNvPr id="129026" name="Rectangle 2">
            <a:extLst>
              <a:ext uri="{FF2B5EF4-FFF2-40B4-BE49-F238E27FC236}">
                <a16:creationId xmlns:a16="http://schemas.microsoft.com/office/drawing/2014/main" id="{DB52E38F-5D82-4414-95C5-DE69D6525792}"/>
              </a:ext>
            </a:extLst>
          </p:cNvPr>
          <p:cNvSpPr>
            <a:spLocks noGrp="1" noRot="1" noChangeAspect="1" noChangeArrowheads="1" noTextEdit="1"/>
          </p:cNvSpPr>
          <p:nvPr>
            <p:ph type="sldImg"/>
          </p:nvPr>
        </p:nvSpPr>
        <p:spPr>
          <a:ln/>
        </p:spPr>
      </p:sp>
      <p:sp>
        <p:nvSpPr>
          <p:cNvPr id="129027" name="Rectangle 3">
            <a:extLst>
              <a:ext uri="{FF2B5EF4-FFF2-40B4-BE49-F238E27FC236}">
                <a16:creationId xmlns:a16="http://schemas.microsoft.com/office/drawing/2014/main" id="{2163D386-83B7-41FA-83A2-87538462C6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a:extLst>
              <a:ext uri="{FF2B5EF4-FFF2-40B4-BE49-F238E27FC236}">
                <a16:creationId xmlns:a16="http://schemas.microsoft.com/office/drawing/2014/main" id="{BF407A34-B615-4DE0-85CB-34FB6AE512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7FC5B38-C0FA-4C28-B996-544AC3FF5135}" type="slidenum">
              <a:rPr lang="en-US" altLang="en-US">
                <a:latin typeface="Times New Roman" panose="02020603050405020304" pitchFamily="18" charset="0"/>
              </a:rPr>
              <a:pPr/>
              <a:t>28</a:t>
            </a:fld>
            <a:endParaRPr lang="en-US" altLang="en-US">
              <a:latin typeface="Times New Roman" panose="02020603050405020304" pitchFamily="18" charset="0"/>
            </a:endParaRPr>
          </a:p>
        </p:txBody>
      </p:sp>
      <p:sp>
        <p:nvSpPr>
          <p:cNvPr id="131074" name="Rectangle 2">
            <a:extLst>
              <a:ext uri="{FF2B5EF4-FFF2-40B4-BE49-F238E27FC236}">
                <a16:creationId xmlns:a16="http://schemas.microsoft.com/office/drawing/2014/main" id="{F0D7ABFF-2A43-4D5F-BE5E-3C54B01E3604}"/>
              </a:ext>
            </a:extLst>
          </p:cNvPr>
          <p:cNvSpPr>
            <a:spLocks noGrp="1" noRot="1" noChangeAspect="1" noChangeArrowheads="1" noTextEdit="1"/>
          </p:cNvSpPr>
          <p:nvPr>
            <p:ph type="sldImg"/>
          </p:nvPr>
        </p:nvSpPr>
        <p:spPr>
          <a:ln/>
        </p:spPr>
      </p:sp>
      <p:sp>
        <p:nvSpPr>
          <p:cNvPr id="131075" name="Rectangle 3">
            <a:extLst>
              <a:ext uri="{FF2B5EF4-FFF2-40B4-BE49-F238E27FC236}">
                <a16:creationId xmlns:a16="http://schemas.microsoft.com/office/drawing/2014/main" id="{C062B3D9-5ADE-4677-B982-DCD77D5F0D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VC++</a:t>
            </a:r>
            <a:r>
              <a:rPr lang="zh-CN" altLang="en-US" dirty="0"/>
              <a:t>中 </a:t>
            </a:r>
            <a:r>
              <a:rPr lang="en-US" altLang="zh-CN" dirty="0"/>
              <a:t>system</a:t>
            </a:r>
            <a:r>
              <a:rPr lang="zh-CN" altLang="en-US" dirty="0"/>
              <a:t>（）</a:t>
            </a:r>
            <a:r>
              <a:rPr lang="en-US" altLang="zh-CN" dirty="0"/>
              <a:t>, </a:t>
            </a:r>
            <a:r>
              <a:rPr lang="en-US" altLang="zh-CN" dirty="0" err="1"/>
              <a:t>WinExec</a:t>
            </a:r>
            <a:r>
              <a:rPr lang="zh-CN" altLang="en-US" dirty="0"/>
              <a:t>（）</a:t>
            </a:r>
            <a:r>
              <a:rPr lang="en-US" altLang="zh-CN" dirty="0"/>
              <a:t>, </a:t>
            </a:r>
            <a:r>
              <a:rPr lang="en-US" altLang="zh-CN" dirty="0" err="1"/>
              <a:t>ShellExecute</a:t>
            </a:r>
            <a:r>
              <a:rPr lang="zh-CN" altLang="en-US" dirty="0"/>
              <a:t>（）</a:t>
            </a:r>
            <a:r>
              <a:rPr lang="en-US" altLang="zh-CN" dirty="0"/>
              <a:t>,</a:t>
            </a:r>
            <a:r>
              <a:rPr lang="en-US" altLang="zh-CN" dirty="0" err="1"/>
              <a:t>CreateProcess</a:t>
            </a:r>
            <a:r>
              <a:rPr lang="zh-CN" altLang="en-US" dirty="0"/>
              <a:t>（）</a:t>
            </a:r>
            <a:endParaRPr lang="en-US" altLang="zh-CN" dirty="0"/>
          </a:p>
          <a:p>
            <a:r>
              <a:rPr lang="en-US" altLang="zh-CN" dirty="0"/>
              <a:t>Win32 </a:t>
            </a:r>
            <a:r>
              <a:rPr lang="en-US" altLang="zh-CN" dirty="0" err="1"/>
              <a:t>CreateProcess</a:t>
            </a:r>
            <a:r>
              <a:rPr lang="en-US" altLang="zh-CN" dirty="0"/>
              <a:t> (), </a:t>
            </a:r>
            <a:r>
              <a:rPr lang="en-US" altLang="zh-CN" dirty="0" err="1"/>
              <a:t>WinExec</a:t>
            </a:r>
            <a:r>
              <a:rPr lang="zh-CN" altLang="en-US" dirty="0"/>
              <a:t>（）</a:t>
            </a:r>
            <a:r>
              <a:rPr lang="en-US" altLang="zh-CN" dirty="0"/>
              <a:t>, </a:t>
            </a:r>
            <a:r>
              <a:rPr lang="en-US" altLang="zh-CN" dirty="0" err="1"/>
              <a:t>ShellExecute</a:t>
            </a:r>
            <a:r>
              <a:rPr lang="zh-CN" altLang="en-US" dirty="0"/>
              <a:t>（）</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29</a:t>
            </a:fld>
            <a:endParaRPr lang="zh-CN" altLang="en-US"/>
          </a:p>
        </p:txBody>
      </p:sp>
    </p:spTree>
    <p:extLst>
      <p:ext uri="{BB962C8B-B14F-4D97-AF65-F5344CB8AC3E}">
        <p14:creationId xmlns:p14="http://schemas.microsoft.com/office/powerpoint/2010/main" val="2240923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Windows 11 design principles - Windows apps | Microsoft Docs</a:t>
            </a:r>
            <a:endParaRPr lang="en-US" altLang="zh-CN" dirty="0"/>
          </a:p>
          <a:p>
            <a:r>
              <a:rPr lang="en-US" altLang="zh-CN" dirty="0"/>
              <a:t>https://docs.microsoft.com/en-us/windows/apps/design/signature-experiences/design-principles</a:t>
            </a:r>
          </a:p>
          <a:p>
            <a:endParaRPr lang="en-US" altLang="zh-CN" dirty="0"/>
          </a:p>
          <a:p>
            <a:r>
              <a:rPr lang="en-US" altLang="zh-CN" dirty="0"/>
              <a:t>MVC (model, view, control)</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2</a:t>
            </a:fld>
            <a:endParaRPr lang="zh-CN" altLang="en-US" sz="1200" b="0" dirty="0"/>
          </a:p>
        </p:txBody>
      </p:sp>
    </p:spTree>
    <p:extLst>
      <p:ext uri="{BB962C8B-B14F-4D97-AF65-F5344CB8AC3E}">
        <p14:creationId xmlns:p14="http://schemas.microsoft.com/office/powerpoint/2010/main" val="1821566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30</a:t>
            </a:fld>
            <a:endParaRPr lang="zh-CN" altLang="en-US"/>
          </a:p>
        </p:txBody>
      </p:sp>
    </p:spTree>
    <p:extLst>
      <p:ext uri="{BB962C8B-B14F-4D97-AF65-F5344CB8AC3E}">
        <p14:creationId xmlns:p14="http://schemas.microsoft.com/office/powerpoint/2010/main" val="1846972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pip</a:t>
            </a:r>
            <a:br>
              <a:rPr lang="en-US" altLang="zh-CN" dirty="0"/>
            </a:br>
            <a:r>
              <a:rPr lang="en-US" altLang="zh-CN" dirty="0"/>
              <a:t>apt-get</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31</a:t>
            </a:fld>
            <a:endParaRPr lang="zh-CN" altLang="en-US"/>
          </a:p>
        </p:txBody>
      </p:sp>
    </p:spTree>
    <p:extLst>
      <p:ext uri="{BB962C8B-B14F-4D97-AF65-F5344CB8AC3E}">
        <p14:creationId xmlns:p14="http://schemas.microsoft.com/office/powerpoint/2010/main" val="232638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ELF</a:t>
            </a:r>
            <a:r>
              <a:rPr lang="zh-CN" altLang="en-US" dirty="0"/>
              <a:t>文件（</a:t>
            </a:r>
            <a:r>
              <a:rPr lang="en-US" altLang="zh-CN" dirty="0"/>
              <a:t>Executable Linkable Format</a:t>
            </a:r>
            <a:r>
              <a:rPr lang="zh-CN" altLang="en-US" dirty="0"/>
              <a:t>）是一种文件存储格式。</a:t>
            </a:r>
            <a:r>
              <a:rPr lang="en-US" altLang="zh-CN" dirty="0"/>
              <a:t>Linux</a:t>
            </a:r>
            <a:r>
              <a:rPr lang="zh-CN" altLang="en-US" dirty="0"/>
              <a:t>下的目标文件和可执行文件都按照该格式进行存储</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32</a:t>
            </a:fld>
            <a:endParaRPr lang="zh-CN" altLang="en-US"/>
          </a:p>
        </p:txBody>
      </p:sp>
    </p:spTree>
    <p:extLst>
      <p:ext uri="{BB962C8B-B14F-4D97-AF65-F5344CB8AC3E}">
        <p14:creationId xmlns:p14="http://schemas.microsoft.com/office/powerpoint/2010/main" val="18513604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https://docs.microsoft.com/en-us/powershell/module/microsoft.powershell.core/about/about_redirection</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56</a:t>
            </a:fld>
            <a:endParaRPr lang="zh-CN" altLang="en-US"/>
          </a:p>
        </p:txBody>
      </p:sp>
    </p:spTree>
    <p:extLst>
      <p:ext uri="{BB962C8B-B14F-4D97-AF65-F5344CB8AC3E}">
        <p14:creationId xmlns:p14="http://schemas.microsoft.com/office/powerpoint/2010/main" val="4252125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E0C4C221-F747-40A7-821E-7741410E3C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C24D0AF-00B4-4D42-AA4F-68EE85D4490D}" type="slidenum">
              <a:rPr lang="en-US" altLang="en-US">
                <a:latin typeface="Times New Roman" panose="02020603050405020304" pitchFamily="18" charset="0"/>
              </a:rPr>
              <a:pPr/>
              <a:t>5</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047306FA-5A86-4023-B788-AE74AED71C0F}"/>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97D5C52F-A4F1-4766-804E-B88479FE07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CB93005F-2E1F-42A9-B850-695F2FCAA1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991771B-CF54-4F74-9F02-4C7431F3251A}" type="slidenum">
              <a:rPr lang="en-US" altLang="en-US">
                <a:latin typeface="Times New Roman" panose="02020603050405020304" pitchFamily="18" charset="0"/>
              </a:rPr>
              <a:pPr/>
              <a:t>6</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05C32C7C-F341-449B-9221-7FF62725AEED}"/>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22164C5E-CE33-41AF-9267-195A2F843B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text: </a:t>
            </a:r>
            <a:r>
              <a:rPr lang="zh-CN" altLang="en-US" dirty="0"/>
              <a:t>代码段</a:t>
            </a:r>
            <a:endParaRPr lang="en-US" altLang="zh-CN" dirty="0"/>
          </a:p>
          <a:p>
            <a:endParaRPr lang="en-US" altLang="zh-CN" dirty="0"/>
          </a:p>
          <a:p>
            <a:r>
              <a:rPr lang="en-US" altLang="zh-CN" dirty="0"/>
              <a:t>https://www.softwaretestinghelp.com/linux-vs-windows/</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a:t>
            </a:fld>
            <a:endParaRPr lang="zh-CN" altLang="en-US"/>
          </a:p>
        </p:txBody>
      </p:sp>
    </p:spTree>
    <p:extLst>
      <p:ext uri="{BB962C8B-B14F-4D97-AF65-F5344CB8AC3E}">
        <p14:creationId xmlns:p14="http://schemas.microsoft.com/office/powerpoint/2010/main" val="3518177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Material of this section is from Stanford</a:t>
            </a:r>
          </a:p>
          <a:p>
            <a:r>
              <a:rPr lang="en-US" altLang="zh-CN" dirty="0"/>
              <a:t>CS110(Principles of Computer Systems)</a:t>
            </a:r>
          </a:p>
          <a:p>
            <a:r>
              <a:rPr lang="en-US" altLang="zh-CN" dirty="0"/>
              <a:t>CS140(Operating Systems)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a:t>
            </a:fld>
            <a:endParaRPr lang="zh-CN" altLang="en-US"/>
          </a:p>
        </p:txBody>
      </p:sp>
    </p:spTree>
    <p:extLst>
      <p:ext uri="{BB962C8B-B14F-4D97-AF65-F5344CB8AC3E}">
        <p14:creationId xmlns:p14="http://schemas.microsoft.com/office/powerpoint/2010/main" val="1457301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Material of this section is from Stanford</a:t>
            </a:r>
          </a:p>
          <a:p>
            <a:r>
              <a:rPr lang="en-US" altLang="zh-CN" dirty="0"/>
              <a:t>CS110(Principles of Computer Systems)</a:t>
            </a:r>
          </a:p>
          <a:p>
            <a:r>
              <a:rPr lang="en-US" altLang="zh-CN" dirty="0"/>
              <a:t>CS140(Operating Systems)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a:t>
            </a:fld>
            <a:endParaRPr lang="zh-CN" altLang="en-US"/>
          </a:p>
        </p:txBody>
      </p:sp>
    </p:spTree>
    <p:extLst>
      <p:ext uri="{BB962C8B-B14F-4D97-AF65-F5344CB8AC3E}">
        <p14:creationId xmlns:p14="http://schemas.microsoft.com/office/powerpoint/2010/main" val="2878292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2242492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https://docs.microsoft.com/en-us/windows-hardware/drivers/debugger/finding-the-process-id</a:t>
            </a:r>
          </a:p>
          <a:p>
            <a:r>
              <a:rPr lang="en-US" altLang="zh-CN" dirty="0"/>
              <a:t>https://www.howtogeek.com/411569/what-is-system-idle-process-and-why-is-it-using-so-much-cpu/</a:t>
            </a:r>
          </a:p>
          <a:p>
            <a:r>
              <a:rPr lang="en-US" altLang="zh-CN" dirty="0"/>
              <a:t>https://www.tecmint.com/linux-process-management/</a:t>
            </a:r>
          </a:p>
          <a:p>
            <a:r>
              <a:rPr lang="en-US" altLang="zh-CN" dirty="0"/>
              <a:t>https://www.technewstoday.com/system-idle-process-high-cpu-use/</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12</a:t>
            </a:fld>
            <a:endParaRPr lang="zh-CN" altLang="en-US"/>
          </a:p>
        </p:txBody>
      </p:sp>
    </p:spTree>
    <p:extLst>
      <p:ext uri="{BB962C8B-B14F-4D97-AF65-F5344CB8AC3E}">
        <p14:creationId xmlns:p14="http://schemas.microsoft.com/office/powerpoint/2010/main" val="465696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2021/11/16</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189726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3709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1 </a:t>
            </a:r>
            <a:r>
              <a:rPr lang="zh-CN" altLang="en-US" sz="2133" b="1" dirty="0">
                <a:solidFill>
                  <a:srgbClr val="1C4885"/>
                </a:solidFill>
                <a:latin typeface="微软雅黑" panose="020B0503020204020204" pitchFamily="34" charset="-122"/>
                <a:ea typeface="微软雅黑" panose="020B0503020204020204" pitchFamily="34" charset="-122"/>
              </a:rPr>
              <a:t>线程及其创建过程</a:t>
            </a:r>
          </a:p>
        </p:txBody>
      </p:sp>
    </p:spTree>
    <p:extLst>
      <p:ext uri="{BB962C8B-B14F-4D97-AF65-F5344CB8AC3E}">
        <p14:creationId xmlns:p14="http://schemas.microsoft.com/office/powerpoint/2010/main" val="3137707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 </a:t>
            </a:r>
            <a:r>
              <a:rPr lang="zh-CN" altLang="en-US" sz="2133" b="1" dirty="0">
                <a:solidFill>
                  <a:srgbClr val="1C4885"/>
                </a:solidFill>
                <a:latin typeface="微软雅黑" panose="020B0503020204020204" pitchFamily="34" charset="-122"/>
                <a:ea typeface="微软雅黑" panose="020B0503020204020204" pitchFamily="34" charset="-122"/>
              </a:rPr>
              <a:t>线程跨域访问</a:t>
            </a:r>
          </a:p>
        </p:txBody>
      </p:sp>
    </p:spTree>
    <p:extLst>
      <p:ext uri="{BB962C8B-B14F-4D97-AF65-F5344CB8AC3E}">
        <p14:creationId xmlns:p14="http://schemas.microsoft.com/office/powerpoint/2010/main" val="3116848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 </a:t>
            </a:r>
            <a:r>
              <a:rPr lang="zh-CN" altLang="en-US" sz="2133" b="1" dirty="0">
                <a:solidFill>
                  <a:srgbClr val="1C4885"/>
                </a:solidFill>
                <a:latin typeface="微软雅黑" panose="020B0503020204020204" pitchFamily="34" charset="-122"/>
                <a:ea typeface="微软雅黑" panose="020B0503020204020204" pitchFamily="34" charset="-122"/>
              </a:rPr>
              <a:t>线程同步与异步</a:t>
            </a:r>
          </a:p>
        </p:txBody>
      </p:sp>
    </p:spTree>
    <p:extLst>
      <p:ext uri="{BB962C8B-B14F-4D97-AF65-F5344CB8AC3E}">
        <p14:creationId xmlns:p14="http://schemas.microsoft.com/office/powerpoint/2010/main" val="1155627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4 </a:t>
            </a:r>
            <a:r>
              <a:rPr lang="zh-CN" altLang="en-US" sz="2133" b="1" dirty="0">
                <a:solidFill>
                  <a:srgbClr val="1C4885"/>
                </a:solidFill>
                <a:latin typeface="微软雅黑" panose="020B0503020204020204" pitchFamily="34" charset="-122"/>
                <a:ea typeface="微软雅黑" panose="020B0503020204020204" pitchFamily="34" charset="-122"/>
              </a:rPr>
              <a:t>线程间同步模式</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通信机制</a:t>
            </a:r>
          </a:p>
        </p:txBody>
      </p:sp>
    </p:spTree>
    <p:extLst>
      <p:ext uri="{BB962C8B-B14F-4D97-AF65-F5344CB8AC3E}">
        <p14:creationId xmlns:p14="http://schemas.microsoft.com/office/powerpoint/2010/main" val="3147324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 </a:t>
            </a:r>
            <a:r>
              <a:rPr lang="zh-CN" altLang="en-US" sz="2133" b="1" dirty="0">
                <a:solidFill>
                  <a:srgbClr val="1C4885"/>
                </a:solidFill>
                <a:latin typeface="微软雅黑" panose="020B0503020204020204" pitchFamily="34" charset="-122"/>
                <a:ea typeface="微软雅黑" panose="020B0503020204020204" pitchFamily="34" charset="-122"/>
              </a:rPr>
              <a:t>线程的同步与死锁</a:t>
            </a:r>
          </a:p>
        </p:txBody>
      </p:sp>
    </p:spTree>
    <p:extLst>
      <p:ext uri="{BB962C8B-B14F-4D97-AF65-F5344CB8AC3E}">
        <p14:creationId xmlns:p14="http://schemas.microsoft.com/office/powerpoint/2010/main" val="4281172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35200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2021/11/16</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05102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487193" y="6188090"/>
            <a:ext cx="2961972" cy="338554"/>
          </a:xfrm>
          <a:prstGeom prst="rect">
            <a:avLst/>
          </a:prstGeom>
          <a:noFill/>
        </p:spPr>
        <p:txBody>
          <a:bodyPr wrap="square" rtlCol="0">
            <a:spAutoFit/>
          </a:bodyPr>
          <a:lstStyle/>
          <a:p>
            <a:pPr algn="ctr"/>
            <a:r>
              <a:rPr lang="zh-CN" altLang="en-US" sz="1600" dirty="0">
                <a:solidFill>
                  <a:schemeClr val="accent2">
                    <a:lumMod val="60000"/>
                    <a:lumOff val="40000"/>
                  </a:schemeClr>
                </a:solidFill>
                <a:latin typeface="微软雅黑" panose="020B0503020204020204" pitchFamily="34" charset="-122"/>
                <a:ea typeface="微软雅黑" panose="020B0503020204020204" pitchFamily="34" charset="-122"/>
              </a:rPr>
              <a:t>致虚极  守静笃</a:t>
            </a:r>
          </a:p>
        </p:txBody>
      </p:sp>
      <p:sp>
        <p:nvSpPr>
          <p:cNvPr id="4" name="TextBox 11">
            <a:extLst>
              <a:ext uri="{FF2B5EF4-FFF2-40B4-BE49-F238E27FC236}">
                <a16:creationId xmlns:a16="http://schemas.microsoft.com/office/drawing/2014/main" id="{9D52477A-5F71-40E8-BF6D-074DA46DB9D2}"/>
              </a:ext>
            </a:extLst>
          </p:cNvPr>
          <p:cNvSpPr txBox="1"/>
          <p:nvPr userDrawn="1"/>
        </p:nvSpPr>
        <p:spPr>
          <a:xfrm>
            <a:off x="839416" y="3104762"/>
            <a:ext cx="6117380" cy="1476366"/>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88761"/>
            <a:ext cx="3243091" cy="27699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1800" b="1" dirty="0">
                <a:solidFill>
                  <a:srgbClr val="1C4885"/>
                </a:solidFill>
                <a:latin typeface="微软雅黑" panose="020B0503020204020204" pitchFamily="34" charset="-122"/>
                <a:ea typeface="微软雅黑" panose="020B0503020204020204" pitchFamily="34" charset="-122"/>
              </a:rPr>
              <a:t>2.1 Program</a:t>
            </a:r>
            <a:r>
              <a:rPr lang="zh-CN" altLang="en-US" sz="1800" b="1" dirty="0">
                <a:solidFill>
                  <a:srgbClr val="1C4885"/>
                </a:solidFill>
                <a:latin typeface="微软雅黑" panose="020B0503020204020204" pitchFamily="34" charset="-122"/>
                <a:ea typeface="微软雅黑" panose="020B0503020204020204" pitchFamily="34" charset="-122"/>
              </a:rPr>
              <a:t> </a:t>
            </a:r>
            <a:r>
              <a:rPr lang="en-US" altLang="zh-CN" sz="1800" b="1" dirty="0">
                <a:solidFill>
                  <a:srgbClr val="1C4885"/>
                </a:solidFill>
                <a:latin typeface="微软雅黑" panose="020B0503020204020204" pitchFamily="34" charset="-122"/>
                <a:ea typeface="微软雅黑" panose="020B0503020204020204" pitchFamily="34" charset="-122"/>
              </a:rPr>
              <a:t>and Process</a:t>
            </a:r>
            <a:endParaRPr lang="zh-CN" altLang="en-US" sz="1800"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2.2 </a:t>
            </a:r>
            <a:r>
              <a:rPr lang="zh-CN" altLang="en-US" sz="2133" b="1" dirty="0">
                <a:solidFill>
                  <a:srgbClr val="1C4885"/>
                </a:solidFill>
                <a:latin typeface="微软雅黑" panose="020B0503020204020204" pitchFamily="34" charset="-122"/>
                <a:ea typeface="微软雅黑" panose="020B0503020204020204" pitchFamily="34" charset="-122"/>
              </a:rPr>
              <a:t>进程间通信机制简介</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2.3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消息机制</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2.4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重定向机制</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2.5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管道</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2021</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704034" y="55021"/>
            <a:ext cx="3446061" cy="343641"/>
            <a:chOff x="2995" y="3776"/>
            <a:chExt cx="3254" cy="406"/>
          </a:xfrm>
        </p:grpSpPr>
        <p:sp>
          <p:nvSpPr>
            <p:cNvPr id="26" name="Rectangle 6"/>
            <p:cNvSpPr>
              <a:spLocks noChangeArrowheads="1"/>
            </p:cNvSpPr>
            <p:nvPr/>
          </p:nvSpPr>
          <p:spPr bwMode="auto">
            <a:xfrm>
              <a:off x="3574" y="3786"/>
              <a:ext cx="267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程序进程与进程间通信</a:t>
              </a:r>
            </a:p>
          </p:txBody>
        </p:sp>
        <p:sp>
          <p:nvSpPr>
            <p:cNvPr id="27" name="矩形 29"/>
            <p:cNvSpPr>
              <a:spLocks noChangeArrowheads="1"/>
            </p:cNvSpPr>
            <p:nvPr/>
          </p:nvSpPr>
          <p:spPr bwMode="auto">
            <a:xfrm>
              <a:off x="2995"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2</a:t>
              </a: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 id="2147483695" r:id="rId7"/>
    <p:sldLayoutId id="2147483704" r:id="rId8"/>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2021</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9252603" y="55021"/>
            <a:ext cx="2897489" cy="343641"/>
            <a:chOff x="3513" y="3776"/>
            <a:chExt cx="2736" cy="406"/>
          </a:xfrm>
        </p:grpSpPr>
        <p:sp>
          <p:nvSpPr>
            <p:cNvPr id="26" name="Rectangle 6"/>
            <p:cNvSpPr>
              <a:spLocks noChangeArrowheads="1"/>
            </p:cNvSpPr>
            <p:nvPr/>
          </p:nvSpPr>
          <p:spPr bwMode="auto">
            <a:xfrm>
              <a:off x="4088" y="3786"/>
              <a:ext cx="2161"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线程间通信与同步</a:t>
              </a:r>
            </a:p>
          </p:txBody>
        </p:sp>
        <p:sp>
          <p:nvSpPr>
            <p:cNvPr id="27" name="矩形 29"/>
            <p:cNvSpPr>
              <a:spLocks noChangeArrowheads="1"/>
            </p:cNvSpPr>
            <p:nvPr/>
          </p:nvSpPr>
          <p:spPr bwMode="auto">
            <a:xfrm>
              <a:off x="3513"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4B</a:t>
              </a:r>
            </a:p>
          </p:txBody>
        </p:sp>
      </p:grpSp>
    </p:spTree>
    <p:extLst>
      <p:ext uri="{BB962C8B-B14F-4D97-AF65-F5344CB8AC3E}">
        <p14:creationId xmlns:p14="http://schemas.microsoft.com/office/powerpoint/2010/main" val="26891344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www.whu/" TargetMode="Externa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180" y="1591717"/>
            <a:ext cx="8126236" cy="830997"/>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2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程序进程与进程间通信</a:t>
            </a:r>
          </a:p>
        </p:txBody>
      </p:sp>
      <p:sp>
        <p:nvSpPr>
          <p:cNvPr id="5" name="副标题 2">
            <a:extLst>
              <a:ext uri="{FF2B5EF4-FFF2-40B4-BE49-F238E27FC236}">
                <a16:creationId xmlns:a16="http://schemas.microsoft.com/office/drawing/2014/main" id="{458F46AF-BFC8-4AA0-A93B-FF30BA3A988F}"/>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dirty="0">
                <a:solidFill>
                  <a:schemeClr val="accent1">
                    <a:lumMod val="75000"/>
                  </a:schemeClr>
                </a:solidFill>
                <a:latin typeface="Arial" panose="020B0604020202020204" pitchFamily="34" charset="0"/>
                <a:cs typeface="Arial" panose="020B0604020202020204" pitchFamily="34" charset="0"/>
              </a:rPr>
              <a:t> @ 163 . </a:t>
            </a:r>
            <a:r>
              <a:rPr lang="en-US" altLang="zh-CN" sz="2400">
                <a:solidFill>
                  <a:schemeClr val="accent1">
                    <a:lumMod val="75000"/>
                  </a:schemeClr>
                </a:solidFill>
                <a:latin typeface="Arial" panose="020B0604020202020204" pitchFamily="34" charset="0"/>
                <a:cs typeface="Arial" panose="020B0604020202020204" pitchFamily="34" charset="0"/>
              </a:rPr>
              <a:t>com</a:t>
            </a:r>
            <a:endParaRPr lang="en-US" altLang="zh-CN" sz="2400" dirty="0">
              <a:solidFill>
                <a:schemeClr val="accent1">
                  <a:lumMod val="75000"/>
                </a:schemeClr>
              </a:solidFill>
              <a:latin typeface="Arial" panose="020B0604020202020204" pitchFamily="34" charset="0"/>
              <a:cs typeface="Arial" panose="020B0604020202020204" pitchFamily="34" charset="0"/>
            </a:endParaRP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https://gitee.com/principlewindows/win-principle-2021</a:t>
            </a:r>
          </a:p>
        </p:txBody>
      </p:sp>
    </p:spTree>
    <p:extLst>
      <p:ext uri="{BB962C8B-B14F-4D97-AF65-F5344CB8AC3E}">
        <p14:creationId xmlns:p14="http://schemas.microsoft.com/office/powerpoint/2010/main" val="3457492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5F0918BC-EE47-4B64-B75C-97D41C08DCAD}"/>
              </a:ext>
            </a:extLst>
          </p:cNvPr>
          <p:cNvSpPr>
            <a:spLocks noGrp="1" noChangeArrowheads="1"/>
          </p:cNvSpPr>
          <p:nvPr>
            <p:ph type="title"/>
          </p:nvPr>
        </p:nvSpPr>
        <p:spPr>
          <a:xfrm>
            <a:off x="493910" y="1010681"/>
            <a:ext cx="9860947" cy="576263"/>
          </a:xfrm>
        </p:spPr>
        <p:txBody>
          <a:bodyPr/>
          <a:lstStyle/>
          <a:p>
            <a:r>
              <a:rPr lang="en-US" altLang="en-US" dirty="0"/>
              <a:t>Memory Layout of a C Program</a:t>
            </a:r>
          </a:p>
        </p:txBody>
      </p:sp>
      <p:pic>
        <p:nvPicPr>
          <p:cNvPr id="17411" name="Picture 1">
            <a:extLst>
              <a:ext uri="{FF2B5EF4-FFF2-40B4-BE49-F238E27FC236}">
                <a16:creationId xmlns:a16="http://schemas.microsoft.com/office/drawing/2014/main" id="{E58EFC16-5ABF-4B34-B546-50AB9FB8184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6406" y="2135640"/>
            <a:ext cx="7227888" cy="343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527282" y="774797"/>
            <a:ext cx="5738347" cy="735012"/>
          </a:xfrm>
        </p:spPr>
        <p:txBody>
          <a:bodyPr/>
          <a:lstStyle/>
          <a:p>
            <a:pPr eaLnBrk="1" hangingPunct="1"/>
            <a:r>
              <a:rPr lang="en-US" altLang="zh-CN" sz="3200" dirty="0"/>
              <a:t>2.1.3 </a:t>
            </a:r>
            <a:r>
              <a:rPr lang="zh-CN" altLang="en-US" sz="3200" dirty="0"/>
              <a:t>操作系统中的进程</a:t>
            </a:r>
          </a:p>
        </p:txBody>
      </p:sp>
      <p:sp>
        <p:nvSpPr>
          <p:cNvPr id="7172" name="Rectangle 3"/>
          <p:cNvSpPr>
            <a:spLocks noGrp="1" noChangeArrowheads="1"/>
          </p:cNvSpPr>
          <p:nvPr>
            <p:ph type="body" idx="4294967295"/>
          </p:nvPr>
        </p:nvSpPr>
        <p:spPr>
          <a:xfrm>
            <a:off x="2095949" y="1944523"/>
            <a:ext cx="8212137" cy="3548062"/>
          </a:xfrm>
        </p:spPr>
        <p:txBody>
          <a:bodyPr>
            <a:noAutofit/>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  操作系统中的进程与用户进程</a:t>
            </a:r>
            <a:r>
              <a:rPr lang="zh-CN" altLang="en-US" sz="2800" dirty="0">
                <a:solidFill>
                  <a:schemeClr val="accent2">
                    <a:lumMod val="75000"/>
                  </a:schemeClr>
                </a:solidFill>
                <a:latin typeface="微软雅黑" panose="020B0503020204020204" pitchFamily="34" charset="-122"/>
                <a:ea typeface="微软雅黑" panose="020B0503020204020204" pitchFamily="34" charset="-122"/>
              </a:rPr>
              <a:t>并发</a:t>
            </a:r>
            <a:r>
              <a:rPr lang="zh-CN" altLang="en-US" sz="2800" dirty="0">
                <a:latin typeface="微软雅黑" panose="020B0503020204020204" pitchFamily="34" charset="-122"/>
                <a:ea typeface="微软雅黑" panose="020B0503020204020204" pitchFamily="34" charset="-122"/>
              </a:rPr>
              <a:t>运行，用户进程是由操作系统创建和调用的</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用户进程</a:t>
            </a:r>
            <a:r>
              <a:rPr lang="zh-CN" altLang="en-US" sz="2800" dirty="0"/>
              <a:t>亦</a:t>
            </a:r>
            <a:r>
              <a:rPr lang="zh-CN" altLang="en-US" sz="2800" dirty="0">
                <a:latin typeface="微软雅黑" panose="020B0503020204020204" pitchFamily="34" charset="-122"/>
                <a:ea typeface="微软雅黑" panose="020B0503020204020204" pitchFamily="34" charset="-122"/>
              </a:rPr>
              <a:t>可以创建和调用别的进程</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被创建进程与创建者构成父子关系</a:t>
            </a:r>
          </a:p>
        </p:txBody>
      </p:sp>
    </p:spTree>
    <p:extLst>
      <p:ext uri="{BB962C8B-B14F-4D97-AF65-F5344CB8AC3E}">
        <p14:creationId xmlns:p14="http://schemas.microsoft.com/office/powerpoint/2010/main" val="2239885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4294967295"/>
          </p:nvPr>
        </p:nvSpPr>
        <p:spPr>
          <a:xfrm>
            <a:off x="447189" y="694143"/>
            <a:ext cx="5119304" cy="5969567"/>
          </a:xfrm>
          <a:noFill/>
        </p:spPr>
        <p:txBody>
          <a:bodyPr>
            <a:normAutofit fontScale="70000" lnSpcReduction="20000"/>
          </a:bodyPr>
          <a:lstStyle/>
          <a:p>
            <a:pPr eaLnBrk="1" hangingPunct="1">
              <a:lnSpc>
                <a:spcPct val="125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进程</a:t>
            </a:r>
          </a:p>
          <a:p>
            <a:pPr marL="0" indent="0">
              <a:lnSpc>
                <a:spcPct val="125000"/>
              </a:lnSpc>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Windows</a:t>
            </a:r>
            <a:r>
              <a:rPr lang="zh-CN" altLang="en-US" sz="2400" dirty="0">
                <a:latin typeface="微软雅黑" panose="020B0503020204020204" pitchFamily="34" charset="-122"/>
                <a:ea typeface="微软雅黑" panose="020B0503020204020204" pitchFamily="34" charset="-122"/>
              </a:rPr>
              <a:t>是一个多任务的系统，它能够同时运行多个程序，其中的每一个正在运行的程序就称为一个“进程”</a:t>
            </a: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1100" dirty="0">
              <a:latin typeface="微软雅黑" panose="020B0503020204020204" pitchFamily="34" charset="-122"/>
              <a:ea typeface="微软雅黑" panose="020B0503020204020204" pitchFamily="34" charset="-122"/>
            </a:endParaRPr>
          </a:p>
          <a:p>
            <a:pPr marL="0" indent="0">
              <a:lnSpc>
                <a:spcPct val="125000"/>
              </a:lnSpc>
              <a:buNone/>
            </a:pPr>
            <a:r>
              <a:rPr lang="en-US" altLang="zh-CN" sz="2400" dirty="0"/>
              <a:t>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可以通过任务管理器查看</a:t>
            </a:r>
            <a:r>
              <a:rPr lang="en-US" altLang="zh-CN" sz="2400" dirty="0"/>
              <a:t>Windows</a:t>
            </a:r>
            <a:r>
              <a:rPr lang="zh-CN" altLang="en-US" sz="2400" dirty="0">
                <a:latin typeface="微软雅黑" panose="020B0503020204020204" pitchFamily="34" charset="-122"/>
                <a:ea typeface="微软雅黑" panose="020B0503020204020204" pitchFamily="34" charset="-122"/>
              </a:rPr>
              <a:t>系统中当前运行的程序和进程</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en-US" altLang="zh-CN" sz="2000" dirty="0"/>
              <a:t>Windows: </a:t>
            </a:r>
          </a:p>
          <a:p>
            <a:pPr lvl="2">
              <a:lnSpc>
                <a:spcPct val="125000"/>
              </a:lnSpc>
            </a:pPr>
            <a:r>
              <a:rPr lang="en-US" altLang="zh-CN" sz="1600" dirty="0" err="1"/>
              <a:t>Ctrl+Shift+Esc</a:t>
            </a:r>
            <a:endParaRPr lang="en-US" altLang="zh-CN" sz="1600" dirty="0"/>
          </a:p>
          <a:p>
            <a:pPr lvl="2">
              <a:lnSpc>
                <a:spcPct val="125000"/>
              </a:lnSpc>
            </a:pPr>
            <a:r>
              <a:rPr lang="en-US" altLang="zh-CN" sz="1600" dirty="0"/>
              <a:t>Click on “More Details” at the bottom of the Task Manager</a:t>
            </a:r>
          </a:p>
          <a:p>
            <a:pPr lvl="2">
              <a:lnSpc>
                <a:spcPct val="125000"/>
              </a:lnSpc>
            </a:pPr>
            <a:r>
              <a:rPr lang="en-US" altLang="zh-CN" sz="1600" dirty="0"/>
              <a:t>Click on the “Details” tab at the top of the Task Manager</a:t>
            </a:r>
          </a:p>
          <a:p>
            <a:pPr lvl="1">
              <a:lnSpc>
                <a:spcPct val="125000"/>
              </a:lnSpc>
            </a:pPr>
            <a:r>
              <a:rPr lang="en-US" altLang="zh-CN" sz="2000" dirty="0">
                <a:latin typeface="微软雅黑" panose="020B0503020204020204" pitchFamily="34" charset="-122"/>
                <a:ea typeface="微软雅黑" panose="020B0503020204020204" pitchFamily="34" charset="-122"/>
              </a:rPr>
              <a:t>WSL: </a:t>
            </a:r>
          </a:p>
          <a:p>
            <a:pPr lvl="2">
              <a:lnSpc>
                <a:spcPct val="125000"/>
              </a:lnSpc>
            </a:pPr>
            <a:r>
              <a:rPr lang="en-US" altLang="zh-CN" sz="1600" dirty="0" err="1"/>
              <a:t>Win+R</a:t>
            </a:r>
            <a:r>
              <a:rPr lang="en-US" altLang="zh-CN" sz="1600" dirty="0"/>
              <a:t>: </a:t>
            </a:r>
            <a:r>
              <a:rPr lang="en-US" altLang="zh-CN" sz="1600" dirty="0" err="1"/>
              <a:t>wsl</a:t>
            </a:r>
            <a:endParaRPr lang="en-US" altLang="zh-CN" sz="1600" dirty="0"/>
          </a:p>
          <a:p>
            <a:pPr lvl="2">
              <a:lnSpc>
                <a:spcPct val="125000"/>
              </a:lnSpc>
            </a:pPr>
            <a:r>
              <a:rPr lang="en-US" altLang="zh-CN" sz="1600" dirty="0" err="1">
                <a:latin typeface="微软雅黑" panose="020B0503020204020204" pitchFamily="34" charset="-122"/>
                <a:ea typeface="微软雅黑" panose="020B0503020204020204" pitchFamily="34" charset="-122"/>
              </a:rPr>
              <a:t>ps</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ef</a:t>
            </a:r>
            <a:r>
              <a:rPr lang="en-US" altLang="zh-CN" sz="1600" dirty="0">
                <a:latin typeface="微软雅黑" panose="020B0503020204020204" pitchFamily="34" charset="-122"/>
                <a:ea typeface="微软雅黑" panose="020B0503020204020204" pitchFamily="34" charset="-122"/>
              </a:rPr>
              <a:t> </a:t>
            </a:r>
          </a:p>
          <a:p>
            <a:pPr lvl="2">
              <a:lnSpc>
                <a:spcPct val="125000"/>
              </a:lnSpc>
            </a:pPr>
            <a:r>
              <a:rPr lang="en-US" altLang="zh-CN" sz="1600" dirty="0"/>
              <a:t>top</a:t>
            </a:r>
            <a:endParaRPr lang="en-US" altLang="zh-CN" sz="16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11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a:t>    进程可以理解为一个程序的基本边界。是应用程序的一个运行例程，是应用程序的一次动态执行过程</a:t>
            </a:r>
            <a:endParaRPr lang="zh-CN" altLang="en-US" sz="2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47615FD7-63A7-4D9D-91B9-A6C44B98482A}"/>
              </a:ext>
            </a:extLst>
          </p:cNvPr>
          <p:cNvPicPr>
            <a:picLocks noChangeAspect="1"/>
          </p:cNvPicPr>
          <p:nvPr/>
        </p:nvPicPr>
        <p:blipFill>
          <a:blip r:embed="rId3"/>
          <a:stretch>
            <a:fillRect/>
          </a:stretch>
        </p:blipFill>
        <p:spPr>
          <a:xfrm>
            <a:off x="5727518" y="694143"/>
            <a:ext cx="6164131" cy="5969567"/>
          </a:xfrm>
          <a:prstGeom prst="rect">
            <a:avLst/>
          </a:prstGeom>
        </p:spPr>
      </p:pic>
    </p:spTree>
    <p:extLst>
      <p:ext uri="{BB962C8B-B14F-4D97-AF65-F5344CB8AC3E}">
        <p14:creationId xmlns:p14="http://schemas.microsoft.com/office/powerpoint/2010/main" val="885406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4294967295"/>
          </p:nvPr>
        </p:nvSpPr>
        <p:spPr>
          <a:xfrm>
            <a:off x="333954" y="1024778"/>
            <a:ext cx="4725988" cy="5440363"/>
          </a:xfrm>
          <a:noFill/>
        </p:spPr>
        <p:txBody>
          <a:bodyPr>
            <a:normAutofit fontScale="70000" lnSpcReduction="20000"/>
          </a:bodyPr>
          <a:lstStyle/>
          <a:p>
            <a:pPr eaLnBrk="1" hangingPunct="1">
              <a:lnSpc>
                <a:spcPct val="125000"/>
              </a:lnSpc>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线程</a:t>
            </a:r>
          </a:p>
          <a:p>
            <a:pPr marL="0" indent="0" eaLnBrk="1" hangingPunct="1">
              <a:lnSpc>
                <a:spcPct val="125000"/>
              </a:lnSpc>
              <a:buNone/>
            </a:pPr>
            <a:r>
              <a:rPr lang="zh-CN" altLang="en-US" sz="2400" dirty="0">
                <a:latin typeface="微软雅黑" panose="020B0503020204020204" pitchFamily="34" charset="-122"/>
                <a:ea typeface="微软雅黑" panose="020B0503020204020204" pitchFamily="34" charset="-122"/>
              </a:rPr>
              <a:t>    对于同一个进程，可以分成若干个独立的执行流，这样的流被称为“线程”</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线程是操作系统分配处理器时间的基本单位，可以独立占用</a:t>
            </a:r>
            <a:r>
              <a:rPr lang="zh-CN" altLang="en-US" sz="2400" dirty="0">
                <a:solidFill>
                  <a:srgbClr val="FF0000"/>
                </a:solidFill>
                <a:latin typeface="微软雅黑" panose="020B0503020204020204" pitchFamily="34" charset="-122"/>
                <a:ea typeface="微软雅黑" panose="020B0503020204020204" pitchFamily="34" charset="-122"/>
              </a:rPr>
              <a:t>处理器的时间片</a:t>
            </a:r>
            <a:endParaRPr lang="en-US" altLang="zh-CN" sz="2400" dirty="0">
              <a:solidFill>
                <a:srgbClr val="FF0000"/>
              </a:solidFill>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同一进程中的线程可以共享进程的资源和内存空间</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每一个进程至少包含一个线程。</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a:t>    在</a:t>
            </a:r>
            <a:r>
              <a:rPr lang="en-US" altLang="zh-CN" sz="2400" dirty="0"/>
              <a:t>.NET</a:t>
            </a:r>
            <a:r>
              <a:rPr lang="zh-CN" altLang="en-US" sz="2400" dirty="0"/>
              <a:t>应用程序中，都是以</a:t>
            </a:r>
            <a:r>
              <a:rPr lang="en-US" altLang="zh-CN" sz="2400" dirty="0"/>
              <a:t>Main( )</a:t>
            </a:r>
            <a:r>
              <a:rPr lang="zh-CN" altLang="en-US" sz="2400" dirty="0"/>
              <a:t>方法作为入口的，当调用此方法时系统就会自动创建一个主线程</a:t>
            </a:r>
            <a:endParaRPr lang="zh-CN" alt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2496" y="1696644"/>
            <a:ext cx="6305550" cy="4464639"/>
          </a:xfrm>
          <a:prstGeom prst="rect">
            <a:avLst/>
          </a:prstGeom>
        </p:spPr>
      </p:pic>
      <p:sp>
        <p:nvSpPr>
          <p:cNvPr id="5" name="文本框 4">
            <a:extLst>
              <a:ext uri="{FF2B5EF4-FFF2-40B4-BE49-F238E27FC236}">
                <a16:creationId xmlns:a16="http://schemas.microsoft.com/office/drawing/2014/main" id="{F67C1CC4-3718-4B68-921B-74E5885BF622}"/>
              </a:ext>
            </a:extLst>
          </p:cNvPr>
          <p:cNvSpPr txBox="1"/>
          <p:nvPr/>
        </p:nvSpPr>
        <p:spPr>
          <a:xfrm>
            <a:off x="7694644" y="1150722"/>
            <a:ext cx="2394858" cy="461665"/>
          </a:xfrm>
          <a:prstGeom prst="rect">
            <a:avLst/>
          </a:prstGeom>
          <a:noFill/>
        </p:spPr>
        <p:txBody>
          <a:bodyPr wrap="square" rtlCol="0">
            <a:spAutoFit/>
          </a:bodyPr>
          <a:lstStyle/>
          <a:p>
            <a:r>
              <a:rPr lang="en-US" altLang="zh-CN" sz="1200" dirty="0">
                <a:solidFill>
                  <a:schemeClr val="accent2">
                    <a:lumMod val="75000"/>
                  </a:schemeClr>
                </a:solidFill>
                <a:latin typeface="微软雅黑" panose="020B0503020204020204" pitchFamily="34" charset="-122"/>
                <a:ea typeface="微软雅黑" panose="020B0503020204020204" pitchFamily="34" charset="-122"/>
              </a:rPr>
              <a:t>process in memory while</a:t>
            </a:r>
          </a:p>
          <a:p>
            <a:r>
              <a:rPr lang="en-US" altLang="zh-CN" sz="1200" dirty="0">
                <a:solidFill>
                  <a:schemeClr val="accent2">
                    <a:lumMod val="75000"/>
                  </a:schemeClr>
                </a:solidFill>
                <a:latin typeface="微软雅黑" panose="020B0503020204020204" pitchFamily="34" charset="-122"/>
                <a:ea typeface="微软雅黑" panose="020B0503020204020204" pitchFamily="34" charset="-122"/>
              </a:rPr>
              <a:t>threads in CPU kernels</a:t>
            </a:r>
            <a:endParaRPr lang="zh-CN" altLang="en-US" sz="1200" dirty="0">
              <a:solidFill>
                <a:schemeClr val="accent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5086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993913" y="489309"/>
            <a:ext cx="8217820" cy="1114425"/>
          </a:xfrm>
        </p:spPr>
        <p:txBody>
          <a:bodyPr>
            <a:normAutofit/>
          </a:bodyPr>
          <a:lstStyle/>
          <a:p>
            <a:pPr eaLnBrk="1" hangingPunct="1"/>
            <a:r>
              <a:rPr lang="zh-CN" altLang="en-US" dirty="0"/>
              <a:t>并发与并行</a:t>
            </a:r>
            <a:r>
              <a:rPr lang="zh-CN" altLang="en-US" sz="2800" dirty="0"/>
              <a:t>（</a:t>
            </a:r>
            <a:r>
              <a:rPr lang="en-US" altLang="zh-CN" sz="2800" dirty="0"/>
              <a:t>concurrency &amp; parallel</a:t>
            </a:r>
            <a:r>
              <a:rPr lang="zh-CN" altLang="en-US" sz="2800" dirty="0"/>
              <a:t>）</a:t>
            </a:r>
          </a:p>
        </p:txBody>
      </p:sp>
      <p:sp>
        <p:nvSpPr>
          <p:cNvPr id="9220" name="Rectangle 3"/>
          <p:cNvSpPr>
            <a:spLocks noGrp="1" noChangeArrowheads="1"/>
          </p:cNvSpPr>
          <p:nvPr>
            <p:ph type="body" idx="4294967295"/>
          </p:nvPr>
        </p:nvSpPr>
        <p:spPr>
          <a:xfrm>
            <a:off x="1828800" y="1722576"/>
            <a:ext cx="7988300" cy="4591050"/>
          </a:xfrm>
        </p:spPr>
        <p:txBody>
          <a:bodyPr>
            <a:normAutofit fontScale="85000" lnSpcReduction="10000"/>
          </a:bodyPr>
          <a:lstStyle/>
          <a:p>
            <a:pPr>
              <a:lnSpc>
                <a:spcPct val="135000"/>
              </a:lnSpc>
            </a:pPr>
            <a:r>
              <a:rPr lang="zh-CN" altLang="en-US" sz="2400" dirty="0">
                <a:latin typeface="微软雅黑" panose="020B0503020204020204" pitchFamily="34" charset="-122"/>
                <a:ea typeface="微软雅黑" panose="020B0503020204020204" pitchFamily="34" charset="-122"/>
              </a:rPr>
              <a:t>  进程和线程技术是实现系统或</a:t>
            </a:r>
            <a:r>
              <a:rPr lang="zh-CN" altLang="en-US" sz="2400" dirty="0"/>
              <a:t>应用程序并行性的重要</a:t>
            </a:r>
            <a:r>
              <a:rPr lang="zh-CN" altLang="en-US" sz="2400" dirty="0">
                <a:latin typeface="微软雅黑" panose="020B0503020204020204" pitchFamily="34" charset="-122"/>
                <a:ea typeface="微软雅黑" panose="020B0503020204020204" pitchFamily="34" charset="-122"/>
              </a:rPr>
              <a:t>基础 </a:t>
            </a:r>
            <a:endParaRPr lang="en-US" altLang="zh-CN" sz="2400" dirty="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并发</a:t>
            </a:r>
            <a:r>
              <a:rPr lang="zh-CN" altLang="en-US" sz="2400" dirty="0">
                <a:latin typeface="微软雅黑" panose="020B0503020204020204" pitchFamily="34" charset="-122"/>
                <a:ea typeface="微软雅黑" panose="020B0503020204020204" pitchFamily="34" charset="-122"/>
              </a:rPr>
              <a:t>”指系统或应用程序在某一时间段内同时处理多个事务的过程</a:t>
            </a:r>
            <a:endParaRPr lang="en-US" altLang="zh-CN" sz="2400" dirty="0">
              <a:latin typeface="微软雅黑" panose="020B0503020204020204" pitchFamily="34" charset="-122"/>
              <a:ea typeface="微软雅黑" panose="020B0503020204020204" pitchFamily="34" charset="-122"/>
            </a:endParaRPr>
          </a:p>
          <a:p>
            <a:pPr lvl="1">
              <a:lnSpc>
                <a:spcPct val="135000"/>
              </a:lnSpc>
            </a:pPr>
            <a:r>
              <a:rPr lang="zh-CN" altLang="en-US" sz="2000" dirty="0">
                <a:latin typeface="微软雅黑" panose="020B0503020204020204" pitchFamily="34" charset="-122"/>
                <a:ea typeface="微软雅黑" panose="020B0503020204020204" pitchFamily="34" charset="-122"/>
              </a:rPr>
              <a:t>对于单核单处理器的计算机系统，由于单个</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在任何时刻只能执行一个线程，所以这种计算机系统的并发，实际上是通过操作系统在各个正在执行的线程之间切换</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，以分时处理的方式实现表面形式上的并发，只是因为其切换的速度快且处理能力强时，用户直观感觉不到而已</a:t>
            </a:r>
            <a:endParaRPr lang="en-US" altLang="zh-CN" sz="2000" dirty="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a:latin typeface="微软雅黑" panose="020B0503020204020204" pitchFamily="34" charset="-122"/>
                <a:ea typeface="微软雅黑" panose="020B0503020204020204" pitchFamily="34" charset="-122"/>
              </a:rPr>
              <a:t>  对于多处理器或多核的计算机系统，其多个</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之间或多个核之间既有相互协作，又有独立分工，它们在各自执行一个相应线程时可以互不影响同时进行，实现</a:t>
            </a:r>
            <a:r>
              <a:rPr lang="zh-CN" altLang="en-US" sz="2400" dirty="0">
                <a:solidFill>
                  <a:srgbClr val="FF0000"/>
                </a:solidFill>
                <a:latin typeface="微软雅黑" panose="020B0503020204020204" pitchFamily="34" charset="-122"/>
                <a:ea typeface="微软雅黑" panose="020B0503020204020204" pitchFamily="34" charset="-122"/>
              </a:rPr>
              <a:t>并行</a:t>
            </a:r>
            <a:r>
              <a:rPr lang="zh-CN" altLang="en-US" sz="2400" dirty="0">
                <a:latin typeface="微软雅黑" panose="020B0503020204020204" pitchFamily="34" charset="-122"/>
                <a:ea typeface="微软雅黑" panose="020B0503020204020204" pitchFamily="34" charset="-122"/>
              </a:rPr>
              <a:t>处理</a:t>
            </a:r>
            <a:endParaRPr lang="en-US" altLang="zh-CN" sz="2400" dirty="0">
              <a:latin typeface="微软雅黑" panose="020B0503020204020204" pitchFamily="34" charset="-122"/>
              <a:ea typeface="微软雅黑" panose="020B0503020204020204" pitchFamily="34" charset="-122"/>
            </a:endParaRPr>
          </a:p>
          <a:p>
            <a:pPr eaLnBrk="1" hangingPunct="1">
              <a:lnSpc>
                <a:spcPct val="135000"/>
              </a:lnSpc>
            </a:pPr>
            <a:r>
              <a:rPr lang="en-US" altLang="zh-CN" sz="2400" dirty="0"/>
              <a:t>  </a:t>
            </a:r>
            <a:r>
              <a:rPr lang="zh-CN" altLang="en-US" sz="2400" dirty="0"/>
              <a:t>除了</a:t>
            </a:r>
            <a:r>
              <a:rPr lang="en-US" altLang="zh-CN" sz="2400" dirty="0"/>
              <a:t>CPU</a:t>
            </a:r>
            <a:r>
              <a:rPr lang="zh-CN" altLang="en-US" sz="2400" dirty="0"/>
              <a:t>之外，</a:t>
            </a:r>
            <a:r>
              <a:rPr lang="en-US" altLang="zh-CN" sz="2400" dirty="0"/>
              <a:t>GPU</a:t>
            </a:r>
            <a:r>
              <a:rPr lang="zh-CN" altLang="en-US" sz="2400" dirty="0"/>
              <a:t>也是多核系统，通常其并行计算能力非常强</a:t>
            </a:r>
            <a:endParaRPr lang="zh-CN" altLang="en-US"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AB4D25EB-1ED7-4573-8641-4654960613BF}"/>
              </a:ext>
            </a:extLst>
          </p:cNvPr>
          <p:cNvSpPr/>
          <p:nvPr/>
        </p:nvSpPr>
        <p:spPr>
          <a:xfrm>
            <a:off x="9673361" y="3710324"/>
            <a:ext cx="2103771" cy="369332"/>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并发：交替</a:t>
            </a:r>
            <a:r>
              <a:rPr lang="zh-CN" altLang="en-US" sz="1800" dirty="0">
                <a:solidFill>
                  <a:srgbClr val="7030A0"/>
                </a:solidFill>
                <a:latin typeface="微软雅黑" panose="020B0503020204020204" pitchFamily="34" charset="-122"/>
                <a:ea typeface="微软雅黑" panose="020B0503020204020204" pitchFamily="34" charset="-122"/>
              </a:rPr>
              <a:t>做多个</a:t>
            </a:r>
          </a:p>
        </p:txBody>
      </p:sp>
      <p:sp>
        <p:nvSpPr>
          <p:cNvPr id="3" name="矩形 2">
            <a:extLst>
              <a:ext uri="{FF2B5EF4-FFF2-40B4-BE49-F238E27FC236}">
                <a16:creationId xmlns:a16="http://schemas.microsoft.com/office/drawing/2014/main" id="{53AA577B-844A-4614-90CB-C4C4A744293B}"/>
              </a:ext>
            </a:extLst>
          </p:cNvPr>
          <p:cNvSpPr/>
          <p:nvPr/>
        </p:nvSpPr>
        <p:spPr>
          <a:xfrm>
            <a:off x="9673361" y="5011975"/>
            <a:ext cx="2425506" cy="369332"/>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并行：同时</a:t>
            </a:r>
            <a:r>
              <a:rPr lang="zh-CN" altLang="en-US" sz="1800" dirty="0">
                <a:solidFill>
                  <a:srgbClr val="7030A0"/>
                </a:solidFill>
                <a:latin typeface="微软雅黑" panose="020B0503020204020204" pitchFamily="34" charset="-122"/>
                <a:ea typeface="微软雅黑" panose="020B0503020204020204" pitchFamily="34" charset="-122"/>
              </a:rPr>
              <a:t>做多</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一个</a:t>
            </a:r>
          </a:p>
        </p:txBody>
      </p:sp>
    </p:spTree>
    <p:extLst>
      <p:ext uri="{BB962C8B-B14F-4D97-AF65-F5344CB8AC3E}">
        <p14:creationId xmlns:p14="http://schemas.microsoft.com/office/powerpoint/2010/main" val="911301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7265984" y="3133485"/>
            <a:ext cx="1679726" cy="795337"/>
          </a:xfrm>
        </p:spPr>
        <p:txBody>
          <a:bodyPr/>
          <a:lstStyle/>
          <a:p>
            <a:pPr eaLnBrk="1" hangingPunct="1"/>
            <a:r>
              <a:rPr lang="zh-CN" altLang="en-US" sz="2400" dirty="0"/>
              <a:t>程序与线程</a:t>
            </a:r>
          </a:p>
        </p:txBody>
      </p:sp>
      <p:sp>
        <p:nvSpPr>
          <p:cNvPr id="3" name="下箭头 2"/>
          <p:cNvSpPr/>
          <p:nvPr/>
        </p:nvSpPr>
        <p:spPr>
          <a:xfrm>
            <a:off x="1842589" y="2539259"/>
            <a:ext cx="1080120" cy="3096344"/>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1751546" y="1953272"/>
            <a:ext cx="4895991" cy="22639"/>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a:xfrm>
            <a:off x="1779351" y="1971746"/>
            <a:ext cx="0" cy="4231370"/>
          </a:xfrm>
          <a:prstGeom prst="straightConnector1">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下箭头 14"/>
          <p:cNvSpPr/>
          <p:nvPr/>
        </p:nvSpPr>
        <p:spPr>
          <a:xfrm>
            <a:off x="3183768" y="2768933"/>
            <a:ext cx="1080120" cy="2866669"/>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6" name="下箭头 15"/>
          <p:cNvSpPr/>
          <p:nvPr/>
        </p:nvSpPr>
        <p:spPr>
          <a:xfrm>
            <a:off x="4545434" y="3047963"/>
            <a:ext cx="1080120" cy="2587639"/>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C1</a:t>
            </a:r>
            <a:endParaRPr lang="zh-CN" altLang="en-US" sz="2000" dirty="0">
              <a:latin typeface="微软雅黑" panose="020B0503020204020204" pitchFamily="34" charset="-122"/>
              <a:ea typeface="微软雅黑" panose="020B0503020204020204" pitchFamily="34" charset="-122"/>
            </a:endParaRPr>
          </a:p>
        </p:txBody>
      </p:sp>
      <p:sp>
        <p:nvSpPr>
          <p:cNvPr id="17" name="下箭头 16"/>
          <p:cNvSpPr/>
          <p:nvPr/>
        </p:nvSpPr>
        <p:spPr>
          <a:xfrm>
            <a:off x="5905709" y="3066437"/>
            <a:ext cx="1080120" cy="2569165"/>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C2</a:t>
            </a:r>
            <a:endParaRPr lang="zh-CN" altLang="en-US" sz="2000" dirty="0">
              <a:latin typeface="微软雅黑" panose="020B0503020204020204" pitchFamily="34" charset="-122"/>
              <a:ea typeface="微软雅黑" panose="020B0503020204020204" pitchFamily="34" charset="-122"/>
            </a:endParaRPr>
          </a:p>
        </p:txBody>
      </p:sp>
      <p:sp>
        <p:nvSpPr>
          <p:cNvPr id="6" name="圆角矩形 5"/>
          <p:cNvSpPr/>
          <p:nvPr/>
        </p:nvSpPr>
        <p:spPr>
          <a:xfrm>
            <a:off x="7166379" y="461276"/>
            <a:ext cx="1728192" cy="2403922"/>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7382403" y="695347"/>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7382403" y="1199403"/>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7382403" y="1703459"/>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476477" y="2332611"/>
            <a:ext cx="1107996"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源程序</a:t>
            </a:r>
          </a:p>
        </p:txBody>
      </p:sp>
      <p:sp>
        <p:nvSpPr>
          <p:cNvPr id="29" name="任意多边形 28"/>
          <p:cNvSpPr/>
          <p:nvPr/>
        </p:nvSpPr>
        <p:spPr>
          <a:xfrm>
            <a:off x="2366924" y="954240"/>
            <a:ext cx="5015480" cy="1588004"/>
          </a:xfrm>
          <a:custGeom>
            <a:avLst/>
            <a:gdLst>
              <a:gd name="connsiteX0" fmla="*/ 5421745 w 5421745"/>
              <a:gd name="connsiteY0" fmla="*/ 27049 h 2132940"/>
              <a:gd name="connsiteX1" fmla="*/ 2382981 w 5421745"/>
              <a:gd name="connsiteY1" fmla="*/ 294903 h 2132940"/>
              <a:gd name="connsiteX2" fmla="*/ 0 w 5421745"/>
              <a:gd name="connsiteY2" fmla="*/ 2132940 h 2132940"/>
              <a:gd name="connsiteX0" fmla="*/ 5449454 w 5449454"/>
              <a:gd name="connsiteY0" fmla="*/ 27715 h 2152079"/>
              <a:gd name="connsiteX1" fmla="*/ 2410690 w 5449454"/>
              <a:gd name="connsiteY1" fmla="*/ 295569 h 2152079"/>
              <a:gd name="connsiteX2" fmla="*/ 0 w 5449454"/>
              <a:gd name="connsiteY2" fmla="*/ 2152079 h 2152079"/>
              <a:gd name="connsiteX0" fmla="*/ 5449454 w 5449454"/>
              <a:gd name="connsiteY0" fmla="*/ 27715 h 2152079"/>
              <a:gd name="connsiteX1" fmla="*/ 2410690 w 5449454"/>
              <a:gd name="connsiteY1" fmla="*/ 295569 h 2152079"/>
              <a:gd name="connsiteX2" fmla="*/ 0 w 5449454"/>
              <a:gd name="connsiteY2" fmla="*/ 2152079 h 2152079"/>
            </a:gdLst>
            <a:ahLst/>
            <a:cxnLst>
              <a:cxn ang="0">
                <a:pos x="connsiteX0" y="connsiteY0"/>
              </a:cxn>
              <a:cxn ang="0">
                <a:pos x="connsiteX1" y="connsiteY1"/>
              </a:cxn>
              <a:cxn ang="0">
                <a:pos x="connsiteX2" y="connsiteY2"/>
              </a:cxn>
            </a:cxnLst>
            <a:rect l="l" t="t" r="r" b="b"/>
            <a:pathLst>
              <a:path w="5449454" h="2152079">
                <a:moveTo>
                  <a:pt x="5449454" y="27715"/>
                </a:moveTo>
                <a:cubicBezTo>
                  <a:pt x="4381884" y="-13849"/>
                  <a:pt x="3318932" y="-58492"/>
                  <a:pt x="2410690" y="295569"/>
                </a:cubicBezTo>
                <a:cubicBezTo>
                  <a:pt x="1502448" y="649630"/>
                  <a:pt x="508768" y="1260769"/>
                  <a:pt x="0" y="2152079"/>
                </a:cubicBezTo>
              </a:path>
            </a:pathLst>
          </a:custGeom>
          <a:ln>
            <a:headEnd type="oval"/>
            <a:tailEnd type="triangle"/>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0" name="任意多边形 29"/>
          <p:cNvSpPr/>
          <p:nvPr/>
        </p:nvSpPr>
        <p:spPr>
          <a:xfrm>
            <a:off x="3727938" y="1444567"/>
            <a:ext cx="3654465" cy="1308876"/>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
        <p:nvSpPr>
          <p:cNvPr id="33" name="任意多边形 32"/>
          <p:cNvSpPr/>
          <p:nvPr/>
        </p:nvSpPr>
        <p:spPr>
          <a:xfrm>
            <a:off x="5082949" y="1891186"/>
            <a:ext cx="2287820" cy="1159761"/>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4" name="任意多边形 33"/>
          <p:cNvSpPr/>
          <p:nvPr/>
        </p:nvSpPr>
        <p:spPr>
          <a:xfrm>
            <a:off x="6424128" y="1971745"/>
            <a:ext cx="958275" cy="1127524"/>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2" name="圆角矩形 31"/>
          <p:cNvSpPr/>
          <p:nvPr/>
        </p:nvSpPr>
        <p:spPr>
          <a:xfrm>
            <a:off x="3359696" y="618477"/>
            <a:ext cx="1476082" cy="335763"/>
          </a:xfrm>
          <a:prstGeom prst="roundRect">
            <a:avLst/>
          </a:prstGeom>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p>
        </p:txBody>
      </p:sp>
      <p:cxnSp>
        <p:nvCxnSpPr>
          <p:cNvPr id="39" name="直接箭头连接符 38"/>
          <p:cNvCxnSpPr/>
          <p:nvPr/>
        </p:nvCxnSpPr>
        <p:spPr>
          <a:xfrm>
            <a:off x="3935760" y="1066080"/>
            <a:ext cx="54966" cy="266646"/>
          </a:xfrm>
          <a:prstGeom prst="straightConnector1">
            <a:avLst/>
          </a:prstGeom>
          <a:ln w="15875">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左大括号 39"/>
          <p:cNvSpPr/>
          <p:nvPr/>
        </p:nvSpPr>
        <p:spPr>
          <a:xfrm rot="16200000">
            <a:off x="4218880" y="3485586"/>
            <a:ext cx="423495" cy="4880779"/>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9040772" y="498484"/>
            <a:ext cx="238594" cy="2409950"/>
          </a:xfrm>
          <a:prstGeom prst="leftBrace">
            <a:avLst>
              <a:gd name="adj1" fmla="val 124468"/>
              <a:gd name="adj2" fmla="val 50000"/>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41" name="圆角矩形 40"/>
          <p:cNvSpPr/>
          <p:nvPr/>
        </p:nvSpPr>
        <p:spPr>
          <a:xfrm>
            <a:off x="9510730" y="966869"/>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串行排列</a:t>
            </a:r>
          </a:p>
        </p:txBody>
      </p:sp>
      <p:sp>
        <p:nvSpPr>
          <p:cNvPr id="42" name="流程图: 可选过程 41"/>
          <p:cNvSpPr/>
          <p:nvPr/>
        </p:nvSpPr>
        <p:spPr>
          <a:xfrm>
            <a:off x="3637341" y="6386417"/>
            <a:ext cx="1586570"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并发执行</a:t>
            </a:r>
            <a:endParaRPr lang="zh-CN" altLang="en-US" sz="2000" dirty="0">
              <a:latin typeface="微软雅黑" panose="020B0503020204020204" pitchFamily="34" charset="-122"/>
              <a:ea typeface="微软雅黑" panose="020B0503020204020204" pitchFamily="34" charset="-122"/>
            </a:endParaRPr>
          </a:p>
        </p:txBody>
      </p:sp>
      <p:sp>
        <p:nvSpPr>
          <p:cNvPr id="26" name="圆角矩形 25"/>
          <p:cNvSpPr/>
          <p:nvPr/>
        </p:nvSpPr>
        <p:spPr>
          <a:xfrm>
            <a:off x="714003" y="2563443"/>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latin typeface="微软雅黑" panose="020B0503020204020204" pitchFamily="34" charset="-122"/>
                <a:ea typeface="微软雅黑" panose="020B0503020204020204" pitchFamily="34" charset="-122"/>
              </a:rPr>
              <a:t>时间</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7207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2673302" y="1444779"/>
            <a:ext cx="4062020" cy="4962553"/>
          </a:xfrm>
          <a:prstGeom prst="roundRect">
            <a:avLst>
              <a:gd name="adj" fmla="val 6537"/>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9219" name="Rectangle 2"/>
          <p:cNvSpPr>
            <a:spLocks noGrp="1" noChangeArrowheads="1"/>
          </p:cNvSpPr>
          <p:nvPr>
            <p:ph type="title" idx="4294967295"/>
          </p:nvPr>
        </p:nvSpPr>
        <p:spPr>
          <a:xfrm>
            <a:off x="7673488" y="4155924"/>
            <a:ext cx="2427287" cy="588962"/>
          </a:xfrm>
        </p:spPr>
        <p:txBody>
          <a:bodyPr/>
          <a:lstStyle/>
          <a:p>
            <a:pPr eaLnBrk="1" hangingPunct="1"/>
            <a:r>
              <a:rPr lang="zh-CN" altLang="en-US" sz="3200" dirty="0">
                <a:latin typeface="微软雅黑" panose="020B0503020204020204" pitchFamily="34" charset="-122"/>
                <a:ea typeface="微软雅黑" panose="020B0503020204020204" pitchFamily="34" charset="-122"/>
              </a:rPr>
              <a:t>程序与线程</a:t>
            </a:r>
          </a:p>
        </p:txBody>
      </p:sp>
      <p:sp>
        <p:nvSpPr>
          <p:cNvPr id="3" name="下箭头 2"/>
          <p:cNvSpPr/>
          <p:nvPr/>
        </p:nvSpPr>
        <p:spPr>
          <a:xfrm>
            <a:off x="2928583" y="3573248"/>
            <a:ext cx="877262" cy="1909528"/>
          </a:xfrm>
          <a:prstGeom prst="downArrow">
            <a:avLst/>
          </a:prstGeom>
          <a:solidFill>
            <a:schemeClr val="tx2">
              <a:lumMod val="40000"/>
              <a:lumOff val="60000"/>
            </a:schemeClr>
          </a:solidFill>
          <a:ln w="254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5" name="下箭头 14"/>
          <p:cNvSpPr/>
          <p:nvPr/>
        </p:nvSpPr>
        <p:spPr>
          <a:xfrm>
            <a:off x="4055130" y="3742309"/>
            <a:ext cx="926559" cy="1760891"/>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B1</a:t>
            </a:r>
            <a:endParaRPr lang="zh-CN" altLang="en-US" dirty="0">
              <a:latin typeface="微软雅黑" panose="020B0503020204020204" pitchFamily="34" charset="-122"/>
              <a:ea typeface="微软雅黑" panose="020B0503020204020204" pitchFamily="34" charset="-122"/>
            </a:endParaRPr>
          </a:p>
        </p:txBody>
      </p:sp>
      <p:sp>
        <p:nvSpPr>
          <p:cNvPr id="17" name="下箭头 16"/>
          <p:cNvSpPr/>
          <p:nvPr/>
        </p:nvSpPr>
        <p:spPr>
          <a:xfrm>
            <a:off x="5257304" y="3742309"/>
            <a:ext cx="961566" cy="1760892"/>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B2</a:t>
            </a:r>
            <a:endParaRPr lang="zh-CN" altLang="en-US" dirty="0">
              <a:latin typeface="微软雅黑" panose="020B0503020204020204" pitchFamily="34" charset="-122"/>
              <a:ea typeface="微软雅黑" panose="020B0503020204020204" pitchFamily="34" charset="-122"/>
            </a:endParaRPr>
          </a:p>
        </p:txBody>
      </p:sp>
      <p:sp>
        <p:nvSpPr>
          <p:cNvPr id="6" name="圆角矩形 5"/>
          <p:cNvSpPr/>
          <p:nvPr/>
        </p:nvSpPr>
        <p:spPr>
          <a:xfrm>
            <a:off x="6837163" y="1444780"/>
            <a:ext cx="1544916" cy="1944685"/>
          </a:xfrm>
          <a:prstGeom prst="roundRect">
            <a:avLst>
              <a:gd name="adj" fmla="val 11905"/>
            </a:avLst>
          </a:prstGeom>
          <a:solidFill>
            <a:schemeClr val="accent2">
              <a:lumMod val="60000"/>
              <a:lumOff val="40000"/>
            </a:schemeClr>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6953228" y="1629310"/>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6952205" y="2111590"/>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6952205" y="2601072"/>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122405" y="3077097"/>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源程序</a:t>
            </a:r>
          </a:p>
        </p:txBody>
      </p:sp>
      <p:sp>
        <p:nvSpPr>
          <p:cNvPr id="32" name="圆角矩形 31"/>
          <p:cNvSpPr/>
          <p:nvPr/>
        </p:nvSpPr>
        <p:spPr>
          <a:xfrm>
            <a:off x="3084853" y="3062803"/>
            <a:ext cx="2994772" cy="446262"/>
          </a:xfrm>
          <a:prstGeom prst="round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p>
        </p:txBody>
      </p:sp>
      <p:sp>
        <p:nvSpPr>
          <p:cNvPr id="40" name="左大括号 39"/>
          <p:cNvSpPr/>
          <p:nvPr/>
        </p:nvSpPr>
        <p:spPr>
          <a:xfrm rot="16200000">
            <a:off x="4300713" y="3952209"/>
            <a:ext cx="423495" cy="3270453"/>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8502637" y="1408118"/>
            <a:ext cx="191217" cy="1981346"/>
          </a:xfrm>
          <a:prstGeom prst="leftBrace">
            <a:avLst>
              <a:gd name="adj1" fmla="val 124468"/>
              <a:gd name="adj2" fmla="val 50000"/>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圆角矩形 40"/>
          <p:cNvSpPr/>
          <p:nvPr/>
        </p:nvSpPr>
        <p:spPr>
          <a:xfrm>
            <a:off x="8887132" y="1629311"/>
            <a:ext cx="437319"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串行存储</a:t>
            </a:r>
          </a:p>
        </p:txBody>
      </p:sp>
      <p:sp>
        <p:nvSpPr>
          <p:cNvPr id="42" name="流程图: 可选过程 41"/>
          <p:cNvSpPr/>
          <p:nvPr/>
        </p:nvSpPr>
        <p:spPr>
          <a:xfrm>
            <a:off x="3719174" y="5917462"/>
            <a:ext cx="1586570"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并发运行</a:t>
            </a:r>
            <a:endParaRPr lang="zh-CN" altLang="en-US" sz="2000" dirty="0">
              <a:latin typeface="微软雅黑" panose="020B0503020204020204" pitchFamily="34" charset="-122"/>
              <a:ea typeface="微软雅黑" panose="020B0503020204020204" pitchFamily="34" charset="-122"/>
            </a:endParaRPr>
          </a:p>
        </p:txBody>
      </p:sp>
      <p:sp>
        <p:nvSpPr>
          <p:cNvPr id="2" name="直角上箭头 1"/>
          <p:cNvSpPr/>
          <p:nvPr/>
        </p:nvSpPr>
        <p:spPr>
          <a:xfrm flipH="1" flipV="1">
            <a:off x="3229118" y="1880375"/>
            <a:ext cx="3718892" cy="1061391"/>
          </a:xfrm>
          <a:prstGeom prst="bentUpArrow">
            <a:avLst>
              <a:gd name="adj1" fmla="val 12782"/>
              <a:gd name="adj2" fmla="val 14091"/>
              <a:gd name="adj3" fmla="val 13688"/>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直角上箭头 25"/>
          <p:cNvSpPr/>
          <p:nvPr/>
        </p:nvSpPr>
        <p:spPr>
          <a:xfrm flipH="1" flipV="1">
            <a:off x="4391216" y="2245323"/>
            <a:ext cx="2570490" cy="769211"/>
          </a:xfrm>
          <a:prstGeom prst="bentUpArrow">
            <a:avLst>
              <a:gd name="adj1" fmla="val 16782"/>
              <a:gd name="adj2" fmla="val 15544"/>
              <a:gd name="adj3" fmla="val 18456"/>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下箭头 3"/>
          <p:cNvSpPr/>
          <p:nvPr/>
        </p:nvSpPr>
        <p:spPr>
          <a:xfrm>
            <a:off x="5612299" y="2381620"/>
            <a:ext cx="322484" cy="641336"/>
          </a:xfrm>
          <a:prstGeom prst="downArrow">
            <a:avLst>
              <a:gd name="adj1" fmla="val 42730"/>
              <a:gd name="adj2" fmla="val 50000"/>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6181467" y="1613837"/>
            <a:ext cx="410363" cy="1594465"/>
          </a:xfrm>
          <a:prstGeom prst="roundRect">
            <a:avLst/>
          </a:prstGeom>
          <a:solidFill>
            <a:schemeClr val="tx2">
              <a:lumMod val="20000"/>
              <a:lumOff val="80000"/>
            </a:schemeClr>
          </a:soli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w="0"/>
                <a:solidFill>
                  <a:schemeClr val="tx1"/>
                </a:solidFill>
                <a:effectLst>
                  <a:outerShdw blurRad="50800" dist="38100" dir="18900000" algn="bl" rotWithShape="0">
                    <a:prstClr val="black">
                      <a:alpha val="40000"/>
                    </a:prstClr>
                  </a:outerShdw>
                </a:effectLst>
                <a:latin typeface="微软雅黑" panose="020B0503020204020204" pitchFamily="34" charset="-122"/>
                <a:ea typeface="微软雅黑" panose="020B0503020204020204" pitchFamily="34" charset="-122"/>
              </a:rPr>
              <a:t>进程描述块</a:t>
            </a:r>
          </a:p>
        </p:txBody>
      </p:sp>
    </p:spTree>
    <p:extLst>
      <p:ext uri="{BB962C8B-B14F-4D97-AF65-F5344CB8AC3E}">
        <p14:creationId xmlns:p14="http://schemas.microsoft.com/office/powerpoint/2010/main" val="1685854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圆角矩形 31"/>
          <p:cNvSpPr/>
          <p:nvPr/>
        </p:nvSpPr>
        <p:spPr>
          <a:xfrm>
            <a:off x="6176366" y="2352610"/>
            <a:ext cx="2581645" cy="90161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5118056" y="4849008"/>
            <a:ext cx="3373800" cy="102452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5639984" y="3309081"/>
            <a:ext cx="1358529" cy="1466588"/>
          </a:xfrm>
          <a:prstGeom prst="roundRect">
            <a:avLst>
              <a:gd name="adj" fmla="val 8253"/>
            </a:avLst>
          </a:prstGeom>
          <a:solidFill>
            <a:schemeClr val="accent3">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八边形 3"/>
          <p:cNvSpPr/>
          <p:nvPr/>
        </p:nvSpPr>
        <p:spPr>
          <a:xfrm>
            <a:off x="4033862" y="2663161"/>
            <a:ext cx="1242204" cy="483080"/>
          </a:xfrm>
          <a:prstGeom prst="oc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进程对象</a:t>
            </a:r>
          </a:p>
        </p:txBody>
      </p:sp>
      <p:sp>
        <p:nvSpPr>
          <p:cNvPr id="5" name="矩形 4"/>
          <p:cNvSpPr/>
          <p:nvPr/>
        </p:nvSpPr>
        <p:spPr>
          <a:xfrm>
            <a:off x="4521614" y="2352610"/>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Access token</a:t>
            </a:r>
            <a:endParaRPr lang="zh-CN" altLang="en-US" dirty="0"/>
          </a:p>
        </p:txBody>
      </p:sp>
      <p:sp>
        <p:nvSpPr>
          <p:cNvPr id="6" name="平行四边形 5"/>
          <p:cNvSpPr/>
          <p:nvPr/>
        </p:nvSpPr>
        <p:spPr>
          <a:xfrm>
            <a:off x="6282183" y="2732173"/>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7" name="文本框 6"/>
          <p:cNvSpPr txBox="1"/>
          <p:nvPr/>
        </p:nvSpPr>
        <p:spPr>
          <a:xfrm>
            <a:off x="6684106" y="2341454"/>
            <a:ext cx="156966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虚地址描述符</a:t>
            </a:r>
          </a:p>
        </p:txBody>
      </p:sp>
      <p:sp>
        <p:nvSpPr>
          <p:cNvPr id="9" name="平行四边形 8"/>
          <p:cNvSpPr/>
          <p:nvPr/>
        </p:nvSpPr>
        <p:spPr>
          <a:xfrm>
            <a:off x="7086028" y="2732173"/>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10" name="平行四边形 9"/>
          <p:cNvSpPr/>
          <p:nvPr/>
        </p:nvSpPr>
        <p:spPr>
          <a:xfrm>
            <a:off x="7887491" y="2732173"/>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11" name="文本框 10"/>
          <p:cNvSpPr txBox="1"/>
          <p:nvPr/>
        </p:nvSpPr>
        <p:spPr>
          <a:xfrm>
            <a:off x="5869269" y="3275720"/>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句柄表</a:t>
            </a:r>
          </a:p>
        </p:txBody>
      </p:sp>
      <p:sp>
        <p:nvSpPr>
          <p:cNvPr id="8" name="对角圆角矩形 7"/>
          <p:cNvSpPr/>
          <p:nvPr/>
        </p:nvSpPr>
        <p:spPr>
          <a:xfrm>
            <a:off x="5759145" y="3606952"/>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5759145" y="4001311"/>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对角圆角矩形 13"/>
          <p:cNvSpPr/>
          <p:nvPr/>
        </p:nvSpPr>
        <p:spPr>
          <a:xfrm>
            <a:off x="5759145" y="4422558"/>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380910" y="3548448"/>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Object</a:t>
            </a:r>
            <a:endParaRPr lang="zh-CN" altLang="en-US" dirty="0"/>
          </a:p>
        </p:txBody>
      </p:sp>
      <p:sp>
        <p:nvSpPr>
          <p:cNvPr id="16" name="椭圆 15"/>
          <p:cNvSpPr/>
          <p:nvPr/>
        </p:nvSpPr>
        <p:spPr>
          <a:xfrm>
            <a:off x="7380909" y="3953962"/>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Object</a:t>
            </a:r>
            <a:endParaRPr lang="zh-CN" altLang="en-US" dirty="0"/>
          </a:p>
        </p:txBody>
      </p:sp>
      <p:sp>
        <p:nvSpPr>
          <p:cNvPr id="15" name="流程图: 离页连接符 14"/>
          <p:cNvSpPr/>
          <p:nvPr/>
        </p:nvSpPr>
        <p:spPr>
          <a:xfrm rot="16200000">
            <a:off x="5109470" y="5063103"/>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5236154" y="5032910"/>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19" name="流程图: 离页连接符 18"/>
          <p:cNvSpPr/>
          <p:nvPr/>
        </p:nvSpPr>
        <p:spPr>
          <a:xfrm rot="16200000">
            <a:off x="5815696" y="5063103"/>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nvSpPr>
        <p:spPr>
          <a:xfrm>
            <a:off x="5942380" y="5032910"/>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21" name="流程图: 离页连接符 20"/>
          <p:cNvSpPr/>
          <p:nvPr/>
        </p:nvSpPr>
        <p:spPr>
          <a:xfrm rot="16200000">
            <a:off x="6467999" y="5063104"/>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圆角右箭头 17"/>
          <p:cNvSpPr/>
          <p:nvPr/>
        </p:nvSpPr>
        <p:spPr>
          <a:xfrm flipV="1">
            <a:off x="4546556" y="3184341"/>
            <a:ext cx="571500" cy="230289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右箭头 22"/>
          <p:cNvSpPr/>
          <p:nvPr/>
        </p:nvSpPr>
        <p:spPr>
          <a:xfrm rot="2528888">
            <a:off x="5149008" y="3212100"/>
            <a:ext cx="666314" cy="2454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5329849" y="2779521"/>
            <a:ext cx="914294" cy="2609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p:cNvCxnSpPr>
            <a:stCxn id="8" idx="0"/>
            <a:endCxn id="12" idx="2"/>
          </p:cNvCxnSpPr>
          <p:nvPr/>
        </p:nvCxnSpPr>
        <p:spPr>
          <a:xfrm flipV="1">
            <a:off x="6863326" y="3738229"/>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863326" y="4157501"/>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836752" y="5418419"/>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Access token</a:t>
            </a:r>
            <a:endParaRPr lang="zh-CN" altLang="en-US" dirty="0"/>
          </a:p>
        </p:txBody>
      </p:sp>
      <p:sp>
        <p:nvSpPr>
          <p:cNvPr id="22" name="文本框 21"/>
          <p:cNvSpPr txBox="1"/>
          <p:nvPr/>
        </p:nvSpPr>
        <p:spPr>
          <a:xfrm>
            <a:off x="6594683" y="5032911"/>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29" name="Rectangle 2"/>
          <p:cNvSpPr>
            <a:spLocks noGrp="1" noChangeArrowheads="1"/>
          </p:cNvSpPr>
          <p:nvPr>
            <p:ph type="title" idx="4294967295"/>
          </p:nvPr>
        </p:nvSpPr>
        <p:spPr>
          <a:xfrm>
            <a:off x="1026807" y="638390"/>
            <a:ext cx="4732338" cy="1114425"/>
          </a:xfrm>
        </p:spPr>
        <p:txBody>
          <a:bodyPr>
            <a:normAutofit fontScale="90000"/>
          </a:bodyPr>
          <a:lstStyle/>
          <a:p>
            <a:pPr eaLnBrk="1" hangingPunct="1"/>
            <a:r>
              <a:rPr lang="en-US" altLang="zh-CN" dirty="0"/>
              <a:t>2.1.4 </a:t>
            </a:r>
            <a:r>
              <a:rPr lang="zh-CN" altLang="en-US" dirty="0"/>
              <a:t>进程对象结构</a:t>
            </a:r>
          </a:p>
        </p:txBody>
      </p:sp>
    </p:spTree>
    <p:extLst>
      <p:ext uri="{BB962C8B-B14F-4D97-AF65-F5344CB8AC3E}">
        <p14:creationId xmlns:p14="http://schemas.microsoft.com/office/powerpoint/2010/main" val="2151603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idx="4294967295"/>
          </p:nvPr>
        </p:nvSpPr>
        <p:spPr>
          <a:xfrm>
            <a:off x="3319420" y="402023"/>
            <a:ext cx="5988050" cy="889000"/>
          </a:xfrm>
        </p:spPr>
        <p:txBody>
          <a:bodyPr>
            <a:normAutofit/>
          </a:bodyPr>
          <a:lstStyle/>
          <a:p>
            <a:pPr algn="ctr" eaLnBrk="1" hangingPunct="1"/>
            <a:r>
              <a:rPr lang="zh-CN" altLang="en-US" dirty="0"/>
              <a:t>进程对象数据结构</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2532" y="1291023"/>
            <a:ext cx="6981824" cy="5457825"/>
          </a:xfrm>
          <a:prstGeom prst="rect">
            <a:avLst/>
          </a:prstGeom>
        </p:spPr>
      </p:pic>
    </p:spTree>
    <p:extLst>
      <p:ext uri="{BB962C8B-B14F-4D97-AF65-F5344CB8AC3E}">
        <p14:creationId xmlns:p14="http://schemas.microsoft.com/office/powerpoint/2010/main" val="200181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249B161E-EAED-4DCF-B609-D8AB274D0369}"/>
              </a:ext>
            </a:extLst>
          </p:cNvPr>
          <p:cNvSpPr>
            <a:spLocks noGrp="1" noChangeArrowheads="1"/>
          </p:cNvSpPr>
          <p:nvPr>
            <p:ph type="title" idx="4294967295"/>
          </p:nvPr>
        </p:nvSpPr>
        <p:spPr>
          <a:xfrm>
            <a:off x="567328" y="809695"/>
            <a:ext cx="9224093" cy="576263"/>
          </a:xfrm>
        </p:spPr>
        <p:txBody>
          <a:bodyPr/>
          <a:lstStyle/>
          <a:p>
            <a:r>
              <a:rPr lang="en-US" altLang="en-US" dirty="0"/>
              <a:t>Process Representation in Linux</a:t>
            </a:r>
          </a:p>
        </p:txBody>
      </p:sp>
      <p:sp>
        <p:nvSpPr>
          <p:cNvPr id="26627" name="Content Placeholder 2">
            <a:extLst>
              <a:ext uri="{FF2B5EF4-FFF2-40B4-BE49-F238E27FC236}">
                <a16:creationId xmlns:a16="http://schemas.microsoft.com/office/drawing/2014/main" id="{1363C44F-7AD0-4380-824D-C4E77F3B346A}"/>
              </a:ext>
            </a:extLst>
          </p:cNvPr>
          <p:cNvSpPr>
            <a:spLocks noGrp="1" noChangeArrowheads="1"/>
          </p:cNvSpPr>
          <p:nvPr>
            <p:ph idx="4294967295"/>
          </p:nvPr>
        </p:nvSpPr>
        <p:spPr>
          <a:xfrm>
            <a:off x="740864" y="1825626"/>
            <a:ext cx="10515600" cy="4351338"/>
          </a:xfrm>
        </p:spPr>
        <p:txBody>
          <a:bodyPr/>
          <a:lstStyle/>
          <a:p>
            <a:pPr>
              <a:buFont typeface="Monotype Sorts" pitchFamily="-84" charset="2"/>
              <a:buNone/>
            </a:pPr>
            <a:r>
              <a:rPr lang="en-US" altLang="en-US" dirty="0"/>
              <a:t>Represented by the C structure </a:t>
            </a:r>
            <a:r>
              <a:rPr lang="en-US" altLang="en-US" dirty="0" err="1">
                <a:latin typeface="Courier New" panose="02070309020205020404" pitchFamily="49" charset="0"/>
              </a:rPr>
              <a:t>task_struct</a:t>
            </a:r>
            <a:endParaRPr lang="en-US" altLang="en-US" dirty="0">
              <a:latin typeface="Courier New" panose="02070309020205020404" pitchFamily="49" charset="0"/>
            </a:endParaRPr>
          </a:p>
          <a:p>
            <a:pPr>
              <a:buFont typeface="Monotype Sorts" pitchFamily="-84" charset="2"/>
              <a:buNone/>
            </a:pPr>
            <a:br>
              <a:rPr lang="en-US" altLang="en-US" dirty="0">
                <a:latin typeface="Courier New" panose="02070309020205020404" pitchFamily="49" charset="0"/>
              </a:rPr>
            </a:br>
            <a:r>
              <a:rPr lang="en-US" altLang="en-US" sz="1600" dirty="0" err="1">
                <a:latin typeface="Courier New" panose="02070309020205020404" pitchFamily="49" charset="0"/>
              </a:rPr>
              <a:t>pid</a:t>
            </a:r>
            <a:r>
              <a:rPr lang="en-US" altLang="en-US" sz="1600" dirty="0">
                <a:latin typeface="Courier New" panose="02070309020205020404" pitchFamily="49" charset="0"/>
              </a:rPr>
              <a:t> </a:t>
            </a:r>
            <a:r>
              <a:rPr lang="en-US" altLang="en-US" sz="1600" dirty="0" err="1">
                <a:latin typeface="Courier New" panose="02070309020205020404" pitchFamily="49" charset="0"/>
              </a:rPr>
              <a:t>t_pid</a:t>
            </a:r>
            <a:r>
              <a:rPr lang="en-US" altLang="en-US" sz="1600" dirty="0">
                <a:latin typeface="Courier New" panose="02070309020205020404" pitchFamily="49" charset="0"/>
              </a:rPr>
              <a:t>; 			/* process identifier */ </a:t>
            </a:r>
            <a:br>
              <a:rPr lang="en-US" altLang="en-US" sz="1600" dirty="0">
                <a:latin typeface="Courier New" panose="02070309020205020404" pitchFamily="49" charset="0"/>
              </a:rPr>
            </a:br>
            <a:r>
              <a:rPr lang="en-US" altLang="en-US" sz="1600" dirty="0">
                <a:latin typeface="Courier New" panose="02070309020205020404" pitchFamily="49" charset="0"/>
              </a:rPr>
              <a:t>long state; 			/* state of the process */ </a:t>
            </a:r>
            <a:br>
              <a:rPr lang="en-US" altLang="en-US" sz="1600" dirty="0">
                <a:latin typeface="Courier New" panose="02070309020205020404" pitchFamily="49" charset="0"/>
              </a:rPr>
            </a:br>
            <a:r>
              <a:rPr lang="en-US" altLang="en-US" sz="1600" dirty="0">
                <a:latin typeface="Courier New" panose="02070309020205020404" pitchFamily="49" charset="0"/>
              </a:rPr>
              <a:t>unsigned int </a:t>
            </a:r>
            <a:r>
              <a:rPr lang="en-US" altLang="en-US" sz="1600" dirty="0" err="1">
                <a:latin typeface="Courier New" panose="02070309020205020404" pitchFamily="49" charset="0"/>
              </a:rPr>
              <a:t>time_slice</a:t>
            </a:r>
            <a:r>
              <a:rPr lang="en-US" altLang="en-US" sz="1600" dirty="0">
                <a:latin typeface="Courier New" panose="02070309020205020404" pitchFamily="49" charset="0"/>
              </a:rPr>
              <a:t> 	/* scheduling information */ </a:t>
            </a:r>
            <a:br>
              <a:rPr lang="en-US" altLang="en-US" sz="1600" dirty="0">
                <a:latin typeface="Courier New" panose="02070309020205020404" pitchFamily="49" charset="0"/>
              </a:rPr>
            </a:br>
            <a:r>
              <a:rPr lang="en-US" altLang="en-US" sz="1600" dirty="0">
                <a:latin typeface="Courier New" panose="02070309020205020404" pitchFamily="49" charset="0"/>
              </a:rPr>
              <a:t>struct </a:t>
            </a:r>
            <a:r>
              <a:rPr lang="en-US" altLang="en-US" sz="1600" dirty="0" err="1">
                <a:latin typeface="Courier New" panose="02070309020205020404" pitchFamily="49" charset="0"/>
              </a:rPr>
              <a:t>task_struct</a:t>
            </a:r>
            <a:r>
              <a:rPr lang="en-US" altLang="en-US" sz="1600" dirty="0">
                <a:latin typeface="Courier New" panose="02070309020205020404" pitchFamily="49" charset="0"/>
              </a:rPr>
              <a:t> *parent;/* this process</a:t>
            </a:r>
            <a:r>
              <a:rPr lang="ja-JP" altLang="en-US" sz="1600" dirty="0">
                <a:latin typeface="Courier New" panose="02070309020205020404" pitchFamily="49" charset="0"/>
              </a:rPr>
              <a:t>’</a:t>
            </a:r>
            <a:r>
              <a:rPr lang="en-US" altLang="ja-JP" sz="1600" dirty="0">
                <a:latin typeface="Courier New" panose="02070309020205020404" pitchFamily="49" charset="0"/>
              </a:rPr>
              <a:t>s parent */ </a:t>
            </a:r>
            <a:br>
              <a:rPr lang="en-US" altLang="ja-JP" sz="1600" dirty="0">
                <a:latin typeface="Courier New" panose="02070309020205020404" pitchFamily="49" charset="0"/>
              </a:rPr>
            </a:br>
            <a:r>
              <a:rPr lang="en-US" altLang="ja-JP" sz="1600" dirty="0">
                <a:latin typeface="Courier New" panose="02070309020205020404" pitchFamily="49" charset="0"/>
              </a:rPr>
              <a:t>struct </a:t>
            </a:r>
            <a:r>
              <a:rPr lang="en-US" altLang="ja-JP" sz="1600" dirty="0" err="1">
                <a:latin typeface="Courier New" panose="02070309020205020404" pitchFamily="49" charset="0"/>
              </a:rPr>
              <a:t>list_head</a:t>
            </a:r>
            <a:r>
              <a:rPr lang="en-US" altLang="ja-JP" sz="1600" dirty="0">
                <a:latin typeface="Courier New" panose="02070309020205020404" pitchFamily="49" charset="0"/>
              </a:rPr>
              <a:t> children; /* this process</a:t>
            </a:r>
            <a:r>
              <a:rPr lang="ja-JP" altLang="en-US" sz="1600" dirty="0">
                <a:latin typeface="Courier New" panose="02070309020205020404" pitchFamily="49" charset="0"/>
              </a:rPr>
              <a:t>’</a:t>
            </a:r>
            <a:r>
              <a:rPr lang="en-US" altLang="ja-JP" sz="1600" dirty="0">
                <a:latin typeface="Courier New" panose="02070309020205020404" pitchFamily="49" charset="0"/>
              </a:rPr>
              <a:t>s children */ </a:t>
            </a:r>
            <a:br>
              <a:rPr lang="en-US" altLang="ja-JP" sz="1600" dirty="0">
                <a:latin typeface="Courier New" panose="02070309020205020404" pitchFamily="49" charset="0"/>
              </a:rPr>
            </a:br>
            <a:r>
              <a:rPr lang="en-US" altLang="ja-JP" sz="1600" dirty="0">
                <a:latin typeface="Courier New" panose="02070309020205020404" pitchFamily="49" charset="0"/>
              </a:rPr>
              <a:t>struct </a:t>
            </a:r>
            <a:r>
              <a:rPr lang="en-US" altLang="ja-JP" sz="1600" dirty="0" err="1">
                <a:latin typeface="Courier New" panose="02070309020205020404" pitchFamily="49" charset="0"/>
              </a:rPr>
              <a:t>files_struct</a:t>
            </a:r>
            <a:r>
              <a:rPr lang="en-US" altLang="ja-JP" sz="1600" dirty="0">
                <a:latin typeface="Courier New" panose="02070309020205020404" pitchFamily="49" charset="0"/>
              </a:rPr>
              <a:t> *files;/* list of open files */ </a:t>
            </a:r>
            <a:br>
              <a:rPr lang="en-US" altLang="ja-JP" sz="1600" dirty="0">
                <a:latin typeface="Courier New" panose="02070309020205020404" pitchFamily="49" charset="0"/>
              </a:rPr>
            </a:br>
            <a:r>
              <a:rPr lang="en-US" altLang="ja-JP" sz="1600" dirty="0">
                <a:latin typeface="Courier New" panose="02070309020205020404" pitchFamily="49" charset="0"/>
              </a:rPr>
              <a:t>struct </a:t>
            </a:r>
            <a:r>
              <a:rPr lang="en-US" altLang="ja-JP" sz="1600" dirty="0" err="1">
                <a:latin typeface="Courier New" panose="02070309020205020404" pitchFamily="49" charset="0"/>
              </a:rPr>
              <a:t>mm_struct</a:t>
            </a:r>
            <a:r>
              <a:rPr lang="en-US" altLang="ja-JP" sz="1600" dirty="0">
                <a:latin typeface="Courier New" panose="02070309020205020404" pitchFamily="49" charset="0"/>
              </a:rPr>
              <a:t> *mm; 	/* address space of this process */</a:t>
            </a:r>
            <a:endParaRPr lang="en-US" altLang="en-US" sz="1600" dirty="0">
              <a:latin typeface="Courier New" panose="02070309020205020404" pitchFamily="49" charset="0"/>
            </a:endParaRPr>
          </a:p>
        </p:txBody>
      </p:sp>
      <p:pic>
        <p:nvPicPr>
          <p:cNvPr id="26628" name="Picture 1">
            <a:extLst>
              <a:ext uri="{FF2B5EF4-FFF2-40B4-BE49-F238E27FC236}">
                <a16:creationId xmlns:a16="http://schemas.microsoft.com/office/drawing/2014/main" id="{93AD06B9-FDEF-4097-849B-AE5BDEF25F0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6689" y="4533683"/>
            <a:ext cx="5625568" cy="1936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圆角矩形 185345"/>
          <p:cNvSpPr/>
          <p:nvPr/>
        </p:nvSpPr>
        <p:spPr>
          <a:xfrm>
            <a:off x="2927350" y="1054101"/>
            <a:ext cx="6083300" cy="1008063"/>
          </a:xfrm>
          <a:prstGeom prst="roundRect">
            <a:avLst>
              <a:gd name="adj" fmla="val 50000"/>
            </a:avLst>
          </a:prstGeom>
          <a:gradFill rotWithShape="1">
            <a:gsLst>
              <a:gs pos="0">
                <a:schemeClr val="accent1"/>
              </a:gs>
              <a:gs pos="50000">
                <a:schemeClr val="accent1">
                  <a:gamma/>
                  <a:tint val="24314"/>
                  <a:invGamma/>
                </a:schemeClr>
              </a:gs>
              <a:gs pos="100000">
                <a:schemeClr val="accent1"/>
              </a:gs>
            </a:gsLst>
            <a:lin ang="0" scaled="1"/>
            <a:tileRect/>
          </a:gradFill>
          <a:ln w="19050">
            <a:noFill/>
          </a:ln>
        </p:spPr>
        <p:txBody>
          <a:bodyPr wrap="none" anchor="ctr"/>
          <a:lstStyle/>
          <a:p>
            <a:pPr>
              <a:spcBef>
                <a:spcPct val="0"/>
              </a:spcBef>
              <a:spcAft>
                <a:spcPct val="0"/>
              </a:spcAft>
            </a:pPr>
            <a:r>
              <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             WINDOWS</a:t>
            </a:r>
            <a:r>
              <a:rPr lang="zh-CN" altLang="en-US"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进程基本概念</a:t>
            </a:r>
          </a:p>
        </p:txBody>
      </p:sp>
      <p:sp>
        <p:nvSpPr>
          <p:cNvPr id="185347" name="圆角矩形 185346"/>
          <p:cNvSpPr/>
          <p:nvPr/>
        </p:nvSpPr>
        <p:spPr>
          <a:xfrm>
            <a:off x="3286820" y="5375276"/>
            <a:ext cx="6553596" cy="1008063"/>
          </a:xfrm>
          <a:prstGeom prst="roundRect">
            <a:avLst>
              <a:gd name="adj" fmla="val 50000"/>
            </a:avLst>
          </a:prstGeom>
          <a:gradFill rotWithShape="1">
            <a:gsLst>
              <a:gs pos="0">
                <a:schemeClr val="bg2"/>
              </a:gs>
              <a:gs pos="50000">
                <a:schemeClr val="accent2">
                  <a:gamma/>
                  <a:tint val="24314"/>
                  <a:invGamma/>
                </a:schemeClr>
              </a:gs>
              <a:gs pos="100000">
                <a:schemeClr val="accent2"/>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6">
                    <a:lumMod val="75000"/>
                  </a:schemeClr>
                </a:solidFill>
                <a:latin typeface="微软雅黑" panose="020B0503020204020204" pitchFamily="34" charset="-122"/>
                <a:ea typeface="微软雅黑" panose="020B0503020204020204" pitchFamily="34" charset="-122"/>
                <a:cs typeface="微软雅黑 Light" panose="020B0502040204020203" charset="-122"/>
              </a:rPr>
              <a:t>           </a:t>
            </a:r>
            <a:r>
              <a:rPr lang="zh-CN" altLang="en-US" sz="2800" dirty="0">
                <a:solidFill>
                  <a:schemeClr val="accent6">
                    <a:lumMod val="75000"/>
                  </a:schemeClr>
                </a:solidFill>
                <a:latin typeface="微软雅黑" panose="020B0503020204020204" pitchFamily="34" charset="-122"/>
                <a:ea typeface="微软雅黑" panose="020B0503020204020204" pitchFamily="34" charset="-122"/>
                <a:cs typeface="微软雅黑 Light" panose="020B0502040204020203" charset="-122"/>
              </a:rPr>
              <a:t>与其它操作系统进程的差异</a:t>
            </a:r>
          </a:p>
        </p:txBody>
      </p:sp>
      <p:sp>
        <p:nvSpPr>
          <p:cNvPr id="185348" name="圆角矩形 185347"/>
          <p:cNvSpPr/>
          <p:nvPr/>
        </p:nvSpPr>
        <p:spPr>
          <a:xfrm>
            <a:off x="4151312" y="2493963"/>
            <a:ext cx="6337301" cy="1008062"/>
          </a:xfrm>
          <a:prstGeom prst="roundRect">
            <a:avLst>
              <a:gd name="adj" fmla="val 50000"/>
            </a:avLst>
          </a:prstGeom>
          <a:gradFill rotWithShape="1">
            <a:gsLst>
              <a:gs pos="0">
                <a:schemeClr val="accent3"/>
              </a:gs>
              <a:gs pos="50000">
                <a:schemeClr val="hlink">
                  <a:gamma/>
                  <a:tint val="24314"/>
                  <a:invGamma/>
                </a:schemeClr>
              </a:gs>
              <a:gs pos="100000">
                <a:schemeClr val="hlink"/>
              </a:gs>
            </a:gsLst>
            <a:lin ang="0" scaled="1"/>
            <a:tileRect/>
          </a:gradFill>
          <a:ln w="19050">
            <a:noFill/>
          </a:ln>
        </p:spPr>
        <p:txBody>
          <a:bodyPr anchor="ctr"/>
          <a:lstStyle/>
          <a:p>
            <a:pPr algn="l">
              <a:lnSpc>
                <a:spcPct val="100000"/>
              </a:lnSpc>
              <a:spcBef>
                <a:spcPct val="0"/>
              </a:spcBef>
              <a:spcAft>
                <a:spcPct val="0"/>
              </a:spcAft>
              <a:buClr>
                <a:schemeClr val="bg1"/>
              </a:buClr>
            </a:pPr>
            <a:r>
              <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800" dirty="0">
                <a:solidFill>
                  <a:schemeClr val="accent2">
                    <a:lumMod val="50000"/>
                  </a:schemeClr>
                </a:solidFill>
                <a:latin typeface="微软雅黑" panose="020B0503020204020204" pitchFamily="34" charset="-122"/>
                <a:ea typeface="微软雅黑" panose="020B0503020204020204" pitchFamily="34" charset="-122"/>
                <a:cs typeface="Arial" panose="020B0604020202020204" pitchFamily="34" charset="0"/>
              </a:rPr>
              <a:t>各种不同的通信机制及异同</a:t>
            </a:r>
            <a:endPar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85349" name="圆角矩形 185348"/>
          <p:cNvSpPr/>
          <p:nvPr/>
        </p:nvSpPr>
        <p:spPr>
          <a:xfrm>
            <a:off x="4405312" y="4006851"/>
            <a:ext cx="6155183" cy="1008063"/>
          </a:xfrm>
          <a:prstGeom prst="roundRect">
            <a:avLst>
              <a:gd name="adj" fmla="val 50000"/>
            </a:avLst>
          </a:prstGeom>
          <a:gradFill rotWithShape="1">
            <a:gsLst>
              <a:gs pos="0">
                <a:schemeClr val="accent5"/>
              </a:gs>
              <a:gs pos="50000">
                <a:schemeClr val="folHlink">
                  <a:gamma/>
                  <a:tint val="24314"/>
                  <a:invGamma/>
                </a:schemeClr>
              </a:gs>
              <a:gs pos="100000">
                <a:schemeClr val="folHlink"/>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            WINDOWS</a:t>
            </a:r>
            <a:r>
              <a:rPr lang="zh-CN" altLang="en-US"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进程间通信机制</a:t>
            </a:r>
          </a:p>
        </p:txBody>
      </p:sp>
      <p:sp>
        <p:nvSpPr>
          <p:cNvPr id="185350" name="矩形 185349"/>
          <p:cNvSpPr/>
          <p:nvPr/>
        </p:nvSpPr>
        <p:spPr>
          <a:xfrm>
            <a:off x="4601927" y="-25398"/>
            <a:ext cx="3923382" cy="792163"/>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3600" b="1" u="none" kern="1200" baseline="0">
                <a:solidFill>
                  <a:srgbClr val="0000FF"/>
                </a:solidFill>
                <a:latin typeface="Times New Roman" panose="02020603050405020304" pitchFamily="18" charset="0"/>
                <a:ea typeface="宋体" panose="02010600030101010101" pitchFamily="2" charset="-122"/>
              </a:defRPr>
            </a:lvl1pPr>
          </a:lstStyle>
          <a:p>
            <a:pPr>
              <a:buClr>
                <a:srgbClr val="FF0066"/>
              </a:buClr>
            </a:pPr>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本章要求</a:t>
            </a:r>
          </a:p>
        </p:txBody>
      </p:sp>
      <p:grpSp>
        <p:nvGrpSpPr>
          <p:cNvPr id="185351" name="组合 185350"/>
          <p:cNvGrpSpPr/>
          <p:nvPr/>
        </p:nvGrpSpPr>
        <p:grpSpPr>
          <a:xfrm>
            <a:off x="4152900" y="2133600"/>
            <a:ext cx="1512888" cy="1511300"/>
            <a:chOff x="657" y="800"/>
            <a:chExt cx="953" cy="952"/>
          </a:xfrm>
        </p:grpSpPr>
        <p:grpSp>
          <p:nvGrpSpPr>
            <p:cNvPr id="185352" name="组合 185351"/>
            <p:cNvGrpSpPr/>
            <p:nvPr/>
          </p:nvGrpSpPr>
          <p:grpSpPr>
            <a:xfrm>
              <a:off x="657" y="800"/>
              <a:ext cx="953" cy="952"/>
              <a:chOff x="2200" y="1570"/>
              <a:chExt cx="1496" cy="1496"/>
            </a:xfrm>
          </p:grpSpPr>
          <p:sp>
            <p:nvSpPr>
              <p:cNvPr id="185353" name="椭圆 185352"/>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54" name="椭圆 185353"/>
              <p:cNvSpPr/>
              <p:nvPr/>
            </p:nvSpPr>
            <p:spPr>
              <a:xfrm>
                <a:off x="2200" y="1570"/>
                <a:ext cx="1496" cy="1496"/>
              </a:xfrm>
              <a:prstGeom prst="ellipse">
                <a:avLst/>
              </a:prstGeom>
              <a:gradFill rotWithShape="1">
                <a:gsLst>
                  <a:gs pos="0">
                    <a:schemeClr val="hlink">
                      <a:gamma/>
                      <a:tint val="69804"/>
                      <a:invGamma/>
                    </a:schemeClr>
                  </a:gs>
                  <a:gs pos="100000">
                    <a:schemeClr val="hlink"/>
                  </a:gs>
                </a:gsLst>
                <a:lin ang="2700000" scaled="1"/>
                <a:tileRect/>
              </a:gradFill>
              <a:ln w="38100">
                <a:noFill/>
              </a:ln>
            </p:spPr>
            <p:txBody>
              <a:bodyPr/>
              <a:lstStyle/>
              <a:p>
                <a:endParaRPr lang="zh-CN" altLang="en-US"/>
              </a:p>
            </p:txBody>
          </p:sp>
          <p:sp>
            <p:nvSpPr>
              <p:cNvPr id="185355" name="椭圆 185354"/>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56" name="椭圆 185355"/>
              <p:cNvSpPr/>
              <p:nvPr/>
            </p:nvSpPr>
            <p:spPr>
              <a:xfrm>
                <a:off x="2298" y="1668"/>
                <a:ext cx="1300" cy="1300"/>
              </a:xfrm>
              <a:prstGeom prst="ellipse">
                <a:avLst/>
              </a:prstGeom>
              <a:gradFill rotWithShape="1">
                <a:gsLst>
                  <a:gs pos="0">
                    <a:schemeClr val="hlink"/>
                  </a:gs>
                  <a:gs pos="100000">
                    <a:schemeClr val="hlink">
                      <a:gamma/>
                      <a:shade val="48627"/>
                      <a:invGamma/>
                    </a:schemeClr>
                  </a:gs>
                </a:gsLst>
                <a:lin ang="2700000" scaled="1"/>
                <a:tileRect/>
              </a:gradFill>
              <a:ln w="38100">
                <a:noFill/>
              </a:ln>
            </p:spPr>
            <p:txBody>
              <a:bodyPr/>
              <a:lstStyle/>
              <a:p>
                <a:endParaRPr lang="zh-CN" altLang="en-US"/>
              </a:p>
            </p:txBody>
          </p:sp>
          <p:sp>
            <p:nvSpPr>
              <p:cNvPr id="185357" name="椭圆 185356"/>
              <p:cNvSpPr/>
              <p:nvPr/>
            </p:nvSpPr>
            <p:spPr>
              <a:xfrm>
                <a:off x="2363" y="1733"/>
                <a:ext cx="1170" cy="1170"/>
              </a:xfrm>
              <a:prstGeom prst="ellipse">
                <a:avLst/>
              </a:prstGeom>
              <a:gradFill rotWithShape="1">
                <a:gsLst>
                  <a:gs pos="0">
                    <a:schemeClr val="hlink">
                      <a:gamma/>
                      <a:shade val="46275"/>
                      <a:invGamma/>
                    </a:schemeClr>
                  </a:gs>
                  <a:gs pos="100000">
                    <a:schemeClr val="hlink"/>
                  </a:gs>
                </a:gsLst>
                <a:lin ang="5400000" scaled="1"/>
                <a:tileRect/>
              </a:gradFill>
              <a:ln w="38100">
                <a:noFill/>
              </a:ln>
            </p:spPr>
            <p:txBody>
              <a:bodyPr/>
              <a:lstStyle/>
              <a:p>
                <a:endParaRPr lang="zh-CN" altLang="en-US"/>
              </a:p>
            </p:txBody>
          </p:sp>
        </p:grpSp>
        <p:sp>
          <p:nvSpPr>
            <p:cNvPr id="185358" name="矩形 185357"/>
            <p:cNvSpPr/>
            <p:nvPr/>
          </p:nvSpPr>
          <p:spPr>
            <a:xfrm>
              <a:off x="901" y="1131"/>
              <a:ext cx="450" cy="327"/>
            </a:xfrm>
            <a:prstGeom prst="rect">
              <a:avLst/>
            </a:prstGeom>
            <a:noFill/>
            <a:ln w="9525">
              <a:noFill/>
            </a:ln>
          </p:spPr>
          <p:txBody>
            <a:bodyPr wrap="none" lIns="0" rIns="0" anchor="t">
              <a:spAutoFit/>
            </a:bodyPr>
            <a:lstStyle/>
            <a:p>
              <a:pPr>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掌握</a:t>
              </a:r>
            </a:p>
          </p:txBody>
        </p:sp>
      </p:grpSp>
      <p:grpSp>
        <p:nvGrpSpPr>
          <p:cNvPr id="185359" name="组合 185358"/>
          <p:cNvGrpSpPr/>
          <p:nvPr/>
        </p:nvGrpSpPr>
        <p:grpSpPr>
          <a:xfrm>
            <a:off x="4260850" y="3717925"/>
            <a:ext cx="1512888" cy="1511300"/>
            <a:chOff x="975" y="2298"/>
            <a:chExt cx="953" cy="952"/>
          </a:xfrm>
        </p:grpSpPr>
        <p:grpSp>
          <p:nvGrpSpPr>
            <p:cNvPr id="185360" name="组合 185359"/>
            <p:cNvGrpSpPr/>
            <p:nvPr/>
          </p:nvGrpSpPr>
          <p:grpSpPr>
            <a:xfrm>
              <a:off x="975" y="2298"/>
              <a:ext cx="953" cy="952"/>
              <a:chOff x="2200" y="1570"/>
              <a:chExt cx="1496" cy="1496"/>
            </a:xfrm>
          </p:grpSpPr>
          <p:sp>
            <p:nvSpPr>
              <p:cNvPr id="185361" name="椭圆 185360"/>
              <p:cNvSpPr/>
              <p:nvPr/>
            </p:nvSpPr>
            <p:spPr>
              <a:xfrm>
                <a:off x="2200" y="1570"/>
                <a:ext cx="1496" cy="149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tileRect/>
              </a:gradFill>
              <a:ln w="38100">
                <a:noFill/>
              </a:ln>
            </p:spPr>
            <p:txBody>
              <a:bodyPr/>
              <a:lstStyle/>
              <a:p>
                <a:endParaRPr lang="zh-CN" altLang="en-US"/>
              </a:p>
            </p:txBody>
          </p:sp>
          <p:sp>
            <p:nvSpPr>
              <p:cNvPr id="185362" name="椭圆 185361"/>
              <p:cNvSpPr/>
              <p:nvPr/>
            </p:nvSpPr>
            <p:spPr>
              <a:xfrm>
                <a:off x="2200" y="1570"/>
                <a:ext cx="1496" cy="1496"/>
              </a:xfrm>
              <a:prstGeom prst="ellipse">
                <a:avLst/>
              </a:prstGeom>
              <a:gradFill rotWithShape="1">
                <a:gsLst>
                  <a:gs pos="0">
                    <a:schemeClr val="folHlink">
                      <a:gamma/>
                      <a:tint val="66667"/>
                      <a:invGamma/>
                    </a:schemeClr>
                  </a:gs>
                  <a:gs pos="100000">
                    <a:schemeClr val="folHlink"/>
                  </a:gs>
                </a:gsLst>
                <a:lin ang="2700000" scaled="1"/>
                <a:tileRect/>
              </a:gradFill>
              <a:ln w="38100">
                <a:noFill/>
              </a:ln>
            </p:spPr>
            <p:txBody>
              <a:bodyPr/>
              <a:lstStyle/>
              <a:p>
                <a:endParaRPr lang="zh-CN" altLang="en-US"/>
              </a:p>
            </p:txBody>
          </p:sp>
          <p:sp>
            <p:nvSpPr>
              <p:cNvPr id="185363" name="椭圆 185362"/>
              <p:cNvSpPr/>
              <p:nvPr/>
            </p:nvSpPr>
            <p:spPr>
              <a:xfrm>
                <a:off x="2298" y="1668"/>
                <a:ext cx="1300" cy="130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tileRect/>
              </a:gradFill>
              <a:ln w="38100">
                <a:noFill/>
              </a:ln>
            </p:spPr>
            <p:txBody>
              <a:bodyPr/>
              <a:lstStyle/>
              <a:p>
                <a:endParaRPr lang="zh-CN" altLang="en-US"/>
              </a:p>
            </p:txBody>
          </p:sp>
          <p:sp>
            <p:nvSpPr>
              <p:cNvPr id="185364" name="椭圆 185363"/>
              <p:cNvSpPr/>
              <p:nvPr/>
            </p:nvSpPr>
            <p:spPr>
              <a:xfrm>
                <a:off x="2298" y="1668"/>
                <a:ext cx="1300" cy="1300"/>
              </a:xfrm>
              <a:prstGeom prst="ellipse">
                <a:avLst/>
              </a:prstGeom>
              <a:gradFill rotWithShape="1">
                <a:gsLst>
                  <a:gs pos="0">
                    <a:schemeClr val="folHlink"/>
                  </a:gs>
                  <a:gs pos="100000">
                    <a:schemeClr val="folHlink">
                      <a:gamma/>
                      <a:shade val="48627"/>
                      <a:invGamma/>
                    </a:schemeClr>
                  </a:gs>
                </a:gsLst>
                <a:lin ang="2700000" scaled="1"/>
                <a:tileRect/>
              </a:gradFill>
              <a:ln w="38100">
                <a:noFill/>
              </a:ln>
            </p:spPr>
            <p:txBody>
              <a:bodyPr/>
              <a:lstStyle/>
              <a:p>
                <a:endParaRPr lang="zh-CN" altLang="en-US"/>
              </a:p>
            </p:txBody>
          </p:sp>
          <p:sp>
            <p:nvSpPr>
              <p:cNvPr id="185365" name="椭圆 185364"/>
              <p:cNvSpPr/>
              <p:nvPr/>
            </p:nvSpPr>
            <p:spPr>
              <a:xfrm>
                <a:off x="2363" y="1733"/>
                <a:ext cx="1170" cy="1170"/>
              </a:xfrm>
              <a:prstGeom prst="ellipse">
                <a:avLst/>
              </a:prstGeom>
              <a:gradFill rotWithShape="1">
                <a:gsLst>
                  <a:gs pos="0">
                    <a:schemeClr val="folHlink">
                      <a:gamma/>
                      <a:shade val="46275"/>
                      <a:invGamma/>
                    </a:schemeClr>
                  </a:gs>
                  <a:gs pos="100000">
                    <a:schemeClr val="folHlink"/>
                  </a:gs>
                </a:gsLst>
                <a:lin ang="5400000" scaled="1"/>
                <a:tileRect/>
              </a:gradFill>
              <a:ln w="38100">
                <a:noFill/>
              </a:ln>
            </p:spPr>
            <p:txBody>
              <a:bodyPr/>
              <a:lstStyle/>
              <a:p>
                <a:endParaRPr lang="zh-CN" altLang="en-US"/>
              </a:p>
            </p:txBody>
          </p:sp>
        </p:grpSp>
        <p:sp>
          <p:nvSpPr>
            <p:cNvPr id="185366" name="矩形 185365"/>
            <p:cNvSpPr/>
            <p:nvPr/>
          </p:nvSpPr>
          <p:spPr>
            <a:xfrm>
              <a:off x="1174" y="2601"/>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熟悉</a:t>
              </a:r>
            </a:p>
          </p:txBody>
        </p:sp>
      </p:grpSp>
      <p:grpSp>
        <p:nvGrpSpPr>
          <p:cNvPr id="185367" name="组合 185366"/>
          <p:cNvGrpSpPr/>
          <p:nvPr/>
        </p:nvGrpSpPr>
        <p:grpSpPr>
          <a:xfrm>
            <a:off x="2927350" y="5086350"/>
            <a:ext cx="1512888" cy="1511300"/>
            <a:chOff x="1611" y="2750"/>
            <a:chExt cx="953" cy="952"/>
          </a:xfrm>
        </p:grpSpPr>
        <p:grpSp>
          <p:nvGrpSpPr>
            <p:cNvPr id="185368" name="组合 185367"/>
            <p:cNvGrpSpPr/>
            <p:nvPr/>
          </p:nvGrpSpPr>
          <p:grpSpPr>
            <a:xfrm>
              <a:off x="1611" y="2750"/>
              <a:ext cx="953" cy="952"/>
              <a:chOff x="2200" y="1570"/>
              <a:chExt cx="1496" cy="1496"/>
            </a:xfrm>
          </p:grpSpPr>
          <p:sp>
            <p:nvSpPr>
              <p:cNvPr id="185369" name="椭圆 185368"/>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70" name="椭圆 185369"/>
              <p:cNvSpPr/>
              <p:nvPr/>
            </p:nvSpPr>
            <p:spPr>
              <a:xfrm>
                <a:off x="2200" y="1570"/>
                <a:ext cx="1496" cy="1496"/>
              </a:xfrm>
              <a:prstGeom prst="ellipse">
                <a:avLst/>
              </a:prstGeom>
              <a:gradFill rotWithShape="1">
                <a:gsLst>
                  <a:gs pos="0">
                    <a:schemeClr val="accent2">
                      <a:gamma/>
                      <a:tint val="69804"/>
                      <a:invGamma/>
                    </a:schemeClr>
                  </a:gs>
                  <a:gs pos="100000">
                    <a:schemeClr val="accent2"/>
                  </a:gs>
                </a:gsLst>
                <a:lin ang="2700000" scaled="1"/>
                <a:tileRect/>
              </a:gradFill>
              <a:ln w="38100">
                <a:noFill/>
              </a:ln>
            </p:spPr>
            <p:txBody>
              <a:bodyPr/>
              <a:lstStyle/>
              <a:p>
                <a:endParaRPr lang="zh-CN" altLang="en-US"/>
              </a:p>
            </p:txBody>
          </p:sp>
          <p:sp>
            <p:nvSpPr>
              <p:cNvPr id="185371" name="椭圆 185370"/>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72" name="椭圆 185371"/>
              <p:cNvSpPr/>
              <p:nvPr/>
            </p:nvSpPr>
            <p:spPr>
              <a:xfrm>
                <a:off x="2298" y="1668"/>
                <a:ext cx="1300" cy="1300"/>
              </a:xfrm>
              <a:prstGeom prst="ellipse">
                <a:avLst/>
              </a:prstGeom>
              <a:gradFill rotWithShape="1">
                <a:gsLst>
                  <a:gs pos="0">
                    <a:schemeClr val="accent2"/>
                  </a:gs>
                  <a:gs pos="100000">
                    <a:schemeClr val="accent2">
                      <a:gamma/>
                      <a:shade val="48627"/>
                      <a:invGamma/>
                    </a:schemeClr>
                  </a:gs>
                </a:gsLst>
                <a:lin ang="2700000" scaled="1"/>
                <a:tileRect/>
              </a:gradFill>
              <a:ln w="38100">
                <a:noFill/>
              </a:ln>
            </p:spPr>
            <p:txBody>
              <a:bodyPr/>
              <a:lstStyle/>
              <a:p>
                <a:endParaRPr lang="zh-CN" altLang="en-US"/>
              </a:p>
            </p:txBody>
          </p:sp>
          <p:sp>
            <p:nvSpPr>
              <p:cNvPr id="185373" name="椭圆 185372"/>
              <p:cNvSpPr/>
              <p:nvPr/>
            </p:nvSpPr>
            <p:spPr>
              <a:xfrm>
                <a:off x="2363" y="1733"/>
                <a:ext cx="1170" cy="1170"/>
              </a:xfrm>
              <a:prstGeom prst="ellipse">
                <a:avLst/>
              </a:prstGeom>
              <a:gradFill rotWithShape="1">
                <a:gsLst>
                  <a:gs pos="0">
                    <a:schemeClr val="accent2">
                      <a:gamma/>
                      <a:shade val="46275"/>
                      <a:invGamma/>
                    </a:schemeClr>
                  </a:gs>
                  <a:gs pos="100000">
                    <a:schemeClr val="accent2"/>
                  </a:gs>
                </a:gsLst>
                <a:lin ang="5400000" scaled="1"/>
                <a:tileRect/>
              </a:gradFill>
              <a:ln w="38100">
                <a:noFill/>
              </a:ln>
            </p:spPr>
            <p:txBody>
              <a:bodyPr/>
              <a:lstStyle/>
              <a:p>
                <a:endParaRPr lang="zh-CN" altLang="en-US"/>
              </a:p>
            </p:txBody>
          </p:sp>
        </p:grpSp>
        <p:sp>
          <p:nvSpPr>
            <p:cNvPr id="185374" name="矩形 185373"/>
            <p:cNvSpPr/>
            <p:nvPr/>
          </p:nvSpPr>
          <p:spPr>
            <a:xfrm>
              <a:off x="1822" y="3055"/>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了解</a:t>
              </a:r>
            </a:p>
          </p:txBody>
        </p:sp>
      </p:grpSp>
      <p:grpSp>
        <p:nvGrpSpPr>
          <p:cNvPr id="185375" name="组合 185374"/>
          <p:cNvGrpSpPr/>
          <p:nvPr/>
        </p:nvGrpSpPr>
        <p:grpSpPr>
          <a:xfrm>
            <a:off x="2855914" y="838200"/>
            <a:ext cx="1512887" cy="1511300"/>
            <a:chOff x="999" y="3249"/>
            <a:chExt cx="953" cy="952"/>
          </a:xfrm>
        </p:grpSpPr>
        <p:grpSp>
          <p:nvGrpSpPr>
            <p:cNvPr id="185376" name="组合 185375"/>
            <p:cNvGrpSpPr/>
            <p:nvPr/>
          </p:nvGrpSpPr>
          <p:grpSpPr>
            <a:xfrm>
              <a:off x="999" y="3249"/>
              <a:ext cx="953" cy="952"/>
              <a:chOff x="2200" y="1570"/>
              <a:chExt cx="1496" cy="1496"/>
            </a:xfrm>
          </p:grpSpPr>
          <p:sp>
            <p:nvSpPr>
              <p:cNvPr id="185377" name="椭圆 185376"/>
              <p:cNvSpPr/>
              <p:nvPr/>
            </p:nvSpPr>
            <p:spPr>
              <a:xfrm>
                <a:off x="2200" y="1570"/>
                <a:ext cx="1496" cy="149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tileRect/>
              </a:gradFill>
              <a:ln w="38100">
                <a:noFill/>
              </a:ln>
            </p:spPr>
            <p:txBody>
              <a:bodyPr/>
              <a:lstStyle/>
              <a:p>
                <a:endParaRPr lang="zh-CN" altLang="en-US"/>
              </a:p>
            </p:txBody>
          </p:sp>
          <p:sp>
            <p:nvSpPr>
              <p:cNvPr id="185378" name="椭圆 185377"/>
              <p:cNvSpPr/>
              <p:nvPr/>
            </p:nvSpPr>
            <p:spPr>
              <a:xfrm>
                <a:off x="2200" y="1570"/>
                <a:ext cx="1496" cy="1496"/>
              </a:xfrm>
              <a:prstGeom prst="ellipse">
                <a:avLst/>
              </a:prstGeom>
              <a:gradFill rotWithShape="1">
                <a:gsLst>
                  <a:gs pos="0">
                    <a:schemeClr val="accent1">
                      <a:gamma/>
                      <a:tint val="57255"/>
                      <a:invGamma/>
                    </a:schemeClr>
                  </a:gs>
                  <a:gs pos="100000">
                    <a:schemeClr val="accent1"/>
                  </a:gs>
                </a:gsLst>
                <a:lin ang="2700000" scaled="1"/>
                <a:tileRect/>
              </a:gradFill>
              <a:ln w="38100">
                <a:noFill/>
              </a:ln>
            </p:spPr>
            <p:txBody>
              <a:bodyPr/>
              <a:lstStyle/>
              <a:p>
                <a:endParaRPr lang="zh-CN" altLang="en-US"/>
              </a:p>
            </p:txBody>
          </p:sp>
          <p:sp>
            <p:nvSpPr>
              <p:cNvPr id="185379" name="椭圆 185378"/>
              <p:cNvSpPr/>
              <p:nvPr/>
            </p:nvSpPr>
            <p:spPr>
              <a:xfrm>
                <a:off x="2298" y="1668"/>
                <a:ext cx="1300" cy="130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tileRect/>
              </a:gradFill>
              <a:ln w="38100">
                <a:noFill/>
              </a:ln>
            </p:spPr>
            <p:txBody>
              <a:bodyPr/>
              <a:lstStyle/>
              <a:p>
                <a:endParaRPr lang="zh-CN" altLang="en-US"/>
              </a:p>
            </p:txBody>
          </p:sp>
          <p:sp>
            <p:nvSpPr>
              <p:cNvPr id="185380" name="椭圆 185379"/>
              <p:cNvSpPr/>
              <p:nvPr/>
            </p:nvSpPr>
            <p:spPr>
              <a:xfrm>
                <a:off x="2298" y="1668"/>
                <a:ext cx="1300" cy="1300"/>
              </a:xfrm>
              <a:prstGeom prst="ellipse">
                <a:avLst/>
              </a:prstGeom>
              <a:gradFill rotWithShape="1">
                <a:gsLst>
                  <a:gs pos="0">
                    <a:schemeClr val="accent1"/>
                  </a:gs>
                  <a:gs pos="100000">
                    <a:schemeClr val="accent1">
                      <a:gamma/>
                      <a:shade val="48627"/>
                      <a:invGamma/>
                    </a:schemeClr>
                  </a:gs>
                </a:gsLst>
                <a:lin ang="2700000" scaled="1"/>
                <a:tileRect/>
              </a:gradFill>
              <a:ln w="38100">
                <a:noFill/>
              </a:ln>
            </p:spPr>
            <p:txBody>
              <a:bodyPr/>
              <a:lstStyle/>
              <a:p>
                <a:endParaRPr lang="zh-CN" altLang="en-US"/>
              </a:p>
            </p:txBody>
          </p:sp>
          <p:sp>
            <p:nvSpPr>
              <p:cNvPr id="185381" name="椭圆 185380"/>
              <p:cNvSpPr/>
              <p:nvPr/>
            </p:nvSpPr>
            <p:spPr>
              <a:xfrm>
                <a:off x="2363" y="1733"/>
                <a:ext cx="1170" cy="1170"/>
              </a:xfrm>
              <a:prstGeom prst="ellipse">
                <a:avLst/>
              </a:prstGeom>
              <a:gradFill rotWithShape="1">
                <a:gsLst>
                  <a:gs pos="0">
                    <a:schemeClr val="accent1">
                      <a:gamma/>
                      <a:shade val="46275"/>
                      <a:invGamma/>
                    </a:schemeClr>
                  </a:gs>
                  <a:gs pos="100000">
                    <a:schemeClr val="accent1"/>
                  </a:gs>
                </a:gsLst>
                <a:lin ang="5400000" scaled="1"/>
                <a:tileRect/>
              </a:gradFill>
              <a:ln w="38100">
                <a:noFill/>
              </a:ln>
            </p:spPr>
            <p:txBody>
              <a:bodyPr/>
              <a:lstStyle/>
              <a:p>
                <a:endParaRPr lang="zh-CN" altLang="en-US"/>
              </a:p>
            </p:txBody>
          </p:sp>
        </p:grpSp>
        <p:sp>
          <p:nvSpPr>
            <p:cNvPr id="185382" name="矩形 185381"/>
            <p:cNvSpPr/>
            <p:nvPr/>
          </p:nvSpPr>
          <p:spPr>
            <a:xfrm>
              <a:off x="1202" y="3554"/>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理解</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85375"/>
                                        </p:tgtEl>
                                        <p:attrNameLst>
                                          <p:attrName>style.visibility</p:attrName>
                                        </p:attrNameLst>
                                      </p:cBhvr>
                                      <p:to>
                                        <p:strVal val="visible"/>
                                      </p:to>
                                    </p:set>
                                    <p:anim calcmode="lin" valueType="num">
                                      <p:cBhvr>
                                        <p:cTn id="7" dur="50" fill="hold"/>
                                        <p:tgtEl>
                                          <p:spTgt spid="185375"/>
                                        </p:tgtEl>
                                        <p:attrNameLst>
                                          <p:attrName>ppt_w</p:attrName>
                                        </p:attrNameLst>
                                      </p:cBhvr>
                                      <p:tavLst>
                                        <p:tav tm="0">
                                          <p:val>
                                            <p:fltVal val="0"/>
                                          </p:val>
                                        </p:tav>
                                        <p:tav tm="100000">
                                          <p:val>
                                            <p:strVal val="#ppt_w"/>
                                          </p:val>
                                        </p:tav>
                                      </p:tavLst>
                                    </p:anim>
                                    <p:anim calcmode="lin" valueType="num">
                                      <p:cBhvr>
                                        <p:cTn id="8" dur="50" fill="hold"/>
                                        <p:tgtEl>
                                          <p:spTgt spid="185375"/>
                                        </p:tgtEl>
                                        <p:attrNameLst>
                                          <p:attrName>ppt_h</p:attrName>
                                        </p:attrNameLst>
                                      </p:cBhvr>
                                      <p:tavLst>
                                        <p:tav tm="0">
                                          <p:val>
                                            <p:fltVal val="0"/>
                                          </p:val>
                                        </p:tav>
                                        <p:tav tm="100000">
                                          <p:val>
                                            <p:strVal val="#ppt_h"/>
                                          </p:val>
                                        </p:tav>
                                      </p:tavLst>
                                    </p:anim>
                                    <p:animEffect transition="in" filter="fade">
                                      <p:cBhvr>
                                        <p:cTn id="9" dur="50"/>
                                        <p:tgtEl>
                                          <p:spTgt spid="185375"/>
                                        </p:tgtEl>
                                      </p:cBhvr>
                                    </p:animEffect>
                                  </p:childTnLst>
                                </p:cTn>
                              </p:par>
                            </p:childTnLst>
                          </p:cTn>
                        </p:par>
                        <p:par>
                          <p:cTn id="10" fill="hold">
                            <p:stCondLst>
                              <p:cond delay="50"/>
                            </p:stCondLst>
                            <p:childTnLst>
                              <p:par>
                                <p:cTn id="11" presetID="53" presetClass="entr" presetSubtype="16" fill="hold" grpId="0" nodeType="afterEffect">
                                  <p:stCondLst>
                                    <p:cond delay="0"/>
                                  </p:stCondLst>
                                  <p:childTnLst>
                                    <p:set>
                                      <p:cBhvr>
                                        <p:cTn id="12" dur="1" fill="hold">
                                          <p:stCondLst>
                                            <p:cond delay="0"/>
                                          </p:stCondLst>
                                        </p:cTn>
                                        <p:tgtEl>
                                          <p:spTgt spid="185346"/>
                                        </p:tgtEl>
                                        <p:attrNameLst>
                                          <p:attrName>style.visibility</p:attrName>
                                        </p:attrNameLst>
                                      </p:cBhvr>
                                      <p:to>
                                        <p:strVal val="visible"/>
                                      </p:to>
                                    </p:set>
                                    <p:anim calcmode="lin" valueType="num">
                                      <p:cBhvr>
                                        <p:cTn id="13" dur="50" fill="hold"/>
                                        <p:tgtEl>
                                          <p:spTgt spid="185346"/>
                                        </p:tgtEl>
                                        <p:attrNameLst>
                                          <p:attrName>ppt_w</p:attrName>
                                        </p:attrNameLst>
                                      </p:cBhvr>
                                      <p:tavLst>
                                        <p:tav tm="0">
                                          <p:val>
                                            <p:fltVal val="0"/>
                                          </p:val>
                                        </p:tav>
                                        <p:tav tm="100000">
                                          <p:val>
                                            <p:strVal val="#ppt_w"/>
                                          </p:val>
                                        </p:tav>
                                      </p:tavLst>
                                    </p:anim>
                                    <p:anim calcmode="lin" valueType="num">
                                      <p:cBhvr>
                                        <p:cTn id="14" dur="50" fill="hold"/>
                                        <p:tgtEl>
                                          <p:spTgt spid="185346"/>
                                        </p:tgtEl>
                                        <p:attrNameLst>
                                          <p:attrName>ppt_h</p:attrName>
                                        </p:attrNameLst>
                                      </p:cBhvr>
                                      <p:tavLst>
                                        <p:tav tm="0">
                                          <p:val>
                                            <p:fltVal val="0"/>
                                          </p:val>
                                        </p:tav>
                                        <p:tav tm="100000">
                                          <p:val>
                                            <p:strVal val="#ppt_h"/>
                                          </p:val>
                                        </p:tav>
                                      </p:tavLst>
                                    </p:anim>
                                    <p:animEffect transition="in" filter="fade">
                                      <p:cBhvr>
                                        <p:cTn id="15" dur="50"/>
                                        <p:tgtEl>
                                          <p:spTgt spid="185346"/>
                                        </p:tgtEl>
                                      </p:cBhvr>
                                    </p:animEffect>
                                  </p:childTnLst>
                                </p:cTn>
                              </p:par>
                              <p:par>
                                <p:cTn id="16" presetID="53" presetClass="entr" presetSubtype="16" fill="hold" nodeType="withEffect">
                                  <p:stCondLst>
                                    <p:cond delay="0"/>
                                  </p:stCondLst>
                                  <p:childTnLst>
                                    <p:set>
                                      <p:cBhvr>
                                        <p:cTn id="17" dur="1" fill="hold">
                                          <p:stCondLst>
                                            <p:cond delay="0"/>
                                          </p:stCondLst>
                                        </p:cTn>
                                        <p:tgtEl>
                                          <p:spTgt spid="185351"/>
                                        </p:tgtEl>
                                        <p:attrNameLst>
                                          <p:attrName>style.visibility</p:attrName>
                                        </p:attrNameLst>
                                      </p:cBhvr>
                                      <p:to>
                                        <p:strVal val="visible"/>
                                      </p:to>
                                    </p:set>
                                    <p:anim calcmode="lin" valueType="num">
                                      <p:cBhvr>
                                        <p:cTn id="18" dur="50" fill="hold"/>
                                        <p:tgtEl>
                                          <p:spTgt spid="185351"/>
                                        </p:tgtEl>
                                        <p:attrNameLst>
                                          <p:attrName>ppt_w</p:attrName>
                                        </p:attrNameLst>
                                      </p:cBhvr>
                                      <p:tavLst>
                                        <p:tav tm="0">
                                          <p:val>
                                            <p:fltVal val="0"/>
                                          </p:val>
                                        </p:tav>
                                        <p:tav tm="100000">
                                          <p:val>
                                            <p:strVal val="#ppt_w"/>
                                          </p:val>
                                        </p:tav>
                                      </p:tavLst>
                                    </p:anim>
                                    <p:anim calcmode="lin" valueType="num">
                                      <p:cBhvr>
                                        <p:cTn id="19" dur="50" fill="hold"/>
                                        <p:tgtEl>
                                          <p:spTgt spid="185351"/>
                                        </p:tgtEl>
                                        <p:attrNameLst>
                                          <p:attrName>ppt_h</p:attrName>
                                        </p:attrNameLst>
                                      </p:cBhvr>
                                      <p:tavLst>
                                        <p:tav tm="0">
                                          <p:val>
                                            <p:fltVal val="0"/>
                                          </p:val>
                                        </p:tav>
                                        <p:tav tm="100000">
                                          <p:val>
                                            <p:strVal val="#ppt_h"/>
                                          </p:val>
                                        </p:tav>
                                      </p:tavLst>
                                    </p:anim>
                                    <p:animEffect transition="in" filter="fade">
                                      <p:cBhvr>
                                        <p:cTn id="20" dur="50"/>
                                        <p:tgtEl>
                                          <p:spTgt spid="185351"/>
                                        </p:tgtEl>
                                      </p:cBhvr>
                                    </p:animEffect>
                                  </p:childTnLst>
                                </p:cTn>
                              </p:par>
                            </p:childTnLst>
                          </p:cTn>
                        </p:par>
                        <p:par>
                          <p:cTn id="21" fill="hold">
                            <p:stCondLst>
                              <p:cond delay="100"/>
                            </p:stCondLst>
                            <p:childTnLst>
                              <p:par>
                                <p:cTn id="22" presetID="53" presetClass="entr" presetSubtype="16" fill="hold" grpId="0" nodeType="afterEffect">
                                  <p:stCondLst>
                                    <p:cond delay="0"/>
                                  </p:stCondLst>
                                  <p:childTnLst>
                                    <p:set>
                                      <p:cBhvr>
                                        <p:cTn id="23" dur="1" fill="hold">
                                          <p:stCondLst>
                                            <p:cond delay="0"/>
                                          </p:stCondLst>
                                        </p:cTn>
                                        <p:tgtEl>
                                          <p:spTgt spid="185348"/>
                                        </p:tgtEl>
                                        <p:attrNameLst>
                                          <p:attrName>style.visibility</p:attrName>
                                        </p:attrNameLst>
                                      </p:cBhvr>
                                      <p:to>
                                        <p:strVal val="visible"/>
                                      </p:to>
                                    </p:set>
                                    <p:anim calcmode="lin" valueType="num">
                                      <p:cBhvr>
                                        <p:cTn id="24" dur="50" fill="hold"/>
                                        <p:tgtEl>
                                          <p:spTgt spid="185348"/>
                                        </p:tgtEl>
                                        <p:attrNameLst>
                                          <p:attrName>ppt_w</p:attrName>
                                        </p:attrNameLst>
                                      </p:cBhvr>
                                      <p:tavLst>
                                        <p:tav tm="0">
                                          <p:val>
                                            <p:fltVal val="0"/>
                                          </p:val>
                                        </p:tav>
                                        <p:tav tm="100000">
                                          <p:val>
                                            <p:strVal val="#ppt_w"/>
                                          </p:val>
                                        </p:tav>
                                      </p:tavLst>
                                    </p:anim>
                                    <p:anim calcmode="lin" valueType="num">
                                      <p:cBhvr>
                                        <p:cTn id="25" dur="50" fill="hold"/>
                                        <p:tgtEl>
                                          <p:spTgt spid="185348"/>
                                        </p:tgtEl>
                                        <p:attrNameLst>
                                          <p:attrName>ppt_h</p:attrName>
                                        </p:attrNameLst>
                                      </p:cBhvr>
                                      <p:tavLst>
                                        <p:tav tm="0">
                                          <p:val>
                                            <p:fltVal val="0"/>
                                          </p:val>
                                        </p:tav>
                                        <p:tav tm="100000">
                                          <p:val>
                                            <p:strVal val="#ppt_h"/>
                                          </p:val>
                                        </p:tav>
                                      </p:tavLst>
                                    </p:anim>
                                    <p:animEffect transition="in" filter="fade">
                                      <p:cBhvr>
                                        <p:cTn id="26" dur="50"/>
                                        <p:tgtEl>
                                          <p:spTgt spid="185348"/>
                                        </p:tgtEl>
                                      </p:cBhvr>
                                    </p:animEffect>
                                  </p:childTnLst>
                                </p:cTn>
                              </p:par>
                              <p:par>
                                <p:cTn id="27" presetID="53" presetClass="entr" presetSubtype="16" fill="hold" nodeType="withEffect">
                                  <p:stCondLst>
                                    <p:cond delay="0"/>
                                  </p:stCondLst>
                                  <p:childTnLst>
                                    <p:set>
                                      <p:cBhvr>
                                        <p:cTn id="28" dur="1" fill="hold">
                                          <p:stCondLst>
                                            <p:cond delay="0"/>
                                          </p:stCondLst>
                                        </p:cTn>
                                        <p:tgtEl>
                                          <p:spTgt spid="185359"/>
                                        </p:tgtEl>
                                        <p:attrNameLst>
                                          <p:attrName>style.visibility</p:attrName>
                                        </p:attrNameLst>
                                      </p:cBhvr>
                                      <p:to>
                                        <p:strVal val="visible"/>
                                      </p:to>
                                    </p:set>
                                    <p:anim calcmode="lin" valueType="num">
                                      <p:cBhvr>
                                        <p:cTn id="29" dur="50" fill="hold"/>
                                        <p:tgtEl>
                                          <p:spTgt spid="185359"/>
                                        </p:tgtEl>
                                        <p:attrNameLst>
                                          <p:attrName>ppt_w</p:attrName>
                                        </p:attrNameLst>
                                      </p:cBhvr>
                                      <p:tavLst>
                                        <p:tav tm="0">
                                          <p:val>
                                            <p:fltVal val="0"/>
                                          </p:val>
                                        </p:tav>
                                        <p:tav tm="100000">
                                          <p:val>
                                            <p:strVal val="#ppt_w"/>
                                          </p:val>
                                        </p:tav>
                                      </p:tavLst>
                                    </p:anim>
                                    <p:anim calcmode="lin" valueType="num">
                                      <p:cBhvr>
                                        <p:cTn id="30" dur="50" fill="hold"/>
                                        <p:tgtEl>
                                          <p:spTgt spid="185359"/>
                                        </p:tgtEl>
                                        <p:attrNameLst>
                                          <p:attrName>ppt_h</p:attrName>
                                        </p:attrNameLst>
                                      </p:cBhvr>
                                      <p:tavLst>
                                        <p:tav tm="0">
                                          <p:val>
                                            <p:fltVal val="0"/>
                                          </p:val>
                                        </p:tav>
                                        <p:tav tm="100000">
                                          <p:val>
                                            <p:strVal val="#ppt_h"/>
                                          </p:val>
                                        </p:tav>
                                      </p:tavLst>
                                    </p:anim>
                                    <p:animEffect transition="in" filter="fade">
                                      <p:cBhvr>
                                        <p:cTn id="31" dur="50"/>
                                        <p:tgtEl>
                                          <p:spTgt spid="185359"/>
                                        </p:tgtEl>
                                      </p:cBhvr>
                                    </p:animEffect>
                                  </p:childTnLst>
                                </p:cTn>
                              </p:par>
                            </p:childTnLst>
                          </p:cTn>
                        </p:par>
                        <p:par>
                          <p:cTn id="32" fill="hold">
                            <p:stCondLst>
                              <p:cond delay="150"/>
                            </p:stCondLst>
                            <p:childTnLst>
                              <p:par>
                                <p:cTn id="33" presetID="53" presetClass="entr" presetSubtype="16" fill="hold" grpId="0" nodeType="afterEffect">
                                  <p:stCondLst>
                                    <p:cond delay="0"/>
                                  </p:stCondLst>
                                  <p:childTnLst>
                                    <p:set>
                                      <p:cBhvr>
                                        <p:cTn id="34" dur="1" fill="hold">
                                          <p:stCondLst>
                                            <p:cond delay="0"/>
                                          </p:stCondLst>
                                        </p:cTn>
                                        <p:tgtEl>
                                          <p:spTgt spid="185349"/>
                                        </p:tgtEl>
                                        <p:attrNameLst>
                                          <p:attrName>style.visibility</p:attrName>
                                        </p:attrNameLst>
                                      </p:cBhvr>
                                      <p:to>
                                        <p:strVal val="visible"/>
                                      </p:to>
                                    </p:set>
                                    <p:anim calcmode="lin" valueType="num">
                                      <p:cBhvr>
                                        <p:cTn id="35" dur="50" fill="hold"/>
                                        <p:tgtEl>
                                          <p:spTgt spid="185349"/>
                                        </p:tgtEl>
                                        <p:attrNameLst>
                                          <p:attrName>ppt_w</p:attrName>
                                        </p:attrNameLst>
                                      </p:cBhvr>
                                      <p:tavLst>
                                        <p:tav tm="0">
                                          <p:val>
                                            <p:fltVal val="0"/>
                                          </p:val>
                                        </p:tav>
                                        <p:tav tm="100000">
                                          <p:val>
                                            <p:strVal val="#ppt_w"/>
                                          </p:val>
                                        </p:tav>
                                      </p:tavLst>
                                    </p:anim>
                                    <p:anim calcmode="lin" valueType="num">
                                      <p:cBhvr>
                                        <p:cTn id="36" dur="50" fill="hold"/>
                                        <p:tgtEl>
                                          <p:spTgt spid="185349"/>
                                        </p:tgtEl>
                                        <p:attrNameLst>
                                          <p:attrName>ppt_h</p:attrName>
                                        </p:attrNameLst>
                                      </p:cBhvr>
                                      <p:tavLst>
                                        <p:tav tm="0">
                                          <p:val>
                                            <p:fltVal val="0"/>
                                          </p:val>
                                        </p:tav>
                                        <p:tav tm="100000">
                                          <p:val>
                                            <p:strVal val="#ppt_h"/>
                                          </p:val>
                                        </p:tav>
                                      </p:tavLst>
                                    </p:anim>
                                    <p:animEffect transition="in" filter="fade">
                                      <p:cBhvr>
                                        <p:cTn id="37" dur="50"/>
                                        <p:tgtEl>
                                          <p:spTgt spid="185349"/>
                                        </p:tgtEl>
                                      </p:cBhvr>
                                    </p:animEffect>
                                  </p:childTnLst>
                                </p:cTn>
                              </p:par>
                              <p:par>
                                <p:cTn id="38" presetID="53" presetClass="entr" presetSubtype="16" fill="hold" nodeType="withEffect">
                                  <p:stCondLst>
                                    <p:cond delay="0"/>
                                  </p:stCondLst>
                                  <p:childTnLst>
                                    <p:set>
                                      <p:cBhvr>
                                        <p:cTn id="39" dur="1" fill="hold">
                                          <p:stCondLst>
                                            <p:cond delay="0"/>
                                          </p:stCondLst>
                                        </p:cTn>
                                        <p:tgtEl>
                                          <p:spTgt spid="185367"/>
                                        </p:tgtEl>
                                        <p:attrNameLst>
                                          <p:attrName>style.visibility</p:attrName>
                                        </p:attrNameLst>
                                      </p:cBhvr>
                                      <p:to>
                                        <p:strVal val="visible"/>
                                      </p:to>
                                    </p:set>
                                    <p:anim calcmode="lin" valueType="num">
                                      <p:cBhvr>
                                        <p:cTn id="40" dur="50" fill="hold"/>
                                        <p:tgtEl>
                                          <p:spTgt spid="185367"/>
                                        </p:tgtEl>
                                        <p:attrNameLst>
                                          <p:attrName>ppt_w</p:attrName>
                                        </p:attrNameLst>
                                      </p:cBhvr>
                                      <p:tavLst>
                                        <p:tav tm="0">
                                          <p:val>
                                            <p:fltVal val="0"/>
                                          </p:val>
                                        </p:tav>
                                        <p:tav tm="100000">
                                          <p:val>
                                            <p:strVal val="#ppt_w"/>
                                          </p:val>
                                        </p:tav>
                                      </p:tavLst>
                                    </p:anim>
                                    <p:anim calcmode="lin" valueType="num">
                                      <p:cBhvr>
                                        <p:cTn id="41" dur="50" fill="hold"/>
                                        <p:tgtEl>
                                          <p:spTgt spid="185367"/>
                                        </p:tgtEl>
                                        <p:attrNameLst>
                                          <p:attrName>ppt_h</p:attrName>
                                        </p:attrNameLst>
                                      </p:cBhvr>
                                      <p:tavLst>
                                        <p:tav tm="0">
                                          <p:val>
                                            <p:fltVal val="0"/>
                                          </p:val>
                                        </p:tav>
                                        <p:tav tm="100000">
                                          <p:val>
                                            <p:strVal val="#ppt_h"/>
                                          </p:val>
                                        </p:tav>
                                      </p:tavLst>
                                    </p:anim>
                                    <p:animEffect transition="in" filter="fade">
                                      <p:cBhvr>
                                        <p:cTn id="42" dur="50"/>
                                        <p:tgtEl>
                                          <p:spTgt spid="185367"/>
                                        </p:tgtEl>
                                      </p:cBhvr>
                                    </p:animEffect>
                                  </p:childTnLst>
                                </p:cTn>
                              </p:par>
                            </p:childTnLst>
                          </p:cTn>
                        </p:par>
                        <p:par>
                          <p:cTn id="43" fill="hold">
                            <p:stCondLst>
                              <p:cond delay="200"/>
                            </p:stCondLst>
                            <p:childTnLst>
                              <p:par>
                                <p:cTn id="44" presetID="53" presetClass="entr" presetSubtype="16" fill="hold" grpId="0" nodeType="afterEffect">
                                  <p:stCondLst>
                                    <p:cond delay="0"/>
                                  </p:stCondLst>
                                  <p:childTnLst>
                                    <p:set>
                                      <p:cBhvr>
                                        <p:cTn id="45" dur="1" fill="hold">
                                          <p:stCondLst>
                                            <p:cond delay="0"/>
                                          </p:stCondLst>
                                        </p:cTn>
                                        <p:tgtEl>
                                          <p:spTgt spid="185347"/>
                                        </p:tgtEl>
                                        <p:attrNameLst>
                                          <p:attrName>style.visibility</p:attrName>
                                        </p:attrNameLst>
                                      </p:cBhvr>
                                      <p:to>
                                        <p:strVal val="visible"/>
                                      </p:to>
                                    </p:set>
                                    <p:anim calcmode="lin" valueType="num">
                                      <p:cBhvr>
                                        <p:cTn id="46" dur="50" fill="hold"/>
                                        <p:tgtEl>
                                          <p:spTgt spid="185347"/>
                                        </p:tgtEl>
                                        <p:attrNameLst>
                                          <p:attrName>ppt_w</p:attrName>
                                        </p:attrNameLst>
                                      </p:cBhvr>
                                      <p:tavLst>
                                        <p:tav tm="0">
                                          <p:val>
                                            <p:fltVal val="0"/>
                                          </p:val>
                                        </p:tav>
                                        <p:tav tm="100000">
                                          <p:val>
                                            <p:strVal val="#ppt_w"/>
                                          </p:val>
                                        </p:tav>
                                      </p:tavLst>
                                    </p:anim>
                                    <p:anim calcmode="lin" valueType="num">
                                      <p:cBhvr>
                                        <p:cTn id="47" dur="50" fill="hold"/>
                                        <p:tgtEl>
                                          <p:spTgt spid="185347"/>
                                        </p:tgtEl>
                                        <p:attrNameLst>
                                          <p:attrName>ppt_h</p:attrName>
                                        </p:attrNameLst>
                                      </p:cBhvr>
                                      <p:tavLst>
                                        <p:tav tm="0">
                                          <p:val>
                                            <p:fltVal val="0"/>
                                          </p:val>
                                        </p:tav>
                                        <p:tav tm="100000">
                                          <p:val>
                                            <p:strVal val="#ppt_h"/>
                                          </p:val>
                                        </p:tav>
                                      </p:tavLst>
                                    </p:anim>
                                    <p:animEffect transition="in" filter="fade">
                                      <p:cBhvr>
                                        <p:cTn id="48" dur="50"/>
                                        <p:tgtEl>
                                          <p:spTgt spid="185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nimBg="1"/>
      <p:bldP spid="185347" grpId="0" animBg="1"/>
      <p:bldP spid="185348" grpId="0" animBg="1"/>
      <p:bldP spid="18534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idx="4294967295"/>
          </p:nvPr>
        </p:nvSpPr>
        <p:spPr>
          <a:xfrm>
            <a:off x="3519377" y="422925"/>
            <a:ext cx="5991225" cy="1114425"/>
          </a:xfrm>
        </p:spPr>
        <p:txBody>
          <a:bodyPr>
            <a:normAutofit fontScale="90000"/>
          </a:bodyPr>
          <a:lstStyle/>
          <a:p>
            <a:pPr algn="ctr" eaLnBrk="1" hangingPunct="1"/>
            <a:r>
              <a:rPr lang="zh-CN" altLang="en-US" sz="6000" dirty="0"/>
              <a:t>线程对象数据结构</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6914" y="1434341"/>
            <a:ext cx="7296150" cy="5324474"/>
          </a:xfrm>
          <a:prstGeom prst="rect">
            <a:avLst/>
          </a:prstGeom>
        </p:spPr>
      </p:pic>
    </p:spTree>
    <p:extLst>
      <p:ext uri="{BB962C8B-B14F-4D97-AF65-F5344CB8AC3E}">
        <p14:creationId xmlns:p14="http://schemas.microsoft.com/office/powerpoint/2010/main" val="1885043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890CFA9-9E5C-4419-8C0A-3AE15BC75848}"/>
              </a:ext>
            </a:extLst>
          </p:cNvPr>
          <p:cNvSpPr>
            <a:spLocks noGrp="1" noChangeArrowheads="1"/>
          </p:cNvSpPr>
          <p:nvPr>
            <p:ph type="title" idx="4294967295"/>
          </p:nvPr>
        </p:nvSpPr>
        <p:spPr>
          <a:xfrm>
            <a:off x="1041215" y="993775"/>
            <a:ext cx="6251575" cy="576262"/>
          </a:xfrm>
        </p:spPr>
        <p:txBody>
          <a:bodyPr/>
          <a:lstStyle/>
          <a:p>
            <a:pPr eaLnBrk="1" hangingPunct="1"/>
            <a:r>
              <a:rPr lang="en-US" altLang="en-US" dirty="0"/>
              <a:t>2.1.5 Process State</a:t>
            </a:r>
          </a:p>
        </p:txBody>
      </p:sp>
      <p:sp>
        <p:nvSpPr>
          <p:cNvPr id="18435" name="Rectangle 3">
            <a:extLst>
              <a:ext uri="{FF2B5EF4-FFF2-40B4-BE49-F238E27FC236}">
                <a16:creationId xmlns:a16="http://schemas.microsoft.com/office/drawing/2014/main" id="{024CBB90-3DD4-48C6-830E-D5B680DA86BE}"/>
              </a:ext>
            </a:extLst>
          </p:cNvPr>
          <p:cNvSpPr>
            <a:spLocks noGrp="1" noChangeArrowheads="1"/>
          </p:cNvSpPr>
          <p:nvPr>
            <p:ph type="body" idx="4294967295"/>
          </p:nvPr>
        </p:nvSpPr>
        <p:spPr>
          <a:xfrm>
            <a:off x="1414984" y="2033588"/>
            <a:ext cx="10245285" cy="3254375"/>
          </a:xfrm>
        </p:spPr>
        <p:txBody>
          <a:bodyPr/>
          <a:lstStyle/>
          <a:p>
            <a:r>
              <a:rPr lang="en-US" altLang="en-US" dirty="0"/>
              <a:t>As a process executes, it changes </a:t>
            </a:r>
            <a:r>
              <a:rPr lang="en-US" altLang="en-US" b="1" dirty="0">
                <a:solidFill>
                  <a:srgbClr val="006699"/>
                </a:solidFill>
                <a:latin typeface="+mj-lt"/>
              </a:rPr>
              <a:t>state</a:t>
            </a:r>
          </a:p>
          <a:p>
            <a:pPr lvl="1"/>
            <a:r>
              <a:rPr lang="en-US" altLang="en-US" b="1" dirty="0"/>
              <a:t>New</a:t>
            </a:r>
            <a:r>
              <a:rPr lang="en-US" altLang="en-US" dirty="0"/>
              <a:t>:  The process is being created</a:t>
            </a:r>
          </a:p>
          <a:p>
            <a:pPr lvl="1"/>
            <a:r>
              <a:rPr lang="en-US" altLang="en-US" b="1" dirty="0"/>
              <a:t>Running</a:t>
            </a:r>
            <a:r>
              <a:rPr lang="en-US" altLang="en-US" dirty="0"/>
              <a:t>:  Instructions are being executed</a:t>
            </a:r>
          </a:p>
          <a:p>
            <a:pPr lvl="1"/>
            <a:r>
              <a:rPr lang="en-US" altLang="en-US" b="1" dirty="0"/>
              <a:t>Waiting</a:t>
            </a:r>
            <a:r>
              <a:rPr lang="en-US" altLang="en-US" dirty="0"/>
              <a:t>:  The process is waiting for some event to occur</a:t>
            </a:r>
          </a:p>
          <a:p>
            <a:pPr lvl="1"/>
            <a:r>
              <a:rPr lang="en-US" altLang="en-US" b="1" dirty="0"/>
              <a:t>Ready</a:t>
            </a:r>
            <a:r>
              <a:rPr lang="en-US" altLang="en-US" dirty="0"/>
              <a:t>:  The process is waiting to be assigned to a processor</a:t>
            </a:r>
          </a:p>
          <a:p>
            <a:pPr lvl="1"/>
            <a:r>
              <a:rPr lang="en-US" altLang="en-US" b="1" dirty="0"/>
              <a:t>Terminated</a:t>
            </a:r>
            <a:r>
              <a:rPr lang="en-US" altLang="en-US" dirty="0"/>
              <a:t>:  The process has finished execution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3351C7C-1AE3-4532-A2F7-C7EB33BCDB3F}"/>
              </a:ext>
            </a:extLst>
          </p:cNvPr>
          <p:cNvSpPr>
            <a:spLocks noGrp="1" noChangeArrowheads="1"/>
          </p:cNvSpPr>
          <p:nvPr>
            <p:ph type="title" idx="4294967295"/>
          </p:nvPr>
        </p:nvSpPr>
        <p:spPr>
          <a:xfrm>
            <a:off x="2502943" y="1069581"/>
            <a:ext cx="7947025" cy="576263"/>
          </a:xfrm>
        </p:spPr>
        <p:txBody>
          <a:bodyPr/>
          <a:lstStyle/>
          <a:p>
            <a:pPr eaLnBrk="1" hangingPunct="1"/>
            <a:r>
              <a:rPr lang="en-US" altLang="en-US" dirty="0"/>
              <a:t>Diagram of Process State</a:t>
            </a:r>
          </a:p>
        </p:txBody>
      </p:sp>
      <p:pic>
        <p:nvPicPr>
          <p:cNvPr id="20483" name="Picture 1">
            <a:extLst>
              <a:ext uri="{FF2B5EF4-FFF2-40B4-BE49-F238E27FC236}">
                <a16:creationId xmlns:a16="http://schemas.microsoft.com/office/drawing/2014/main" id="{C48543A4-67CA-450C-8237-41432A1A6BF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7914" y="2238375"/>
            <a:ext cx="5591175" cy="217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C14ED24-AEFF-4F38-8076-4F8FF58C3F94}"/>
              </a:ext>
            </a:extLst>
          </p:cNvPr>
          <p:cNvSpPr>
            <a:spLocks noGrp="1" noChangeArrowheads="1"/>
          </p:cNvSpPr>
          <p:nvPr>
            <p:ph type="title" idx="4294967295"/>
          </p:nvPr>
        </p:nvSpPr>
        <p:spPr>
          <a:xfrm>
            <a:off x="1252276" y="774363"/>
            <a:ext cx="10125441" cy="576263"/>
          </a:xfrm>
        </p:spPr>
        <p:txBody>
          <a:bodyPr/>
          <a:lstStyle/>
          <a:p>
            <a:pPr eaLnBrk="1" hangingPunct="1"/>
            <a:r>
              <a:rPr lang="en-US" altLang="en-US" dirty="0"/>
              <a:t>Process Control Block (PCB)</a:t>
            </a:r>
          </a:p>
        </p:txBody>
      </p:sp>
      <p:sp>
        <p:nvSpPr>
          <p:cNvPr id="22531" name="Rectangle 3">
            <a:extLst>
              <a:ext uri="{FF2B5EF4-FFF2-40B4-BE49-F238E27FC236}">
                <a16:creationId xmlns:a16="http://schemas.microsoft.com/office/drawing/2014/main" id="{DEEAF946-6112-4200-8913-ED1F42CE1EF2}"/>
              </a:ext>
            </a:extLst>
          </p:cNvPr>
          <p:cNvSpPr>
            <a:spLocks noGrp="1" noChangeArrowheads="1"/>
          </p:cNvSpPr>
          <p:nvPr>
            <p:ph type="body" idx="4294967295"/>
          </p:nvPr>
        </p:nvSpPr>
        <p:spPr>
          <a:xfrm>
            <a:off x="1034540" y="2020141"/>
            <a:ext cx="5616575" cy="4418013"/>
          </a:xfrm>
        </p:spPr>
        <p:txBody>
          <a:bodyPr/>
          <a:lstStyle/>
          <a:p>
            <a:r>
              <a:rPr lang="en-US" altLang="en-US" sz="1700" dirty="0"/>
              <a:t>Process state – running, waiting, etc.</a:t>
            </a:r>
          </a:p>
          <a:p>
            <a:r>
              <a:rPr lang="en-US" altLang="en-US" sz="1700" dirty="0"/>
              <a:t>Program counter – location of instruction to next execute</a:t>
            </a:r>
          </a:p>
          <a:p>
            <a:r>
              <a:rPr lang="en-US" altLang="en-US" sz="1700" dirty="0"/>
              <a:t>CPU registers – contents of all process-centric registers</a:t>
            </a:r>
          </a:p>
          <a:p>
            <a:r>
              <a:rPr lang="en-US" altLang="en-US" sz="1700" dirty="0"/>
              <a:t>CPU scheduling information- priorities, scheduling queue pointers</a:t>
            </a:r>
          </a:p>
          <a:p>
            <a:r>
              <a:rPr lang="en-US" altLang="en-US" sz="1700" dirty="0"/>
              <a:t>Memory-management information – memory allocated to the process</a:t>
            </a:r>
          </a:p>
          <a:p>
            <a:r>
              <a:rPr lang="en-US" altLang="en-US" sz="1700" dirty="0"/>
              <a:t>Accounting information – CPU used, clock time elapsed since start, time limits</a:t>
            </a:r>
          </a:p>
          <a:p>
            <a:r>
              <a:rPr lang="en-US" altLang="en-US" sz="1700" dirty="0"/>
              <a:t>I/O status information – I/O devices allocated to process, list of open files</a:t>
            </a:r>
          </a:p>
          <a:p>
            <a:endParaRPr lang="en-US" altLang="en-US" dirty="0"/>
          </a:p>
        </p:txBody>
      </p:sp>
      <p:pic>
        <p:nvPicPr>
          <p:cNvPr id="22532" name="Picture 1">
            <a:extLst>
              <a:ext uri="{FF2B5EF4-FFF2-40B4-BE49-F238E27FC236}">
                <a16:creationId xmlns:a16="http://schemas.microsoft.com/office/drawing/2014/main" id="{4C1B42D7-9239-4535-8C25-EF8AF0D9262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47729" y="2121126"/>
            <a:ext cx="18542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57519650-4D5E-45C9-BCF6-B2C0554D33E2}"/>
              </a:ext>
            </a:extLst>
          </p:cNvPr>
          <p:cNvSpPr txBox="1"/>
          <p:nvPr/>
        </p:nvSpPr>
        <p:spPr>
          <a:xfrm>
            <a:off x="1986466" y="1400690"/>
            <a:ext cx="6874095" cy="569387"/>
          </a:xfrm>
          <a:prstGeom prst="rect">
            <a:avLst/>
          </a:prstGeom>
          <a:noFill/>
        </p:spPr>
        <p:txBody>
          <a:bodyPr wrap="square" rtlCol="0">
            <a:spAutoFit/>
          </a:bodyPr>
          <a:lstStyle/>
          <a:p>
            <a:r>
              <a:rPr lang="en-US" altLang="en-US" sz="1700" dirty="0"/>
              <a:t>Information associated with each process(also called </a:t>
            </a:r>
            <a:r>
              <a:rPr kumimoji="1" lang="en-US" altLang="en-US" b="1" dirty="0">
                <a:solidFill>
                  <a:srgbClr val="006699"/>
                </a:solidFill>
                <a:latin typeface="+mj-lt"/>
              </a:rPr>
              <a:t>task</a:t>
            </a:r>
            <a:r>
              <a:rPr lang="en-US" altLang="en-US" sz="1700" b="1" dirty="0">
                <a:solidFill>
                  <a:srgbClr val="3366FF"/>
                </a:solidFill>
              </a:rPr>
              <a:t> </a:t>
            </a:r>
            <a:r>
              <a:rPr kumimoji="1" lang="en-US" altLang="en-US" b="1" dirty="0">
                <a:solidFill>
                  <a:srgbClr val="006699"/>
                </a:solidFill>
                <a:latin typeface="+mj-lt"/>
              </a:rPr>
              <a:t>control</a:t>
            </a:r>
            <a:r>
              <a:rPr lang="en-US" altLang="en-US" sz="1700" b="1" dirty="0">
                <a:solidFill>
                  <a:srgbClr val="3366FF"/>
                </a:solidFill>
              </a:rPr>
              <a:t> </a:t>
            </a:r>
            <a:r>
              <a:rPr kumimoji="1" lang="en-US" altLang="en-US" b="1" dirty="0">
                <a:solidFill>
                  <a:srgbClr val="006699"/>
                </a:solidFill>
                <a:latin typeface="+mj-lt"/>
              </a:rPr>
              <a:t>block</a:t>
            </a:r>
            <a:r>
              <a:rPr lang="en-US" altLang="en-US" sz="1700" dirty="0"/>
              <a:t>)</a:t>
            </a:r>
          </a:p>
          <a:p>
            <a:pPr>
              <a:buFont typeface="Monotype Sorts" pitchFamily="-84" charset="2"/>
              <a:buNone/>
            </a:pPr>
            <a:r>
              <a:rPr lang="en-US" altLang="en-US"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D9C18A1-E10D-464E-ADF5-DBECC2503EA1}"/>
              </a:ext>
            </a:extLst>
          </p:cNvPr>
          <p:cNvSpPr>
            <a:spLocks noGrp="1" noChangeArrowheads="1"/>
          </p:cNvSpPr>
          <p:nvPr>
            <p:ph type="title" idx="4294967295"/>
          </p:nvPr>
        </p:nvSpPr>
        <p:spPr>
          <a:xfrm>
            <a:off x="407141" y="1118539"/>
            <a:ext cx="8229600" cy="576262"/>
          </a:xfrm>
        </p:spPr>
        <p:txBody>
          <a:bodyPr/>
          <a:lstStyle/>
          <a:p>
            <a:pPr eaLnBrk="1" hangingPunct="1"/>
            <a:r>
              <a:rPr lang="en-US" altLang="en-US" sz="3600" dirty="0"/>
              <a:t>2.1.6 Operations on Processes</a:t>
            </a:r>
          </a:p>
        </p:txBody>
      </p:sp>
      <p:sp>
        <p:nvSpPr>
          <p:cNvPr id="39939" name="Rectangle 3">
            <a:extLst>
              <a:ext uri="{FF2B5EF4-FFF2-40B4-BE49-F238E27FC236}">
                <a16:creationId xmlns:a16="http://schemas.microsoft.com/office/drawing/2014/main" id="{1EED5598-4581-4F9D-8CEF-0D1A5A5544B9}"/>
              </a:ext>
            </a:extLst>
          </p:cNvPr>
          <p:cNvSpPr>
            <a:spLocks noGrp="1" noChangeArrowheads="1"/>
          </p:cNvSpPr>
          <p:nvPr>
            <p:ph type="body" idx="4294967295"/>
          </p:nvPr>
        </p:nvSpPr>
        <p:spPr>
          <a:xfrm>
            <a:off x="2222592" y="2478828"/>
            <a:ext cx="7381875" cy="2102105"/>
          </a:xfrm>
        </p:spPr>
        <p:txBody>
          <a:bodyPr/>
          <a:lstStyle/>
          <a:p>
            <a:r>
              <a:rPr lang="en-US" altLang="en-US" dirty="0"/>
              <a:t>System must provide mechanisms for:</a:t>
            </a:r>
          </a:p>
          <a:p>
            <a:pPr lvl="1"/>
            <a:r>
              <a:rPr lang="en-US" altLang="en-US" dirty="0"/>
              <a:t> Process creation</a:t>
            </a:r>
          </a:p>
          <a:p>
            <a:pPr lvl="1"/>
            <a:r>
              <a:rPr lang="en-US" altLang="en-US" dirty="0"/>
              <a:t> Process termination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49923" y="898277"/>
            <a:ext cx="5542059" cy="692150"/>
          </a:xfrm>
        </p:spPr>
        <p:txBody>
          <a:bodyPr/>
          <a:lstStyle/>
          <a:p>
            <a:pPr algn="ctr" eaLnBrk="1" hangingPunct="1"/>
            <a:r>
              <a:rPr lang="zh-CN" altLang="en-US" dirty="0"/>
              <a:t>创建进程过程</a:t>
            </a:r>
          </a:p>
        </p:txBody>
      </p:sp>
      <p:sp>
        <p:nvSpPr>
          <p:cNvPr id="10244" name="Rectangle 3"/>
          <p:cNvSpPr>
            <a:spLocks noGrp="1" noChangeArrowheads="1"/>
          </p:cNvSpPr>
          <p:nvPr>
            <p:ph type="body" idx="4294967295"/>
          </p:nvPr>
        </p:nvSpPr>
        <p:spPr>
          <a:xfrm>
            <a:off x="2456952" y="1962386"/>
            <a:ext cx="8128000" cy="4114800"/>
          </a:xfrm>
        </p:spPr>
        <p:txBody>
          <a:bodyPr>
            <a:normAutofit/>
          </a:bodyPr>
          <a:lstStyle/>
          <a:p>
            <a:pPr marL="0" indent="0" eaLnBrk="1" hangingPunct="1">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打开文件映像（</a:t>
            </a:r>
            <a:r>
              <a:rPr lang="en-US" altLang="zh-CN" sz="2800" dirty="0">
                <a:latin typeface="微软雅黑" panose="020B0503020204020204" pitchFamily="34" charset="-122"/>
                <a:ea typeface="微软雅黑" panose="020B0503020204020204" pitchFamily="34" charset="-122"/>
              </a:rPr>
              <a:t>.exe</a:t>
            </a:r>
            <a:r>
              <a:rPr lang="zh-CN" altLang="en-US" sz="2800" dirty="0">
                <a:latin typeface="微软雅黑" panose="020B0503020204020204" pitchFamily="34" charset="-122"/>
                <a:ea typeface="微软雅黑" panose="020B0503020204020204" pitchFamily="34" charset="-122"/>
              </a:rPr>
              <a:t>）</a:t>
            </a:r>
          </a:p>
          <a:p>
            <a:pPr marL="0" indent="0" eaLnBrk="1" hangingPunct="1">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创建</a:t>
            </a:r>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进程对象</a:t>
            </a:r>
          </a:p>
          <a:p>
            <a:pPr marL="0" indent="0" eaLnBrk="1" hangingPunct="1">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创建初始线程对象，包括上下文，堆栈</a:t>
            </a:r>
          </a:p>
          <a:p>
            <a:pPr marL="0" indent="0" eaLnBrk="1" hangingPunct="1">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通知内核系统为进程运行作准备</a:t>
            </a:r>
          </a:p>
          <a:p>
            <a:pPr marL="0" indent="0" eaLnBrk="1" hangingPunct="1">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执行初始线程</a:t>
            </a:r>
          </a:p>
          <a:p>
            <a:pPr marL="0" indent="0" eaLnBrk="1" hangingPunct="1">
              <a:buNone/>
            </a:pPr>
            <a:r>
              <a:rPr lang="en-US" altLang="zh-CN" sz="2800" dirty="0">
                <a:latin typeface="微软雅黑" panose="020B0503020204020204" pitchFamily="34" charset="-122"/>
                <a:ea typeface="微软雅黑" panose="020B0503020204020204" pitchFamily="34" charset="-122"/>
              </a:rPr>
              <a:t>6.  </a:t>
            </a:r>
            <a:r>
              <a:rPr lang="zh-CN" altLang="en-US" sz="2800" dirty="0">
                <a:latin typeface="微软雅黑" panose="020B0503020204020204" pitchFamily="34" charset="-122"/>
                <a:ea typeface="微软雅黑" panose="020B0503020204020204" pitchFamily="34" charset="-122"/>
              </a:rPr>
              <a:t>导入需要的</a:t>
            </a:r>
            <a:r>
              <a:rPr lang="en-US" altLang="zh-CN" sz="2800" dirty="0">
                <a:latin typeface="微软雅黑" panose="020B0503020204020204" pitchFamily="34" charset="-122"/>
                <a:ea typeface="微软雅黑" panose="020B0503020204020204" pitchFamily="34" charset="-122"/>
              </a:rPr>
              <a:t>DLL</a:t>
            </a:r>
            <a:r>
              <a:rPr lang="zh-CN" altLang="en-US" sz="2800" dirty="0">
                <a:latin typeface="微软雅黑" panose="020B0503020204020204" pitchFamily="34" charset="-122"/>
                <a:ea typeface="微软雅黑" panose="020B0503020204020204" pitchFamily="34" charset="-122"/>
              </a:rPr>
              <a:t>，初始化地址空间，由程序入口地址开始执行进程</a:t>
            </a:r>
          </a:p>
        </p:txBody>
      </p:sp>
    </p:spTree>
    <p:extLst>
      <p:ext uri="{BB962C8B-B14F-4D97-AF65-F5344CB8AC3E}">
        <p14:creationId xmlns:p14="http://schemas.microsoft.com/office/powerpoint/2010/main" val="2182302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a:extLst>
              <a:ext uri="{FF2B5EF4-FFF2-40B4-BE49-F238E27FC236}">
                <a16:creationId xmlns:a16="http://schemas.microsoft.com/office/drawing/2014/main" id="{A906F5FA-60D1-45DA-8E21-3093C1AA2502}"/>
              </a:ext>
            </a:extLst>
          </p:cNvPr>
          <p:cNvSpPr>
            <a:spLocks noGrp="1" noChangeArrowheads="1"/>
          </p:cNvSpPr>
          <p:nvPr>
            <p:ph type="title" idx="4294967295"/>
          </p:nvPr>
        </p:nvSpPr>
        <p:spPr>
          <a:xfrm>
            <a:off x="1021192" y="981145"/>
            <a:ext cx="4885698" cy="1147102"/>
          </a:xfrm>
        </p:spPr>
        <p:txBody>
          <a:bodyPr>
            <a:normAutofit/>
          </a:bodyPr>
          <a:lstStyle/>
          <a:p>
            <a:pPr eaLnBrk="1" hangingPunct="1"/>
            <a:r>
              <a:rPr lang="en-US" altLang="en-US" sz="2800" dirty="0"/>
              <a:t>Programmer Interface — </a:t>
            </a:r>
            <a:br>
              <a:rPr lang="en-US" altLang="en-US" sz="2800" dirty="0"/>
            </a:br>
            <a:r>
              <a:rPr lang="en-US" altLang="en-US" sz="2800" dirty="0"/>
              <a:t>Process Management</a:t>
            </a:r>
          </a:p>
        </p:txBody>
      </p:sp>
      <p:sp>
        <p:nvSpPr>
          <p:cNvPr id="125954" name="Rectangle 3">
            <a:extLst>
              <a:ext uri="{FF2B5EF4-FFF2-40B4-BE49-F238E27FC236}">
                <a16:creationId xmlns:a16="http://schemas.microsoft.com/office/drawing/2014/main" id="{8AAED0C6-5107-42A2-92C5-00A81EA88F2C}"/>
              </a:ext>
            </a:extLst>
          </p:cNvPr>
          <p:cNvSpPr>
            <a:spLocks noGrp="1" noChangeArrowheads="1"/>
          </p:cNvSpPr>
          <p:nvPr>
            <p:ph type="body" idx="4294967295"/>
          </p:nvPr>
        </p:nvSpPr>
        <p:spPr>
          <a:xfrm>
            <a:off x="1101285" y="2309361"/>
            <a:ext cx="10556759" cy="4318754"/>
          </a:xfrm>
        </p:spPr>
        <p:txBody>
          <a:bodyPr/>
          <a:lstStyle/>
          <a:p>
            <a:r>
              <a:rPr lang="en-US" altLang="en-US" sz="2400" dirty="0"/>
              <a:t>Process is started via the </a:t>
            </a:r>
            <a:r>
              <a:rPr lang="en-US" altLang="en-US" sz="2400" dirty="0" err="1">
                <a:latin typeface="Courier"/>
              </a:rPr>
              <a:t>CreateProcess</a:t>
            </a:r>
            <a:r>
              <a:rPr lang="en-US" altLang="en-US" sz="2400" dirty="0"/>
              <a:t> routine which loads any dynamic link libraries that are used by the process, and creates a </a:t>
            </a:r>
            <a:r>
              <a:rPr lang="en-US" altLang="en-US" sz="2400" i="1" dirty="0"/>
              <a:t>primary thread</a:t>
            </a:r>
            <a:endParaRPr lang="en-US" altLang="en-US" sz="2400" dirty="0"/>
          </a:p>
          <a:p>
            <a:r>
              <a:rPr lang="en-US" altLang="en-US" sz="2400" dirty="0"/>
              <a:t>Additional threads can be created by the </a:t>
            </a:r>
            <a:r>
              <a:rPr lang="en-US" altLang="en-US" sz="2400" dirty="0" err="1">
                <a:latin typeface="Courier"/>
              </a:rPr>
              <a:t>CreateThread</a:t>
            </a:r>
            <a:r>
              <a:rPr lang="en-US" altLang="en-US" sz="2400" dirty="0"/>
              <a:t> function</a:t>
            </a:r>
          </a:p>
          <a:p>
            <a:r>
              <a:rPr lang="en-US" altLang="en-US" sz="2400" dirty="0"/>
              <a:t>Every dynamic link library or executable file that is loaded into the address space of a process is identified by an </a:t>
            </a:r>
            <a:r>
              <a:rPr lang="en-US" altLang="en-US" sz="2400" i="1" dirty="0"/>
              <a:t>instance handle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a:extLst>
              <a:ext uri="{FF2B5EF4-FFF2-40B4-BE49-F238E27FC236}">
                <a16:creationId xmlns:a16="http://schemas.microsoft.com/office/drawing/2014/main" id="{9EAE9E8B-F303-4703-A7A7-6A9B3F383ABA}"/>
              </a:ext>
            </a:extLst>
          </p:cNvPr>
          <p:cNvSpPr>
            <a:spLocks noGrp="1" noChangeArrowheads="1"/>
          </p:cNvSpPr>
          <p:nvPr>
            <p:ph type="title" idx="4294967295"/>
          </p:nvPr>
        </p:nvSpPr>
        <p:spPr>
          <a:xfrm>
            <a:off x="1041215" y="560700"/>
            <a:ext cx="10596806" cy="576263"/>
          </a:xfrm>
        </p:spPr>
        <p:txBody>
          <a:bodyPr/>
          <a:lstStyle/>
          <a:p>
            <a:pPr eaLnBrk="1" hangingPunct="1"/>
            <a:r>
              <a:rPr lang="en-US" altLang="en-US" dirty="0"/>
              <a:t>Process Management (Cont.)</a:t>
            </a:r>
          </a:p>
        </p:txBody>
      </p:sp>
      <p:sp>
        <p:nvSpPr>
          <p:cNvPr id="61443" name="Rectangle 3">
            <a:extLst>
              <a:ext uri="{FF2B5EF4-FFF2-40B4-BE49-F238E27FC236}">
                <a16:creationId xmlns:a16="http://schemas.microsoft.com/office/drawing/2014/main" id="{5AB26B8D-2604-7A42-A8FE-A2D250012C7E}"/>
              </a:ext>
            </a:extLst>
          </p:cNvPr>
          <p:cNvSpPr>
            <a:spLocks noGrp="1" noChangeArrowheads="1"/>
          </p:cNvSpPr>
          <p:nvPr>
            <p:ph type="body" idx="4294967295"/>
          </p:nvPr>
        </p:nvSpPr>
        <p:spPr>
          <a:xfrm>
            <a:off x="820958" y="1328215"/>
            <a:ext cx="10685799" cy="4969085"/>
          </a:xfrm>
        </p:spPr>
        <p:txBody>
          <a:bodyPr/>
          <a:lstStyle/>
          <a:p>
            <a:pPr>
              <a:defRPr/>
            </a:pPr>
            <a:r>
              <a:rPr lang="en-US" altLang="en-US" sz="2400" dirty="0"/>
              <a:t>Scheduling in Win32 utilizes four priority classes:</a:t>
            </a:r>
          </a:p>
          <a:p>
            <a:pPr marL="800100" lvl="1" indent="-342900">
              <a:buClr>
                <a:schemeClr val="tx1"/>
              </a:buClr>
              <a:buFont typeface="+mj-lt"/>
              <a:buAutoNum type="arabicPeriod"/>
              <a:defRPr/>
            </a:pPr>
            <a:r>
              <a:rPr lang="en-US" altLang="en-US" sz="1800" dirty="0">
                <a:latin typeface="Courier"/>
              </a:rPr>
              <a:t>IDLE_PRIORITY_CLASS</a:t>
            </a:r>
            <a:r>
              <a:rPr lang="en-US" altLang="en-US" sz="1800" dirty="0"/>
              <a:t> (priority level 4)</a:t>
            </a:r>
          </a:p>
          <a:p>
            <a:pPr marL="800100" lvl="1" indent="-342900">
              <a:buClr>
                <a:schemeClr val="tx1"/>
              </a:buClr>
              <a:buFont typeface="+mj-lt"/>
              <a:buAutoNum type="arabicPeriod"/>
              <a:defRPr/>
            </a:pPr>
            <a:r>
              <a:rPr lang="en-US" altLang="en-US" sz="1800" dirty="0">
                <a:latin typeface="Courier"/>
              </a:rPr>
              <a:t>BELOW_NORMAL_PRIORITY CLASS </a:t>
            </a:r>
            <a:r>
              <a:rPr lang="en-US" altLang="en-US" sz="1800" dirty="0"/>
              <a:t>(NT priority level 6)</a:t>
            </a:r>
          </a:p>
          <a:p>
            <a:pPr marL="800100" lvl="1" indent="-342900">
              <a:buClr>
                <a:schemeClr val="tx1"/>
              </a:buClr>
              <a:buFont typeface="+mj-lt"/>
              <a:buAutoNum type="arabicPeriod"/>
              <a:defRPr/>
            </a:pPr>
            <a:r>
              <a:rPr lang="en-US" altLang="en-US" sz="1800" dirty="0">
                <a:latin typeface="Courier"/>
              </a:rPr>
              <a:t>NORMAL_PRIORITY_CLASS</a:t>
            </a:r>
            <a:r>
              <a:rPr lang="en-US" altLang="en-US" sz="1800" dirty="0"/>
              <a:t> (level 8 — typical for most processes</a:t>
            </a:r>
          </a:p>
          <a:p>
            <a:pPr marL="800100" lvl="1" indent="-342900">
              <a:buClr>
                <a:schemeClr val="tx1"/>
              </a:buClr>
              <a:buFont typeface="+mj-lt"/>
              <a:buAutoNum type="arabicPeriod"/>
              <a:defRPr/>
            </a:pPr>
            <a:r>
              <a:rPr lang="en-US" altLang="en-US" sz="1800" dirty="0">
                <a:latin typeface="Courier"/>
              </a:rPr>
              <a:t>ABOVE_NORMAL_PRIORITY_CLASS (</a:t>
            </a:r>
            <a:r>
              <a:rPr lang="en-US" altLang="en-US" sz="1800" dirty="0"/>
              <a:t>level 10</a:t>
            </a:r>
            <a:r>
              <a:rPr lang="en-US" altLang="en-US" sz="1800" dirty="0">
                <a:latin typeface="Courier"/>
              </a:rPr>
              <a:t>)</a:t>
            </a:r>
          </a:p>
          <a:p>
            <a:pPr marL="800100" lvl="1" indent="-342900">
              <a:buClr>
                <a:schemeClr val="tx1"/>
              </a:buClr>
              <a:buFont typeface="+mj-lt"/>
              <a:buAutoNum type="arabicPeriod"/>
              <a:defRPr/>
            </a:pPr>
            <a:r>
              <a:rPr lang="en-US" altLang="en-US" sz="1800" dirty="0">
                <a:latin typeface="Courier"/>
              </a:rPr>
              <a:t>HIGH_PRIORITY_CLASS</a:t>
            </a:r>
            <a:r>
              <a:rPr lang="en-US" altLang="en-US" sz="1800" dirty="0"/>
              <a:t> (level 13)</a:t>
            </a:r>
          </a:p>
          <a:p>
            <a:pPr marL="800100" lvl="1" indent="-342900">
              <a:buClr>
                <a:schemeClr val="tx1"/>
              </a:buClr>
              <a:buFont typeface="+mj-lt"/>
              <a:buAutoNum type="arabicPeriod"/>
              <a:defRPr/>
            </a:pPr>
            <a:r>
              <a:rPr lang="en-US" altLang="en-US" sz="1800" dirty="0">
                <a:latin typeface="Courier"/>
              </a:rPr>
              <a:t>REALTIME_PRIORITY_CLASS</a:t>
            </a:r>
            <a:r>
              <a:rPr lang="en-US" altLang="en-US" sz="1800" dirty="0"/>
              <a:t> (level 24)</a:t>
            </a:r>
          </a:p>
          <a:p>
            <a:pPr>
              <a:defRPr/>
            </a:pPr>
            <a:r>
              <a:rPr lang="en-US" altLang="en-US" sz="2400" dirty="0"/>
              <a:t>To provide performance levels needed for interactive programs, Windows has a special scheduling rule for processes in the </a:t>
            </a:r>
            <a:r>
              <a:rPr lang="en-US" altLang="en-US" sz="2400" dirty="0">
                <a:latin typeface="Courier"/>
              </a:rPr>
              <a:t>NORMAL_PRIORITY_CLASS</a:t>
            </a:r>
          </a:p>
          <a:p>
            <a:pPr lvl="1">
              <a:defRPr/>
            </a:pPr>
            <a:r>
              <a:rPr lang="en-US" altLang="en-US" sz="1800" dirty="0"/>
              <a:t>Distinguishes between the </a:t>
            </a:r>
            <a:r>
              <a:rPr lang="en-US" altLang="en-US" sz="1800" i="1" dirty="0"/>
              <a:t>foreground process</a:t>
            </a:r>
            <a:r>
              <a:rPr lang="en-US" altLang="en-US" sz="1800" dirty="0"/>
              <a:t> that is currently selected on the screen, and the </a:t>
            </a:r>
            <a:r>
              <a:rPr lang="en-US" altLang="en-US" sz="1800" i="1" dirty="0"/>
              <a:t>background processes</a:t>
            </a:r>
            <a:r>
              <a:rPr lang="en-US" altLang="en-US" sz="1800" dirty="0"/>
              <a:t> that are not currently selected</a:t>
            </a:r>
          </a:p>
          <a:p>
            <a:pPr lvl="1">
              <a:defRPr/>
            </a:pPr>
            <a:r>
              <a:rPr lang="en-US" altLang="en-US" sz="1800" dirty="0"/>
              <a:t>When a process moves into the foreground, increases the scheduling quantum by some factor, typically 3</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a:extLst>
              <a:ext uri="{FF2B5EF4-FFF2-40B4-BE49-F238E27FC236}">
                <a16:creationId xmlns:a16="http://schemas.microsoft.com/office/drawing/2014/main" id="{B8D17027-61A4-4494-ABBF-2177B7620137}"/>
              </a:ext>
            </a:extLst>
          </p:cNvPr>
          <p:cNvSpPr>
            <a:spLocks noGrp="1" noChangeArrowheads="1"/>
          </p:cNvSpPr>
          <p:nvPr>
            <p:ph type="title" idx="4294967295"/>
          </p:nvPr>
        </p:nvSpPr>
        <p:spPr>
          <a:xfrm>
            <a:off x="919748" y="534146"/>
            <a:ext cx="11023971" cy="1718547"/>
          </a:xfrm>
        </p:spPr>
        <p:txBody>
          <a:bodyPr/>
          <a:lstStyle/>
          <a:p>
            <a:pPr eaLnBrk="1" hangingPunct="1"/>
            <a:r>
              <a:rPr lang="en-US" altLang="en-US" dirty="0"/>
              <a:t>Process Management (Cont.)</a:t>
            </a:r>
          </a:p>
        </p:txBody>
      </p:sp>
      <p:sp>
        <p:nvSpPr>
          <p:cNvPr id="130050" name="Rectangle 3">
            <a:extLst>
              <a:ext uri="{FF2B5EF4-FFF2-40B4-BE49-F238E27FC236}">
                <a16:creationId xmlns:a16="http://schemas.microsoft.com/office/drawing/2014/main" id="{D6F95970-917E-4761-A6F0-7CBD93FE44AE}"/>
              </a:ext>
            </a:extLst>
          </p:cNvPr>
          <p:cNvSpPr>
            <a:spLocks noGrp="1" noChangeArrowheads="1"/>
          </p:cNvSpPr>
          <p:nvPr>
            <p:ph type="body" idx="4294967295"/>
          </p:nvPr>
        </p:nvSpPr>
        <p:spPr>
          <a:xfrm>
            <a:off x="1168029" y="2348122"/>
            <a:ext cx="10258633" cy="3632349"/>
          </a:xfrm>
        </p:spPr>
        <p:txBody>
          <a:bodyPr/>
          <a:lstStyle/>
          <a:p>
            <a:r>
              <a:rPr lang="en-US" altLang="en-US" sz="2400" dirty="0"/>
              <a:t>The kernel dynamically adjusts the priority of a thread depending on whether it is </a:t>
            </a:r>
            <a:r>
              <a:rPr lang="en-US" altLang="en-US" sz="2400" dirty="0">
                <a:solidFill>
                  <a:srgbClr val="FF0000"/>
                </a:solidFill>
              </a:rPr>
              <a:t>I/O-bound </a:t>
            </a:r>
            <a:r>
              <a:rPr lang="en-US" altLang="en-US" sz="2400" dirty="0"/>
              <a:t>or </a:t>
            </a:r>
            <a:r>
              <a:rPr lang="en-US" altLang="en-US" sz="2400" dirty="0">
                <a:solidFill>
                  <a:srgbClr val="FF0000"/>
                </a:solidFill>
              </a:rPr>
              <a:t>CPU-bound</a:t>
            </a:r>
          </a:p>
          <a:p>
            <a:r>
              <a:rPr lang="en-US" altLang="en-US" sz="2400" dirty="0"/>
              <a:t>To synchronize the concurrent access to shared objects by threads, the kernel provides synchronization objects, such as semaphores and mutexes</a:t>
            </a:r>
          </a:p>
          <a:p>
            <a:pPr lvl="1"/>
            <a:r>
              <a:rPr lang="en-US" altLang="en-US" sz="2000" dirty="0"/>
              <a:t>In addition, threads can synchronize by using the </a:t>
            </a:r>
            <a:r>
              <a:rPr lang="en-US" altLang="en-US" sz="2000" dirty="0" err="1">
                <a:latin typeface="Courier"/>
              </a:rPr>
              <a:t>WaitForSingleObject</a:t>
            </a:r>
            <a:r>
              <a:rPr lang="en-US" altLang="en-US" sz="2000" dirty="0"/>
              <a:t> or </a:t>
            </a:r>
            <a:r>
              <a:rPr lang="en-US" altLang="en-US" sz="2000" dirty="0" err="1">
                <a:latin typeface="Courier"/>
              </a:rPr>
              <a:t>WaitForMultipleObjects</a:t>
            </a:r>
            <a:r>
              <a:rPr lang="en-US" altLang="en-US" sz="2000" dirty="0"/>
              <a:t> functions</a:t>
            </a:r>
          </a:p>
          <a:p>
            <a:pPr lvl="1"/>
            <a:r>
              <a:rPr lang="en-US" altLang="en-US" sz="2000" dirty="0"/>
              <a:t>Another method of synchronization in the Win32 API is the critical section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421739" y="529378"/>
            <a:ext cx="6814268" cy="674688"/>
          </a:xfrm>
        </p:spPr>
        <p:txBody>
          <a:bodyPr>
            <a:normAutofit/>
          </a:bodyPr>
          <a:lstStyle/>
          <a:p>
            <a:pPr algn="ctr" eaLnBrk="1" hangingPunct="1"/>
            <a:r>
              <a:rPr lang="zh-CN" altLang="en-US" dirty="0"/>
              <a:t>进程的创建与启动代码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266122" y="1366878"/>
            <a:ext cx="8631238" cy="1817688"/>
          </a:xfrm>
        </p:spPr>
        <p:txBody>
          <a:bodyPr>
            <a:normAutofit/>
          </a:bodyPr>
          <a:lstStyle/>
          <a:p>
            <a:pPr eaLnBrk="1" hangingPunct="1">
              <a:lnSpc>
                <a:spcPct val="125000"/>
              </a:lnSpc>
            </a:pPr>
            <a:r>
              <a:rPr lang="en-US" altLang="zh-CN" sz="2800" dirty="0">
                <a:latin typeface="微软雅黑" panose="020B0503020204020204" pitchFamily="34" charset="-122"/>
                <a:ea typeface="微软雅黑" panose="020B0503020204020204" pitchFamily="34" charset="-122"/>
              </a:rPr>
              <a:t>C#</a:t>
            </a:r>
            <a:r>
              <a:rPr lang="zh-CN" altLang="en-US" sz="2800" dirty="0">
                <a:latin typeface="微软雅黑" panose="020B0503020204020204" pitchFamily="34" charset="-122"/>
                <a:ea typeface="微软雅黑" panose="020B0503020204020204" pitchFamily="34" charset="-122"/>
              </a:rPr>
              <a:t>的</a:t>
            </a:r>
            <a:r>
              <a:rPr lang="en-US" altLang="zh-CN" sz="2800" dirty="0" err="1">
                <a:latin typeface="微软雅黑" panose="020B0503020204020204" pitchFamily="34" charset="-122"/>
                <a:ea typeface="微软雅黑" panose="020B0503020204020204" pitchFamily="34" charset="-122"/>
              </a:rPr>
              <a:t>System.Diagnostics</a:t>
            </a:r>
            <a:r>
              <a:rPr lang="zh-CN" altLang="en-US" sz="2800" dirty="0">
                <a:latin typeface="微软雅黑" panose="020B0503020204020204" pitchFamily="34" charset="-122"/>
                <a:ea typeface="微软雅黑" panose="020B0503020204020204" pitchFamily="34" charset="-122"/>
              </a:rPr>
              <a:t>命名空间下的</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类专门用于完成系统的进程管理任务，通过实例化一个</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类，就可以启动一个独立进程。</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6" name="矩形 5"/>
          <p:cNvSpPr/>
          <p:nvPr/>
        </p:nvSpPr>
        <p:spPr>
          <a:xfrm>
            <a:off x="2505795" y="3105652"/>
            <a:ext cx="6646155" cy="1600438"/>
          </a:xfrm>
          <a:prstGeom prst="rect">
            <a:avLst/>
          </a:prstGeom>
        </p:spPr>
        <p:txBody>
          <a:bodyPr wrap="square">
            <a:spAutoFit/>
          </a:bodyPr>
          <a:lstStyle/>
          <a:p>
            <a:r>
              <a:rPr lang="en-US" altLang="zh-CN" dirty="0">
                <a:solidFill>
                  <a:srgbClr val="000000"/>
                </a:solidFill>
                <a:latin typeface="Consolas" panose="020B0609020204030204" pitchFamily="49" charset="0"/>
                <a:ea typeface="新宋体" panose="02010609030101010101" pitchFamily="49" charset="-122"/>
              </a:rPr>
              <a:t>Process </a:t>
            </a:r>
            <a:r>
              <a:rPr lang="en-US" altLang="zh-CN" dirty="0" err="1">
                <a:solidFill>
                  <a:srgbClr val="000000"/>
                </a:solidFill>
                <a:latin typeface="Consolas" panose="020B0609020204030204" pitchFamily="49" charset="0"/>
                <a:ea typeface="新宋体" panose="02010609030101010101" pitchFamily="49" charset="-122"/>
              </a:rPr>
              <a:t>cmdP</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Process</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cmdP.StartInfo.FileName</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"cmd.exe"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cmdP.StartInfo.CreateNoWindow</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cmdP.StartInfo.UseShellExecute</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cmdP.StartInfo.RedirectStandardOutput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cmdP.StartInfo.RedirectStandardInput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a:t>
            </a:r>
            <a:r>
              <a:rPr lang="en-US" altLang="zh-CN" dirty="0">
                <a:solidFill>
                  <a:srgbClr val="000000"/>
                </a:solidFill>
                <a:latin typeface="Consolas" panose="020B0609020204030204" pitchFamily="49" charset="0"/>
                <a:ea typeface="新宋体" panose="02010609030101010101" pitchFamily="49" charset="-122"/>
              </a:rPr>
              <a:t>();</a:t>
            </a:r>
            <a:endParaRPr lang="zh-CN" altLang="en-US" dirty="0">
              <a:solidFill>
                <a:srgbClr val="000000"/>
              </a:solidFill>
              <a:latin typeface="Consolas" panose="020B0609020204030204" pitchFamily="49" charset="0"/>
              <a:ea typeface="新宋体" panose="02010609030101010101" pitchFamily="49" charset="-122"/>
            </a:endParaRPr>
          </a:p>
        </p:txBody>
      </p:sp>
      <p:sp>
        <p:nvSpPr>
          <p:cNvPr id="8" name="Rectangle 3"/>
          <p:cNvSpPr txBox="1">
            <a:spLocks noChangeArrowheads="1"/>
          </p:cNvSpPr>
          <p:nvPr/>
        </p:nvSpPr>
        <p:spPr>
          <a:xfrm>
            <a:off x="2350127" y="4978319"/>
            <a:ext cx="9088960" cy="1220859"/>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pPr>
            <a:r>
              <a:rPr lang="en-US" altLang="zh-CN" sz="2800" dirty="0" err="1">
                <a:latin typeface="微软雅黑" panose="020B0503020204020204" pitchFamily="34" charset="-122"/>
                <a:ea typeface="微软雅黑" panose="020B0503020204020204" pitchFamily="34" charset="-122"/>
              </a:rPr>
              <a:t>ProcessStartInfo</a:t>
            </a:r>
            <a:r>
              <a:rPr lang="zh-CN" altLang="en-US" sz="2800" dirty="0">
                <a:latin typeface="微软雅黑" panose="020B0503020204020204" pitchFamily="34" charset="-122"/>
                <a:ea typeface="微软雅黑" panose="020B0503020204020204" pitchFamily="34" charset="-122"/>
              </a:rPr>
              <a:t>类，则可以为</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定制启动参数</a:t>
            </a:r>
            <a:endParaRPr lang="en-US" altLang="zh-CN" sz="28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比如</a:t>
            </a:r>
            <a:r>
              <a:rPr lang="en-US" altLang="zh-CN" sz="2400" dirty="0" err="1">
                <a:latin typeface="微软雅黑" panose="020B0503020204020204" pitchFamily="34" charset="-122"/>
                <a:ea typeface="微软雅黑" panose="020B0503020204020204" pitchFamily="34" charset="-122"/>
              </a:rPr>
              <a:t>RedirectStandardInput</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RedirectStandardOutput</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RedirectStandardError</a:t>
            </a:r>
            <a:r>
              <a:rPr lang="zh-CN" altLang="en-US" sz="2400" dirty="0">
                <a:latin typeface="微软雅黑" panose="020B0503020204020204" pitchFamily="34" charset="-122"/>
                <a:ea typeface="微软雅黑" panose="020B0503020204020204" pitchFamily="34" charset="-122"/>
              </a:rPr>
              <a:t>，分别重定向了进程的输入、输出、错误流</a:t>
            </a:r>
          </a:p>
          <a:p>
            <a:pPr lvl="1">
              <a:lnSpc>
                <a:spcPct val="125000"/>
              </a:lnSpc>
            </a:pP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4263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5606662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016486" y="765191"/>
            <a:ext cx="5283988" cy="674688"/>
          </a:xfrm>
        </p:spPr>
        <p:txBody>
          <a:bodyPr>
            <a:normAutofit/>
          </a:bodyPr>
          <a:lstStyle/>
          <a:p>
            <a:pPr algn="ctr" eaLnBrk="1" hangingPunct="1"/>
            <a:r>
              <a:rPr lang="zh-CN" altLang="en-US" dirty="0"/>
              <a:t>进程的其它操作 </a:t>
            </a:r>
            <a:r>
              <a:rPr lang="en-US" altLang="zh-CN" dirty="0"/>
              <a:t>- </a:t>
            </a:r>
            <a:r>
              <a:rPr lang="en-US" altLang="zh-CN" dirty="0" err="1"/>
              <a:t>c#</a:t>
            </a:r>
            <a:endParaRPr lang="zh-CN" altLang="en-US" dirty="0"/>
          </a:p>
        </p:txBody>
      </p:sp>
      <p:sp>
        <p:nvSpPr>
          <p:cNvPr id="11268" name="Rectangle 3"/>
          <p:cNvSpPr>
            <a:spLocks noGrp="1" noChangeArrowheads="1"/>
          </p:cNvSpPr>
          <p:nvPr>
            <p:ph type="body" idx="4294967295"/>
          </p:nvPr>
        </p:nvSpPr>
        <p:spPr>
          <a:xfrm>
            <a:off x="1836069" y="1746166"/>
            <a:ext cx="3179763" cy="1125538"/>
          </a:xfrm>
        </p:spPr>
        <p:txBody>
          <a:bodyPr>
            <a:normAutofit/>
          </a:bodyPr>
          <a:lstStyle/>
          <a:p>
            <a:pPr>
              <a:lnSpc>
                <a:spcPct val="125000"/>
              </a:lnSpc>
            </a:pPr>
            <a:r>
              <a:rPr lang="zh-CN" altLang="en-US" sz="2800" dirty="0">
                <a:latin typeface="微软雅黑" panose="020B0503020204020204" pitchFamily="34" charset="-122"/>
                <a:ea typeface="微软雅黑" panose="020B0503020204020204" pitchFamily="34" charset="-122"/>
              </a:rPr>
              <a:t>打开应用程序</a:t>
            </a:r>
          </a:p>
          <a:p>
            <a:pPr eaLnBrk="1" hangingPunct="1">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5432758" y="1878703"/>
            <a:ext cx="4032135" cy="954107"/>
          </a:xfrm>
          <a:prstGeom prst="rect">
            <a:avLst/>
          </a:prstGeom>
          <a:solidFill>
            <a:schemeClr val="tx1"/>
          </a:solidFill>
        </p:spPr>
        <p:txBody>
          <a:bodyPr wrap="square" rtlCol="0">
            <a:spAutoFit/>
          </a:bodyPr>
          <a:lstStyle/>
          <a:p>
            <a:r>
              <a:rPr lang="en-US" altLang="zh-CN"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calc</a:t>
            </a:r>
            <a:r>
              <a:rPr lang="en-US" altLang="zh-CN" dirty="0">
                <a:solidFill>
                  <a:schemeClr val="bg1"/>
                </a:solidFill>
              </a:rPr>
              <a:t>"); 	</a:t>
            </a:r>
            <a:r>
              <a:rPr lang="en-US" altLang="zh-CN" dirty="0">
                <a:solidFill>
                  <a:srgbClr val="00CC00"/>
                </a:solidFill>
              </a:rPr>
              <a:t>// </a:t>
            </a:r>
            <a:r>
              <a:rPr lang="zh-CN" altLang="en-US" dirty="0">
                <a:solidFill>
                  <a:srgbClr val="00CC00"/>
                </a:solidFill>
              </a:rPr>
              <a:t>计算器</a:t>
            </a:r>
          </a:p>
          <a:p>
            <a:r>
              <a:rPr lang="zh-CN" altLang="en-US"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mspaint</a:t>
            </a:r>
            <a:r>
              <a:rPr lang="en-US" altLang="zh-CN" dirty="0">
                <a:solidFill>
                  <a:schemeClr val="bg1"/>
                </a:solidFill>
              </a:rPr>
              <a:t>");	</a:t>
            </a:r>
            <a:r>
              <a:rPr lang="en-US" altLang="zh-CN" dirty="0">
                <a:solidFill>
                  <a:srgbClr val="00CC00"/>
                </a:solidFill>
              </a:rPr>
              <a:t>// </a:t>
            </a:r>
            <a:r>
              <a:rPr lang="zh-CN" altLang="en-US" dirty="0">
                <a:solidFill>
                  <a:srgbClr val="00CC00"/>
                </a:solidFill>
              </a:rPr>
              <a:t>画图工具</a:t>
            </a:r>
            <a:endParaRPr lang="en-US" altLang="zh-CN" dirty="0">
              <a:solidFill>
                <a:srgbClr val="00CC00"/>
              </a:solidFill>
            </a:endParaRPr>
          </a:p>
          <a:p>
            <a:r>
              <a:rPr lang="en-US" altLang="zh-CN" dirty="0">
                <a:solidFill>
                  <a:schemeClr val="bg1"/>
                </a:solidFill>
              </a:rPr>
              <a:t> </a:t>
            </a:r>
            <a:r>
              <a:rPr lang="en-US" altLang="zh-CN" dirty="0" err="1">
                <a:solidFill>
                  <a:schemeClr val="bg1"/>
                </a:solidFill>
              </a:rPr>
              <a:t>Process.Start</a:t>
            </a:r>
            <a:r>
              <a:rPr lang="en-US" altLang="zh-CN" dirty="0">
                <a:solidFill>
                  <a:schemeClr val="bg1"/>
                </a:solidFill>
              </a:rPr>
              <a:t>("notepad");	</a:t>
            </a:r>
            <a:r>
              <a:rPr lang="en-US" altLang="zh-CN" dirty="0">
                <a:solidFill>
                  <a:srgbClr val="00CC00"/>
                </a:solidFill>
              </a:rPr>
              <a:t>// </a:t>
            </a:r>
            <a:r>
              <a:rPr lang="zh-CN" altLang="en-US" dirty="0">
                <a:solidFill>
                  <a:srgbClr val="00CC00"/>
                </a:solidFill>
              </a:rPr>
              <a:t>记事本</a:t>
            </a:r>
          </a:p>
          <a:p>
            <a:r>
              <a:rPr lang="zh-CN" altLang="en-US"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iexplore</a:t>
            </a:r>
            <a:r>
              <a:rPr lang="en-US" altLang="zh-CN" dirty="0">
                <a:solidFill>
                  <a:schemeClr val="bg1"/>
                </a:solidFill>
              </a:rPr>
              <a:t>","http://www.baidu.com");</a:t>
            </a:r>
            <a:endParaRPr lang="zh-CN" altLang="en-US" dirty="0">
              <a:solidFill>
                <a:schemeClr val="bg1"/>
              </a:solidFill>
            </a:endParaRPr>
          </a:p>
        </p:txBody>
      </p:sp>
      <p:sp>
        <p:nvSpPr>
          <p:cNvPr id="5" name="Rectangle 3"/>
          <p:cNvSpPr txBox="1">
            <a:spLocks noChangeArrowheads="1"/>
          </p:cNvSpPr>
          <p:nvPr/>
        </p:nvSpPr>
        <p:spPr>
          <a:xfrm>
            <a:off x="1835639" y="4293045"/>
            <a:ext cx="3180193" cy="11250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buClr>
                <a:srgbClr val="002060"/>
              </a:buClr>
              <a:buFont typeface="Wingdings" panose="05000000000000000000" pitchFamily="2" charset="2"/>
              <a:buChar char="Ø"/>
            </a:pPr>
            <a:r>
              <a:rPr lang="zh-CN" altLang="en-US" sz="2800" dirty="0">
                <a:solidFill>
                  <a:srgbClr val="002060"/>
                </a:solidFill>
                <a:latin typeface="微软雅黑" panose="020B0503020204020204" pitchFamily="34" charset="-122"/>
                <a:ea typeface="微软雅黑" panose="020B0503020204020204" pitchFamily="34" charset="-122"/>
              </a:rPr>
              <a:t>关闭应用程序</a:t>
            </a:r>
          </a:p>
          <a:p>
            <a:pPr>
              <a:lnSpc>
                <a:spcPct val="125000"/>
              </a:lnSpc>
              <a:buClr>
                <a:srgbClr val="002060"/>
              </a:buClr>
              <a:buFont typeface="Wingdings" panose="05000000000000000000" pitchFamily="2" charset="2"/>
              <a:buChar char="Ø"/>
            </a:pP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432758" y="4402459"/>
            <a:ext cx="4032135" cy="1600438"/>
          </a:xfrm>
          <a:prstGeom prst="rect">
            <a:avLst/>
          </a:prstGeom>
          <a:solidFill>
            <a:schemeClr val="tx1"/>
          </a:solidFill>
        </p:spPr>
        <p:txBody>
          <a:bodyPr wrap="square" rtlCol="0">
            <a:spAutoFit/>
          </a:bodyPr>
          <a:lstStyle/>
          <a:p>
            <a:r>
              <a:rPr lang="en-US" altLang="zh-CN" dirty="0">
                <a:solidFill>
                  <a:srgbClr val="00CC00"/>
                </a:solidFill>
                <a:latin typeface="Consolas" panose="020B0609020204030204" pitchFamily="49" charset="0"/>
              </a:rPr>
              <a:t>// </a:t>
            </a:r>
            <a:r>
              <a:rPr lang="zh-CN" altLang="en-US" dirty="0">
                <a:solidFill>
                  <a:srgbClr val="00CC00"/>
                </a:solidFill>
                <a:latin typeface="Consolas" panose="020B0609020204030204" pitchFamily="49" charset="0"/>
              </a:rPr>
              <a:t>得到程序中所有正在运行的进程</a:t>
            </a:r>
          </a:p>
          <a:p>
            <a:r>
              <a:rPr lang="en-US" altLang="zh-CN" dirty="0">
                <a:solidFill>
                  <a:schemeClr val="bg1"/>
                </a:solidFill>
                <a:latin typeface="Consolas" panose="020B0609020204030204" pitchFamily="49" charset="0"/>
              </a:rPr>
              <a:t>Process[] </a:t>
            </a:r>
            <a:r>
              <a:rPr lang="en-US" altLang="zh-CN" dirty="0" err="1">
                <a:solidFill>
                  <a:schemeClr val="bg1"/>
                </a:solidFill>
                <a:latin typeface="Consolas" panose="020B0609020204030204" pitchFamily="49" charset="0"/>
              </a:rPr>
              <a:t>preo</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Process.GetProcesses</a:t>
            </a:r>
            <a:r>
              <a:rPr lang="en-US" altLang="zh-CN" dirty="0">
                <a:solidFill>
                  <a:schemeClr val="bg1"/>
                </a:solidFill>
                <a:latin typeface="Consolas" panose="020B0609020204030204" pitchFamily="49" charset="0"/>
              </a:rPr>
              <a:t>(); </a:t>
            </a:r>
            <a:endParaRPr lang="zh-CN" altLang="en-US" dirty="0">
              <a:solidFill>
                <a:schemeClr val="bg1"/>
              </a:solidFill>
              <a:latin typeface="Consolas" panose="020B0609020204030204" pitchFamily="49" charset="0"/>
            </a:endParaRPr>
          </a:p>
          <a:p>
            <a:r>
              <a:rPr lang="en-US" altLang="zh-CN" dirty="0" err="1">
                <a:solidFill>
                  <a:schemeClr val="bg1"/>
                </a:solidFill>
                <a:latin typeface="Consolas" panose="020B0609020204030204" pitchFamily="49" charset="0"/>
              </a:rPr>
              <a:t>foreach</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var</a:t>
            </a:r>
            <a:r>
              <a:rPr lang="en-US" altLang="zh-CN" dirty="0">
                <a:solidFill>
                  <a:schemeClr val="bg1"/>
                </a:solidFill>
                <a:latin typeface="Consolas" panose="020B0609020204030204" pitchFamily="49" charset="0"/>
              </a:rPr>
              <a:t> item in </a:t>
            </a:r>
            <a:r>
              <a:rPr lang="en-US" altLang="zh-CN" dirty="0" err="1">
                <a:solidFill>
                  <a:schemeClr val="bg1"/>
                </a:solidFill>
                <a:latin typeface="Consolas" panose="020B0609020204030204" pitchFamily="49" charset="0"/>
              </a:rPr>
              <a:t>preo</a:t>
            </a:r>
            <a:r>
              <a:rPr lang="en-US" altLang="zh-CN" dirty="0">
                <a:solidFill>
                  <a:schemeClr val="bg1"/>
                </a:solidFill>
                <a:latin typeface="Consolas" panose="020B0609020204030204" pitchFamily="49" charset="0"/>
              </a:rPr>
              <a:t>)</a:t>
            </a:r>
          </a:p>
          <a:p>
            <a:r>
              <a:rPr lang="en-US" altLang="zh-CN" dirty="0">
                <a:solidFill>
                  <a:schemeClr val="bg1"/>
                </a:solidFill>
                <a:latin typeface="Consolas" panose="020B0609020204030204" pitchFamily="49" charset="0"/>
              </a:rPr>
              <a:t>{</a:t>
            </a:r>
          </a:p>
          <a:p>
            <a:pPr lvl="1"/>
            <a:r>
              <a:rPr lang="en-US" altLang="zh-CN" dirty="0" err="1">
                <a:solidFill>
                  <a:schemeClr val="bg1"/>
                </a:solidFill>
                <a:latin typeface="Consolas" panose="020B0609020204030204" pitchFamily="49" charset="0"/>
              </a:rPr>
              <a:t>Console.WriteLine</a:t>
            </a:r>
            <a:r>
              <a:rPr lang="en-US" altLang="zh-CN" dirty="0">
                <a:solidFill>
                  <a:schemeClr val="bg1"/>
                </a:solidFill>
                <a:latin typeface="Consolas" panose="020B0609020204030204" pitchFamily="49" charset="0"/>
              </a:rPr>
              <a:t>(item);</a:t>
            </a:r>
          </a:p>
          <a:p>
            <a:pPr lvl="1"/>
            <a:r>
              <a:rPr lang="en-US" altLang="zh-CN" dirty="0" err="1">
                <a:solidFill>
                  <a:schemeClr val="bg1"/>
                </a:solidFill>
                <a:latin typeface="Consolas" panose="020B0609020204030204" pitchFamily="49" charset="0"/>
              </a:rPr>
              <a:t>item.Kill</a:t>
            </a:r>
            <a:r>
              <a:rPr lang="en-US" altLang="zh-CN" dirty="0">
                <a:solidFill>
                  <a:schemeClr val="bg1"/>
                </a:solidFill>
                <a:latin typeface="Consolas" panose="020B0609020204030204" pitchFamily="49" charset="0"/>
              </a:rPr>
              <a:t>(); </a:t>
            </a:r>
            <a:r>
              <a:rPr lang="en-US" altLang="zh-CN" dirty="0">
                <a:solidFill>
                  <a:srgbClr val="00CC00"/>
                </a:solidFill>
                <a:latin typeface="Consolas" panose="020B0609020204030204" pitchFamily="49" charset="0"/>
              </a:rPr>
              <a:t>//</a:t>
            </a:r>
            <a:r>
              <a:rPr lang="zh-CN" altLang="en-US" dirty="0">
                <a:solidFill>
                  <a:srgbClr val="00CC00"/>
                </a:solidFill>
                <a:latin typeface="Consolas" panose="020B0609020204030204" pitchFamily="49" charset="0"/>
              </a:rPr>
              <a:t>杀死进程 </a:t>
            </a:r>
          </a:p>
          <a:p>
            <a:r>
              <a:rPr lang="en-US" altLang="zh-CN" dirty="0">
                <a:solidFill>
                  <a:schemeClr val="bg1"/>
                </a:solidFill>
                <a:latin typeface="Consolas" panose="020B0609020204030204" pitchFamily="49" charset="0"/>
              </a:rPr>
              <a:t>} </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909925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6E8B74A-8704-474C-A16C-9A607D5849A0}"/>
              </a:ext>
            </a:extLst>
          </p:cNvPr>
          <p:cNvSpPr txBox="1">
            <a:spLocks noChangeArrowheads="1"/>
          </p:cNvSpPr>
          <p:nvPr/>
        </p:nvSpPr>
        <p:spPr bwMode="auto">
          <a:xfrm>
            <a:off x="1375577" y="774797"/>
            <a:ext cx="4890052"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sz="3600" kern="0" dirty="0"/>
              <a:t>工具实验</a:t>
            </a:r>
            <a:r>
              <a:rPr lang="en-US" altLang="zh-CN" sz="3600" kern="0" dirty="0"/>
              <a:t>(</a:t>
            </a:r>
            <a:r>
              <a:rPr lang="zh-CN" altLang="en-US" sz="3600" kern="0" dirty="0"/>
              <a:t>包管理工具</a:t>
            </a:r>
            <a:r>
              <a:rPr lang="en-US" altLang="zh-CN" sz="3600" kern="0" dirty="0"/>
              <a:t>)</a:t>
            </a:r>
            <a:r>
              <a:rPr lang="zh-CN" altLang="en-US" sz="3600" kern="0" dirty="0"/>
              <a:t>：</a:t>
            </a:r>
          </a:p>
        </p:txBody>
      </p:sp>
      <p:sp>
        <p:nvSpPr>
          <p:cNvPr id="3" name="Rectangle 3">
            <a:extLst>
              <a:ext uri="{FF2B5EF4-FFF2-40B4-BE49-F238E27FC236}">
                <a16:creationId xmlns:a16="http://schemas.microsoft.com/office/drawing/2014/main" id="{6EA3810D-4CA9-4ED6-AAD8-EBA77E6F05FD}"/>
              </a:ext>
            </a:extLst>
          </p:cNvPr>
          <p:cNvSpPr txBox="1">
            <a:spLocks noChangeArrowheads="1"/>
          </p:cNvSpPr>
          <p:nvPr/>
        </p:nvSpPr>
        <p:spPr bwMode="auto">
          <a:xfrm>
            <a:off x="2095949" y="1944522"/>
            <a:ext cx="9150549" cy="463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defTabSz="914400">
              <a:lnSpc>
                <a:spcPct val="125000"/>
              </a:lnSpc>
            </a:pPr>
            <a:r>
              <a:rPr lang="en-US" altLang="zh-CN" sz="3200" kern="0" dirty="0"/>
              <a:t>  </a:t>
            </a:r>
            <a:r>
              <a:rPr lang="en-US" altLang="zh-CN" sz="3200" kern="0" dirty="0" err="1"/>
              <a:t>winget</a:t>
            </a:r>
            <a:endParaRPr lang="en-US" altLang="zh-CN" sz="3200" kern="0" dirty="0"/>
          </a:p>
          <a:p>
            <a:pPr marL="0" indent="0" defTabSz="914400">
              <a:lnSpc>
                <a:spcPct val="125000"/>
              </a:lnSpc>
              <a:buNone/>
            </a:pPr>
            <a:r>
              <a:rPr lang="en-US" altLang="zh-CN" sz="1600" kern="0" dirty="0"/>
              <a:t>https://docs.microsoft.com/en-us/windows/package-manager/winget/</a:t>
            </a:r>
          </a:p>
          <a:p>
            <a:pPr marL="0" indent="0" defTabSz="914400">
              <a:lnSpc>
                <a:spcPct val="125000"/>
              </a:lnSpc>
              <a:buNone/>
            </a:pPr>
            <a:r>
              <a:rPr lang="en-US" altLang="zh-CN" sz="1600" kern="0" dirty="0"/>
              <a:t>https://github.com/microsoft/winget-cli/</a:t>
            </a:r>
          </a:p>
          <a:p>
            <a:pPr marL="0" indent="0" defTabSz="914400">
              <a:lnSpc>
                <a:spcPct val="125000"/>
              </a:lnSpc>
              <a:buNone/>
            </a:pPr>
            <a:endParaRPr lang="en-US" altLang="zh-CN" sz="1600" kern="0" dirty="0"/>
          </a:p>
          <a:p>
            <a:pPr defTabSz="914400">
              <a:lnSpc>
                <a:spcPct val="125000"/>
              </a:lnSpc>
            </a:pPr>
            <a:r>
              <a:rPr lang="zh-CN" altLang="en-US" sz="3200" kern="0" dirty="0"/>
              <a:t>  </a:t>
            </a:r>
            <a:r>
              <a:rPr lang="en-US" altLang="zh-CN" sz="3200" kern="0" dirty="0"/>
              <a:t>Scoop</a:t>
            </a:r>
            <a:r>
              <a:rPr lang="zh-CN" altLang="en-US" sz="3200" kern="0" dirty="0"/>
              <a:t> </a:t>
            </a:r>
            <a:r>
              <a:rPr lang="en-US" altLang="zh-CN" sz="3200" kern="0" dirty="0"/>
              <a:t>&amp;</a:t>
            </a:r>
            <a:r>
              <a:rPr lang="zh-CN" altLang="en-US" sz="3200" kern="0" dirty="0"/>
              <a:t> </a:t>
            </a:r>
            <a:r>
              <a:rPr lang="en-US" altLang="zh-CN" sz="3200" kern="0" dirty="0"/>
              <a:t>chocolatey </a:t>
            </a:r>
          </a:p>
          <a:p>
            <a:pPr marL="0" indent="0" defTabSz="914400">
              <a:lnSpc>
                <a:spcPct val="125000"/>
              </a:lnSpc>
              <a:buNone/>
            </a:pPr>
            <a:r>
              <a:rPr lang="en-US" altLang="zh-CN" sz="1600" kern="0" dirty="0"/>
              <a:t>https://github.com/principleWindows/scoop</a:t>
            </a:r>
          </a:p>
          <a:p>
            <a:pPr marL="0" indent="0" defTabSz="914400">
              <a:lnSpc>
                <a:spcPct val="125000"/>
              </a:lnSpc>
              <a:buNone/>
            </a:pPr>
            <a:r>
              <a:rPr lang="en-US" altLang="zh-CN" sz="1600" kern="0" dirty="0"/>
              <a:t>https://www.oschina.net/p/chocolatey?hmsr=aladdin1e1</a:t>
            </a:r>
            <a:endParaRPr lang="zh-CN" altLang="en-US" sz="1600" kern="0" dirty="0"/>
          </a:p>
        </p:txBody>
      </p:sp>
    </p:spTree>
    <p:extLst>
      <p:ext uri="{BB962C8B-B14F-4D97-AF65-F5344CB8AC3E}">
        <p14:creationId xmlns:p14="http://schemas.microsoft.com/office/powerpoint/2010/main" val="652700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6E8B74A-8704-474C-A16C-9A607D5849A0}"/>
              </a:ext>
            </a:extLst>
          </p:cNvPr>
          <p:cNvSpPr txBox="1">
            <a:spLocks noChangeArrowheads="1"/>
          </p:cNvSpPr>
          <p:nvPr/>
        </p:nvSpPr>
        <p:spPr bwMode="auto">
          <a:xfrm>
            <a:off x="1375577" y="774797"/>
            <a:ext cx="4890052"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sz="3600" kern="0" dirty="0"/>
              <a:t>工具实验：</a:t>
            </a:r>
          </a:p>
        </p:txBody>
      </p:sp>
      <p:sp>
        <p:nvSpPr>
          <p:cNvPr id="3" name="Rectangle 3">
            <a:extLst>
              <a:ext uri="{FF2B5EF4-FFF2-40B4-BE49-F238E27FC236}">
                <a16:creationId xmlns:a16="http://schemas.microsoft.com/office/drawing/2014/main" id="{6EA3810D-4CA9-4ED6-AAD8-EBA77E6F05FD}"/>
              </a:ext>
            </a:extLst>
          </p:cNvPr>
          <p:cNvSpPr txBox="1">
            <a:spLocks noChangeArrowheads="1"/>
          </p:cNvSpPr>
          <p:nvPr/>
        </p:nvSpPr>
        <p:spPr bwMode="auto">
          <a:xfrm>
            <a:off x="2095949" y="1944522"/>
            <a:ext cx="9150549" cy="463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defTabSz="914400">
              <a:lnSpc>
                <a:spcPct val="125000"/>
              </a:lnSpc>
            </a:pPr>
            <a:r>
              <a:rPr lang="zh-CN" altLang="en-US" sz="3200" kern="0" dirty="0"/>
              <a:t>  </a:t>
            </a:r>
            <a:r>
              <a:rPr lang="en-US" altLang="zh-CN" sz="3200" kern="0" dirty="0"/>
              <a:t>Pull Request</a:t>
            </a:r>
          </a:p>
          <a:p>
            <a:pPr defTabSz="914400">
              <a:lnSpc>
                <a:spcPct val="125000"/>
              </a:lnSpc>
            </a:pPr>
            <a:endParaRPr lang="en-US" altLang="zh-CN" sz="3200" kern="0" dirty="0"/>
          </a:p>
          <a:p>
            <a:pPr defTabSz="914400">
              <a:lnSpc>
                <a:spcPct val="125000"/>
              </a:lnSpc>
            </a:pPr>
            <a:r>
              <a:rPr lang="zh-CN" altLang="en-US" sz="3200" kern="0" dirty="0"/>
              <a:t>  </a:t>
            </a:r>
            <a:r>
              <a:rPr lang="en-US" altLang="zh-CN" sz="3200" kern="0" dirty="0"/>
              <a:t>DUMPBIN</a:t>
            </a:r>
          </a:p>
          <a:p>
            <a:pPr marL="0" indent="0" defTabSz="914400">
              <a:lnSpc>
                <a:spcPct val="125000"/>
              </a:lnSpc>
              <a:buNone/>
            </a:pPr>
            <a:r>
              <a:rPr lang="en-US" altLang="zh-CN" sz="1600" kern="0" dirty="0"/>
              <a:t>https://docs.microsoft.com/en-us/cpp/build/reference/dumpbin-reference?view=vs-2019</a:t>
            </a:r>
          </a:p>
          <a:p>
            <a:pPr marL="0" indent="0" defTabSz="914400">
              <a:lnSpc>
                <a:spcPct val="125000"/>
              </a:lnSpc>
              <a:buNone/>
            </a:pPr>
            <a:r>
              <a:rPr lang="en-US" altLang="zh-CN" sz="1600" kern="0" dirty="0"/>
              <a:t>https://www.cnblogs.com/zhaotianff/p/10637397.html</a:t>
            </a:r>
          </a:p>
          <a:p>
            <a:pPr defTabSz="914400">
              <a:lnSpc>
                <a:spcPct val="125000"/>
              </a:lnSpc>
            </a:pPr>
            <a:r>
              <a:rPr lang="zh-CN" altLang="en-US" sz="3200" kern="0" dirty="0"/>
              <a:t>  </a:t>
            </a:r>
            <a:r>
              <a:rPr lang="en-US" altLang="zh-CN" sz="3200" kern="0" dirty="0" err="1"/>
              <a:t>readelf</a:t>
            </a:r>
            <a:endParaRPr lang="en-US" altLang="zh-CN" sz="3200" kern="0" dirty="0"/>
          </a:p>
          <a:p>
            <a:pPr marL="0" indent="0" defTabSz="914400">
              <a:lnSpc>
                <a:spcPct val="125000"/>
              </a:lnSpc>
              <a:buNone/>
            </a:pPr>
            <a:r>
              <a:rPr lang="en-US" altLang="zh-CN" sz="1600" kern="0" dirty="0"/>
              <a:t>https://www.cnblogs.com/gatsby123/p/9750187.html</a:t>
            </a:r>
          </a:p>
          <a:p>
            <a:pPr marL="0" indent="0" defTabSz="914400">
              <a:lnSpc>
                <a:spcPct val="125000"/>
              </a:lnSpc>
              <a:buNone/>
            </a:pPr>
            <a:r>
              <a:rPr lang="en-US" altLang="zh-CN" sz="1600" kern="0" dirty="0" err="1"/>
              <a:t>objdump</a:t>
            </a:r>
            <a:r>
              <a:rPr lang="en-US" altLang="zh-CN" sz="1600" kern="0" dirty="0"/>
              <a:t>, nm</a:t>
            </a:r>
            <a:endParaRPr lang="zh-CN" altLang="en-US" sz="1600" kern="0" dirty="0"/>
          </a:p>
        </p:txBody>
      </p:sp>
    </p:spTree>
    <p:extLst>
      <p:ext uri="{BB962C8B-B14F-4D97-AF65-F5344CB8AC3E}">
        <p14:creationId xmlns:p14="http://schemas.microsoft.com/office/powerpoint/2010/main" val="15310256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235489162"/>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75898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598088569"/>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36507854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3498044" y="945954"/>
            <a:ext cx="5603461" cy="762000"/>
          </a:xfrm>
        </p:spPr>
        <p:txBody>
          <a:bodyPr>
            <a:normAutofit/>
          </a:bodyPr>
          <a:lstStyle/>
          <a:p>
            <a:pPr algn="ctr"/>
            <a:r>
              <a:rPr lang="en-US" altLang="zh-CN" dirty="0">
                <a:latin typeface="微软雅黑" panose="020B0503020204020204" pitchFamily="34" charset="-122"/>
                <a:ea typeface="微软雅黑" panose="020B0503020204020204" pitchFamily="34" charset="-122"/>
              </a:rPr>
              <a:t>2.2 </a:t>
            </a:r>
            <a:r>
              <a:rPr lang="zh-CN" altLang="en-US" dirty="0">
                <a:latin typeface="微软雅黑" panose="020B0503020204020204" pitchFamily="34" charset="-122"/>
                <a:ea typeface="微软雅黑" panose="020B0503020204020204" pitchFamily="34" charset="-122"/>
              </a:rPr>
              <a:t>进程间通信机制简介</a:t>
            </a:r>
            <a:endParaRPr lang="zh-CN" altLang="en-US" dirty="0"/>
          </a:p>
        </p:txBody>
      </p:sp>
      <p:sp>
        <p:nvSpPr>
          <p:cNvPr id="18436" name="Rectangle 3"/>
          <p:cNvSpPr>
            <a:spLocks noGrp="1" noChangeArrowheads="1"/>
          </p:cNvSpPr>
          <p:nvPr>
            <p:ph type="body" idx="1"/>
          </p:nvPr>
        </p:nvSpPr>
        <p:spPr>
          <a:xfrm>
            <a:off x="2130596" y="2277728"/>
            <a:ext cx="8742961" cy="2614672"/>
          </a:xfrm>
        </p:spPr>
        <p:txBody>
          <a:bodyPr>
            <a:normAutofit/>
          </a:bodyPr>
          <a:lstStyle/>
          <a:p>
            <a:pPr marL="0" indent="0" eaLnBrk="1" hangingPunct="1">
              <a:lnSpc>
                <a:spcPct val="125000"/>
              </a:lnSpc>
              <a:buNone/>
            </a:pPr>
            <a:r>
              <a:rPr lang="zh-CN" altLang="en-US" sz="2800" dirty="0">
                <a:latin typeface="微软雅黑" panose="020B0503020204020204" pitchFamily="34" charset="-122"/>
                <a:ea typeface="微软雅黑" panose="020B0503020204020204" pitchFamily="34" charset="-122"/>
              </a:rPr>
              <a:t>进程在运行时需要与其它进程通信</a:t>
            </a:r>
            <a:endParaRPr lang="en-US" altLang="zh-CN" sz="2800" dirty="0">
              <a:latin typeface="微软雅黑" panose="020B0503020204020204" pitchFamily="34" charset="-122"/>
              <a:ea typeface="微软雅黑" panose="020B0503020204020204" pitchFamily="34" charset="-122"/>
            </a:endParaRPr>
          </a:p>
          <a:p>
            <a:pPr marL="0" indent="0" eaLnBrk="1" hangingPunct="1">
              <a:lnSpc>
                <a:spcPct val="125000"/>
              </a:lnSpc>
              <a:buNone/>
            </a:pPr>
            <a:r>
              <a:rPr lang="en-US" altLang="zh-CN" sz="2800" dirty="0">
                <a:latin typeface="微软雅黑" panose="020B0503020204020204" pitchFamily="34" charset="-122"/>
                <a:ea typeface="微软雅黑" panose="020B0503020204020204" pitchFamily="34" charset="-122"/>
              </a:rPr>
              <a:t>WINDOWS </a:t>
            </a:r>
            <a:r>
              <a:rPr lang="zh-CN" altLang="en-US" sz="2800" dirty="0">
                <a:latin typeface="微软雅黑" panose="020B0503020204020204" pitchFamily="34" charset="-122"/>
                <a:ea typeface="微软雅黑" panose="020B0503020204020204" pitchFamily="34" charset="-122"/>
              </a:rPr>
              <a:t>进程间数据共享和通信的机制：</a:t>
            </a:r>
            <a:endParaRPr lang="en-US" altLang="zh-CN" sz="28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2400" dirty="0"/>
              <a:t> </a:t>
            </a:r>
            <a:r>
              <a:rPr lang="en-US" altLang="zh-CN" sz="2400" dirty="0"/>
              <a:t>IPC (</a:t>
            </a:r>
            <a:r>
              <a:rPr lang="en-US" altLang="zh-CN" sz="2400" dirty="0">
                <a:solidFill>
                  <a:srgbClr val="00CC00"/>
                </a:solidFill>
              </a:rPr>
              <a:t>I</a:t>
            </a:r>
            <a:r>
              <a:rPr lang="en-US" altLang="zh-CN" sz="2400" dirty="0"/>
              <a:t>nter-</a:t>
            </a:r>
            <a:r>
              <a:rPr lang="en-US" altLang="zh-CN" sz="2400" dirty="0">
                <a:solidFill>
                  <a:srgbClr val="00CC00"/>
                </a:solidFill>
              </a:rPr>
              <a:t>P</a:t>
            </a:r>
            <a:r>
              <a:rPr lang="en-US" altLang="zh-CN" sz="2400" dirty="0"/>
              <a:t>rocess </a:t>
            </a:r>
            <a:r>
              <a:rPr lang="en-US" altLang="zh-CN" sz="2400" dirty="0">
                <a:solidFill>
                  <a:srgbClr val="00CC00"/>
                </a:solidFill>
              </a:rPr>
              <a:t>C</a:t>
            </a:r>
            <a:r>
              <a:rPr lang="en-US" altLang="zh-CN" sz="2400" dirty="0"/>
              <a:t>ommunications)</a:t>
            </a:r>
          </a:p>
          <a:p>
            <a:pPr lvl="1">
              <a:lnSpc>
                <a:spcPct val="125000"/>
              </a:lnSpc>
              <a:buFont typeface="Wingdings" panose="05000000000000000000" pitchFamily="2" charset="2"/>
              <a:buChar char="Ø"/>
            </a:pPr>
            <a:r>
              <a:rPr lang="en-US" altLang="zh-CN" sz="2400" dirty="0"/>
              <a:t> IPC </a:t>
            </a:r>
            <a:r>
              <a:rPr lang="zh-CN" altLang="en-US" sz="2400" dirty="0"/>
              <a:t>经常使用</a:t>
            </a:r>
            <a:r>
              <a:rPr lang="en-US" altLang="zh-CN" sz="2400" dirty="0"/>
              <a:t>C/S</a:t>
            </a:r>
            <a:r>
              <a:rPr lang="zh-CN" altLang="en-US" sz="2400" dirty="0"/>
              <a:t>模式</a:t>
            </a:r>
          </a:p>
        </p:txBody>
      </p:sp>
    </p:spTree>
    <p:extLst>
      <p:ext uri="{BB962C8B-B14F-4D97-AF65-F5344CB8AC3E}">
        <p14:creationId xmlns:p14="http://schemas.microsoft.com/office/powerpoint/2010/main" val="2296290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186283" y="1024982"/>
            <a:ext cx="5562600" cy="795338"/>
          </a:xfrm>
        </p:spPr>
        <p:txBody>
          <a:bodyPr>
            <a:normAutofit/>
          </a:bodyPr>
          <a:lstStyle/>
          <a:p>
            <a:pPr algn="ctr"/>
            <a:r>
              <a:rPr lang="zh-CN" altLang="en-US" sz="3200" dirty="0"/>
              <a:t>通信目的及数据传输量考虑</a:t>
            </a:r>
          </a:p>
        </p:txBody>
      </p:sp>
      <p:sp>
        <p:nvSpPr>
          <p:cNvPr id="20484" name="Rectangle 3"/>
          <p:cNvSpPr>
            <a:spLocks noGrp="1" noChangeArrowheads="1"/>
          </p:cNvSpPr>
          <p:nvPr>
            <p:ph type="body" idx="4294967295"/>
          </p:nvPr>
        </p:nvSpPr>
        <p:spPr>
          <a:xfrm>
            <a:off x="2862470" y="2259635"/>
            <a:ext cx="8775700" cy="2600325"/>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高级通信（</a:t>
            </a:r>
            <a:r>
              <a:rPr lang="en-US" altLang="zh-CN" sz="2800" dirty="0">
                <a:latin typeface="微软雅黑" panose="020B0503020204020204" pitchFamily="34" charset="-122"/>
                <a:ea typeface="微软雅黑" panose="020B0503020204020204" pitchFamily="34" charset="-122"/>
              </a:rPr>
              <a:t>IPC</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dirty="0">
                <a:latin typeface="微软雅黑" panose="020B0503020204020204" pitchFamily="34" charset="-122"/>
                <a:ea typeface="微软雅黑" panose="020B0503020204020204" pitchFamily="34" charset="-122"/>
              </a:rPr>
              <a:t>传输的数据量大，超过几十个字节</a:t>
            </a:r>
            <a:endParaRPr lang="en-US" altLang="zh-CN" sz="26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低级通信（同步控制）</a:t>
            </a:r>
            <a:endParaRPr lang="en-US" altLang="zh-CN" sz="28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dirty="0">
                <a:latin typeface="微软雅黑" panose="020B0503020204020204" pitchFamily="34" charset="-122"/>
                <a:ea typeface="微软雅黑" panose="020B0503020204020204" pitchFamily="34" charset="-122"/>
              </a:rPr>
              <a:t>传输的数据量小，少于数个字节，或仅是位单位</a:t>
            </a:r>
          </a:p>
        </p:txBody>
      </p:sp>
    </p:spTree>
    <p:extLst>
      <p:ext uri="{BB962C8B-B14F-4D97-AF65-F5344CB8AC3E}">
        <p14:creationId xmlns:p14="http://schemas.microsoft.com/office/powerpoint/2010/main" val="5390630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3232195" y="1026326"/>
            <a:ext cx="5508398" cy="554037"/>
          </a:xfrm>
        </p:spPr>
        <p:txBody>
          <a:bodyPr>
            <a:normAutofit fontScale="90000"/>
          </a:bodyPr>
          <a:lstStyle/>
          <a:p>
            <a:pPr algn="ctr" eaLnBrk="1" hangingPunct="1"/>
            <a:r>
              <a:rPr lang="zh-CN" altLang="en-US" dirty="0"/>
              <a:t>进程间通信方法分类</a:t>
            </a:r>
          </a:p>
        </p:txBody>
      </p:sp>
      <p:sp>
        <p:nvSpPr>
          <p:cNvPr id="19460" name="Rectangle 3"/>
          <p:cNvSpPr>
            <a:spLocks noGrp="1" noChangeArrowheads="1"/>
          </p:cNvSpPr>
          <p:nvPr>
            <p:ph type="body" idx="4294967295"/>
          </p:nvPr>
        </p:nvSpPr>
        <p:spPr>
          <a:xfrm>
            <a:off x="2240681" y="2177064"/>
            <a:ext cx="8535987" cy="3944938"/>
          </a:xfrm>
        </p:spPr>
        <p:txBody>
          <a:bodyPr>
            <a:normAutofit/>
          </a:bodyPr>
          <a:lstStyle/>
          <a:p>
            <a:pPr marL="0" indent="0" eaLnBrk="1" hangingPunct="1">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共享内存（剪贴板、</a:t>
            </a:r>
            <a:r>
              <a:rPr lang="en-US" altLang="zh-CN" sz="2800" dirty="0">
                <a:latin typeface="微软雅黑" panose="020B0503020204020204" pitchFamily="34" charset="-122"/>
                <a:ea typeface="微软雅黑" panose="020B0503020204020204" pitchFamily="34" charset="-122"/>
              </a:rPr>
              <a:t>COM</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DLL</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DDE</a:t>
            </a:r>
            <a:r>
              <a:rPr lang="zh-CN" altLang="en-US" sz="2800" dirty="0">
                <a:latin typeface="微软雅黑" panose="020B0503020204020204" pitchFamily="34" charset="-122"/>
                <a:ea typeface="微软雅黑" panose="020B0503020204020204" pitchFamily="34" charset="-122"/>
              </a:rPr>
              <a:t>、文件映射）</a:t>
            </a:r>
            <a:endParaRPr lang="en-US" altLang="zh-CN" sz="2800" dirty="0">
              <a:latin typeface="微软雅黑" panose="020B0503020204020204" pitchFamily="34" charset="-122"/>
              <a:ea typeface="微软雅黑" panose="020B0503020204020204" pitchFamily="34" charset="-122"/>
            </a:endParaRPr>
          </a:p>
          <a:p>
            <a:pPr marL="0" indent="0">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消息 </a:t>
            </a:r>
            <a:r>
              <a:rPr lang="en-US" altLang="zh-CN" sz="2800" dirty="0">
                <a:latin typeface="微软雅黑" panose="020B0503020204020204" pitchFamily="34" charset="-122"/>
                <a:ea typeface="微软雅黑" panose="020B0503020204020204" pitchFamily="34" charset="-122"/>
              </a:rPr>
              <a:t>WM_COPYDATA</a:t>
            </a:r>
          </a:p>
          <a:p>
            <a:pPr marL="0" indent="0" eaLnBrk="1" hangingPunct="1">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邮槽</a:t>
            </a:r>
          </a:p>
          <a:p>
            <a:pPr marL="0" indent="0" eaLnBrk="1" hangingPunct="1">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管道，分有名管道与无名管道、进程重定向</a:t>
            </a:r>
          </a:p>
          <a:p>
            <a:pPr marL="0" indent="0" eaLnBrk="1" hangingPunct="1">
              <a:buNone/>
            </a:pPr>
            <a:r>
              <a:rPr lang="en-US" altLang="zh-CN" sz="2800" dirty="0">
                <a:latin typeface="微软雅黑" panose="020B0503020204020204" pitchFamily="34" charset="-122"/>
                <a:ea typeface="微软雅黑" panose="020B0503020204020204" pitchFamily="34" charset="-122"/>
              </a:rPr>
              <a:t>5. Windows</a:t>
            </a:r>
            <a:r>
              <a:rPr lang="zh-CN" altLang="en-US" sz="2800" dirty="0">
                <a:latin typeface="微软雅黑" panose="020B0503020204020204" pitchFamily="34" charset="-122"/>
                <a:ea typeface="微软雅黑" panose="020B0503020204020204" pitchFamily="34" charset="-122"/>
              </a:rPr>
              <a:t>套接字</a:t>
            </a:r>
          </a:p>
          <a:p>
            <a:pPr marL="0" indent="0" eaLnBrk="1" hangingPunct="1">
              <a:buNone/>
            </a:pPr>
            <a:r>
              <a:rPr lang="en-US" altLang="zh-CN" sz="2800" dirty="0">
                <a:latin typeface="微软雅黑" panose="020B0503020204020204" pitchFamily="34" charset="-122"/>
                <a:ea typeface="微软雅黑" panose="020B0503020204020204" pitchFamily="34" charset="-122"/>
              </a:rPr>
              <a:t>6. NetBIOS</a:t>
            </a:r>
            <a:r>
              <a:rPr lang="zh-CN" altLang="en-US" sz="2800" dirty="0">
                <a:latin typeface="微软雅黑" panose="020B0503020204020204" pitchFamily="34" charset="-122"/>
                <a:ea typeface="微软雅黑" panose="020B0503020204020204" pitchFamily="34" charset="-122"/>
              </a:rPr>
              <a:t>特殊的网络应用</a:t>
            </a:r>
            <a:endParaRPr lang="en-US" altLang="zh-CN" sz="2800" dirty="0">
              <a:latin typeface="微软雅黑" panose="020B0503020204020204" pitchFamily="34" charset="-122"/>
              <a:ea typeface="微软雅黑" panose="020B0503020204020204" pitchFamily="34" charset="-122"/>
            </a:endParaRPr>
          </a:p>
          <a:p>
            <a:pPr marL="0" indent="0" eaLnBrk="1" hangingPunct="1">
              <a:buNone/>
            </a:pPr>
            <a:endParaRPr lang="en-US" altLang="zh-CN" sz="2800" dirty="0">
              <a:latin typeface="微软雅黑" panose="020B0503020204020204" pitchFamily="34" charset="-122"/>
              <a:ea typeface="微软雅黑" panose="020B0503020204020204" pitchFamily="34" charset="-122"/>
            </a:endParaRPr>
          </a:p>
        </p:txBody>
      </p:sp>
      <p:sp>
        <p:nvSpPr>
          <p:cNvPr id="2" name="圆角矩形标注 1"/>
          <p:cNvSpPr/>
          <p:nvPr/>
        </p:nvSpPr>
        <p:spPr>
          <a:xfrm>
            <a:off x="3940150" y="3184827"/>
            <a:ext cx="4092489" cy="418743"/>
          </a:xfrm>
          <a:prstGeom prst="wedgeRoundRectCallout">
            <a:avLst>
              <a:gd name="adj1" fmla="val -56102"/>
              <a:gd name="adj2" fmla="val 23051"/>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广播长度不超</a:t>
            </a:r>
            <a:r>
              <a:rPr lang="en-US" altLang="zh-CN" dirty="0"/>
              <a:t>400</a:t>
            </a:r>
            <a:r>
              <a:rPr lang="zh-CN" altLang="en-US" dirty="0"/>
              <a:t>字节，数据报会丢失</a:t>
            </a:r>
          </a:p>
        </p:txBody>
      </p:sp>
      <p:sp>
        <p:nvSpPr>
          <p:cNvPr id="7" name="圆角矩形标注 6"/>
          <p:cNvSpPr/>
          <p:nvPr/>
        </p:nvSpPr>
        <p:spPr>
          <a:xfrm>
            <a:off x="6683602" y="4401961"/>
            <a:ext cx="3091415" cy="418743"/>
          </a:xfrm>
          <a:prstGeom prst="wedgeRoundRectCallout">
            <a:avLst>
              <a:gd name="adj1" fmla="val -39386"/>
              <a:gd name="adj2" fmla="val -109176"/>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相对简单的接口，但不宜多进程通信</a:t>
            </a:r>
          </a:p>
        </p:txBody>
      </p:sp>
    </p:spTree>
    <p:extLst>
      <p:ext uri="{BB962C8B-B14F-4D97-AF65-F5344CB8AC3E}">
        <p14:creationId xmlns:p14="http://schemas.microsoft.com/office/powerpoint/2010/main" val="29310834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4177141" y="786957"/>
            <a:ext cx="5080883" cy="795338"/>
          </a:xfrm>
        </p:spPr>
        <p:txBody>
          <a:bodyPr/>
          <a:lstStyle/>
          <a:p>
            <a:pPr algn="ctr" eaLnBrk="1" hangingPunct="1"/>
            <a:r>
              <a:rPr lang="en-US" altLang="zh-CN" dirty="0"/>
              <a:t>IPC</a:t>
            </a:r>
            <a:r>
              <a:rPr lang="zh-CN" altLang="en-US" dirty="0"/>
              <a:t>需要考虑内容</a:t>
            </a:r>
          </a:p>
        </p:txBody>
      </p:sp>
      <p:sp>
        <p:nvSpPr>
          <p:cNvPr id="20484" name="Rectangle 3"/>
          <p:cNvSpPr>
            <a:spLocks noGrp="1" noChangeArrowheads="1"/>
          </p:cNvSpPr>
          <p:nvPr>
            <p:ph type="body" idx="4294967295"/>
          </p:nvPr>
        </p:nvSpPr>
        <p:spPr>
          <a:xfrm>
            <a:off x="2329732" y="1758701"/>
            <a:ext cx="8775700" cy="4875213"/>
          </a:xfrm>
        </p:spPr>
        <p:txBody>
          <a:bodyPr>
            <a:normAutofit/>
          </a:bodyPr>
          <a:lstStyle/>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进程是否会通过网络与其它机器上的进程通信，仅使用本机通信机制是否满足应用需求；</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通信中的进程是否是处于不同的操作系统平台例如</a:t>
            </a:r>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与</a:t>
            </a:r>
            <a:r>
              <a:rPr lang="en-US" altLang="zh-CN" sz="2800" dirty="0">
                <a:latin typeface="微软雅黑" panose="020B0503020204020204" pitchFamily="34" charset="-122"/>
                <a:ea typeface="微软雅黑" panose="020B0503020204020204" pitchFamily="34" charset="-122"/>
              </a:rPr>
              <a:t>UNIX</a:t>
            </a:r>
            <a:r>
              <a:rPr lang="zh-CN" altLang="en-US" sz="2800" dirty="0">
                <a:latin typeface="微软雅黑" panose="020B0503020204020204" pitchFamily="34" charset="-122"/>
                <a:ea typeface="微软雅黑" panose="020B0503020204020204" pitchFamily="34" charset="-122"/>
              </a:rPr>
              <a:t>平台；</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有些进程通信机制是只用于图形化窗体界面的，而不适用于控制台程序；</a:t>
            </a:r>
            <a:endParaRPr lang="en-US" altLang="zh-CN" sz="2800" dirty="0">
              <a:latin typeface="微软雅黑" panose="020B0503020204020204" pitchFamily="34" charset="-122"/>
              <a:ea typeface="微软雅黑" panose="020B0503020204020204" pitchFamily="34" charset="-122"/>
            </a:endParaRP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通信目的是用于同步控制还是数据的传送</a:t>
            </a:r>
            <a:r>
              <a:rPr lang="en-US" altLang="zh-CN" sz="2800" dirty="0">
                <a:latin typeface="微软雅黑" panose="020B0503020204020204" pitchFamily="34" charset="-122"/>
                <a:ea typeface="微软雅黑" panose="020B0503020204020204" pitchFamily="34" charset="-122"/>
              </a:rPr>
              <a:t>;</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数据传输量考虑；</a:t>
            </a:r>
          </a:p>
        </p:txBody>
      </p:sp>
    </p:spTree>
    <p:extLst>
      <p:ext uri="{BB962C8B-B14F-4D97-AF65-F5344CB8AC3E}">
        <p14:creationId xmlns:p14="http://schemas.microsoft.com/office/powerpoint/2010/main" val="9436724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4222197" y="1116898"/>
            <a:ext cx="4660406" cy="796925"/>
          </a:xfrm>
        </p:spPr>
        <p:txBody>
          <a:bodyPr/>
          <a:lstStyle/>
          <a:p>
            <a:pPr algn="ctr" eaLnBrk="1" hangingPunct="1"/>
            <a:r>
              <a:rPr lang="en-US" altLang="zh-CN" dirty="0"/>
              <a:t>IPC</a:t>
            </a:r>
            <a:r>
              <a:rPr lang="zh-CN" altLang="en-US" dirty="0"/>
              <a:t>是否需要网络</a:t>
            </a:r>
          </a:p>
        </p:txBody>
      </p:sp>
      <p:sp>
        <p:nvSpPr>
          <p:cNvPr id="5" name="圆角矩形 4"/>
          <p:cNvSpPr/>
          <p:nvPr/>
        </p:nvSpPr>
        <p:spPr>
          <a:xfrm>
            <a:off x="4361858" y="2486073"/>
            <a:ext cx="2190542" cy="3720488"/>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660406" y="3021860"/>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文件</a:t>
            </a:r>
          </a:p>
        </p:txBody>
      </p:sp>
      <p:sp>
        <p:nvSpPr>
          <p:cNvPr id="7" name="文本框 6"/>
          <p:cNvSpPr txBox="1"/>
          <p:nvPr/>
        </p:nvSpPr>
        <p:spPr>
          <a:xfrm>
            <a:off x="4414554" y="2533172"/>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仅适用本机内</a:t>
            </a:r>
          </a:p>
        </p:txBody>
      </p:sp>
      <p:sp>
        <p:nvSpPr>
          <p:cNvPr id="8" name="圆角矩形 7"/>
          <p:cNvSpPr/>
          <p:nvPr/>
        </p:nvSpPr>
        <p:spPr>
          <a:xfrm>
            <a:off x="4660406" y="3495302"/>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剪切板</a:t>
            </a:r>
          </a:p>
        </p:txBody>
      </p:sp>
      <p:sp>
        <p:nvSpPr>
          <p:cNvPr id="10" name="圆角矩形 9"/>
          <p:cNvSpPr/>
          <p:nvPr/>
        </p:nvSpPr>
        <p:spPr>
          <a:xfrm>
            <a:off x="7227312" y="2486073"/>
            <a:ext cx="2084022" cy="2540812"/>
          </a:xfrm>
          <a:prstGeom prst="roundRect">
            <a:avLst>
              <a:gd name="adj" fmla="val 7199"/>
            </a:avLst>
          </a:prstGeom>
          <a:solidFill>
            <a:schemeClr val="accent3">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7491344" y="302185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邮槽</a:t>
            </a:r>
          </a:p>
        </p:txBody>
      </p:sp>
      <p:sp>
        <p:nvSpPr>
          <p:cNvPr id="12" name="文本框 11"/>
          <p:cNvSpPr txBox="1"/>
          <p:nvPr/>
        </p:nvSpPr>
        <p:spPr>
          <a:xfrm>
            <a:off x="7280008" y="2533171"/>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采用网络连接</a:t>
            </a:r>
          </a:p>
        </p:txBody>
      </p:sp>
      <p:sp>
        <p:nvSpPr>
          <p:cNvPr id="13" name="圆角矩形 12"/>
          <p:cNvSpPr/>
          <p:nvPr/>
        </p:nvSpPr>
        <p:spPr>
          <a:xfrm>
            <a:off x="7491344" y="347077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套接字</a:t>
            </a:r>
          </a:p>
        </p:txBody>
      </p:sp>
      <p:sp>
        <p:nvSpPr>
          <p:cNvPr id="14" name="圆角矩形 13"/>
          <p:cNvSpPr/>
          <p:nvPr/>
        </p:nvSpPr>
        <p:spPr>
          <a:xfrm>
            <a:off x="4660406" y="3947832"/>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无名管道</a:t>
            </a:r>
          </a:p>
        </p:txBody>
      </p:sp>
      <p:sp>
        <p:nvSpPr>
          <p:cNvPr id="15" name="圆角矩形 14"/>
          <p:cNvSpPr/>
          <p:nvPr/>
        </p:nvSpPr>
        <p:spPr>
          <a:xfrm>
            <a:off x="7491344" y="3947831"/>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有名管道</a:t>
            </a:r>
          </a:p>
        </p:txBody>
      </p:sp>
      <p:sp>
        <p:nvSpPr>
          <p:cNvPr id="16" name="圆角矩形 15"/>
          <p:cNvSpPr/>
          <p:nvPr/>
        </p:nvSpPr>
        <p:spPr>
          <a:xfrm>
            <a:off x="7499513" y="4424883"/>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NetBios</a:t>
            </a:r>
            <a:endParaRPr lang="zh-CN" altLang="en-US">
              <a:latin typeface="微软雅黑" panose="020B0503020204020204" pitchFamily="34" charset="-122"/>
              <a:ea typeface="微软雅黑" panose="020B0503020204020204" pitchFamily="34" charset="-122"/>
            </a:endParaRPr>
          </a:p>
        </p:txBody>
      </p:sp>
      <p:sp>
        <p:nvSpPr>
          <p:cNvPr id="17" name="圆角矩形 16"/>
          <p:cNvSpPr/>
          <p:nvPr/>
        </p:nvSpPr>
        <p:spPr>
          <a:xfrm>
            <a:off x="4660406" y="4418280"/>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事件对象</a:t>
            </a:r>
          </a:p>
        </p:txBody>
      </p:sp>
      <p:sp>
        <p:nvSpPr>
          <p:cNvPr id="18" name="圆角矩形 17"/>
          <p:cNvSpPr/>
          <p:nvPr/>
        </p:nvSpPr>
        <p:spPr>
          <a:xfrm>
            <a:off x="4695239" y="4949507"/>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消息队列</a:t>
            </a:r>
          </a:p>
        </p:txBody>
      </p:sp>
      <p:sp>
        <p:nvSpPr>
          <p:cNvPr id="19" name="圆角矩形 18"/>
          <p:cNvSpPr/>
          <p:nvPr/>
        </p:nvSpPr>
        <p:spPr>
          <a:xfrm>
            <a:off x="4695239" y="5452853"/>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进程重定向</a:t>
            </a:r>
          </a:p>
        </p:txBody>
      </p:sp>
    </p:spTree>
    <p:extLst>
      <p:ext uri="{BB962C8B-B14F-4D97-AF65-F5344CB8AC3E}">
        <p14:creationId xmlns:p14="http://schemas.microsoft.com/office/powerpoint/2010/main" val="2847796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160647611"/>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19461841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443055439"/>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81447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997227107"/>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598486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86075" y="1536333"/>
            <a:ext cx="6511925" cy="796925"/>
          </a:xfrm>
        </p:spPr>
        <p:txBody>
          <a:bodyPr>
            <a:normAutofit fontScale="90000"/>
          </a:bodyPr>
          <a:lstStyle/>
          <a:p>
            <a:pPr algn="ctr" eaLnBrk="1" hangingPunct="1"/>
            <a:r>
              <a:rPr lang="en-US" altLang="zh-CN" dirty="0"/>
              <a:t>2.3 </a:t>
            </a:r>
            <a:r>
              <a:rPr lang="zh-CN" altLang="en-US" dirty="0"/>
              <a:t>消息机制实现进程通讯</a:t>
            </a:r>
          </a:p>
        </p:txBody>
      </p:sp>
      <p:sp>
        <p:nvSpPr>
          <p:cNvPr id="2" name="矩形 1"/>
          <p:cNvSpPr/>
          <p:nvPr/>
        </p:nvSpPr>
        <p:spPr>
          <a:xfrm>
            <a:off x="89229" y="3166202"/>
            <a:ext cx="7818638" cy="246221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lP</a:t>
            </a:r>
            <a:r>
              <a:rPr lang="en-US" altLang="zh-CN" dirty="0">
                <a:solidFill>
                  <a:schemeClr val="bg1"/>
                </a:solidFill>
                <a:latin typeface="Consolas" panose="020B0609020204030204" pitchFamily="49" charset="0"/>
              </a:rPr>
              <a:t>);</a:t>
            </a:r>
          </a:p>
          <a:p>
            <a:endParaRPr lang="en-US" altLang="zh-CN" dirty="0">
              <a:solidFill>
                <a:schemeClr val="bg1"/>
              </a:solidFill>
              <a:latin typeface="Consolas" panose="020B0609020204030204" pitchFamily="49" charset="0"/>
            </a:endParaRPr>
          </a:p>
          <a:p>
            <a:r>
              <a:rPr lang="en-US" altLang="zh-CN" dirty="0">
                <a:solidFill>
                  <a:srgbClr val="00CC00"/>
                </a:solidFill>
                <a:latin typeface="Consolas" panose="020B0609020204030204" pitchFamily="49" charset="0"/>
              </a:rPr>
              <a:t>// </a:t>
            </a:r>
            <a:r>
              <a:rPr lang="zh-CN" altLang="en-US" dirty="0">
                <a:solidFill>
                  <a:srgbClr val="00CC00"/>
                </a:solidFill>
                <a:latin typeface="Consolas" panose="020B0609020204030204" pitchFamily="49" charset="0"/>
              </a:rPr>
              <a:t>或</a:t>
            </a:r>
            <a:endParaRPr lang="en-US" altLang="zh-CN" dirty="0">
              <a:solidFill>
                <a:srgbClr val="00CC00"/>
              </a:solidFill>
              <a:latin typeface="Consolas" panose="020B0609020204030204" pitchFamily="49" charset="0"/>
            </a:endParaRPr>
          </a:p>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t>
            </a:r>
            <a:r>
              <a:rPr lang="en-US" altLang="zh-CN" dirty="0">
                <a:solidFill>
                  <a:schemeClr val="bg1"/>
                </a:solidFill>
                <a:latin typeface="Consolas" panose="020B0609020204030204" pitchFamily="49" charset="0"/>
              </a:rPr>
              <a:t>, ref COPYDATASTRUCT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a:t>
            </a:r>
          </a:p>
          <a:p>
            <a:endParaRPr lang="en-US" altLang="zh-CN" dirty="0">
              <a:solidFill>
                <a:schemeClr val="bg1"/>
              </a:solidFill>
              <a:latin typeface="Consolas" panose="020B0609020204030204" pitchFamily="49" charset="0"/>
            </a:endParaRPr>
          </a:p>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PostMessage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PostMessage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t>
            </a:r>
            <a:r>
              <a:rPr lang="en-US" altLang="zh-CN" dirty="0">
                <a:solidFill>
                  <a:schemeClr val="bg1"/>
                </a:solidFill>
                <a:latin typeface="Consolas" panose="020B0609020204030204" pitchFamily="49" charset="0"/>
              </a:rPr>
              <a:t>, ref COPYDATASTRUCT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a:t>
            </a:r>
          </a:p>
        </p:txBody>
      </p:sp>
      <p:sp>
        <p:nvSpPr>
          <p:cNvPr id="3" name="矩形 2"/>
          <p:cNvSpPr/>
          <p:nvPr/>
        </p:nvSpPr>
        <p:spPr>
          <a:xfrm>
            <a:off x="8079730" y="3166202"/>
            <a:ext cx="4002206" cy="246221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ea typeface="新宋体" panose="02010609030101010101" pitchFamily="49" charset="-122"/>
              </a:rPr>
              <a:t>#region </a:t>
            </a:r>
            <a:r>
              <a:rPr lang="zh-CN" altLang="en-US" dirty="0">
                <a:solidFill>
                  <a:schemeClr val="bg1"/>
                </a:solidFill>
                <a:latin typeface="Consolas" panose="020B0609020204030204" pitchFamily="49" charset="0"/>
                <a:ea typeface="新宋体" panose="02010609030101010101" pitchFamily="49" charset="-122"/>
              </a:rPr>
              <a:t>定义结构体</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endParaRPr lang="en-US" altLang="zh-CN"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dwData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cbData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MarshalAs</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UnmanagedType</a:t>
            </a:r>
            <a:r>
              <a:rPr lang="en-US" altLang="zh-CN" dirty="0" err="1">
                <a:solidFill>
                  <a:schemeClr val="bg1"/>
                </a:solidFill>
                <a:latin typeface="Consolas" panose="020B0609020204030204" pitchFamily="49" charset="0"/>
                <a:ea typeface="新宋体" panose="02010609030101010101" pitchFamily="49" charset="-122"/>
              </a:rPr>
              <a:t>.LPStr</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lpData</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endregion</a:t>
            </a:r>
            <a:endParaRPr lang="en-US" altLang="zh-CN" dirty="0">
              <a:solidFill>
                <a:schemeClr val="bg1"/>
              </a:solidFill>
              <a:latin typeface="Consolas" panose="020B0609020204030204" pitchFamily="49" charset="0"/>
              <a:ea typeface="新宋体" panose="02010609030101010101" pitchFamily="49" charset="-122"/>
            </a:endParaRPr>
          </a:p>
          <a:p>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2710482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1339737" y="1246063"/>
            <a:ext cx="9828213" cy="796925"/>
          </a:xfrm>
        </p:spPr>
        <p:txBody>
          <a:bodyPr>
            <a:normAutofit/>
          </a:bodyPr>
          <a:lstStyle/>
          <a:p>
            <a:pPr algn="ctr" eaLnBrk="1" hangingPunct="1"/>
            <a:r>
              <a:rPr lang="zh-CN" altLang="en-US" sz="2800" dirty="0"/>
              <a:t>发送消息实现进程通讯：</a:t>
            </a:r>
            <a:r>
              <a:rPr lang="en-US" altLang="zh-CN" sz="2800" dirty="0" err="1">
                <a:latin typeface="Consolas" panose="020B0609020204030204" pitchFamily="49" charset="0"/>
              </a:rPr>
              <a:t>SendMessage</a:t>
            </a:r>
            <a:r>
              <a:rPr lang="en-US" altLang="zh-CN" sz="2800" dirty="0"/>
              <a:t> </a:t>
            </a:r>
            <a:r>
              <a:rPr lang="zh-CN" altLang="en-US" sz="2800" dirty="0"/>
              <a:t>？</a:t>
            </a:r>
            <a:r>
              <a:rPr lang="en-US" altLang="zh-CN" sz="2800" dirty="0" err="1">
                <a:latin typeface="Consolas" panose="020B0609020204030204" pitchFamily="49" charset="0"/>
              </a:rPr>
              <a:t>PostMessage</a:t>
            </a:r>
            <a:endParaRPr lang="zh-CN" altLang="en-US" sz="2800" dirty="0">
              <a:latin typeface="Consolas" panose="020B0609020204030204" pitchFamily="49" charset="0"/>
            </a:endParaRPr>
          </a:p>
        </p:txBody>
      </p:sp>
      <p:sp>
        <p:nvSpPr>
          <p:cNvPr id="5" name="文本框 4"/>
          <p:cNvSpPr txBox="1"/>
          <p:nvPr/>
        </p:nvSpPr>
        <p:spPr>
          <a:xfrm>
            <a:off x="1503081" y="2284995"/>
            <a:ext cx="9501521" cy="1407648"/>
          </a:xfrm>
          <a:prstGeom prst="rect">
            <a:avLst/>
          </a:prstGeom>
          <a:noFill/>
        </p:spPr>
        <p:txBody>
          <a:bodyPr wrap="square" rtlCol="0">
            <a:spAutoFit/>
          </a:bodyPr>
          <a:lstStyle/>
          <a:p>
            <a:pPr marL="285750" indent="-285750">
              <a:buFont typeface="Wingdings" panose="05000000000000000000" pitchFamily="2" charset="2"/>
              <a:buChar char="p"/>
            </a:pPr>
            <a:r>
              <a:rPr lang="en-US" altLang="zh-CN" dirty="0" err="1">
                <a:solidFill>
                  <a:srgbClr val="002060"/>
                </a:solidFill>
                <a:latin typeface="Consolas" panose="020B0609020204030204" pitchFamily="49" charset="0"/>
                <a:ea typeface="微软雅黑" panose="020B0503020204020204" pitchFamily="34" charset="-122"/>
              </a:rPr>
              <a:t>SendMessage</a:t>
            </a:r>
            <a:r>
              <a:rPr lang="zh-CN" altLang="en-US" dirty="0">
                <a:solidFill>
                  <a:srgbClr val="002060"/>
                </a:solidFill>
                <a:latin typeface="微软雅黑" panose="020B0503020204020204" pitchFamily="34" charset="-122"/>
                <a:ea typeface="微软雅黑" panose="020B0503020204020204" pitchFamily="34" charset="-122"/>
              </a:rPr>
              <a:t>和</a:t>
            </a:r>
            <a:r>
              <a:rPr lang="en-US" altLang="zh-CN" dirty="0" err="1">
                <a:solidFill>
                  <a:srgbClr val="002060"/>
                </a:solidFill>
                <a:latin typeface="Consolas" panose="020B0609020204030204" pitchFamily="49" charset="0"/>
                <a:ea typeface="微软雅黑" panose="020B0503020204020204" pitchFamily="34" charset="-122"/>
              </a:rPr>
              <a:t>PostMessage</a:t>
            </a:r>
            <a:r>
              <a:rPr lang="zh-CN" altLang="en-US" dirty="0">
                <a:solidFill>
                  <a:srgbClr val="002060"/>
                </a:solidFill>
                <a:latin typeface="微软雅黑" panose="020B0503020204020204" pitchFamily="34" charset="-122"/>
                <a:ea typeface="微软雅黑" panose="020B0503020204020204" pitchFamily="34" charset="-122"/>
              </a:rPr>
              <a:t>，这两个函数虽然功能非常相似，都是负责向指定的窗口发送消息，</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但是</a:t>
            </a:r>
            <a:r>
              <a:rPr lang="en-US" altLang="zh-CN" dirty="0" err="1">
                <a:solidFill>
                  <a:srgbClr val="002060"/>
                </a:solidFill>
                <a:latin typeface="Consolas" panose="020B0609020204030204" pitchFamily="49" charset="0"/>
                <a:ea typeface="微软雅黑" panose="020B0503020204020204" pitchFamily="34" charset="-122"/>
              </a:rPr>
              <a:t>SendMessage</a:t>
            </a:r>
            <a:r>
              <a:rPr lang="en-US" altLang="zh-CN" dirty="0">
                <a:solidFill>
                  <a:srgbClr val="002060"/>
                </a:solidFill>
                <a:latin typeface="Consolas" panose="020B0609020204030204" pitchFamily="49" charset="0"/>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函数发出消息后一直等到接收方的消息响应函数处理完之后才能返回，并能够得到返回值，在此期间发送方程序将被阻塞，</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后面的语句不能被继续执行，即是说此方法是同步的</a:t>
            </a:r>
            <a:r>
              <a:rPr lang="zh-CN" altLang="en-US"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而</a:t>
            </a:r>
            <a:r>
              <a:rPr lang="en-US" altLang="zh-CN" dirty="0" err="1">
                <a:solidFill>
                  <a:srgbClr val="002060"/>
                </a:solidFill>
                <a:latin typeface="Consolas" panose="020B0609020204030204" pitchFamily="49" charset="0"/>
                <a:ea typeface="微软雅黑" panose="020B0503020204020204" pitchFamily="34" charset="-122"/>
              </a:rPr>
              <a:t>PostMessage</a:t>
            </a:r>
            <a:r>
              <a:rPr lang="en-US" altLang="zh-CN" dirty="0">
                <a:solidFill>
                  <a:srgbClr val="002060"/>
                </a:solidFill>
                <a:latin typeface="Consolas" panose="020B0609020204030204" pitchFamily="49" charset="0"/>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函数在发出消息后马上返回，其后语句能够被立即执行，但是无法获取接收方的消息处理返回值，</a:t>
            </a:r>
            <a:r>
              <a:rPr lang="zh-CN" altLang="en-US" b="1" dirty="0">
                <a:solidFill>
                  <a:srgbClr val="FF0000"/>
                </a:solidFill>
                <a:latin typeface="微软雅黑" panose="020B0503020204020204" pitchFamily="34" charset="-122"/>
                <a:ea typeface="微软雅黑" panose="020B0503020204020204" pitchFamily="34" charset="-122"/>
              </a:rPr>
              <a:t>即是说此方法是异步的</a:t>
            </a:r>
          </a:p>
          <a:p>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868341" y="4036254"/>
            <a:ext cx="6597391" cy="1815882"/>
          </a:xfrm>
          <a:prstGeom prst="rect">
            <a:avLst/>
          </a:prstGeom>
        </p:spPr>
        <p:txBody>
          <a:bodyPr wrap="square">
            <a:spAutoFit/>
          </a:bodyPr>
          <a:lstStyle/>
          <a:p>
            <a:pPr algn="just" latinLnBrk="1"/>
            <a:r>
              <a:rPr lang="zh-CN" altLang="en-US" b="1" dirty="0">
                <a:solidFill>
                  <a:srgbClr val="FF0000"/>
                </a:solidFill>
                <a:latin typeface="微软雅黑" panose="020B0503020204020204" pitchFamily="34" charset="-122"/>
                <a:ea typeface="微软雅黑" panose="020B0503020204020204" pitchFamily="34" charset="-122"/>
              </a:rPr>
              <a:t>只能由</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来发送，而不能使用</a:t>
            </a:r>
            <a:r>
              <a:rPr lang="en-US" altLang="zh-CN" b="1" dirty="0" err="1">
                <a:solidFill>
                  <a:srgbClr val="FF0000"/>
                </a:solidFill>
                <a:latin typeface="Consolas" panose="020B0609020204030204" pitchFamily="49" charset="0"/>
                <a:ea typeface="微软雅黑" panose="020B0503020204020204" pitchFamily="34" charset="-122"/>
              </a:rPr>
              <a:t>PostMessage</a:t>
            </a:r>
            <a:r>
              <a:rPr lang="en-US" altLang="zh-CN" b="1" dirty="0">
                <a:solidFill>
                  <a:srgbClr val="FF0000"/>
                </a:solidFill>
                <a:latin typeface="Consolas" panose="020B0609020204030204" pitchFamily="49" charset="0"/>
                <a:ea typeface="微软雅黑" panose="020B0503020204020204" pitchFamily="34" charset="-122"/>
              </a:rPr>
              <a:t>()</a:t>
            </a:r>
            <a:endParaRPr lang="en-US" altLang="zh-CN" dirty="0">
              <a:solidFill>
                <a:srgbClr val="4F4F4F"/>
              </a:solidFill>
              <a:latin typeface="微软雅黑" panose="020B0503020204020204" pitchFamily="34" charset="-122"/>
              <a:ea typeface="微软雅黑" panose="020B0503020204020204" pitchFamily="34" charset="-122"/>
            </a:endParaRPr>
          </a:p>
          <a:p>
            <a:pPr algn="just" latinLnBrk="1"/>
            <a:endParaRPr lang="en-US" altLang="zh-CN" dirty="0">
              <a:solidFill>
                <a:srgbClr val="4F4F4F"/>
              </a:solidFill>
              <a:latin typeface="微软雅黑" panose="020B0503020204020204" pitchFamily="34" charset="-122"/>
              <a:ea typeface="微软雅黑" panose="020B0503020204020204" pitchFamily="34" charset="-122"/>
            </a:endParaRPr>
          </a:p>
          <a:p>
            <a:pPr algn="just" latinLnBrk="1"/>
            <a:r>
              <a:rPr lang="zh-CN" altLang="en-US" dirty="0">
                <a:solidFill>
                  <a:srgbClr val="002060"/>
                </a:solidFill>
                <a:latin typeface="微软雅黑" panose="020B0503020204020204" pitchFamily="34" charset="-122"/>
                <a:ea typeface="微软雅黑" panose="020B0503020204020204" pitchFamily="34" charset="-122"/>
              </a:rPr>
              <a:t>因为系统必须管理用以传递数据的缓冲区的生命期，如果使用了</a:t>
            </a:r>
            <a:r>
              <a:rPr lang="en-US" altLang="zh-CN" dirty="0" err="1">
                <a:solidFill>
                  <a:srgbClr val="002060"/>
                </a:solidFill>
                <a:latin typeface="Consolas" panose="020B0609020204030204" pitchFamily="49" charset="0"/>
                <a:ea typeface="微软雅黑" panose="020B0503020204020204" pitchFamily="34" charset="-122"/>
              </a:rPr>
              <a:t>PostMessage</a:t>
            </a:r>
            <a:r>
              <a:rPr lang="en-US" altLang="zh-CN" dirty="0">
                <a:solidFill>
                  <a:srgbClr val="002060"/>
                </a:solidFill>
                <a:latin typeface="Consolas" panose="020B0609020204030204" pitchFamily="49" charset="0"/>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，数据缓冲区会在接收方（线程）有机会处理该数据之前，就被系统清除和回收。此外如果</a:t>
            </a:r>
            <a:r>
              <a:rPr lang="en-US" altLang="zh-CN" dirty="0" err="1">
                <a:solidFill>
                  <a:srgbClr val="002060"/>
                </a:solidFill>
                <a:latin typeface="Consolas" panose="020B0609020204030204" pitchFamily="49" charset="0"/>
                <a:ea typeface="微软雅黑" panose="020B0503020204020204" pitchFamily="34" charset="-122"/>
              </a:rPr>
              <a:t>lpData</a:t>
            </a:r>
            <a:r>
              <a:rPr lang="zh-CN" altLang="en-US" dirty="0">
                <a:solidFill>
                  <a:srgbClr val="002060"/>
                </a:solidFill>
                <a:latin typeface="微软雅黑" panose="020B0503020204020204" pitchFamily="34" charset="-122"/>
                <a:ea typeface="微软雅黑" panose="020B0503020204020204" pitchFamily="34" charset="-122"/>
              </a:rPr>
              <a:t>指向一个带有指针或某一拥有虚函数的对象时，也要小心处理</a:t>
            </a:r>
          </a:p>
          <a:p>
            <a:pPr algn="just" latinLnBrk="1"/>
            <a:r>
              <a:rPr lang="zh-CN" altLang="en-US" dirty="0">
                <a:solidFill>
                  <a:srgbClr val="002060"/>
                </a:solidFill>
                <a:latin typeface="微软雅黑" panose="020B0503020204020204" pitchFamily="34" charset="-122"/>
                <a:ea typeface="微软雅黑" panose="020B0503020204020204" pitchFamily="34" charset="-122"/>
              </a:rPr>
              <a:t> </a:t>
            </a:r>
          </a:p>
          <a:p>
            <a:pPr algn="just" latinLnBrk="1"/>
            <a:r>
              <a:rPr lang="zh-CN" altLang="en-US" b="1" dirty="0">
                <a:solidFill>
                  <a:srgbClr val="FF0000"/>
                </a:solidFill>
                <a:latin typeface="微软雅黑" panose="020B0503020204020204" pitchFamily="34" charset="-122"/>
                <a:ea typeface="微软雅黑" panose="020B0503020204020204" pitchFamily="34" charset="-122"/>
              </a:rPr>
              <a:t>如果传入的句柄不是一个有效的窗口或当接收方进程意外终止时，</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zh-CN" altLang="en-US" b="1" dirty="0">
                <a:solidFill>
                  <a:srgbClr val="FF0000"/>
                </a:solidFill>
                <a:latin typeface="Consolas" panose="020B0609020204030204" pitchFamily="49" charset="0"/>
                <a:ea typeface="微软雅黑" panose="020B0503020204020204" pitchFamily="34" charset="-122"/>
              </a:rPr>
              <a:t>会立即返回</a:t>
            </a:r>
            <a:r>
              <a:rPr lang="zh-CN" altLang="en-US" dirty="0">
                <a:solidFill>
                  <a:srgbClr val="002060"/>
                </a:solidFill>
                <a:latin typeface="微软雅黑" panose="020B0503020204020204" pitchFamily="34" charset="-122"/>
                <a:ea typeface="微软雅黑" panose="020B0503020204020204" pitchFamily="34" charset="-122"/>
              </a:rPr>
              <a:t>，因此发送方在这种情况下不会陷入一个无穷的等待状态中</a:t>
            </a:r>
            <a:endParaRPr lang="zh-CN" altLang="en-US" b="0" i="0" dirty="0">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08227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3912" y="563535"/>
            <a:ext cx="9803911" cy="6294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2"/>
          <p:cNvSpPr>
            <a:spLocks noGrp="1" noChangeArrowheads="1"/>
          </p:cNvSpPr>
          <p:nvPr>
            <p:ph type="title" idx="4294967295"/>
          </p:nvPr>
        </p:nvSpPr>
        <p:spPr>
          <a:xfrm>
            <a:off x="3372716" y="540687"/>
            <a:ext cx="5046304" cy="469127"/>
          </a:xfrm>
        </p:spPr>
        <p:txBody>
          <a:bodyPr/>
          <a:lstStyle/>
          <a:p>
            <a:pPr algn="ctr" eaLnBrk="1" hangingPunct="1"/>
            <a:r>
              <a:rPr lang="zh-CN" altLang="en-US" sz="2400" dirty="0"/>
              <a:t>使用</a:t>
            </a:r>
            <a:r>
              <a:rPr lang="en-US" altLang="zh-CN" sz="2400" dirty="0"/>
              <a:t>spy++</a:t>
            </a:r>
            <a:r>
              <a:rPr lang="zh-CN" altLang="en-US" sz="2400" dirty="0"/>
              <a:t>查看窗体和进程</a:t>
            </a:r>
          </a:p>
        </p:txBody>
      </p:sp>
    </p:spTree>
    <p:extLst>
      <p:ext uri="{BB962C8B-B14F-4D97-AF65-F5344CB8AC3E}">
        <p14:creationId xmlns:p14="http://schemas.microsoft.com/office/powerpoint/2010/main" val="42391059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66692" y="571859"/>
            <a:ext cx="10515600" cy="1325563"/>
          </a:xfrm>
        </p:spPr>
        <p:txBody>
          <a:bodyPr/>
          <a:lstStyle/>
          <a:p>
            <a:r>
              <a:rPr lang="zh-CN" altLang="en-US" dirty="0"/>
              <a:t>消息机制实现进程通信实例</a:t>
            </a:r>
            <a:r>
              <a:rPr lang="en-US" altLang="zh-CN" dirty="0"/>
              <a:t>-</a:t>
            </a:r>
            <a:r>
              <a:rPr lang="en-US" altLang="zh-CN" dirty="0" err="1"/>
              <a:t>winform</a:t>
            </a:r>
            <a:endParaRPr lang="zh-CN" altLang="en-US" dirty="0"/>
          </a:p>
        </p:txBody>
      </p:sp>
      <p:sp>
        <p:nvSpPr>
          <p:cNvPr id="3" name="内容占位符 2"/>
          <p:cNvSpPr>
            <a:spLocks noGrp="1"/>
          </p:cNvSpPr>
          <p:nvPr>
            <p:ph idx="4294967295"/>
          </p:nvPr>
        </p:nvSpPr>
        <p:spPr>
          <a:xfrm>
            <a:off x="866692" y="2064165"/>
            <a:ext cx="10515600" cy="4351338"/>
          </a:xfrm>
        </p:spPr>
        <p:txBody>
          <a:bodyPr>
            <a:normAutofit/>
          </a:bodyPr>
          <a:lstStyle/>
          <a:p>
            <a:r>
              <a:rPr lang="zh-CN" altLang="en-US" dirty="0"/>
              <a:t>在</a:t>
            </a:r>
            <a:r>
              <a:rPr lang="en-US" altLang="zh-CN" dirty="0" err="1"/>
              <a:t>winform</a:t>
            </a:r>
            <a:r>
              <a:rPr lang="zh-CN" altLang="en-US" dirty="0"/>
              <a:t>中</a:t>
            </a:r>
            <a:endParaRPr lang="en-US" altLang="zh-CN" dirty="0"/>
          </a:p>
          <a:p>
            <a:pPr lvl="1"/>
            <a:r>
              <a:rPr lang="zh-CN" altLang="en-US" dirty="0"/>
              <a:t>在发送进程</a:t>
            </a:r>
            <a:r>
              <a:rPr lang="en-US" altLang="zh-CN" dirty="0"/>
              <a:t>application1,</a:t>
            </a:r>
            <a:r>
              <a:rPr lang="zh-CN" altLang="en-US" dirty="0"/>
              <a:t>接收进程</a:t>
            </a:r>
            <a:r>
              <a:rPr lang="en-US" altLang="zh-CN" dirty="0"/>
              <a:t>application2</a:t>
            </a:r>
            <a:r>
              <a:rPr lang="zh-CN" altLang="en-US" dirty="0"/>
              <a:t>中定义相同的消息类型</a:t>
            </a:r>
            <a:r>
              <a:rPr lang="en-US" altLang="zh-CN" dirty="0"/>
              <a:t>WM_COPYDATA = 0x002;</a:t>
            </a:r>
          </a:p>
          <a:p>
            <a:pPr lvl="1"/>
            <a:r>
              <a:rPr lang="zh-CN" altLang="en-US" dirty="0"/>
              <a:t>在发送进程</a:t>
            </a:r>
            <a:r>
              <a:rPr lang="en-US" altLang="zh-CN" dirty="0"/>
              <a:t>application1</a:t>
            </a:r>
            <a:r>
              <a:rPr lang="zh-CN" altLang="en-US" dirty="0"/>
              <a:t>中，通过窗体标题找到接收进程</a:t>
            </a:r>
            <a:r>
              <a:rPr lang="en-US" altLang="zh-CN" dirty="0"/>
              <a:t>application2</a:t>
            </a:r>
            <a:r>
              <a:rPr lang="zh-CN" altLang="en-US" dirty="0"/>
              <a:t>，并调用</a:t>
            </a:r>
            <a:r>
              <a:rPr lang="en-US" altLang="zh-CN" dirty="0"/>
              <a:t>windows </a:t>
            </a:r>
            <a:r>
              <a:rPr lang="en-US" altLang="zh-CN" dirty="0" err="1"/>
              <a:t>api</a:t>
            </a:r>
            <a:r>
              <a:rPr lang="en-US" altLang="zh-CN" dirty="0"/>
              <a:t> </a:t>
            </a:r>
            <a:r>
              <a:rPr lang="en-US" altLang="zh-CN" dirty="0" err="1"/>
              <a:t>SendMessage</a:t>
            </a:r>
            <a:r>
              <a:rPr lang="zh-CN" altLang="en-US" dirty="0"/>
              <a:t>，向</a:t>
            </a:r>
            <a:r>
              <a:rPr lang="en-US" altLang="zh-CN" dirty="0"/>
              <a:t>application2</a:t>
            </a:r>
            <a:r>
              <a:rPr lang="zh-CN" altLang="en-US" dirty="0"/>
              <a:t>窗体句柄发送指定消息类型和内容</a:t>
            </a:r>
            <a:endParaRPr lang="en-US" altLang="zh-CN" dirty="0"/>
          </a:p>
          <a:p>
            <a:pPr lvl="1"/>
            <a:r>
              <a:rPr lang="zh-CN" altLang="en-US" dirty="0"/>
              <a:t>在接收进程</a:t>
            </a:r>
            <a:r>
              <a:rPr lang="en-US" altLang="zh-CN" dirty="0"/>
              <a:t>application2</a:t>
            </a:r>
            <a:r>
              <a:rPr lang="zh-CN" altLang="en-US" dirty="0"/>
              <a:t>中，通过重载函数</a:t>
            </a:r>
            <a:r>
              <a:rPr lang="en-US" altLang="zh-CN" dirty="0" err="1"/>
              <a:t>DefWndProc</a:t>
            </a:r>
            <a:r>
              <a:rPr lang="zh-CN" altLang="en-US" dirty="0"/>
              <a:t>实现对消息的接收和处理</a:t>
            </a:r>
            <a:endParaRPr lang="en-US" altLang="zh-CN" dirty="0"/>
          </a:p>
          <a:p>
            <a:pPr lvl="1"/>
            <a:r>
              <a:rPr lang="zh-CN" altLang="en-US" dirty="0"/>
              <a:t>参考</a:t>
            </a:r>
            <a:r>
              <a:rPr lang="en-US" altLang="zh-CN" dirty="0"/>
              <a:t>1 https://blog.csdn.net/feiren127/article/details/5459827</a:t>
            </a:r>
          </a:p>
          <a:p>
            <a:pPr lvl="1"/>
            <a:r>
              <a:rPr lang="zh-CN" altLang="en-US" dirty="0"/>
              <a:t>参考</a:t>
            </a:r>
            <a:r>
              <a:rPr lang="en-US" altLang="zh-CN" dirty="0"/>
              <a:t>2 https://www.cnblogs.com/MRRAOBX/articles/6626264.html</a:t>
            </a:r>
          </a:p>
          <a:p>
            <a:pPr lvl="1"/>
            <a:endParaRPr lang="zh-CN" altLang="en-US" dirty="0"/>
          </a:p>
        </p:txBody>
      </p:sp>
    </p:spTree>
    <p:extLst>
      <p:ext uri="{BB962C8B-B14F-4D97-AF65-F5344CB8AC3E}">
        <p14:creationId xmlns:p14="http://schemas.microsoft.com/office/powerpoint/2010/main" val="42014476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69999" y="1822447"/>
            <a:ext cx="7203674" cy="3323987"/>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protected override void </a:t>
            </a:r>
            <a:r>
              <a:rPr lang="en-US" altLang="zh-CN" dirty="0" err="1">
                <a:solidFill>
                  <a:schemeClr val="bg1"/>
                </a:solidFill>
                <a:latin typeface="Consolas" panose="020B0609020204030204" pitchFamily="49" charset="0"/>
              </a:rPr>
              <a:t>DefWndProc</a:t>
            </a:r>
            <a:r>
              <a:rPr lang="en-US" altLang="zh-CN" dirty="0">
                <a:solidFill>
                  <a:schemeClr val="bg1"/>
                </a:solidFill>
                <a:latin typeface="Consolas" panose="020B0609020204030204" pitchFamily="49" charset="0"/>
              </a:rPr>
              <a:t>(ref </a:t>
            </a:r>
            <a:r>
              <a:rPr lang="en-US" altLang="zh-CN" dirty="0" err="1">
                <a:solidFill>
                  <a:schemeClr val="bg1"/>
                </a:solidFill>
                <a:latin typeface="Consolas" panose="020B0609020204030204" pitchFamily="49" charset="0"/>
              </a:rPr>
              <a:t>System.Windows.Forms.Message</a:t>
            </a:r>
            <a:r>
              <a:rPr lang="en-US" altLang="zh-CN" dirty="0">
                <a:solidFill>
                  <a:schemeClr val="bg1"/>
                </a:solidFill>
                <a:latin typeface="Consolas" panose="020B0609020204030204" pitchFamily="49" charset="0"/>
              </a:rPr>
              <a:t> m)</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switch(</a:t>
            </a:r>
            <a:r>
              <a:rPr lang="en-US" altLang="zh-CN" dirty="0" err="1">
                <a:solidFill>
                  <a:schemeClr val="bg1"/>
                </a:solidFill>
                <a:latin typeface="Consolas" panose="020B0609020204030204" pitchFamily="49" charset="0"/>
              </a:rPr>
              <a:t>m.Msg</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case WM_COPYDATA:</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COPYDATASTRUCT </a:t>
            </a:r>
            <a:r>
              <a:rPr lang="en-US" altLang="zh-CN" dirty="0" err="1">
                <a:solidFill>
                  <a:schemeClr val="bg1"/>
                </a:solidFill>
                <a:latin typeface="Consolas" panose="020B0609020204030204" pitchFamily="49" charset="0"/>
              </a:rPr>
              <a:t>mystr</a:t>
            </a:r>
            <a:r>
              <a:rPr lang="en-US" altLang="zh-CN" dirty="0">
                <a:solidFill>
                  <a:schemeClr val="bg1"/>
                </a:solidFill>
                <a:latin typeface="Consolas" panose="020B0609020204030204" pitchFamily="49" charset="0"/>
              </a:rPr>
              <a:t> = new COPYDATASTRUCT();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Type </a:t>
            </a:r>
            <a:r>
              <a:rPr lang="en-US" altLang="zh-CN" dirty="0" err="1">
                <a:solidFill>
                  <a:schemeClr val="bg1"/>
                </a:solidFill>
                <a:latin typeface="Consolas" panose="020B0609020204030204" pitchFamily="49" charset="0"/>
              </a:rPr>
              <a:t>mytype</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mystr.GetType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mystr</a:t>
            </a:r>
            <a:r>
              <a:rPr lang="en-US" altLang="zh-CN" dirty="0">
                <a:solidFill>
                  <a:schemeClr val="bg1"/>
                </a:solidFill>
                <a:latin typeface="Consolas" panose="020B0609020204030204" pitchFamily="49" charset="0"/>
              </a:rPr>
              <a:t> =(COPYDATASTRUCT)</a:t>
            </a:r>
            <a:r>
              <a:rPr lang="en-US" altLang="zh-CN" dirty="0" err="1">
                <a:solidFill>
                  <a:schemeClr val="bg1"/>
                </a:solidFill>
                <a:latin typeface="Consolas" panose="020B0609020204030204" pitchFamily="49" charset="0"/>
              </a:rPr>
              <a:t>m.GetLParam</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mytype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this.textBox1.Text =</a:t>
            </a:r>
            <a:r>
              <a:rPr lang="en-US" altLang="zh-CN" dirty="0" err="1">
                <a:solidFill>
                  <a:schemeClr val="bg1"/>
                </a:solidFill>
                <a:latin typeface="Consolas" panose="020B0609020204030204" pitchFamily="49" charset="0"/>
              </a:rPr>
              <a:t>mystr.lpData</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break;</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default: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base.DefWndProc</a:t>
            </a:r>
            <a:r>
              <a:rPr lang="en-US" altLang="zh-CN" dirty="0">
                <a:solidFill>
                  <a:schemeClr val="bg1"/>
                </a:solidFill>
                <a:latin typeface="Consolas" panose="020B0609020204030204" pitchFamily="49" charset="0"/>
              </a:rPr>
              <a:t>(ref m);</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break;</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p>
          <a:p>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6435122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73426" y="977375"/>
            <a:ext cx="10515600" cy="1325563"/>
          </a:xfrm>
        </p:spPr>
        <p:txBody>
          <a:bodyPr/>
          <a:lstStyle/>
          <a:p>
            <a:r>
              <a:rPr lang="zh-CN" altLang="en-US" dirty="0"/>
              <a:t>消息机制实现进程通信实例</a:t>
            </a:r>
            <a:r>
              <a:rPr lang="en-US" altLang="zh-CN" dirty="0"/>
              <a:t>-</a:t>
            </a:r>
            <a:r>
              <a:rPr lang="en-US" altLang="zh-CN" dirty="0" err="1"/>
              <a:t>wpf</a:t>
            </a:r>
            <a:endParaRPr lang="zh-CN" altLang="en-US" dirty="0"/>
          </a:p>
        </p:txBody>
      </p:sp>
      <p:sp>
        <p:nvSpPr>
          <p:cNvPr id="3" name="内容占位符 2"/>
          <p:cNvSpPr>
            <a:spLocks noGrp="1"/>
          </p:cNvSpPr>
          <p:nvPr>
            <p:ph idx="4294967295"/>
          </p:nvPr>
        </p:nvSpPr>
        <p:spPr>
          <a:xfrm>
            <a:off x="1073426" y="2612804"/>
            <a:ext cx="10515600" cy="4351338"/>
          </a:xfrm>
        </p:spPr>
        <p:txBody>
          <a:bodyPr>
            <a:normAutofit/>
          </a:bodyPr>
          <a:lstStyle/>
          <a:p>
            <a:r>
              <a:rPr lang="zh-CN" altLang="en-US" dirty="0"/>
              <a:t>在</a:t>
            </a:r>
            <a:r>
              <a:rPr lang="en-US" altLang="zh-CN" dirty="0" err="1"/>
              <a:t>wpf</a:t>
            </a:r>
            <a:r>
              <a:rPr lang="zh-CN" altLang="en-US" dirty="0"/>
              <a:t>中</a:t>
            </a:r>
            <a:endParaRPr lang="en-US" altLang="zh-CN" dirty="0"/>
          </a:p>
          <a:p>
            <a:pPr lvl="1"/>
            <a:r>
              <a:rPr lang="zh-CN" altLang="en-US" dirty="0"/>
              <a:t>在发送进程</a:t>
            </a:r>
            <a:r>
              <a:rPr lang="en-US" altLang="zh-CN" dirty="0"/>
              <a:t>application1,</a:t>
            </a:r>
            <a:r>
              <a:rPr lang="zh-CN" altLang="en-US" dirty="0"/>
              <a:t>接收进程</a:t>
            </a:r>
            <a:r>
              <a:rPr lang="en-US" altLang="zh-CN" dirty="0"/>
              <a:t>application2</a:t>
            </a:r>
            <a:r>
              <a:rPr lang="zh-CN" altLang="en-US" dirty="0"/>
              <a:t>中定义相同的消息类型</a:t>
            </a:r>
            <a:r>
              <a:rPr lang="en-US" altLang="zh-CN" dirty="0"/>
              <a:t>WM_COPYDATA = 0x002;</a:t>
            </a:r>
          </a:p>
          <a:p>
            <a:pPr lvl="1"/>
            <a:r>
              <a:rPr lang="zh-CN" altLang="en-US" dirty="0"/>
              <a:t>在发送进程</a:t>
            </a:r>
            <a:r>
              <a:rPr lang="en-US" altLang="zh-CN" dirty="0"/>
              <a:t>application1</a:t>
            </a:r>
            <a:r>
              <a:rPr lang="zh-CN" altLang="en-US" dirty="0"/>
              <a:t>中，通过窗体标题找到接收进程</a:t>
            </a:r>
            <a:r>
              <a:rPr lang="en-US" altLang="zh-CN" dirty="0"/>
              <a:t>application2</a:t>
            </a:r>
            <a:r>
              <a:rPr lang="zh-CN" altLang="en-US" dirty="0"/>
              <a:t>，并调用</a:t>
            </a:r>
            <a:r>
              <a:rPr lang="en-US" altLang="zh-CN" dirty="0"/>
              <a:t>windows </a:t>
            </a:r>
            <a:r>
              <a:rPr lang="en-US" altLang="zh-CN" dirty="0" err="1"/>
              <a:t>api</a:t>
            </a:r>
            <a:r>
              <a:rPr lang="en-US" altLang="zh-CN" dirty="0"/>
              <a:t> </a:t>
            </a:r>
            <a:r>
              <a:rPr lang="en-US" altLang="zh-CN" dirty="0" err="1"/>
              <a:t>SendMessage</a:t>
            </a:r>
            <a:r>
              <a:rPr lang="zh-CN" altLang="en-US" dirty="0"/>
              <a:t>，向</a:t>
            </a:r>
            <a:r>
              <a:rPr lang="en-US" altLang="zh-CN" dirty="0"/>
              <a:t>application</a:t>
            </a:r>
            <a:r>
              <a:rPr lang="zh-CN" altLang="en-US" dirty="0"/>
              <a:t>窗体句柄发送指定消息类型和内容</a:t>
            </a:r>
            <a:endParaRPr lang="en-US" altLang="zh-CN" dirty="0"/>
          </a:p>
          <a:p>
            <a:pPr lvl="1"/>
            <a:r>
              <a:rPr lang="zh-CN" altLang="en-US" dirty="0"/>
              <a:t>在接收进程</a:t>
            </a:r>
            <a:r>
              <a:rPr lang="en-US" altLang="zh-CN" dirty="0"/>
              <a:t>application2</a:t>
            </a:r>
            <a:r>
              <a:rPr lang="zh-CN" altLang="en-US" dirty="0"/>
              <a:t>中，通过自定义窗体钩子程序截获消息，并进行处理</a:t>
            </a:r>
          </a:p>
        </p:txBody>
      </p:sp>
    </p:spTree>
    <p:extLst>
      <p:ext uri="{BB962C8B-B14F-4D97-AF65-F5344CB8AC3E}">
        <p14:creationId xmlns:p14="http://schemas.microsoft.com/office/powerpoint/2010/main" val="36488797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85406" y="829986"/>
            <a:ext cx="10807832" cy="5478423"/>
          </a:xfrm>
          <a:prstGeom prst="rect">
            <a:avLst/>
          </a:prstGeom>
          <a:solidFill>
            <a:schemeClr val="tx1"/>
          </a:solidFill>
        </p:spPr>
        <p:txBody>
          <a:bodyPr wrap="square">
            <a:spAutoFit/>
          </a:bodyPr>
          <a:lstStyle/>
          <a:p>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页面加载时，添加消息处理钩子函数</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void</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ChildPage_Loaded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object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sender,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RoutedEventArgs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e)</a:t>
            </a:r>
          </a:p>
          <a:p>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HwndSource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WindowInteropHelper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wih</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WindowInteropHelper</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this</a:t>
            </a:r>
            <a:r>
              <a:rPr lang="en-US" altLang="zh-CN" dirty="0" err="1">
                <a:solidFill>
                  <a:schemeClr val="bg1"/>
                </a:solidFill>
                <a:latin typeface="Consolas" panose="020B0609020204030204" pitchFamily="49" charset="0"/>
                <a:ea typeface="新宋体" panose="02010609030101010101" pitchFamily="49" charset="-122"/>
              </a:rPr>
              <a:t>.parentWindow</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HwndSource</a:t>
            </a:r>
            <a:r>
              <a:rPr lang="en-US" altLang="zh-CN" dirty="0" err="1">
                <a:solidFill>
                  <a:schemeClr val="bg1"/>
                </a:solidFill>
                <a:latin typeface="Consolas" panose="020B0609020204030204" pitchFamily="49" charset="0"/>
                <a:ea typeface="新宋体" panose="02010609030101010101" pitchFamily="49" charset="-122"/>
              </a:rPr>
              <a:t>.FromHwnd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wih.Handle</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添加处理程序 </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hWndSource.AddHook</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MainWindowProc</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钩子函数，处理所收到的消息</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MainWindowProc</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msg</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wParam</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lParam</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ref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bool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handled)</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switch</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msg</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case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WM_COPYDATA:</a:t>
            </a:r>
          </a:p>
          <a:p>
            <a:r>
              <a:rPr lang="en-US" altLang="zh-CN" dirty="0">
                <a:solidFill>
                  <a:srgbClr val="2B91AF"/>
                </a:solidFill>
                <a:latin typeface="Consolas" panose="020B0609020204030204" pitchFamily="49" charset="0"/>
                <a:ea typeface="新宋体" panose="02010609030101010101" pitchFamily="49" charset="-122"/>
              </a:rPr>
              <a:t>                        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Type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mytype</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mystr.GetType</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MyKeyboardHookStruct</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Marshal</a:t>
            </a:r>
            <a:r>
              <a:rPr lang="en-US" altLang="zh-CN" dirty="0" err="1">
                <a:solidFill>
                  <a:schemeClr val="bg1"/>
                </a:solidFill>
                <a:latin typeface="Consolas" panose="020B0609020204030204" pitchFamily="49" charset="0"/>
                <a:ea typeface="新宋体" panose="02010609030101010101" pitchFamily="49" charset="-122"/>
              </a:rPr>
              <a:t>.PtrToStructure</a:t>
            </a:r>
            <a:r>
              <a:rPr lang="en-US" altLang="zh-CN" dirty="0">
                <a:solidFill>
                  <a:schemeClr val="bg1"/>
                </a:solidFill>
                <a:latin typeface="Consolas" panose="020B0609020204030204" pitchFamily="49" charset="0"/>
                <a:ea typeface="新宋体" panose="02010609030101010101" pitchFamily="49" charset="-122"/>
              </a:rPr>
              <a:t> ( </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lParam</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typeof</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showComment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MyKeyboardHookStruct.lpData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break</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default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break</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return</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1221572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709047406"/>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96070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92942AA-C80C-4567-8710-8351AD47D055}"/>
              </a:ext>
            </a:extLst>
          </p:cNvPr>
          <p:cNvSpPr>
            <a:spLocks noGrp="1" noChangeArrowheads="1"/>
          </p:cNvSpPr>
          <p:nvPr>
            <p:ph type="title"/>
          </p:nvPr>
        </p:nvSpPr>
        <p:spPr>
          <a:xfrm>
            <a:off x="146841" y="161524"/>
            <a:ext cx="9343121" cy="576262"/>
          </a:xfrm>
        </p:spPr>
        <p:txBody>
          <a:bodyPr/>
          <a:lstStyle/>
          <a:p>
            <a:pPr eaLnBrk="1" hangingPunct="1"/>
            <a:r>
              <a:rPr lang="en-US" altLang="en-US" dirty="0"/>
              <a:t>Depiction of Windows 10 Architecture</a:t>
            </a:r>
          </a:p>
        </p:txBody>
      </p:sp>
      <p:pic>
        <p:nvPicPr>
          <p:cNvPr id="23554" name="Picture 2">
            <a:extLst>
              <a:ext uri="{FF2B5EF4-FFF2-40B4-BE49-F238E27FC236}">
                <a16:creationId xmlns:a16="http://schemas.microsoft.com/office/drawing/2014/main" id="{7430212B-8F63-4564-A8E4-AC02E5A183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617" y="903931"/>
            <a:ext cx="8397847" cy="5909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6B32A58C-847D-4A9C-9C8D-36D42C6CD5FC}"/>
              </a:ext>
            </a:extLst>
          </p:cNvPr>
          <p:cNvSpPr/>
          <p:nvPr/>
        </p:nvSpPr>
        <p:spPr>
          <a:xfrm>
            <a:off x="-9450" y="1628800"/>
            <a:ext cx="1817560" cy="497957"/>
          </a:xfrm>
          <a:prstGeom prst="rect">
            <a:avLst/>
          </a:prstGeom>
        </p:spPr>
        <p:txBody>
          <a:bodyPr wrap="square">
            <a:spAutoFit/>
          </a:bodyPr>
          <a:lstStyle/>
          <a:p>
            <a:r>
              <a:rPr lang="en-US" altLang="zh-CN" sz="2400" b="0" dirty="0">
                <a:solidFill>
                  <a:schemeClr val="accent6">
                    <a:lumMod val="75000"/>
                  </a:schemeClr>
                </a:solidFill>
                <a:latin typeface="微软雅黑" panose="020B0503020204020204" pitchFamily="34" charset="-122"/>
                <a:ea typeface="微软雅黑" panose="020B0503020204020204" pitchFamily="34" charset="-122"/>
              </a:rPr>
              <a:t>Yale CS10</a:t>
            </a:r>
            <a:endParaRPr lang="zh-CN" altLang="en-US" sz="2400" b="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0A7CF664-6373-4D02-9E12-9B816360D7C3}"/>
              </a:ext>
            </a:extLst>
          </p:cNvPr>
          <p:cNvSpPr/>
          <p:nvPr/>
        </p:nvSpPr>
        <p:spPr>
          <a:xfrm>
            <a:off x="0" y="2147355"/>
            <a:ext cx="2330510" cy="394210"/>
          </a:xfrm>
          <a:prstGeom prst="rect">
            <a:avLst/>
          </a:prstGeom>
        </p:spPr>
        <p:txBody>
          <a:bodyPr wrap="none">
            <a:spAutoFit/>
          </a:bodyPr>
          <a:lstStyle/>
          <a:p>
            <a:r>
              <a:rPr lang="en-US" altLang="zh-CN" sz="1800" b="0" dirty="0">
                <a:latin typeface="Arial" panose="020B0604020202020204" pitchFamily="34" charset="0"/>
                <a:cs typeface="Arial" panose="020B0604020202020204" pitchFamily="34" charset="0"/>
              </a:rPr>
              <a:t>AVI SILBERSCHATZ</a:t>
            </a:r>
            <a:endParaRPr lang="zh-CN" altLang="en-US" sz="1800" b="0" dirty="0">
              <a:latin typeface="Arial" panose="020B0604020202020204" pitchFamily="34" charset="0"/>
              <a:cs typeface="Arial" panose="020B0604020202020204" pitchFamily="34" charset="0"/>
            </a:endParaRPr>
          </a:p>
        </p:txBody>
      </p:sp>
      <p:pic>
        <p:nvPicPr>
          <p:cNvPr id="3" name="图片 2">
            <a:extLst>
              <a:ext uri="{FF2B5EF4-FFF2-40B4-BE49-F238E27FC236}">
                <a16:creationId xmlns:a16="http://schemas.microsoft.com/office/drawing/2014/main" id="{67579669-A7D5-4C40-9154-7FE32A21D0CD}"/>
              </a:ext>
            </a:extLst>
          </p:cNvPr>
          <p:cNvPicPr>
            <a:picLocks noChangeAspect="1"/>
          </p:cNvPicPr>
          <p:nvPr/>
        </p:nvPicPr>
        <p:blipFill>
          <a:blip r:embed="rId4"/>
          <a:stretch>
            <a:fillRect/>
          </a:stretch>
        </p:blipFill>
        <p:spPr>
          <a:xfrm>
            <a:off x="305296" y="2780928"/>
            <a:ext cx="1340886" cy="1743590"/>
          </a:xfrm>
          <a:prstGeom prst="rect">
            <a:avLst/>
          </a:prstGeom>
        </p:spPr>
      </p:pic>
      <p:sp>
        <p:nvSpPr>
          <p:cNvPr id="5" name="矩形 4">
            <a:extLst>
              <a:ext uri="{FF2B5EF4-FFF2-40B4-BE49-F238E27FC236}">
                <a16:creationId xmlns:a16="http://schemas.microsoft.com/office/drawing/2014/main" id="{AA872FE9-9DB6-4A55-AB04-884CFFB5CD4A}"/>
              </a:ext>
            </a:extLst>
          </p:cNvPr>
          <p:cNvSpPr/>
          <p:nvPr/>
        </p:nvSpPr>
        <p:spPr>
          <a:xfrm>
            <a:off x="4204905" y="819415"/>
            <a:ext cx="1428333" cy="341940"/>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DE983763-75E4-43DA-BCFC-FEB4DC62CA05}"/>
              </a:ext>
            </a:extLst>
          </p:cNvPr>
          <p:cNvSpPr/>
          <p:nvPr/>
        </p:nvSpPr>
        <p:spPr>
          <a:xfrm>
            <a:off x="8229600" y="819414"/>
            <a:ext cx="1428333" cy="809385"/>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025885666"/>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907565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3030942" y="2065263"/>
            <a:ext cx="5651240" cy="2876191"/>
          </a:xfrm>
        </p:spPr>
        <p:txBody>
          <a:bodyPr/>
          <a:lstStyle/>
          <a:p>
            <a:pPr marL="609600" indent="-609600"/>
            <a:r>
              <a:rPr lang="zh-CN" altLang="en-US" sz="3600" dirty="0"/>
              <a:t>概述</a:t>
            </a:r>
          </a:p>
          <a:p>
            <a:pPr marL="609600" indent="-609600"/>
            <a:r>
              <a:rPr lang="zh-CN" altLang="en-US" sz="3600" dirty="0"/>
              <a:t>进程重定向意义</a:t>
            </a:r>
          </a:p>
          <a:p>
            <a:pPr marL="609600" indent="-609600"/>
            <a:r>
              <a:rPr lang="zh-CN" altLang="en-US" sz="3600" dirty="0"/>
              <a:t>重定向回调函数</a:t>
            </a:r>
          </a:p>
          <a:p>
            <a:pPr marL="609600" indent="-609600"/>
            <a:r>
              <a:rPr lang="zh-CN" altLang="en-US" sz="3600" dirty="0"/>
              <a:t>一个重定向例子</a:t>
            </a:r>
          </a:p>
          <a:p>
            <a:pPr marL="609600" indent="-609600"/>
            <a:endParaRPr lang="en-US" altLang="zh-CN" sz="3600" dirty="0"/>
          </a:p>
        </p:txBody>
      </p:sp>
      <p:sp>
        <p:nvSpPr>
          <p:cNvPr id="5" name="Rectangle 2"/>
          <p:cNvSpPr txBox="1">
            <a:spLocks noChangeArrowheads="1"/>
          </p:cNvSpPr>
          <p:nvPr/>
        </p:nvSpPr>
        <p:spPr>
          <a:xfrm>
            <a:off x="2232355" y="875835"/>
            <a:ext cx="6791571" cy="79650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a:solidFill>
                  <a:srgbClr val="002060"/>
                </a:solidFill>
                <a:latin typeface="微软雅黑" panose="020B0503020204020204" pitchFamily="34" charset="-122"/>
                <a:ea typeface="微软雅黑" panose="020B0503020204020204" pitchFamily="34" charset="-122"/>
              </a:rPr>
              <a:t>2.4 </a:t>
            </a:r>
            <a:r>
              <a:rPr lang="zh-CN" altLang="en-US" b="1" dirty="0">
                <a:solidFill>
                  <a:srgbClr val="002060"/>
                </a:solidFill>
                <a:latin typeface="微软雅黑" panose="020B0503020204020204" pitchFamily="34" charset="-122"/>
                <a:ea typeface="微软雅黑" panose="020B0503020204020204" pitchFamily="34" charset="-122"/>
              </a:rPr>
              <a:t>进程重定向实现进程通讯</a:t>
            </a:r>
          </a:p>
        </p:txBody>
      </p:sp>
    </p:spTree>
    <p:extLst>
      <p:ext uri="{BB962C8B-B14F-4D97-AF65-F5344CB8AC3E}">
        <p14:creationId xmlns:p14="http://schemas.microsoft.com/office/powerpoint/2010/main" val="31554159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idx="4294967295"/>
          </p:nvPr>
        </p:nvSpPr>
        <p:spPr>
          <a:xfrm>
            <a:off x="2351088" y="915555"/>
            <a:ext cx="4941455" cy="795338"/>
          </a:xfrm>
        </p:spPr>
        <p:txBody>
          <a:bodyPr/>
          <a:lstStyle/>
          <a:p>
            <a:r>
              <a:rPr lang="zh-CN" altLang="en-US" sz="3600" dirty="0"/>
              <a:t>进程重定向概述</a:t>
            </a:r>
          </a:p>
        </p:txBody>
      </p:sp>
      <p:sp>
        <p:nvSpPr>
          <p:cNvPr id="431107" name="Rectangle 3"/>
          <p:cNvSpPr>
            <a:spLocks noGrp="1" noChangeArrowheads="1"/>
          </p:cNvSpPr>
          <p:nvPr>
            <p:ph type="body" idx="4294967295"/>
          </p:nvPr>
        </p:nvSpPr>
        <p:spPr>
          <a:xfrm>
            <a:off x="3584575" y="1820575"/>
            <a:ext cx="7350125" cy="2252661"/>
          </a:xfrm>
        </p:spPr>
        <p:txBody>
          <a:bodyPr>
            <a:noAutofit/>
          </a:bodyPr>
          <a:lstStyle/>
          <a:p>
            <a:pPr marL="609600" indent="-609600"/>
            <a:r>
              <a:rPr lang="zh-CN" altLang="en-US" sz="3200" dirty="0"/>
              <a:t>控制台进程文件描述符</a:t>
            </a:r>
          </a:p>
          <a:p>
            <a:pPr marL="990600" lvl="1" indent="-533400"/>
            <a:r>
              <a:rPr lang="zh-CN" altLang="en-US" sz="2800" dirty="0"/>
              <a:t>标准输入</a:t>
            </a:r>
          </a:p>
          <a:p>
            <a:pPr marL="990600" lvl="1" indent="-533400"/>
            <a:r>
              <a:rPr lang="zh-CN" altLang="en-US" sz="2800" dirty="0"/>
              <a:t>标准输出</a:t>
            </a:r>
          </a:p>
          <a:p>
            <a:pPr marL="990600" lvl="1" indent="-533400"/>
            <a:r>
              <a:rPr lang="zh-CN" altLang="en-US" sz="2800" dirty="0"/>
              <a:t>标准错误输出</a:t>
            </a:r>
          </a:p>
        </p:txBody>
      </p:sp>
      <p:pic>
        <p:nvPicPr>
          <p:cNvPr id="431109" name="Picture 5" descr="2007532148356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8" y="4292601"/>
            <a:ext cx="7632700" cy="184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7838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9" name="AutoShape 7"/>
          <p:cNvSpPr>
            <a:spLocks noChangeArrowheads="1"/>
          </p:cNvSpPr>
          <p:nvPr/>
        </p:nvSpPr>
        <p:spPr bwMode="auto">
          <a:xfrm>
            <a:off x="6320992" y="3626717"/>
            <a:ext cx="1873250" cy="792163"/>
          </a:xfrm>
          <a:prstGeom prst="rightArrow">
            <a:avLst>
              <a:gd name="adj1" fmla="val 50000"/>
              <a:gd name="adj2" fmla="val 59118"/>
            </a:avLst>
          </a:prstGeom>
          <a:gradFill rotWithShape="1">
            <a:gsLst>
              <a:gs pos="0">
                <a:srgbClr val="FFCCCC"/>
              </a:gs>
              <a:gs pos="100000">
                <a:srgbClr val="FF6600"/>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标准错误</a:t>
            </a:r>
          </a:p>
        </p:txBody>
      </p:sp>
      <p:sp>
        <p:nvSpPr>
          <p:cNvPr id="443398" name="AutoShape 6"/>
          <p:cNvSpPr>
            <a:spLocks noChangeArrowheads="1"/>
          </p:cNvSpPr>
          <p:nvPr/>
        </p:nvSpPr>
        <p:spPr bwMode="auto">
          <a:xfrm>
            <a:off x="6394017" y="3121892"/>
            <a:ext cx="1657350" cy="792163"/>
          </a:xfrm>
          <a:prstGeom prst="rightArrow">
            <a:avLst>
              <a:gd name="adj1" fmla="val 50000"/>
              <a:gd name="adj2" fmla="val 52305"/>
            </a:avLst>
          </a:prstGeom>
          <a:gradFill rotWithShape="1">
            <a:gsLst>
              <a:gs pos="0">
                <a:schemeClr val="bg1"/>
              </a:gs>
              <a:gs pos="100000">
                <a:srgbClr val="33CCFF"/>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标准输出</a:t>
            </a:r>
          </a:p>
        </p:txBody>
      </p:sp>
      <p:sp>
        <p:nvSpPr>
          <p:cNvPr id="443396" name="Oval 4"/>
          <p:cNvSpPr>
            <a:spLocks noChangeArrowheads="1"/>
          </p:cNvSpPr>
          <p:nvPr/>
        </p:nvSpPr>
        <p:spPr bwMode="auto">
          <a:xfrm>
            <a:off x="4593793" y="2834555"/>
            <a:ext cx="2016125" cy="1584325"/>
          </a:xfrm>
          <a:prstGeom prst="ellipse">
            <a:avLst/>
          </a:prstGeom>
          <a:gradFill rotWithShape="1">
            <a:gsLst>
              <a:gs pos="0">
                <a:srgbClr val="51FD7E">
                  <a:alpha val="28999"/>
                </a:srgbClr>
              </a:gs>
              <a:gs pos="100000">
                <a:srgbClr val="51FD7E">
                  <a:gamma/>
                  <a:shade val="46275"/>
                  <a:invGamma/>
                </a:srgbClr>
              </a:gs>
            </a:gsLst>
            <a:lin ang="0" scaled="1"/>
          </a:gra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Arial" panose="020B0604020202020204" pitchFamily="34" charset="0"/>
              </a:rPr>
              <a:t>进程</a:t>
            </a:r>
          </a:p>
        </p:txBody>
      </p:sp>
      <p:sp>
        <p:nvSpPr>
          <p:cNvPr id="443397" name="AutoShape 5"/>
          <p:cNvSpPr>
            <a:spLocks noChangeArrowheads="1"/>
          </p:cNvSpPr>
          <p:nvPr/>
        </p:nvSpPr>
        <p:spPr bwMode="auto">
          <a:xfrm>
            <a:off x="3801629" y="3337791"/>
            <a:ext cx="1079500" cy="647700"/>
          </a:xfrm>
          <a:prstGeom prst="rightArrow">
            <a:avLst>
              <a:gd name="adj1" fmla="val 50000"/>
              <a:gd name="adj2" fmla="val 41667"/>
            </a:avLst>
          </a:prstGeom>
          <a:gradFill rotWithShape="1">
            <a:gsLst>
              <a:gs pos="0">
                <a:schemeClr val="bg1"/>
              </a:gs>
              <a:gs pos="100000">
                <a:srgbClr val="CCFF66"/>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标准输入</a:t>
            </a:r>
          </a:p>
        </p:txBody>
      </p:sp>
      <p:pic>
        <p:nvPicPr>
          <p:cNvPr id="44340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7118" y="3194917"/>
            <a:ext cx="1150937" cy="944563"/>
          </a:xfrm>
          <a:prstGeom prst="rect">
            <a:avLst/>
          </a:prstGeom>
          <a:noFill/>
          <a:extLst>
            <a:ext uri="{909E8E84-426E-40DD-AFC4-6F175D3DCCD1}">
              <a14:hiddenFill xmlns:a14="http://schemas.microsoft.com/office/drawing/2010/main">
                <a:solidFill>
                  <a:srgbClr val="FFFFFF"/>
                </a:solidFill>
              </a14:hiddenFill>
            </a:ext>
          </a:extLst>
        </p:spPr>
      </p:pic>
      <p:pic>
        <p:nvPicPr>
          <p:cNvPr id="44340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442" y="2474191"/>
            <a:ext cx="74295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443402" name="Picture 10" descr="e99a303e38bf219a528aa2236fd6ccc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7668" y="3698154"/>
            <a:ext cx="1152525" cy="95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3059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idx="4294967295"/>
          </p:nvPr>
        </p:nvSpPr>
        <p:spPr>
          <a:xfrm>
            <a:off x="0" y="365125"/>
            <a:ext cx="10515600" cy="1325563"/>
          </a:xfrm>
        </p:spPr>
        <p:txBody>
          <a:bodyPr/>
          <a:lstStyle/>
          <a:p>
            <a:r>
              <a:rPr lang="zh-CN" altLang="en-US"/>
              <a:t>进程重定向概述</a:t>
            </a:r>
          </a:p>
        </p:txBody>
      </p:sp>
      <p:sp>
        <p:nvSpPr>
          <p:cNvPr id="432131" name="Rectangle 3"/>
          <p:cNvSpPr>
            <a:spLocks noGrp="1" noChangeArrowheads="1"/>
          </p:cNvSpPr>
          <p:nvPr>
            <p:ph type="body" idx="4294967295"/>
          </p:nvPr>
        </p:nvSpPr>
        <p:spPr>
          <a:xfrm>
            <a:off x="3787920" y="2461058"/>
            <a:ext cx="7637462" cy="835025"/>
          </a:xfrm>
        </p:spPr>
        <p:txBody>
          <a:bodyPr/>
          <a:lstStyle/>
          <a:p>
            <a:pPr marL="609600" indent="-609600"/>
            <a:r>
              <a:rPr lang="zh-CN" altLang="en-US" sz="2800" dirty="0"/>
              <a:t>普通进程从键盘接收输入，输出到屏幕</a:t>
            </a:r>
          </a:p>
        </p:txBody>
      </p:sp>
      <p:pic>
        <p:nvPicPr>
          <p:cNvPr id="432133" name="Picture 5" descr="2007532148335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1805" y="3526993"/>
            <a:ext cx="5257800" cy="256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5798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idx="4294967295"/>
          </p:nvPr>
        </p:nvSpPr>
        <p:spPr>
          <a:xfrm>
            <a:off x="526472" y="823408"/>
            <a:ext cx="10515600" cy="1325563"/>
          </a:xfrm>
        </p:spPr>
        <p:txBody>
          <a:bodyPr/>
          <a:lstStyle/>
          <a:p>
            <a:r>
              <a:rPr lang="zh-CN" altLang="en-US" dirty="0"/>
              <a:t>进程重定向概述</a:t>
            </a:r>
          </a:p>
        </p:txBody>
      </p:sp>
      <p:sp>
        <p:nvSpPr>
          <p:cNvPr id="429059" name="Rectangle 3"/>
          <p:cNvSpPr>
            <a:spLocks noGrp="1" noChangeArrowheads="1"/>
          </p:cNvSpPr>
          <p:nvPr>
            <p:ph type="body" idx="4294967295"/>
          </p:nvPr>
        </p:nvSpPr>
        <p:spPr>
          <a:xfrm>
            <a:off x="2193998" y="2400445"/>
            <a:ext cx="8396288" cy="858837"/>
          </a:xfrm>
        </p:spPr>
        <p:txBody>
          <a:bodyPr>
            <a:normAutofit/>
          </a:bodyPr>
          <a:lstStyle/>
          <a:p>
            <a:pPr marL="609600" indent="-609600"/>
            <a:r>
              <a:rPr lang="zh-CN" altLang="en-US" sz="3200" dirty="0"/>
              <a:t>使用文件作为进程的输入称为输入重定向</a:t>
            </a:r>
          </a:p>
        </p:txBody>
      </p:sp>
      <p:pic>
        <p:nvPicPr>
          <p:cNvPr id="429060" name="Picture 4" descr="2007532148382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0005" y="3510756"/>
            <a:ext cx="6264275" cy="250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5210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idx="4294967295"/>
          </p:nvPr>
        </p:nvSpPr>
        <p:spPr>
          <a:xfrm>
            <a:off x="674254" y="826943"/>
            <a:ext cx="10515600" cy="1325563"/>
          </a:xfrm>
        </p:spPr>
        <p:txBody>
          <a:bodyPr/>
          <a:lstStyle/>
          <a:p>
            <a:r>
              <a:rPr lang="zh-CN" altLang="en-US" dirty="0"/>
              <a:t>进程重定向概述</a:t>
            </a:r>
          </a:p>
        </p:txBody>
      </p:sp>
      <p:sp>
        <p:nvSpPr>
          <p:cNvPr id="424963" name="Rectangle 3"/>
          <p:cNvSpPr>
            <a:spLocks noGrp="1" noChangeArrowheads="1"/>
          </p:cNvSpPr>
          <p:nvPr>
            <p:ph type="body" idx="4294967295"/>
          </p:nvPr>
        </p:nvSpPr>
        <p:spPr>
          <a:xfrm>
            <a:off x="2272145" y="2554720"/>
            <a:ext cx="8596313" cy="3879850"/>
          </a:xfrm>
        </p:spPr>
        <p:txBody>
          <a:bodyPr>
            <a:normAutofit/>
          </a:bodyPr>
          <a:lstStyle/>
          <a:p>
            <a:pPr marL="609600" indent="-609600"/>
            <a:r>
              <a:rPr lang="zh-CN" altLang="en-US" sz="3600" dirty="0"/>
              <a:t>使用重定向符方法</a:t>
            </a:r>
          </a:p>
          <a:p>
            <a:pPr marL="609600" indent="-609600"/>
            <a:r>
              <a:rPr lang="en-US" altLang="zh-CN" sz="3600" dirty="0" err="1"/>
              <a:t>dir</a:t>
            </a:r>
            <a:r>
              <a:rPr lang="en-US" altLang="zh-CN" sz="3600" dirty="0"/>
              <a:t> &gt; list.txt </a:t>
            </a:r>
          </a:p>
          <a:p>
            <a:pPr marL="609600" indent="-609600"/>
            <a:r>
              <a:rPr lang="en-US" altLang="zh-CN" sz="3600" dirty="0" err="1"/>
              <a:t>cmd</a:t>
            </a:r>
            <a:r>
              <a:rPr lang="en-US" altLang="zh-CN" sz="3600" dirty="0"/>
              <a:t> &gt;&gt; file</a:t>
            </a:r>
          </a:p>
          <a:p>
            <a:pPr marL="609600" indent="-609600"/>
            <a:r>
              <a:rPr lang="en-US" altLang="zh-CN" sz="3600" dirty="0" err="1"/>
              <a:t>cmd</a:t>
            </a:r>
            <a:r>
              <a:rPr lang="en-US" altLang="zh-CN" sz="3600" dirty="0"/>
              <a:t> &lt; file</a:t>
            </a:r>
          </a:p>
        </p:txBody>
      </p:sp>
    </p:spTree>
    <p:extLst>
      <p:ext uri="{BB962C8B-B14F-4D97-AF65-F5344CB8AC3E}">
        <p14:creationId xmlns:p14="http://schemas.microsoft.com/office/powerpoint/2010/main" val="12122314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idx="4294967295"/>
          </p:nvPr>
        </p:nvSpPr>
        <p:spPr>
          <a:xfrm>
            <a:off x="1754909" y="1210829"/>
            <a:ext cx="4433888" cy="798513"/>
          </a:xfrm>
        </p:spPr>
        <p:txBody>
          <a:bodyPr/>
          <a:lstStyle/>
          <a:p>
            <a:r>
              <a:rPr lang="zh-CN" altLang="en-US" dirty="0"/>
              <a:t>进程重定向意义</a:t>
            </a:r>
          </a:p>
        </p:txBody>
      </p:sp>
      <p:sp>
        <p:nvSpPr>
          <p:cNvPr id="420867" name="Rectangle 3"/>
          <p:cNvSpPr>
            <a:spLocks noGrp="1" noChangeArrowheads="1"/>
          </p:cNvSpPr>
          <p:nvPr>
            <p:ph type="body" idx="4294967295"/>
          </p:nvPr>
        </p:nvSpPr>
        <p:spPr>
          <a:xfrm>
            <a:off x="2807854" y="2582286"/>
            <a:ext cx="8596313" cy="3879850"/>
          </a:xfrm>
        </p:spPr>
        <p:txBody>
          <a:bodyPr>
            <a:normAutofit/>
          </a:bodyPr>
          <a:lstStyle/>
          <a:p>
            <a:pPr marL="609600" indent="-609600"/>
            <a:r>
              <a:rPr lang="zh-CN" altLang="en-US" sz="4000" dirty="0"/>
              <a:t>调用控制台进程</a:t>
            </a:r>
          </a:p>
          <a:p>
            <a:pPr marL="990600" lvl="1" indent="-533400"/>
            <a:r>
              <a:rPr lang="en-US" altLang="zh-CN" sz="3200" dirty="0"/>
              <a:t>Ping</a:t>
            </a:r>
            <a:r>
              <a:rPr lang="zh-CN" altLang="en-US" sz="3200" dirty="0"/>
              <a:t>远程主机</a:t>
            </a:r>
            <a:endParaRPr lang="en-US" altLang="zh-CN" sz="3200" dirty="0"/>
          </a:p>
          <a:p>
            <a:pPr marL="990600" lvl="1" indent="-533400"/>
            <a:r>
              <a:rPr lang="zh-CN" altLang="en-US" sz="3200" dirty="0"/>
              <a:t>获取</a:t>
            </a:r>
            <a:r>
              <a:rPr lang="en-US" altLang="zh-CN" sz="3200" dirty="0"/>
              <a:t>MAC</a:t>
            </a:r>
            <a:r>
              <a:rPr lang="zh-CN" altLang="en-US" sz="3200" dirty="0"/>
              <a:t>地址</a:t>
            </a:r>
            <a:r>
              <a:rPr lang="en-US" altLang="zh-CN" sz="3200" dirty="0"/>
              <a:t>getmac</a:t>
            </a:r>
          </a:p>
          <a:p>
            <a:pPr marL="990600" lvl="1" indent="-533400"/>
            <a:r>
              <a:rPr lang="zh-CN" altLang="en-US" sz="3200" dirty="0"/>
              <a:t>关机</a:t>
            </a:r>
            <a:r>
              <a:rPr lang="en-US" altLang="zh-CN" sz="3200" dirty="0"/>
              <a:t>shutdown</a:t>
            </a:r>
          </a:p>
          <a:p>
            <a:pPr marL="990600" lvl="1" indent="-533400"/>
            <a:r>
              <a:rPr lang="zh-CN" altLang="en-US" sz="3200" dirty="0"/>
              <a:t>服务管理</a:t>
            </a:r>
          </a:p>
        </p:txBody>
      </p:sp>
    </p:spTree>
    <p:extLst>
      <p:ext uri="{BB962C8B-B14F-4D97-AF65-F5344CB8AC3E}">
        <p14:creationId xmlns:p14="http://schemas.microsoft.com/office/powerpoint/2010/main" val="35726860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idx="4294967295"/>
          </p:nvPr>
        </p:nvSpPr>
        <p:spPr>
          <a:xfrm>
            <a:off x="1440873" y="1187162"/>
            <a:ext cx="10515600" cy="1325563"/>
          </a:xfrm>
        </p:spPr>
        <p:txBody>
          <a:bodyPr/>
          <a:lstStyle/>
          <a:p>
            <a:r>
              <a:rPr lang="zh-CN" altLang="en-US" dirty="0"/>
              <a:t>重定向应用程序示例</a:t>
            </a:r>
          </a:p>
        </p:txBody>
      </p:sp>
      <p:sp>
        <p:nvSpPr>
          <p:cNvPr id="400441" name="Rectangle 57"/>
          <p:cNvSpPr>
            <a:spLocks noGrp="1" noChangeArrowheads="1"/>
          </p:cNvSpPr>
          <p:nvPr>
            <p:ph type="body" idx="4294967295"/>
          </p:nvPr>
        </p:nvSpPr>
        <p:spPr>
          <a:xfrm>
            <a:off x="3897745" y="2965018"/>
            <a:ext cx="5934075" cy="2951162"/>
          </a:xfrm>
        </p:spPr>
        <p:txBody>
          <a:bodyPr>
            <a:noAutofit/>
          </a:bodyPr>
          <a:lstStyle/>
          <a:p>
            <a:r>
              <a:rPr lang="zh-CN" altLang="en-US" sz="3200" dirty="0"/>
              <a:t>  界面设计</a:t>
            </a:r>
          </a:p>
          <a:p>
            <a:r>
              <a:rPr lang="zh-CN" altLang="en-US" sz="3200" dirty="0"/>
              <a:t>  两种方式</a:t>
            </a:r>
          </a:p>
          <a:p>
            <a:r>
              <a:rPr lang="zh-CN" altLang="en-US" sz="3200" dirty="0"/>
              <a:t>  内核函数使用</a:t>
            </a:r>
          </a:p>
        </p:txBody>
      </p:sp>
    </p:spTree>
    <p:extLst>
      <p:ext uri="{BB962C8B-B14F-4D97-AF65-F5344CB8AC3E}">
        <p14:creationId xmlns:p14="http://schemas.microsoft.com/office/powerpoint/2010/main" val="40302372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26" y="1070740"/>
            <a:ext cx="10898908" cy="5778024"/>
          </a:xfrm>
          <a:prstGeom prst="rect">
            <a:avLst/>
          </a:prstGeom>
        </p:spPr>
      </p:pic>
      <p:sp>
        <p:nvSpPr>
          <p:cNvPr id="435202" name="Rectangle 2"/>
          <p:cNvSpPr>
            <a:spLocks noGrp="1" noChangeArrowheads="1"/>
          </p:cNvSpPr>
          <p:nvPr>
            <p:ph type="title" idx="4294967295"/>
          </p:nvPr>
        </p:nvSpPr>
        <p:spPr>
          <a:xfrm>
            <a:off x="4160980" y="751217"/>
            <a:ext cx="4470400" cy="768350"/>
          </a:xfrm>
        </p:spPr>
        <p:txBody>
          <a:bodyPr/>
          <a:lstStyle/>
          <a:p>
            <a:pPr algn="ctr"/>
            <a:r>
              <a:rPr lang="zh-CN" altLang="en-US" b="1" dirty="0"/>
              <a:t>程序界面设计</a:t>
            </a:r>
          </a:p>
        </p:txBody>
      </p:sp>
    </p:spTree>
    <p:extLst>
      <p:ext uri="{BB962C8B-B14F-4D97-AF65-F5344CB8AC3E}">
        <p14:creationId xmlns:p14="http://schemas.microsoft.com/office/powerpoint/2010/main" val="3907530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AB097C76-7216-42E7-B23F-6FDFC3C2AEC9}"/>
              </a:ext>
            </a:extLst>
          </p:cNvPr>
          <p:cNvSpPr>
            <a:spLocks noGrp="1" noChangeArrowheads="1"/>
          </p:cNvSpPr>
          <p:nvPr>
            <p:ph type="title"/>
          </p:nvPr>
        </p:nvSpPr>
        <p:spPr>
          <a:xfrm>
            <a:off x="1822581" y="548680"/>
            <a:ext cx="6649683" cy="576262"/>
          </a:xfrm>
        </p:spPr>
        <p:txBody>
          <a:bodyPr/>
          <a:lstStyle/>
          <a:p>
            <a:pPr eaLnBrk="1" hangingPunct="1"/>
            <a:r>
              <a:rPr lang="en-US" altLang="en-US" dirty="0"/>
              <a:t>Windows 10 Architecture</a:t>
            </a:r>
          </a:p>
        </p:txBody>
      </p:sp>
      <p:sp>
        <p:nvSpPr>
          <p:cNvPr id="21506" name="Rectangle 3">
            <a:extLst>
              <a:ext uri="{FF2B5EF4-FFF2-40B4-BE49-F238E27FC236}">
                <a16:creationId xmlns:a16="http://schemas.microsoft.com/office/drawing/2014/main" id="{5F5F4CFF-B49A-4AEC-A837-3C9322F3FE8F}"/>
              </a:ext>
            </a:extLst>
          </p:cNvPr>
          <p:cNvSpPr>
            <a:spLocks noGrp="1" noChangeArrowheads="1"/>
          </p:cNvSpPr>
          <p:nvPr>
            <p:ph type="body" idx="1"/>
          </p:nvPr>
        </p:nvSpPr>
        <p:spPr>
          <a:xfrm>
            <a:off x="1981200" y="1988840"/>
            <a:ext cx="8070981" cy="3705912"/>
          </a:xfrm>
        </p:spPr>
        <p:txBody>
          <a:bodyPr/>
          <a:lstStyle/>
          <a:p>
            <a:r>
              <a:rPr lang="en-US" altLang="en-US" dirty="0"/>
              <a:t> Layered system of module</a:t>
            </a:r>
          </a:p>
          <a:p>
            <a:r>
              <a:rPr lang="en-US" altLang="en-US" dirty="0"/>
              <a:t> Protected mode  —  </a:t>
            </a:r>
            <a:r>
              <a:rPr lang="en-US" altLang="en-US" b="1" dirty="0">
                <a:solidFill>
                  <a:srgbClr val="006699"/>
                </a:solidFill>
                <a:latin typeface="+mj-lt"/>
              </a:rPr>
              <a:t>hardware abstraction layer</a:t>
            </a:r>
            <a:r>
              <a:rPr lang="en-US" altLang="en-US" b="1" dirty="0">
                <a:solidFill>
                  <a:srgbClr val="3366FF"/>
                </a:solidFill>
              </a:rPr>
              <a:t> </a:t>
            </a:r>
            <a:r>
              <a:rPr lang="en-US" altLang="en-US" dirty="0"/>
              <a:t>(</a:t>
            </a:r>
            <a:r>
              <a:rPr lang="en-US" altLang="en-US" b="1" dirty="0">
                <a:solidFill>
                  <a:srgbClr val="006699"/>
                </a:solidFill>
                <a:latin typeface="+mj-lt"/>
              </a:rPr>
              <a:t>HAL</a:t>
            </a:r>
            <a:r>
              <a:rPr lang="en-US" altLang="en-US" dirty="0">
                <a:solidFill>
                  <a:srgbClr val="000000"/>
                </a:solidFill>
              </a:rPr>
              <a:t>)</a:t>
            </a:r>
            <a:r>
              <a:rPr lang="en-US" altLang="en-US" dirty="0"/>
              <a:t>, kernel, executive</a:t>
            </a:r>
          </a:p>
          <a:p>
            <a:r>
              <a:rPr lang="en-US" altLang="en-US" dirty="0"/>
              <a:t> User mode  — collection of subsystems</a:t>
            </a:r>
          </a:p>
          <a:p>
            <a:pPr lvl="1"/>
            <a:r>
              <a:rPr lang="en-US" altLang="en-US" dirty="0"/>
              <a:t>Environmental subsystems emulate different operating systems </a:t>
            </a:r>
          </a:p>
          <a:p>
            <a:pPr lvl="1"/>
            <a:r>
              <a:rPr lang="en-US" altLang="en-US" dirty="0"/>
              <a:t>Protection subsystems provide security functions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idx="4294967295"/>
          </p:nvPr>
        </p:nvSpPr>
        <p:spPr>
          <a:xfrm>
            <a:off x="1265381" y="1122507"/>
            <a:ext cx="10515600" cy="1325563"/>
          </a:xfrm>
        </p:spPr>
        <p:txBody>
          <a:bodyPr/>
          <a:lstStyle/>
          <a:p>
            <a:r>
              <a:rPr lang="zh-CN" altLang="en-US" dirty="0"/>
              <a:t>重定向的两种方式</a:t>
            </a:r>
          </a:p>
        </p:txBody>
      </p:sp>
      <p:sp>
        <p:nvSpPr>
          <p:cNvPr id="425987" name="Rectangle 3"/>
          <p:cNvSpPr>
            <a:spLocks noGrp="1" noChangeArrowheads="1"/>
          </p:cNvSpPr>
          <p:nvPr>
            <p:ph type="body" idx="4294967295"/>
          </p:nvPr>
        </p:nvSpPr>
        <p:spPr>
          <a:xfrm>
            <a:off x="3140364" y="2923743"/>
            <a:ext cx="2376488" cy="1238250"/>
          </a:xfrm>
        </p:spPr>
        <p:txBody>
          <a:bodyPr>
            <a:noAutofit/>
          </a:bodyPr>
          <a:lstStyle/>
          <a:p>
            <a:r>
              <a:rPr lang="zh-CN" altLang="en-US" sz="2800" dirty="0">
                <a:latin typeface="微软雅黑" panose="020B0503020204020204" pitchFamily="34" charset="-122"/>
                <a:ea typeface="微软雅黑" panose="020B0503020204020204" pitchFamily="34" charset="-122"/>
              </a:rPr>
              <a:t>  同步 </a:t>
            </a:r>
          </a:p>
          <a:p>
            <a:r>
              <a:rPr lang="zh-CN" altLang="en-US" sz="2800" dirty="0">
                <a:latin typeface="微软雅黑" panose="020B0503020204020204" pitchFamily="34" charset="-122"/>
                <a:ea typeface="微软雅黑" panose="020B0503020204020204" pitchFamily="34" charset="-122"/>
              </a:rPr>
              <a:t>  异步方式</a:t>
            </a:r>
          </a:p>
        </p:txBody>
      </p:sp>
    </p:spTree>
    <p:extLst>
      <p:ext uri="{BB962C8B-B14F-4D97-AF65-F5344CB8AC3E}">
        <p14:creationId xmlns:p14="http://schemas.microsoft.com/office/powerpoint/2010/main" val="12070999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2438400" y="687834"/>
            <a:ext cx="4859338" cy="768350"/>
          </a:xfrm>
        </p:spPr>
        <p:txBody>
          <a:bodyPr/>
          <a:lstStyle/>
          <a:p>
            <a:r>
              <a:rPr lang="zh-CN" altLang="en-US" sz="4000" dirty="0"/>
              <a:t>重定向同步读写方式</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696" y="1974107"/>
            <a:ext cx="6140868" cy="3840479"/>
          </a:xfrm>
          <a:prstGeom prst="rect">
            <a:avLst/>
          </a:prstGeom>
        </p:spPr>
      </p:pic>
      <p:sp>
        <p:nvSpPr>
          <p:cNvPr id="428037" name="Text Box 5"/>
          <p:cNvSpPr txBox="1">
            <a:spLocks noChangeArrowheads="1"/>
          </p:cNvSpPr>
          <p:nvPr/>
        </p:nvSpPr>
        <p:spPr bwMode="auto">
          <a:xfrm>
            <a:off x="467063" y="1628825"/>
            <a:ext cx="5213301" cy="4185761"/>
          </a:xfrm>
          <a:prstGeom prst="rect">
            <a:avLst/>
          </a:prstGeom>
          <a:solidFill>
            <a:schemeClr val="tx1"/>
          </a:solidFill>
          <a:ln>
            <a:noFill/>
          </a:ln>
          <a:effectLst/>
          <a:extLst/>
        </p:spPr>
        <p:txBody>
          <a:bodyPr wrap="square">
            <a:spAutoFit/>
          </a:bodyPr>
          <a:lstStyle/>
          <a:p>
            <a:r>
              <a:rPr lang="en-US" altLang="zh-CN" noProof="1">
                <a:solidFill>
                  <a:schemeClr val="bg1"/>
                </a:solidFill>
                <a:latin typeface="Consolas" panose="020B0609020204030204" pitchFamily="49" charset="0"/>
              </a:rPr>
              <a:t>Process process = new Process();</a:t>
            </a:r>
          </a:p>
          <a:p>
            <a:r>
              <a:rPr lang="en-US" altLang="zh-CN" noProof="1">
                <a:solidFill>
                  <a:schemeClr val="bg1"/>
                </a:solidFill>
                <a:latin typeface="Consolas" panose="020B0609020204030204" pitchFamily="49" charset="0"/>
              </a:rPr>
              <a:t>process.StartInfo.FileName = "cmd.exe";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是否使用外壳程序   </a:t>
            </a:r>
          </a:p>
          <a:p>
            <a:r>
              <a:rPr lang="en-US" altLang="zh-CN" noProof="1">
                <a:solidFill>
                  <a:schemeClr val="bg1"/>
                </a:solidFill>
                <a:latin typeface="Consolas" panose="020B0609020204030204" pitchFamily="49" charset="0"/>
              </a:rPr>
              <a:t>process.StartInfo.UseShellExecute = false;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是否在新窗口中启动该进程的值   </a:t>
            </a:r>
          </a:p>
          <a:p>
            <a:r>
              <a:rPr lang="en-US" altLang="zh-CN" noProof="1">
                <a:solidFill>
                  <a:schemeClr val="bg1"/>
                </a:solidFill>
                <a:latin typeface="Consolas" panose="020B0609020204030204" pitchFamily="49" charset="0"/>
              </a:rPr>
              <a:t>process.StartInfo.CreateNoWindow = true;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重定向输入流  </a:t>
            </a:r>
          </a:p>
          <a:p>
            <a:r>
              <a:rPr lang="en-US" altLang="zh-CN" noProof="1">
                <a:solidFill>
                  <a:schemeClr val="bg1"/>
                </a:solidFill>
                <a:latin typeface="Consolas" panose="020B0609020204030204" pitchFamily="49" charset="0"/>
              </a:rPr>
              <a:t>process.StartInfo.RedirectStandardInput = true;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重定向输出流</a:t>
            </a:r>
          </a:p>
          <a:p>
            <a:r>
              <a:rPr lang="en-US" altLang="zh-CN" noProof="1">
                <a:solidFill>
                  <a:schemeClr val="bg1"/>
                </a:solidFill>
                <a:latin typeface="Consolas" panose="020B0609020204030204" pitchFamily="49" charset="0"/>
              </a:rPr>
              <a:t>process.StartInfo.RedirectStandardOutput = true;  </a:t>
            </a:r>
          </a:p>
          <a:p>
            <a:r>
              <a:rPr lang="en-US" altLang="zh-CN" noProof="1">
                <a:solidFill>
                  <a:schemeClr val="bg1"/>
                </a:solidFill>
                <a:latin typeface="Consolas" panose="020B0609020204030204" pitchFamily="49" charset="0"/>
              </a:rPr>
              <a:t>//</a:t>
            </a:r>
            <a:r>
              <a:rPr lang="zh-CN" altLang="en-US" noProof="1">
                <a:solidFill>
                  <a:schemeClr val="bg1"/>
                </a:solidFill>
                <a:latin typeface="Consolas" panose="020B0609020204030204" pitchFamily="49" charset="0"/>
              </a:rPr>
              <a:t>使</a:t>
            </a:r>
            <a:r>
              <a:rPr lang="en-US" altLang="zh-CN" noProof="1">
                <a:solidFill>
                  <a:schemeClr val="bg1"/>
                </a:solidFill>
                <a:latin typeface="Consolas" panose="020B0609020204030204" pitchFamily="49" charset="0"/>
              </a:rPr>
              <a:t>ping</a:t>
            </a:r>
            <a:r>
              <a:rPr lang="zh-CN" altLang="en-US" noProof="1">
                <a:solidFill>
                  <a:schemeClr val="bg1"/>
                </a:solidFill>
                <a:latin typeface="Consolas" panose="020B0609020204030204" pitchFamily="49" charset="0"/>
              </a:rPr>
              <a:t>命令执行九次 </a:t>
            </a:r>
          </a:p>
          <a:p>
            <a:r>
              <a:rPr lang="en-US" altLang="zh-CN" noProof="1">
                <a:solidFill>
                  <a:schemeClr val="bg1"/>
                </a:solidFill>
                <a:latin typeface="Consolas" panose="020B0609020204030204" pitchFamily="49" charset="0"/>
              </a:rPr>
              <a:t>string strCmd = "ping </a:t>
            </a:r>
            <a:r>
              <a:rPr lang="en-US" altLang="zh-CN" noProof="1">
                <a:solidFill>
                  <a:schemeClr val="accent2"/>
                </a:solidFill>
                <a:latin typeface="Consolas" panose="020B0609020204030204" pitchFamily="49" charset="0"/>
              </a:rPr>
              <a:t>www.whu.edu.cn</a:t>
            </a:r>
            <a:r>
              <a:rPr lang="en-US" altLang="zh-CN" noProof="1">
                <a:solidFill>
                  <a:schemeClr val="bg1"/>
                </a:solidFill>
                <a:latin typeface="Consolas" panose="020B0609020204030204" pitchFamily="49" charset="0"/>
              </a:rPr>
              <a:t> -n  9";</a:t>
            </a:r>
          </a:p>
          <a:p>
            <a:r>
              <a:rPr lang="en-US" altLang="zh-CN" noProof="1">
                <a:solidFill>
                  <a:schemeClr val="bg1"/>
                </a:solidFill>
                <a:latin typeface="Consolas" panose="020B0609020204030204" pitchFamily="49" charset="0"/>
              </a:rPr>
              <a:t>process.Start();</a:t>
            </a:r>
          </a:p>
          <a:p>
            <a:r>
              <a:rPr lang="en-US" altLang="zh-CN" noProof="1">
                <a:solidFill>
                  <a:schemeClr val="bg1"/>
                </a:solidFill>
                <a:latin typeface="Consolas" panose="020B0609020204030204" pitchFamily="49" charset="0"/>
              </a:rPr>
              <a:t>process.StandardInput.WriteLine(strCmd);</a:t>
            </a:r>
          </a:p>
          <a:p>
            <a:r>
              <a:rPr lang="en-US" altLang="zh-CN" noProof="1">
                <a:solidFill>
                  <a:schemeClr val="bg1"/>
                </a:solidFill>
                <a:latin typeface="Consolas" panose="020B0609020204030204" pitchFamily="49" charset="0"/>
              </a:rPr>
              <a:t>process.StandardInput.WriteLine("exit");</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获取输出信息   </a:t>
            </a:r>
          </a:p>
          <a:p>
            <a:r>
              <a:rPr lang="en-US" altLang="zh-CN" noProof="1">
                <a:solidFill>
                  <a:schemeClr val="bg1"/>
                </a:solidFill>
                <a:latin typeface="Consolas" panose="020B0609020204030204" pitchFamily="49" charset="0"/>
              </a:rPr>
              <a:t>textBox2.Text = process.StandardOutput.ReadToEnd(); </a:t>
            </a:r>
          </a:p>
          <a:p>
            <a:r>
              <a:rPr lang="en-US" altLang="zh-CN" noProof="1">
                <a:solidFill>
                  <a:schemeClr val="bg1"/>
                </a:solidFill>
                <a:latin typeface="Consolas" panose="020B0609020204030204" pitchFamily="49" charset="0"/>
              </a:rPr>
              <a:t>process.WaitForExit();  </a:t>
            </a:r>
          </a:p>
          <a:p>
            <a:r>
              <a:rPr lang="en-US" altLang="zh-CN" noProof="1">
                <a:solidFill>
                  <a:schemeClr val="bg1"/>
                </a:solidFill>
                <a:latin typeface="Consolas" panose="020B0609020204030204" pitchFamily="49" charset="0"/>
              </a:rPr>
              <a:t>process.Close(); </a:t>
            </a:r>
            <a:endParaRPr lang="en-US" altLang="zh-CN"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0869432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idx="4294967295"/>
          </p:nvPr>
        </p:nvSpPr>
        <p:spPr>
          <a:xfrm>
            <a:off x="1431635" y="1218715"/>
            <a:ext cx="5615709" cy="671513"/>
          </a:xfrm>
        </p:spPr>
        <p:txBody>
          <a:bodyPr/>
          <a:lstStyle/>
          <a:p>
            <a:r>
              <a:rPr lang="zh-CN" altLang="en-US" dirty="0"/>
              <a:t>重定向同步读写方式</a:t>
            </a:r>
          </a:p>
        </p:txBody>
      </p:sp>
      <p:sp>
        <p:nvSpPr>
          <p:cNvPr id="434179" name="Rectangle 3"/>
          <p:cNvSpPr>
            <a:spLocks noGrp="1" noChangeArrowheads="1"/>
          </p:cNvSpPr>
          <p:nvPr>
            <p:ph type="body" idx="4294967295"/>
          </p:nvPr>
        </p:nvSpPr>
        <p:spPr>
          <a:xfrm>
            <a:off x="2890982" y="2427574"/>
            <a:ext cx="5121275" cy="547688"/>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造成窗体没有响应的</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问题</a:t>
            </a:r>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3514436" y="3450695"/>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latin typeface="微软雅黑" panose="020B0503020204020204" pitchFamily="34" charset="-122"/>
                <a:ea typeface="微软雅黑" panose="020B0503020204020204" pitchFamily="34" charset="-122"/>
              </a:rPr>
              <a:t>不得在窗体线程中构造耗时的操作</a:t>
            </a:r>
          </a:p>
        </p:txBody>
      </p:sp>
      <p:sp>
        <p:nvSpPr>
          <p:cNvPr id="7" name="Rectangle 3"/>
          <p:cNvSpPr txBox="1">
            <a:spLocks noChangeArrowheads="1"/>
          </p:cNvSpPr>
          <p:nvPr/>
        </p:nvSpPr>
        <p:spPr>
          <a:xfrm>
            <a:off x="3514436" y="4223390"/>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窗体控件事件函数都属于窗体线程</a:t>
            </a:r>
          </a:p>
        </p:txBody>
      </p:sp>
      <p:sp>
        <p:nvSpPr>
          <p:cNvPr id="3" name="圆角矩形标注 2"/>
          <p:cNvSpPr/>
          <p:nvPr/>
        </p:nvSpPr>
        <p:spPr>
          <a:xfrm>
            <a:off x="3514436" y="5174674"/>
            <a:ext cx="6197600" cy="965200"/>
          </a:xfrm>
          <a:prstGeom prst="wedgeRoundRectCallout">
            <a:avLst>
              <a:gd name="adj1" fmla="val -24122"/>
              <a:gd name="adj2" fmla="val -777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latin typeface="微软雅黑" panose="020B0503020204020204" pitchFamily="34" charset="-122"/>
                <a:ea typeface="微软雅黑" panose="020B0503020204020204" pitchFamily="34" charset="-122"/>
              </a:rPr>
              <a:t>特殊的</a:t>
            </a:r>
            <a:r>
              <a:rPr lang="en-US" altLang="zh-CN" sz="3200">
                <a:latin typeface="微软雅黑" panose="020B0503020204020204" pitchFamily="34" charset="-122"/>
                <a:ea typeface="微软雅黑" panose="020B0503020204020204" pitchFamily="34" charset="-122"/>
              </a:rPr>
              <a:t>BackGroundWorker</a:t>
            </a:r>
            <a:r>
              <a:rPr lang="zh-CN" altLang="en-US" sz="3200">
                <a:latin typeface="微软雅黑" panose="020B0503020204020204" pitchFamily="34" charset="-122"/>
                <a:ea typeface="微软雅黑" panose="020B0503020204020204" pitchFamily="34" charset="-122"/>
              </a:rPr>
              <a:t>控件</a:t>
            </a:r>
          </a:p>
        </p:txBody>
      </p:sp>
    </p:spTree>
    <p:extLst>
      <p:ext uri="{BB962C8B-B14F-4D97-AF65-F5344CB8AC3E}">
        <p14:creationId xmlns:p14="http://schemas.microsoft.com/office/powerpoint/2010/main" val="37999712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idx="4294967295"/>
          </p:nvPr>
        </p:nvSpPr>
        <p:spPr>
          <a:xfrm>
            <a:off x="1047172" y="1168834"/>
            <a:ext cx="9171709" cy="669925"/>
          </a:xfrm>
        </p:spPr>
        <p:txBody>
          <a:bodyPr/>
          <a:lstStyle/>
          <a:p>
            <a:r>
              <a:rPr lang="zh-CN" altLang="en-US" dirty="0">
                <a:latin typeface="微软雅黑" panose="020B0503020204020204" pitchFamily="34" charset="-122"/>
                <a:ea typeface="微软雅黑" panose="020B0503020204020204" pitchFamily="34" charset="-122"/>
              </a:rPr>
              <a:t>特殊的</a:t>
            </a:r>
            <a:r>
              <a:rPr lang="en-US" altLang="zh-CN" dirty="0" err="1">
                <a:latin typeface="Consolas" panose="020B0609020204030204" pitchFamily="49" charset="0"/>
              </a:rPr>
              <a:t>BackGroundWorker</a:t>
            </a:r>
            <a:r>
              <a:rPr lang="zh-CN" altLang="en-US" dirty="0">
                <a:latin typeface="微软雅黑" panose="020B0503020204020204" pitchFamily="34" charset="-122"/>
                <a:ea typeface="微软雅黑" panose="020B0503020204020204" pitchFamily="34" charset="-122"/>
              </a:rPr>
              <a:t>控件</a:t>
            </a:r>
          </a:p>
        </p:txBody>
      </p:sp>
      <p:sp>
        <p:nvSpPr>
          <p:cNvPr id="434179" name="Rectangle 3"/>
          <p:cNvSpPr>
            <a:spLocks noGrp="1" noChangeArrowheads="1"/>
          </p:cNvSpPr>
          <p:nvPr>
            <p:ph type="body" idx="4294967295"/>
          </p:nvPr>
        </p:nvSpPr>
        <p:spPr>
          <a:xfrm>
            <a:off x="2992581" y="3065896"/>
            <a:ext cx="5121275" cy="547688"/>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造成窗体没有响应的</a:t>
            </a:r>
            <a:r>
              <a:rPr lang="en-US" altLang="zh-CN" sz="2800">
                <a:latin typeface="微软雅黑" panose="020B0503020204020204" pitchFamily="34" charset="-122"/>
                <a:ea typeface="微软雅黑" panose="020B0503020204020204" pitchFamily="34" charset="-122"/>
              </a:rPr>
              <a:t>"</a:t>
            </a:r>
            <a:r>
              <a:rPr lang="zh-CN" altLang="en-US" sz="2800">
                <a:latin typeface="微软雅黑" panose="020B0503020204020204" pitchFamily="34" charset="-122"/>
                <a:ea typeface="微软雅黑" panose="020B0503020204020204" pitchFamily="34" charset="-122"/>
              </a:rPr>
              <a:t>问题</a:t>
            </a:r>
            <a:r>
              <a:rPr lang="en-US" altLang="zh-CN" sz="2800">
                <a:latin typeface="微软雅黑" panose="020B0503020204020204" pitchFamily="34" charset="-122"/>
                <a:ea typeface="微软雅黑" panose="020B0503020204020204" pitchFamily="34" charset="-122"/>
              </a:rPr>
              <a:t>"</a:t>
            </a:r>
            <a:endParaRPr lang="zh-CN" altLang="en-US" sz="280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3980465" y="3838623"/>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不得在窗体线程中构造耗时的操作</a:t>
            </a:r>
          </a:p>
        </p:txBody>
      </p:sp>
      <p:sp>
        <p:nvSpPr>
          <p:cNvPr id="7" name="Rectangle 3"/>
          <p:cNvSpPr txBox="1">
            <a:spLocks noChangeArrowheads="1"/>
          </p:cNvSpPr>
          <p:nvPr/>
        </p:nvSpPr>
        <p:spPr>
          <a:xfrm>
            <a:off x="3980465" y="4611318"/>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窗体控件事件函数都属于窗体线程</a:t>
            </a:r>
          </a:p>
        </p:txBody>
      </p:sp>
    </p:spTree>
    <p:extLst>
      <p:ext uri="{BB962C8B-B14F-4D97-AF65-F5344CB8AC3E}">
        <p14:creationId xmlns:p14="http://schemas.microsoft.com/office/powerpoint/2010/main" val="35665190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idx="4294967295"/>
          </p:nvPr>
        </p:nvSpPr>
        <p:spPr>
          <a:xfrm>
            <a:off x="489528" y="365124"/>
            <a:ext cx="10515600" cy="1325563"/>
          </a:xfrm>
        </p:spPr>
        <p:txBody>
          <a:bodyPr/>
          <a:lstStyle/>
          <a:p>
            <a:r>
              <a:rPr lang="zh-CN" altLang="en-US" dirty="0"/>
              <a:t>重定向异步读取方式</a:t>
            </a:r>
          </a:p>
        </p:txBody>
      </p:sp>
      <p:sp>
        <p:nvSpPr>
          <p:cNvPr id="427011" name="Rectangle 3"/>
          <p:cNvSpPr>
            <a:spLocks noGrp="1" noChangeArrowheads="1"/>
          </p:cNvSpPr>
          <p:nvPr>
            <p:ph type="body" idx="4294967295"/>
          </p:nvPr>
        </p:nvSpPr>
        <p:spPr>
          <a:xfrm>
            <a:off x="1293091" y="1819039"/>
            <a:ext cx="5772727" cy="1457902"/>
          </a:xfrm>
        </p:spPr>
        <p:txBody>
          <a:bodyPr/>
          <a:lstStyle/>
          <a:p>
            <a:r>
              <a:rPr lang="zh-CN" altLang="en-US" dirty="0">
                <a:latin typeface="微软雅黑" panose="020B0503020204020204" pitchFamily="34" charset="-122"/>
                <a:ea typeface="微软雅黑" panose="020B0503020204020204" pitchFamily="34" charset="-122"/>
              </a:rPr>
              <a:t> 回调函数编写与设置</a:t>
            </a:r>
          </a:p>
          <a:p>
            <a:r>
              <a:rPr lang="zh-CN" altLang="en-US" dirty="0">
                <a:latin typeface="微软雅黑" panose="020B0503020204020204" pitchFamily="34" charset="-122"/>
                <a:ea typeface="微软雅黑" panose="020B0503020204020204" pitchFamily="34" charset="-122"/>
              </a:rPr>
              <a:t> 窗体消息处理函数重载</a:t>
            </a:r>
          </a:p>
        </p:txBody>
      </p:sp>
      <p:sp>
        <p:nvSpPr>
          <p:cNvPr id="2" name="矩形 1"/>
          <p:cNvSpPr/>
          <p:nvPr/>
        </p:nvSpPr>
        <p:spPr>
          <a:xfrm>
            <a:off x="7272062" y="1944254"/>
            <a:ext cx="6096000" cy="5355312"/>
          </a:xfrm>
          <a:prstGeom prst="rect">
            <a:avLst/>
          </a:prstGeom>
        </p:spPr>
        <p:txBody>
          <a:bodyPr>
            <a:spAutoFit/>
          </a:bodyPr>
          <a:lstStyle/>
          <a:p>
            <a:r>
              <a:rPr lang="en-US" altLang="zh-CN" noProof="1"/>
              <a:t>Process process = new Process();</a:t>
            </a:r>
          </a:p>
          <a:p>
            <a:r>
              <a:rPr lang="en-US" altLang="zh-CN" noProof="1"/>
              <a:t>process.StartInfo.FileName = "cmd.exe";</a:t>
            </a:r>
          </a:p>
          <a:p>
            <a:r>
              <a:rPr lang="en-US" altLang="zh-CN" noProof="1"/>
              <a:t>// </a:t>
            </a:r>
            <a:r>
              <a:rPr lang="zh-CN" altLang="en-US" noProof="1"/>
              <a:t>是否使用外壳程序   </a:t>
            </a:r>
          </a:p>
          <a:p>
            <a:r>
              <a:rPr lang="en-US" altLang="zh-CN" noProof="1"/>
              <a:t>process.StartInfo.UseShellExecute = false;</a:t>
            </a:r>
          </a:p>
          <a:p>
            <a:r>
              <a:rPr lang="en-US" altLang="zh-CN" noProof="1"/>
              <a:t>// </a:t>
            </a:r>
            <a:r>
              <a:rPr lang="zh-CN" altLang="en-US" noProof="1"/>
              <a:t>是否在新窗口中启动该进程的值   </a:t>
            </a:r>
          </a:p>
          <a:p>
            <a:r>
              <a:rPr lang="en-US" altLang="zh-CN" noProof="1"/>
              <a:t>process.StartInfo.CreateNoWindow = true;</a:t>
            </a:r>
          </a:p>
          <a:p>
            <a:r>
              <a:rPr lang="en-US" altLang="zh-CN" noProof="1"/>
              <a:t>// </a:t>
            </a:r>
            <a:r>
              <a:rPr lang="zh-CN" altLang="en-US" noProof="1"/>
              <a:t>重定向输入流  </a:t>
            </a:r>
          </a:p>
          <a:p>
            <a:r>
              <a:rPr lang="en-US" altLang="zh-CN" noProof="1"/>
              <a:t>process.StartInfo.RedirectStandardInput = true;</a:t>
            </a:r>
          </a:p>
          <a:p>
            <a:r>
              <a:rPr lang="en-US" altLang="zh-CN" noProof="1"/>
              <a:t>// </a:t>
            </a:r>
            <a:r>
              <a:rPr lang="zh-CN" altLang="en-US" noProof="1"/>
              <a:t>重定向输出流</a:t>
            </a:r>
          </a:p>
          <a:p>
            <a:r>
              <a:rPr lang="en-US" altLang="zh-CN" noProof="1"/>
              <a:t>process.StartInfo.RedirectStandardOutput = true;  </a:t>
            </a:r>
          </a:p>
          <a:p>
            <a:r>
              <a:rPr lang="en-US" altLang="zh-CN" noProof="1"/>
              <a:t>//</a:t>
            </a:r>
            <a:r>
              <a:rPr lang="zh-CN" altLang="en-US" noProof="1"/>
              <a:t>使</a:t>
            </a:r>
            <a:r>
              <a:rPr lang="en-US" altLang="zh-CN" noProof="1"/>
              <a:t>ping</a:t>
            </a:r>
            <a:r>
              <a:rPr lang="zh-CN" altLang="en-US" noProof="1"/>
              <a:t>命令执行九次 </a:t>
            </a:r>
          </a:p>
          <a:p>
            <a:r>
              <a:rPr lang="en-US" altLang="zh-CN" noProof="1"/>
              <a:t>string strCmd = "ping </a:t>
            </a:r>
            <a:r>
              <a:rPr lang="en-US" altLang="zh-CN" noProof="1">
                <a:hlinkClick r:id="rId2"/>
              </a:rPr>
              <a:t>www.whu</a:t>
            </a:r>
            <a:r>
              <a:rPr lang="en-US" altLang="zh-CN" noProof="1"/>
              <a:t>.edu.cn -n  9";</a:t>
            </a:r>
          </a:p>
          <a:p>
            <a:r>
              <a:rPr lang="en-US" altLang="zh-CN" noProof="1"/>
              <a:t>process.Start();</a:t>
            </a:r>
          </a:p>
          <a:p>
            <a:r>
              <a:rPr lang="en-US" altLang="zh-CN" noProof="1"/>
              <a:t>process.StandardInput.WriteLine(strCmd);</a:t>
            </a:r>
          </a:p>
          <a:p>
            <a:r>
              <a:rPr lang="en-US" altLang="zh-CN" noProof="1"/>
              <a:t>process.StandardInput.WriteLine("exit");</a:t>
            </a:r>
          </a:p>
          <a:p>
            <a:endParaRPr lang="en-US" altLang="zh-CN" noProof="1"/>
          </a:p>
          <a:p>
            <a:r>
              <a:rPr lang="en-US" altLang="zh-CN" b="1" noProof="1">
                <a:solidFill>
                  <a:srgbClr val="FF0000"/>
                </a:solidFill>
              </a:rPr>
              <a:t>process</a:t>
            </a:r>
            <a:r>
              <a:rPr lang="en-US" altLang="zh-CN" b="1" dirty="0">
                <a:solidFill>
                  <a:srgbClr val="FF0000"/>
                </a:solidFill>
              </a:rPr>
              <a:t>.</a:t>
            </a:r>
            <a:r>
              <a:rPr lang="en-US" altLang="zh-CN" b="1" dirty="0" err="1">
                <a:solidFill>
                  <a:srgbClr val="FF0000"/>
                </a:solidFill>
              </a:rPr>
              <a:t>OutputDataReceived</a:t>
            </a:r>
            <a:r>
              <a:rPr lang="en-US" altLang="zh-CN" b="1" dirty="0">
                <a:solidFill>
                  <a:srgbClr val="FF0000"/>
                </a:solidFill>
              </a:rPr>
              <a:t> += new </a:t>
            </a:r>
            <a:r>
              <a:rPr lang="en-US" altLang="zh-CN" b="1" dirty="0" err="1">
                <a:solidFill>
                  <a:srgbClr val="FF0000"/>
                </a:solidFill>
              </a:rPr>
              <a:t>DataReceivedEventHandler</a:t>
            </a:r>
            <a:r>
              <a:rPr lang="en-US" altLang="zh-CN" b="1" dirty="0">
                <a:solidFill>
                  <a:srgbClr val="FF0000"/>
                </a:solidFill>
              </a:rPr>
              <a:t>(</a:t>
            </a:r>
            <a:r>
              <a:rPr lang="en-US" altLang="zh-CN" b="1" dirty="0" err="1">
                <a:solidFill>
                  <a:srgbClr val="FF0000"/>
                </a:solidFill>
              </a:rPr>
              <a:t>strOutputHandler</a:t>
            </a:r>
            <a:r>
              <a:rPr lang="en-US" altLang="zh-CN" b="1" dirty="0">
                <a:solidFill>
                  <a:srgbClr val="FF0000"/>
                </a:solidFill>
              </a:rPr>
              <a:t>);</a:t>
            </a:r>
          </a:p>
          <a:p>
            <a:r>
              <a:rPr lang="en-US" altLang="zh-CN" dirty="0"/>
              <a:t> </a:t>
            </a:r>
            <a:r>
              <a:rPr lang="en-US" altLang="zh-CN" noProof="1"/>
              <a:t>process</a:t>
            </a:r>
            <a:r>
              <a:rPr lang="en-US" altLang="zh-CN" dirty="0"/>
              <a:t>.Start();</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3091" y="3276941"/>
            <a:ext cx="5514109" cy="3463843"/>
          </a:xfrm>
          <a:prstGeom prst="rect">
            <a:avLst/>
          </a:prstGeom>
        </p:spPr>
      </p:pic>
    </p:spTree>
    <p:extLst>
      <p:ext uri="{BB962C8B-B14F-4D97-AF65-F5344CB8AC3E}">
        <p14:creationId xmlns:p14="http://schemas.microsoft.com/office/powerpoint/2010/main" val="23877987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63623" y="862950"/>
            <a:ext cx="8661862" cy="5693866"/>
          </a:xfrm>
          <a:prstGeom prst="rect">
            <a:avLst/>
          </a:prstGeom>
          <a:solidFill>
            <a:schemeClr val="tx1"/>
          </a:solidFill>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void</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strOutputHandler</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object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sendingProcess</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DataReceivedEventArgs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outLine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cmdOutput.AppendLine</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1"/>
            <a:endParaRPr lang="en-US" altLang="zh-CN" dirty="0">
              <a:solidFill>
                <a:schemeClr val="bg1"/>
              </a:solidFill>
              <a:latin typeface="Consolas" panose="020B0609020204030204" pitchFamily="49" charset="0"/>
              <a:ea typeface="新宋体" panose="02010609030101010101" pitchFamily="49" charset="-122"/>
            </a:endParaRPr>
          </a:p>
          <a:p>
            <a:pPr lvl="1"/>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通过</a:t>
            </a:r>
            <a:r>
              <a:rPr lang="en-US" altLang="zh-CN" dirty="0" err="1">
                <a:solidFill>
                  <a:srgbClr val="008000"/>
                </a:solidFill>
                <a:latin typeface="Consolas" panose="020B0609020204030204" pitchFamily="49" charset="0"/>
                <a:ea typeface="新宋体" panose="02010609030101010101" pitchFamily="49" charset="-122"/>
              </a:rPr>
              <a:t>FindWindow</a:t>
            </a:r>
            <a:r>
              <a:rPr lang="en-US" altLang="zh-CN" dirty="0">
                <a:solidFill>
                  <a:srgbClr val="008000"/>
                </a:solidFill>
                <a:latin typeface="Consolas" panose="020B0609020204030204" pitchFamily="49" charset="0"/>
                <a:ea typeface="新宋体" panose="02010609030101010101" pitchFamily="49" charset="-122"/>
              </a:rPr>
              <a:t> API</a:t>
            </a:r>
            <a:r>
              <a:rPr lang="zh-CN" altLang="en-US" dirty="0">
                <a:solidFill>
                  <a:srgbClr val="008000"/>
                </a:solidFill>
                <a:latin typeface="Consolas" panose="020B0609020204030204" pitchFamily="49" charset="0"/>
                <a:ea typeface="新宋体" panose="02010609030101010101" pitchFamily="49" charset="-122"/>
              </a:rPr>
              <a:t>的方式找到目标进程句柄，然后发送消息</a:t>
            </a:r>
            <a:endParaRPr lang="zh-CN" altLang="en-US" dirty="0">
              <a:solidFill>
                <a:srgbClr val="000000"/>
              </a:solidFill>
              <a:latin typeface="Consolas" panose="020B0609020204030204" pitchFamily="49" charset="0"/>
              <a:ea typeface="新宋体" panose="02010609030101010101" pitchFamily="49" charset="-122"/>
            </a:endParaRPr>
          </a:p>
          <a:p>
            <a:pPr lvl="1"/>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WINDOW_HANDLER = </a:t>
            </a:r>
            <a:r>
              <a:rPr lang="en-US" altLang="zh-CN" dirty="0" err="1">
                <a:solidFill>
                  <a:schemeClr val="bg1"/>
                </a:solidFill>
                <a:latin typeface="Consolas" panose="020B0609020204030204" pitchFamily="49" charset="0"/>
                <a:ea typeface="新宋体" panose="02010609030101010101" pitchFamily="49" charset="-122"/>
              </a:rPr>
              <a:t>FindWindow</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null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"demo"</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pPr lvl="1"/>
            <a:r>
              <a:rPr lang="en-US" altLang="zh-CN" dirty="0">
                <a:solidFill>
                  <a:srgbClr val="0000FF"/>
                </a:solidFill>
                <a:latin typeface="Consolas" panose="020B0609020204030204" pitchFamily="49" charset="0"/>
                <a:ea typeface="新宋体" panose="02010609030101010101" pitchFamily="49" charset="-122"/>
              </a:rPr>
              <a:t>if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(WINDOW_HANDLER !=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err="1">
                <a:solidFill>
                  <a:schemeClr val="bg1"/>
                </a:solidFill>
                <a:latin typeface="Consolas" panose="020B0609020204030204" pitchFamily="49" charset="0"/>
                <a:ea typeface="新宋体" panose="02010609030101010101" pitchFamily="49" charset="-122"/>
              </a:rPr>
              <a:t>.Zero</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err="1">
                <a:solidFill>
                  <a:schemeClr val="bg1"/>
                </a:solidFill>
                <a:latin typeface="Consolas" panose="020B0609020204030204" pitchFamily="49" charset="0"/>
                <a:ea typeface="新宋体" panose="02010609030101010101" pitchFamily="49" charset="-122"/>
              </a:rPr>
              <a:t>mystr.dwData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chemeClr val="bg1"/>
                </a:solidFill>
                <a:latin typeface="Consolas" panose="020B0609020204030204" pitchFamily="49" charset="0"/>
                <a:ea typeface="新宋体" panose="02010609030101010101" pitchFamily="49" charset="-122"/>
              </a:rPr>
              <a:t>)0;</a:t>
            </a:r>
          </a:p>
          <a:p>
            <a:pPr lvl="2"/>
            <a:r>
              <a:rPr lang="en-US" altLang="zh-CN" dirty="0">
                <a:solidFill>
                  <a:srgbClr val="0000FF"/>
                </a:solidFill>
                <a:latin typeface="Consolas" panose="020B0609020204030204" pitchFamily="49" charset="0"/>
                <a:ea typeface="新宋体" panose="02010609030101010101" pitchFamily="49" charset="-122"/>
              </a:rPr>
              <a:t>if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MyStringUtil.isEmpty</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chemeClr val="bg1"/>
                </a:solidFill>
                <a:latin typeface="Consolas" panose="020B0609020204030204" pitchFamily="49" charset="0"/>
                <a:ea typeface="新宋体" panose="02010609030101010101" pitchFamily="49" charset="-122"/>
              </a:rPr>
              <a:t>{</a:t>
            </a:r>
          </a:p>
          <a:p>
            <a:pPr lvl="3"/>
            <a:r>
              <a:rPr lang="en-US" altLang="zh-CN" dirty="0" err="1">
                <a:solidFill>
                  <a:schemeClr val="bg1"/>
                </a:solidFill>
                <a:latin typeface="Consolas" panose="020B0609020204030204" pitchFamily="49" charset="0"/>
                <a:ea typeface="新宋体" panose="02010609030101010101" pitchFamily="49" charset="-122"/>
              </a:rPr>
              <a:t>mystr.cbData</a:t>
            </a:r>
            <a:r>
              <a:rPr lang="en-US" altLang="zh-CN" dirty="0">
                <a:solidFill>
                  <a:schemeClr val="bg1"/>
                </a:solidFill>
                <a:latin typeface="Consolas" panose="020B0609020204030204" pitchFamily="49" charset="0"/>
                <a:ea typeface="新宋体" panose="02010609030101010101" pitchFamily="49" charset="-122"/>
              </a:rPr>
              <a:t> = 0;</a:t>
            </a:r>
          </a:p>
          <a:p>
            <a:pPr lvl="3"/>
            <a:r>
              <a:rPr lang="en-US" altLang="zh-CN" dirty="0" err="1">
                <a:solidFill>
                  <a:schemeClr val="bg1"/>
                </a:solidFill>
                <a:latin typeface="Consolas" panose="020B0609020204030204" pitchFamily="49" charset="0"/>
                <a:ea typeface="新宋体" panose="02010609030101010101" pitchFamily="49" charset="-122"/>
              </a:rPr>
              <a:t>mystr.lpData</a:t>
            </a:r>
            <a:r>
              <a:rPr lang="en-US" altLang="zh-CN" dirty="0">
                <a:solidFill>
                  <a:schemeClr val="bg1"/>
                </a:solidFill>
                <a:latin typeface="Consolas" panose="020B0609020204030204" pitchFamily="49" charset="0"/>
                <a:ea typeface="新宋体" panose="02010609030101010101" pitchFamily="49" charset="-122"/>
              </a:rPr>
              <a:t> = "";</a:t>
            </a:r>
          </a:p>
          <a:p>
            <a:pPr lvl="2"/>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rgbClr val="0000FF"/>
                </a:solidFill>
                <a:latin typeface="Consolas" panose="020B0609020204030204" pitchFamily="49" charset="0"/>
                <a:ea typeface="新宋体" panose="02010609030101010101" pitchFamily="49" charset="-122"/>
              </a:rPr>
              <a:t>Else</a:t>
            </a:r>
          </a:p>
          <a:p>
            <a:pPr lvl="2"/>
            <a:r>
              <a:rPr lang="en-US" altLang="zh-CN" dirty="0">
                <a:solidFill>
                  <a:schemeClr val="bg1"/>
                </a:solidFill>
                <a:latin typeface="Consolas" panose="020B0609020204030204" pitchFamily="49" charset="0"/>
                <a:ea typeface="新宋体" panose="02010609030101010101" pitchFamily="49" charset="-122"/>
              </a:rPr>
              <a:t>{</a:t>
            </a:r>
          </a:p>
          <a:p>
            <a:pPr lvl="3"/>
            <a:r>
              <a:rPr lang="en-US" altLang="zh-CN" dirty="0">
                <a:solidFill>
                  <a:srgbClr val="0000FF"/>
                </a:solidFill>
                <a:latin typeface="Consolas" panose="020B0609020204030204" pitchFamily="49" charset="0"/>
                <a:ea typeface="新宋体" panose="02010609030101010101" pitchFamily="49" charset="-122"/>
              </a:rPr>
              <a:t>byte</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sarr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System.Text.</a:t>
            </a:r>
            <a:r>
              <a:rPr lang="en-US" altLang="zh-CN" dirty="0" err="1">
                <a:solidFill>
                  <a:srgbClr val="2B91AF"/>
                </a:solidFill>
                <a:latin typeface="Consolas" panose="020B0609020204030204" pitchFamily="49" charset="0"/>
                <a:ea typeface="新宋体" panose="02010609030101010101" pitchFamily="49" charset="-122"/>
              </a:rPr>
              <a:t>Encoding</a:t>
            </a:r>
            <a:r>
              <a:rPr lang="en-US" altLang="zh-CN" dirty="0" err="1">
                <a:solidFill>
                  <a:schemeClr val="bg1"/>
                </a:solidFill>
                <a:latin typeface="Consolas" panose="020B0609020204030204" pitchFamily="49" charset="0"/>
                <a:ea typeface="新宋体" panose="02010609030101010101" pitchFamily="49" charset="-122"/>
              </a:rPr>
              <a:t>.Unicode.GetBytes</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mystr.cbData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sarr.Length</a:t>
            </a:r>
            <a:r>
              <a:rPr lang="en-US" altLang="zh-CN" dirty="0">
                <a:solidFill>
                  <a:schemeClr val="bg1"/>
                </a:solidFill>
                <a:latin typeface="Consolas" panose="020B0609020204030204" pitchFamily="49" charset="0"/>
                <a:ea typeface="新宋体" panose="02010609030101010101" pitchFamily="49" charset="-122"/>
              </a:rPr>
              <a:t> + 1;</a:t>
            </a:r>
          </a:p>
          <a:p>
            <a:pPr lvl="3"/>
            <a:r>
              <a:rPr lang="en-US" altLang="zh-CN" dirty="0" err="1">
                <a:solidFill>
                  <a:schemeClr val="bg1"/>
                </a:solidFill>
                <a:latin typeface="Consolas" panose="020B0609020204030204" pitchFamily="49" charset="0"/>
                <a:ea typeface="新宋体" panose="02010609030101010101" pitchFamily="49" charset="-122"/>
              </a:rPr>
              <a:t>mystr.lpData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chemeClr val="bg1"/>
                </a:solidFill>
                <a:latin typeface="Consolas" panose="020B0609020204030204" pitchFamily="49" charset="0"/>
                <a:ea typeface="新宋体" panose="02010609030101010101" pitchFamily="49" charset="-122"/>
              </a:rPr>
              <a:t>}</a:t>
            </a:r>
          </a:p>
          <a:p>
            <a:pPr lvl="2"/>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SendMessage</a:t>
            </a:r>
            <a:r>
              <a:rPr lang="en-US" altLang="zh-CN" dirty="0">
                <a:solidFill>
                  <a:schemeClr val="bg1"/>
                </a:solidFill>
                <a:latin typeface="Consolas" panose="020B0609020204030204" pitchFamily="49" charset="0"/>
                <a:ea typeface="新宋体" panose="02010609030101010101" pitchFamily="49" charset="-122"/>
              </a:rPr>
              <a:t>(WINDOW_HANDLER, WM_COPYDATA, 0, </a:t>
            </a:r>
            <a:r>
              <a:rPr lang="en-US" altLang="zh-CN" dirty="0">
                <a:solidFill>
                  <a:srgbClr val="0000FF"/>
                </a:solidFill>
                <a:latin typeface="Consolas" panose="020B0609020204030204" pitchFamily="49" charset="0"/>
                <a:ea typeface="新宋体" panose="02010609030101010101" pitchFamily="49" charset="-122"/>
              </a:rPr>
              <a:t>ref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1782177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56057488"/>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115679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246694716"/>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8074160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2711517" y="1794331"/>
            <a:ext cx="6345381" cy="4445603"/>
          </a:xfrm>
        </p:spPr>
        <p:txBody>
          <a:bodyPr>
            <a:normAutofit fontScale="47500" lnSpcReduction="20000"/>
          </a:bodyPr>
          <a:lstStyle/>
          <a:p>
            <a:pPr marL="0" indent="0">
              <a:lnSpc>
                <a:spcPct val="125000"/>
              </a:lnSpc>
              <a:buNone/>
            </a:pPr>
            <a:r>
              <a:rPr lang="zh-CN" altLang="en-US" sz="4000" dirty="0">
                <a:latin typeface="微软雅黑" panose="020B0503020204020204" pitchFamily="34" charset="-122"/>
                <a:ea typeface="微软雅黑" panose="020B0503020204020204" pitchFamily="34" charset="-122"/>
              </a:rPr>
              <a:t>管道机制是一种进程间通信 </a:t>
            </a:r>
            <a:r>
              <a:rPr lang="en-US" altLang="zh-CN" sz="4000" dirty="0">
                <a:latin typeface="微软雅黑" panose="020B0503020204020204" pitchFamily="34" charset="-122"/>
                <a:ea typeface="微软雅黑" panose="020B0503020204020204" pitchFamily="34" charset="-122"/>
              </a:rPr>
              <a:t>(IPC) </a:t>
            </a:r>
            <a:r>
              <a:rPr lang="zh-CN" altLang="en-US" sz="4000" dirty="0">
                <a:latin typeface="微软雅黑" panose="020B0503020204020204" pitchFamily="34" charset="-122"/>
                <a:ea typeface="微软雅黑" panose="020B0503020204020204" pitchFamily="34" charset="-122"/>
              </a:rPr>
              <a:t>方式</a:t>
            </a:r>
            <a:endParaRPr lang="en-US" altLang="zh-CN" sz="40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3600" dirty="0">
                <a:latin typeface="微软雅黑" panose="020B0503020204020204" pitchFamily="34" charset="-122"/>
                <a:ea typeface="微软雅黑" panose="020B0503020204020204" pitchFamily="34" charset="-122"/>
              </a:rPr>
              <a:t> 操作系统创建管道对象</a:t>
            </a:r>
            <a:endParaRPr lang="en-US" altLang="zh-CN" sz="36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en-US" altLang="zh-CN" sz="3600" dirty="0"/>
              <a:t> </a:t>
            </a:r>
            <a:r>
              <a:rPr lang="zh-CN" altLang="en-US" sz="3600" dirty="0">
                <a:latin typeface="微软雅黑" panose="020B0503020204020204" pitchFamily="34" charset="-122"/>
                <a:ea typeface="微软雅黑" panose="020B0503020204020204" pitchFamily="34" charset="-122"/>
              </a:rPr>
              <a:t>发送进程向管道写入数据</a:t>
            </a:r>
            <a:endParaRPr lang="en-US" altLang="zh-CN" sz="36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en-US" altLang="zh-CN" sz="3600" dirty="0"/>
              <a:t> </a:t>
            </a:r>
            <a:r>
              <a:rPr lang="zh-CN" altLang="en-US" sz="3600" dirty="0">
                <a:latin typeface="微软雅黑" panose="020B0503020204020204" pitchFamily="34" charset="-122"/>
                <a:ea typeface="微软雅黑" panose="020B0503020204020204" pitchFamily="34" charset="-122"/>
              </a:rPr>
              <a:t>接收进程由管道中读出数据</a:t>
            </a:r>
            <a:endParaRPr lang="en-US" altLang="zh-CN" sz="36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40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4000" dirty="0">
                <a:latin typeface="微软雅黑" panose="020B0503020204020204" pitchFamily="34" charset="-122"/>
                <a:ea typeface="微软雅黑" panose="020B0503020204020204" pitchFamily="34" charset="-122"/>
              </a:rPr>
              <a:t>管道可进行跨计算机的通信，可使用网络，也可使用文件等，它屏蔽低层实现机制提供给进程通信机制</a:t>
            </a:r>
            <a:endParaRPr lang="en-US" altLang="zh-CN" sz="40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4000" dirty="0"/>
          </a:p>
          <a:p>
            <a:pPr marL="0" indent="0">
              <a:lnSpc>
                <a:spcPct val="125000"/>
              </a:lnSpc>
              <a:buNone/>
            </a:pPr>
            <a:r>
              <a:rPr lang="zh-CN" altLang="en-US" sz="4000" dirty="0">
                <a:latin typeface="微软雅黑" panose="020B0503020204020204" pitchFamily="34" charset="-122"/>
                <a:ea typeface="微软雅黑" panose="020B0503020204020204" pitchFamily="34" charset="-122"/>
              </a:rPr>
              <a:t>有两种形式管道</a:t>
            </a:r>
            <a:endParaRPr lang="en-US" altLang="zh-CN" sz="40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3600" dirty="0"/>
              <a:t>有名管道</a:t>
            </a:r>
            <a:endParaRPr lang="en-US" altLang="zh-CN" sz="3600" dirty="0"/>
          </a:p>
          <a:p>
            <a:pPr lvl="1">
              <a:lnSpc>
                <a:spcPct val="125000"/>
              </a:lnSpc>
              <a:buFont typeface="Wingdings" panose="05000000000000000000" pitchFamily="2" charset="2"/>
              <a:buChar char="Ø"/>
            </a:pPr>
            <a:r>
              <a:rPr lang="zh-CN" altLang="en-US" sz="3600" dirty="0"/>
              <a:t>无名管道</a:t>
            </a:r>
          </a:p>
          <a:p>
            <a:pPr marL="609600" indent="-609600"/>
            <a:endParaRPr lang="en-US" altLang="zh-CN" dirty="0"/>
          </a:p>
        </p:txBody>
      </p:sp>
      <p:sp>
        <p:nvSpPr>
          <p:cNvPr id="5" name="Rectangle 2"/>
          <p:cNvSpPr txBox="1">
            <a:spLocks noChangeArrowheads="1"/>
          </p:cNvSpPr>
          <p:nvPr/>
        </p:nvSpPr>
        <p:spPr>
          <a:xfrm>
            <a:off x="3321476" y="525623"/>
            <a:ext cx="5125464" cy="796506"/>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olidFill>
                  <a:srgbClr val="7030A0"/>
                </a:solidFill>
                <a:latin typeface="微软雅黑" panose="020B0503020204020204" pitchFamily="34" charset="-122"/>
                <a:ea typeface="微软雅黑" panose="020B0503020204020204" pitchFamily="34" charset="-122"/>
              </a:rPr>
              <a:t>2.5 </a:t>
            </a:r>
            <a:r>
              <a:rPr lang="zh-CN" altLang="en-US" dirty="0">
                <a:solidFill>
                  <a:srgbClr val="7030A0"/>
                </a:solidFill>
                <a:latin typeface="微软雅黑" panose="020B0503020204020204" pitchFamily="34" charset="-122"/>
                <a:ea typeface="微软雅黑" panose="020B0503020204020204" pitchFamily="34" charset="-122"/>
              </a:rPr>
              <a:t>管道机制实现进程通讯</a:t>
            </a:r>
          </a:p>
        </p:txBody>
      </p:sp>
    </p:spTree>
    <p:extLst>
      <p:ext uri="{BB962C8B-B14F-4D97-AF65-F5344CB8AC3E}">
        <p14:creationId xmlns:p14="http://schemas.microsoft.com/office/powerpoint/2010/main" val="24228241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371273" y="1785938"/>
            <a:ext cx="2632364" cy="693737"/>
          </a:xfrm>
        </p:spPr>
        <p:txBody>
          <a:bodyPr/>
          <a:lstStyle/>
          <a:p>
            <a:r>
              <a:rPr lang="zh-CN" altLang="en-US" dirty="0"/>
              <a:t>管道类</a:t>
            </a:r>
          </a:p>
        </p:txBody>
      </p:sp>
      <p:sp>
        <p:nvSpPr>
          <p:cNvPr id="3" name="内容占位符 2"/>
          <p:cNvSpPr>
            <a:spLocks noGrp="1"/>
          </p:cNvSpPr>
          <p:nvPr>
            <p:ph idx="4294967295"/>
          </p:nvPr>
        </p:nvSpPr>
        <p:spPr>
          <a:xfrm>
            <a:off x="3805382" y="3163166"/>
            <a:ext cx="5481638" cy="2208213"/>
          </a:xfrm>
        </p:spPr>
        <p:txBody>
          <a:bodyPr>
            <a:normAutofit/>
          </a:bodyPr>
          <a:lstStyle/>
          <a:p>
            <a:r>
              <a:rPr lang="en-US" altLang="zh-CN" sz="2400" dirty="0" err="1">
                <a:latin typeface="微软雅黑" panose="020B0503020204020204" pitchFamily="34" charset="-122"/>
                <a:ea typeface="微软雅黑" panose="020B0503020204020204" pitchFamily="34" charset="-122"/>
              </a:rPr>
              <a:t>AnonymousPipeClientStream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AnonymousPipeServerStream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NamedPipeClientStream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NamedPipeServerStream</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0329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95076" y="373077"/>
            <a:ext cx="10515600" cy="1325563"/>
          </a:xfrm>
        </p:spPr>
        <p:txBody>
          <a:bodyPr/>
          <a:lstStyle/>
          <a:p>
            <a:r>
              <a:rPr lang="en-US" altLang="zh-CN" dirty="0"/>
              <a:t>2.1 Program and Process</a:t>
            </a:r>
            <a:endParaRPr lang="zh-CN" altLang="en-US" dirty="0"/>
          </a:p>
        </p:txBody>
      </p:sp>
      <p:sp>
        <p:nvSpPr>
          <p:cNvPr id="6148" name="Text Box 4"/>
          <p:cNvSpPr txBox="1">
            <a:spLocks noChangeArrowheads="1"/>
          </p:cNvSpPr>
          <p:nvPr/>
        </p:nvSpPr>
        <p:spPr bwMode="auto">
          <a:xfrm>
            <a:off x="605283" y="2218772"/>
            <a:ext cx="5702214" cy="2736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25000"/>
              </a:lnSpc>
            </a:pPr>
            <a:r>
              <a:rPr lang="en-US" altLang="zh-CN" sz="2400" dirty="0">
                <a:solidFill>
                  <a:srgbClr val="002060"/>
                </a:solidFill>
              </a:rPr>
              <a:t>    </a:t>
            </a:r>
            <a:r>
              <a:rPr lang="zh-CN" altLang="en-US" sz="2800" dirty="0">
                <a:solidFill>
                  <a:srgbClr val="002060"/>
                </a:solidFill>
                <a:latin typeface="微软雅黑" panose="020B0503020204020204" pitchFamily="34" charset="-122"/>
                <a:ea typeface="微软雅黑" panose="020B0503020204020204" pitchFamily="34" charset="-122"/>
              </a:rPr>
              <a:t>进程是执行中的程序</a:t>
            </a: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lnSpc>
                <a:spcPct val="125000"/>
              </a:lnSpc>
            </a:pP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lnSpc>
                <a:spcPct val="125000"/>
              </a:lnSpc>
            </a:pPr>
            <a:r>
              <a:rPr lang="en-US" altLang="zh-CN" sz="2800" dirty="0">
                <a:solidFill>
                  <a:srgbClr val="002060"/>
                </a:solidFill>
                <a:latin typeface="微软雅黑" panose="020B0503020204020204" pitchFamily="34" charset="-122"/>
                <a:ea typeface="微软雅黑" panose="020B0503020204020204" pitchFamily="34" charset="-122"/>
              </a:rPr>
              <a:t>    </a:t>
            </a:r>
            <a:r>
              <a:rPr lang="zh-CN" altLang="en-US" sz="2800" dirty="0">
                <a:solidFill>
                  <a:srgbClr val="002060"/>
                </a:solidFill>
                <a:latin typeface="微软雅黑" panose="020B0503020204020204" pitchFamily="34" charset="-122"/>
                <a:ea typeface="微软雅黑" panose="020B0503020204020204" pitchFamily="34" charset="-122"/>
              </a:rPr>
              <a:t>创建一个进程后，操作系统就将程序的一个副本装入计算机内存中，然后启动一个线程执行该程序</a:t>
            </a:r>
          </a:p>
        </p:txBody>
      </p:sp>
      <p:sp>
        <p:nvSpPr>
          <p:cNvPr id="2" name="矩形 1">
            <a:extLst>
              <a:ext uri="{FF2B5EF4-FFF2-40B4-BE49-F238E27FC236}">
                <a16:creationId xmlns:a16="http://schemas.microsoft.com/office/drawing/2014/main" id="{07516928-E5A0-49DC-9FCB-972284C41B5C}"/>
              </a:ext>
            </a:extLst>
          </p:cNvPr>
          <p:cNvSpPr/>
          <p:nvPr/>
        </p:nvSpPr>
        <p:spPr>
          <a:xfrm>
            <a:off x="1191942" y="5694851"/>
            <a:ext cx="5206482" cy="584775"/>
          </a:xfrm>
          <a:prstGeom prst="rect">
            <a:avLst/>
          </a:prstGeom>
        </p:spPr>
        <p:txBody>
          <a:bodyPr wrap="square">
            <a:spAutoFit/>
          </a:bodyPr>
          <a:lstStyle/>
          <a:p>
            <a:r>
              <a:rPr lang="en-US" altLang="zh-CN" sz="1800" dirty="0">
                <a:latin typeface="微软雅黑" panose="020B0503020204020204" pitchFamily="34" charset="-122"/>
                <a:ea typeface="微软雅黑" panose="020B0503020204020204" pitchFamily="34" charset="-122"/>
              </a:rPr>
              <a:t>Linux </a:t>
            </a:r>
            <a:r>
              <a:rPr lang="zh-CN" altLang="en-US" sz="1800" dirty="0">
                <a:latin typeface="微软雅黑" panose="020B0503020204020204" pitchFamily="34" charset="-122"/>
                <a:ea typeface="微软雅黑" panose="020B0503020204020204" pitchFamily="34" charset="-122"/>
              </a:rPr>
              <a:t>进程在内核眼中是什么样子的</a:t>
            </a:r>
            <a:endParaRPr lang="en-US" altLang="zh-CN" sz="1800" dirty="0">
              <a:latin typeface="微软雅黑" panose="020B0503020204020204" pitchFamily="34" charset="-122"/>
              <a:ea typeface="微软雅黑" panose="020B0503020204020204" pitchFamily="34" charset="-122"/>
            </a:endParaRPr>
          </a:p>
          <a:p>
            <a:r>
              <a:rPr lang="en-US" altLang="zh-CN" dirty="0"/>
              <a:t>http://news.eeworld.com.cn/mp/rrgeek/a84417.jspx</a:t>
            </a:r>
            <a:endParaRPr lang="zh-CN" altLang="en-US" dirty="0"/>
          </a:p>
        </p:txBody>
      </p:sp>
      <p:sp>
        <p:nvSpPr>
          <p:cNvPr id="3" name="矩形 2">
            <a:extLst>
              <a:ext uri="{FF2B5EF4-FFF2-40B4-BE49-F238E27FC236}">
                <a16:creationId xmlns:a16="http://schemas.microsoft.com/office/drawing/2014/main" id="{25BB2B97-98DB-414F-B880-4DF5162FEC75}"/>
              </a:ext>
            </a:extLst>
          </p:cNvPr>
          <p:cNvSpPr/>
          <p:nvPr/>
        </p:nvSpPr>
        <p:spPr>
          <a:xfrm>
            <a:off x="994316" y="1910995"/>
            <a:ext cx="5404108" cy="369332"/>
          </a:xfrm>
          <a:prstGeom prst="rect">
            <a:avLst/>
          </a:prstGeom>
        </p:spPr>
        <p:txBody>
          <a:bodyPr wrap="none">
            <a:spAutoFit/>
          </a:bodyPr>
          <a:lstStyle/>
          <a:p>
            <a:r>
              <a:rPr lang="en-US" altLang="zh-CN" sz="1800" dirty="0">
                <a:solidFill>
                  <a:schemeClr val="accent1">
                    <a:lumMod val="50000"/>
                  </a:schemeClr>
                </a:solidFill>
                <a:latin typeface="Arial" panose="020B0604020202020204" pitchFamily="34" charset="0"/>
                <a:cs typeface="Arial" panose="020B0604020202020204" pitchFamily="34" charset="0"/>
              </a:rPr>
              <a:t>A process is an instance of a program in execution.</a:t>
            </a:r>
            <a:endParaRPr lang="zh-CN" altLang="en-US" sz="1800" dirty="0">
              <a:solidFill>
                <a:schemeClr val="accent1">
                  <a:lumMod val="50000"/>
                </a:schemeClr>
              </a:solidFill>
              <a:latin typeface="Arial" panose="020B0604020202020204" pitchFamily="34" charset="0"/>
              <a:cs typeface="Arial" panose="020B0604020202020204" pitchFamily="34" charset="0"/>
            </a:endParaRPr>
          </a:p>
        </p:txBody>
      </p:sp>
      <p:graphicFrame>
        <p:nvGraphicFramePr>
          <p:cNvPr id="4" name="表格 3">
            <a:extLst>
              <a:ext uri="{FF2B5EF4-FFF2-40B4-BE49-F238E27FC236}">
                <a16:creationId xmlns:a16="http://schemas.microsoft.com/office/drawing/2014/main" id="{FAF39ACF-C787-4D24-8907-7D649CB7DAAF}"/>
              </a:ext>
            </a:extLst>
          </p:cNvPr>
          <p:cNvGraphicFramePr>
            <a:graphicFrameLocks noGrp="1"/>
          </p:cNvGraphicFramePr>
          <p:nvPr>
            <p:extLst>
              <p:ext uri="{D42A27DB-BD31-4B8C-83A1-F6EECF244321}">
                <p14:modId xmlns:p14="http://schemas.microsoft.com/office/powerpoint/2010/main" val="2518472487"/>
              </p:ext>
            </p:extLst>
          </p:nvPr>
        </p:nvGraphicFramePr>
        <p:xfrm>
          <a:off x="6307497" y="3380396"/>
          <a:ext cx="5544644" cy="3435286"/>
        </p:xfrm>
        <a:graphic>
          <a:graphicData uri="http://schemas.openxmlformats.org/drawingml/2006/table">
            <a:tbl>
              <a:tblPr/>
              <a:tblGrid>
                <a:gridCol w="323461">
                  <a:extLst>
                    <a:ext uri="{9D8B030D-6E8A-4147-A177-3AD203B41FA5}">
                      <a16:colId xmlns:a16="http://schemas.microsoft.com/office/drawing/2014/main" val="955227947"/>
                    </a:ext>
                  </a:extLst>
                </a:gridCol>
                <a:gridCol w="5221183">
                  <a:extLst>
                    <a:ext uri="{9D8B030D-6E8A-4147-A177-3AD203B41FA5}">
                      <a16:colId xmlns:a16="http://schemas.microsoft.com/office/drawing/2014/main" val="3632887493"/>
                    </a:ext>
                  </a:extLst>
                </a:gridCol>
              </a:tblGrid>
              <a:tr h="411794">
                <a:tc>
                  <a:txBody>
                    <a:bodyPr/>
                    <a:lstStyle/>
                    <a:p>
                      <a:pPr algn="ctr" fontAlgn="t"/>
                      <a:endParaRPr lang="en-US" sz="1600" dirty="0">
                        <a:solidFill>
                          <a:schemeClr val="tx1">
                            <a:lumMod val="95000"/>
                            <a:lumOff val="5000"/>
                          </a:schemeClr>
                        </a:solidFill>
                        <a:effectLst/>
                      </a:endParaRP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dirty="0">
                          <a:solidFill>
                            <a:schemeClr val="tx1">
                              <a:lumMod val="95000"/>
                              <a:lumOff val="5000"/>
                            </a:schemeClr>
                          </a:solidFill>
                          <a:effectLst/>
                        </a:rPr>
                        <a:t>Component &amp; Description</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435856975"/>
                  </a:ext>
                </a:extLst>
              </a:tr>
              <a:tr h="866926">
                <a:tc>
                  <a:txBody>
                    <a:bodyPr/>
                    <a:lstStyle/>
                    <a:p>
                      <a:pPr algn="ctr" fontAlgn="t"/>
                      <a:r>
                        <a:rPr lang="en-US" altLang="zh-CN" sz="1600">
                          <a:solidFill>
                            <a:schemeClr val="tx1">
                              <a:lumMod val="95000"/>
                              <a:lumOff val="5000"/>
                            </a:schemeClr>
                          </a:solidFill>
                          <a:effectLst/>
                        </a:rPr>
                        <a:t>1</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Stack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The process Stack contains the temporary data such as method/function parameters, return address and local variables.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76832781"/>
                  </a:ext>
                </a:extLst>
              </a:tr>
              <a:tr h="667542">
                <a:tc>
                  <a:txBody>
                    <a:bodyPr/>
                    <a:lstStyle/>
                    <a:p>
                      <a:pPr algn="ctr" fontAlgn="t"/>
                      <a:r>
                        <a:rPr lang="en-US" altLang="zh-CN" sz="1600" dirty="0">
                          <a:solidFill>
                            <a:schemeClr val="tx1">
                              <a:lumMod val="95000"/>
                              <a:lumOff val="5000"/>
                            </a:schemeClr>
                          </a:solidFill>
                          <a:effectLst/>
                        </a:rPr>
                        <a:t>2</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Heap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is dynamically allocated memory to a process during its run time.</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42227963"/>
                  </a:ext>
                </a:extLst>
              </a:tr>
              <a:tr h="866926">
                <a:tc>
                  <a:txBody>
                    <a:bodyPr/>
                    <a:lstStyle/>
                    <a:p>
                      <a:pPr algn="ctr" fontAlgn="t"/>
                      <a:r>
                        <a:rPr lang="en-US" altLang="zh-CN" sz="1600" dirty="0">
                          <a:solidFill>
                            <a:schemeClr val="tx1">
                              <a:lumMod val="95000"/>
                              <a:lumOff val="5000"/>
                            </a:schemeClr>
                          </a:solidFill>
                          <a:effectLst/>
                        </a:rPr>
                        <a:t>3</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Text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includes the current activity represented by the value of Program Counter and the contents of the processor's registers.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42230189"/>
                  </a:ext>
                </a:extLst>
              </a:tr>
              <a:tr h="622098">
                <a:tc>
                  <a:txBody>
                    <a:bodyPr/>
                    <a:lstStyle/>
                    <a:p>
                      <a:pPr algn="ctr" fontAlgn="t"/>
                      <a:r>
                        <a:rPr lang="en-US" altLang="zh-CN" sz="1600" dirty="0">
                          <a:solidFill>
                            <a:schemeClr val="tx1">
                              <a:lumMod val="95000"/>
                              <a:lumOff val="5000"/>
                            </a:schemeClr>
                          </a:solidFill>
                          <a:effectLst/>
                        </a:rPr>
                        <a:t>4</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Data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section contains the global and static variables.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16305915"/>
                  </a:ext>
                </a:extLst>
              </a:tr>
            </a:tbl>
          </a:graphicData>
        </a:graphic>
      </p:graphicFrame>
      <p:pic>
        <p:nvPicPr>
          <p:cNvPr id="1028" name="Picture 4">
            <a:extLst>
              <a:ext uri="{FF2B5EF4-FFF2-40B4-BE49-F238E27FC236}">
                <a16:creationId xmlns:a16="http://schemas.microsoft.com/office/drawing/2014/main" id="{B5579000-0D82-48F8-AE13-294DFE6713F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17410" y="524400"/>
            <a:ext cx="2180355" cy="2904600"/>
          </a:xfrm>
          <a:prstGeom prst="rect">
            <a:avLst/>
          </a:prstGeom>
          <a:noFill/>
          <a:effectLst>
            <a:reflection stA="0" endPos="6500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94F362CF-2BA4-4FFF-B85C-8E3B6BFB87A6}"/>
              </a:ext>
            </a:extLst>
          </p:cNvPr>
          <p:cNvSpPr txBox="1"/>
          <p:nvPr/>
        </p:nvSpPr>
        <p:spPr>
          <a:xfrm>
            <a:off x="7613780" y="2401018"/>
            <a:ext cx="1777328" cy="276999"/>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process in memory</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61FA23B0-BF6A-45DC-B019-4EB792D1C264}"/>
              </a:ext>
            </a:extLst>
          </p:cNvPr>
          <p:cNvSpPr/>
          <p:nvPr/>
        </p:nvSpPr>
        <p:spPr>
          <a:xfrm>
            <a:off x="994316" y="1541054"/>
            <a:ext cx="2291205" cy="307777"/>
          </a:xfrm>
          <a:prstGeom prst="rect">
            <a:avLst/>
          </a:prstGeom>
        </p:spPr>
        <p:txBody>
          <a:bodyPr wrap="none">
            <a:spAutoFit/>
          </a:bodyPr>
          <a:lstStyle/>
          <a:p>
            <a:r>
              <a:rPr lang="zh-CN" altLang="en-US" dirty="0"/>
              <a:t>https://www.infoworld.com/</a:t>
            </a:r>
          </a:p>
        </p:txBody>
      </p:sp>
    </p:spTree>
    <p:extLst>
      <p:ext uri="{BB962C8B-B14F-4D97-AF65-F5344CB8AC3E}">
        <p14:creationId xmlns:p14="http://schemas.microsoft.com/office/powerpoint/2010/main" val="11177152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52437" y="1569460"/>
            <a:ext cx="5089236" cy="796925"/>
          </a:xfrm>
        </p:spPr>
        <p:txBody>
          <a:bodyPr/>
          <a:lstStyle/>
          <a:p>
            <a:r>
              <a:rPr lang="zh-CN" altLang="en-US" dirty="0"/>
              <a:t>命名管道通信模式</a:t>
            </a:r>
          </a:p>
        </p:txBody>
      </p:sp>
      <p:sp>
        <p:nvSpPr>
          <p:cNvPr id="3" name="内容占位符 2"/>
          <p:cNvSpPr>
            <a:spLocks noGrp="1"/>
          </p:cNvSpPr>
          <p:nvPr>
            <p:ph idx="4294967295"/>
          </p:nvPr>
        </p:nvSpPr>
        <p:spPr>
          <a:xfrm>
            <a:off x="4414981" y="3114531"/>
            <a:ext cx="4137025" cy="1758950"/>
          </a:xfrm>
        </p:spPr>
        <p:txBody>
          <a:bodyPr>
            <a:normAutofit/>
          </a:bodyPr>
          <a:lstStyle/>
          <a:p>
            <a:r>
              <a:rPr lang="zh-CN" altLang="en-US" sz="2400" dirty="0">
                <a:latin typeface="微软雅黑" panose="020B0503020204020204" pitchFamily="34" charset="-122"/>
                <a:ea typeface="微软雅黑" panose="020B0503020204020204" pitchFamily="34" charset="-122"/>
              </a:rPr>
              <a:t> 字节模式</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消息模式</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管道通信程序示例</a:t>
            </a:r>
          </a:p>
        </p:txBody>
      </p:sp>
    </p:spTree>
    <p:extLst>
      <p:ext uri="{BB962C8B-B14F-4D97-AF65-F5344CB8AC3E}">
        <p14:creationId xmlns:p14="http://schemas.microsoft.com/office/powerpoint/2010/main" val="25464205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4136619" y="828368"/>
            <a:ext cx="1348125" cy="5849775"/>
          </a:xfrm>
          <a:prstGeom prst="roundRect">
            <a:avLst>
              <a:gd name="adj" fmla="val 5291"/>
            </a:avLst>
          </a:prstGeom>
          <a:solidFill>
            <a:srgbClr val="37BCFF"/>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4" name="圆角矩形 3"/>
          <p:cNvSpPr/>
          <p:nvPr/>
        </p:nvSpPr>
        <p:spPr>
          <a:xfrm>
            <a:off x="6033733" y="497948"/>
            <a:ext cx="1665495" cy="5949222"/>
          </a:xfrm>
          <a:prstGeom prst="roundRect">
            <a:avLst>
              <a:gd name="adj" fmla="val 5291"/>
            </a:avLst>
          </a:prstGeom>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0" name="圆角矩形 69"/>
          <p:cNvSpPr/>
          <p:nvPr/>
        </p:nvSpPr>
        <p:spPr>
          <a:xfrm>
            <a:off x="3742444" y="4819339"/>
            <a:ext cx="3704257" cy="1178125"/>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3634934" y="2064207"/>
            <a:ext cx="4586642" cy="1295796"/>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3742445" y="3631622"/>
            <a:ext cx="3731907" cy="1119881"/>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60"/>
          <p:cNvSpPr/>
          <p:nvPr/>
        </p:nvSpPr>
        <p:spPr>
          <a:xfrm>
            <a:off x="7949257" y="3522596"/>
            <a:ext cx="1205802" cy="652223"/>
          </a:xfrm>
          <a:prstGeom prst="roundRect">
            <a:avLst/>
          </a:prstGeom>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其它连接</a:t>
            </a:r>
          </a:p>
        </p:txBody>
      </p:sp>
      <p:sp>
        <p:nvSpPr>
          <p:cNvPr id="5" name="文本框 4"/>
          <p:cNvSpPr txBox="1"/>
          <p:nvPr/>
        </p:nvSpPr>
        <p:spPr>
          <a:xfrm>
            <a:off x="6234890" y="530238"/>
            <a:ext cx="1338828" cy="369332"/>
          </a:xfrm>
          <a:prstGeom prst="rect">
            <a:avLst/>
          </a:prstGeom>
          <a:noFill/>
        </p:spPr>
        <p:txBody>
          <a:bodyPr wrap="none" rtlCol="0">
            <a:spAutoFit/>
          </a:bodyPr>
          <a:lstStyle/>
          <a:p>
            <a:r>
              <a:rPr lang="zh-CN" altLang="en-US">
                <a:solidFill>
                  <a:schemeClr val="bg1"/>
                </a:solidFill>
                <a:latin typeface="微软雅黑" panose="020B0503020204020204" pitchFamily="34" charset="-122"/>
                <a:ea typeface="微软雅黑" panose="020B0503020204020204" pitchFamily="34" charset="-122"/>
              </a:rPr>
              <a:t>管道服务端</a:t>
            </a:r>
          </a:p>
        </p:txBody>
      </p:sp>
      <p:sp>
        <p:nvSpPr>
          <p:cNvPr id="12" name="椭圆 11"/>
          <p:cNvSpPr/>
          <p:nvPr/>
        </p:nvSpPr>
        <p:spPr>
          <a:xfrm>
            <a:off x="5794230" y="847393"/>
            <a:ext cx="2220145" cy="373078"/>
          </a:xfrm>
          <a:prstGeom prst="ellipse">
            <a:avLst/>
          </a:prstGeom>
          <a:ln w="38100">
            <a:solidFill>
              <a:srgbClr val="0920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创建服务端</a:t>
            </a:r>
          </a:p>
        </p:txBody>
      </p:sp>
      <p:sp>
        <p:nvSpPr>
          <p:cNvPr id="11" name="下箭头 10"/>
          <p:cNvSpPr/>
          <p:nvPr/>
        </p:nvSpPr>
        <p:spPr>
          <a:xfrm>
            <a:off x="6735196" y="1220354"/>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5816459" y="1471526"/>
            <a:ext cx="2245993" cy="321062"/>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WaitForConnection</a:t>
            </a:r>
            <a:endParaRPr lang="zh-CN" altLang="en-US"/>
          </a:p>
        </p:txBody>
      </p:sp>
      <p:sp>
        <p:nvSpPr>
          <p:cNvPr id="13" name="下箭头 12"/>
          <p:cNvSpPr/>
          <p:nvPr/>
        </p:nvSpPr>
        <p:spPr>
          <a:xfrm>
            <a:off x="6758717" y="1909792"/>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178218" y="838276"/>
            <a:ext cx="1338828" cy="369332"/>
          </a:xfrm>
          <a:prstGeom prst="rect">
            <a:avLst/>
          </a:prstGeom>
          <a:noFill/>
        </p:spPr>
        <p:txBody>
          <a:bodyPr wrap="none" rtlCol="0">
            <a:spAutoFit/>
          </a:bodyPr>
          <a:lstStyle/>
          <a:p>
            <a:r>
              <a:rPr lang="zh-CN" altLang="en-US">
                <a:solidFill>
                  <a:schemeClr val="bg1"/>
                </a:solidFill>
                <a:latin typeface="微软雅黑" panose="020B0503020204020204" pitchFamily="34" charset="-122"/>
                <a:ea typeface="微软雅黑" panose="020B0503020204020204" pitchFamily="34" charset="-122"/>
              </a:rPr>
              <a:t>客户端线程</a:t>
            </a:r>
          </a:p>
        </p:txBody>
      </p:sp>
      <p:sp>
        <p:nvSpPr>
          <p:cNvPr id="17" name="椭圆 16"/>
          <p:cNvSpPr/>
          <p:nvPr/>
        </p:nvSpPr>
        <p:spPr>
          <a:xfrm>
            <a:off x="3735427" y="1254136"/>
            <a:ext cx="1971070" cy="291450"/>
          </a:xfrm>
          <a:prstGeom prst="ellipse">
            <a:avLst/>
          </a:prstGeom>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创建客户端</a:t>
            </a:r>
          </a:p>
        </p:txBody>
      </p:sp>
      <p:sp>
        <p:nvSpPr>
          <p:cNvPr id="18" name="下箭头 17"/>
          <p:cNvSpPr/>
          <p:nvPr/>
        </p:nvSpPr>
        <p:spPr>
          <a:xfrm>
            <a:off x="4641908" y="1571228"/>
            <a:ext cx="299878" cy="65193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4258979" y="2223160"/>
            <a:ext cx="1130878" cy="295037"/>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Connect</a:t>
            </a:r>
            <a:endParaRPr lang="zh-CN" altLang="en-US"/>
          </a:p>
        </p:txBody>
      </p:sp>
      <p:sp>
        <p:nvSpPr>
          <p:cNvPr id="22" name="下箭头 21"/>
          <p:cNvSpPr/>
          <p:nvPr/>
        </p:nvSpPr>
        <p:spPr>
          <a:xfrm>
            <a:off x="4699887" y="3488010"/>
            <a:ext cx="327195" cy="297053"/>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4148976" y="3783294"/>
            <a:ext cx="1621729" cy="29809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Stream.Read</a:t>
            </a:r>
            <a:endParaRPr lang="zh-CN" altLang="en-US"/>
          </a:p>
        </p:txBody>
      </p:sp>
      <p:sp>
        <p:nvSpPr>
          <p:cNvPr id="24" name="下箭头 23"/>
          <p:cNvSpPr/>
          <p:nvPr/>
        </p:nvSpPr>
        <p:spPr>
          <a:xfrm>
            <a:off x="4709935" y="4100886"/>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4148976" y="4402957"/>
            <a:ext cx="1788617" cy="286259"/>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Stream.write</a:t>
            </a:r>
            <a:endParaRPr lang="zh-CN" altLang="en-US"/>
          </a:p>
        </p:txBody>
      </p:sp>
      <p:sp>
        <p:nvSpPr>
          <p:cNvPr id="41" name="右箭头 40"/>
          <p:cNvSpPr/>
          <p:nvPr/>
        </p:nvSpPr>
        <p:spPr>
          <a:xfrm>
            <a:off x="5546744" y="2252473"/>
            <a:ext cx="1160533" cy="266382"/>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下箭头 42"/>
          <p:cNvSpPr/>
          <p:nvPr/>
        </p:nvSpPr>
        <p:spPr>
          <a:xfrm>
            <a:off x="6735196" y="2309296"/>
            <a:ext cx="291173" cy="3136184"/>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6505642" y="5540719"/>
            <a:ext cx="879900" cy="25577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close</a:t>
            </a:r>
            <a:endParaRPr lang="zh-CN" altLang="en-US"/>
          </a:p>
        </p:txBody>
      </p:sp>
      <p:sp>
        <p:nvSpPr>
          <p:cNvPr id="49" name="下箭头 48"/>
          <p:cNvSpPr/>
          <p:nvPr/>
        </p:nvSpPr>
        <p:spPr>
          <a:xfrm>
            <a:off x="4675475" y="4690069"/>
            <a:ext cx="327195" cy="295061"/>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4302594" y="4985130"/>
            <a:ext cx="1229412" cy="29203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Close</a:t>
            </a:r>
            <a:endParaRPr lang="zh-CN" altLang="en-US"/>
          </a:p>
        </p:txBody>
      </p:sp>
      <p:sp>
        <p:nvSpPr>
          <p:cNvPr id="51" name="下箭头 50"/>
          <p:cNvSpPr/>
          <p:nvPr/>
        </p:nvSpPr>
        <p:spPr>
          <a:xfrm>
            <a:off x="4706957" y="5309844"/>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p:nvPr/>
        </p:nvSpPr>
        <p:spPr>
          <a:xfrm>
            <a:off x="4325940" y="6106808"/>
            <a:ext cx="1075088" cy="255534"/>
          </a:xfrm>
          <a:prstGeom prst="roundRect">
            <a:avLst/>
          </a:prstGeom>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结束</a:t>
            </a:r>
          </a:p>
        </p:txBody>
      </p:sp>
      <p:sp>
        <p:nvSpPr>
          <p:cNvPr id="53" name="右箭头 52"/>
          <p:cNvSpPr/>
          <p:nvPr/>
        </p:nvSpPr>
        <p:spPr>
          <a:xfrm>
            <a:off x="6320140" y="3746332"/>
            <a:ext cx="406492" cy="323614"/>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右箭头 53"/>
          <p:cNvSpPr/>
          <p:nvPr/>
        </p:nvSpPr>
        <p:spPr>
          <a:xfrm flipH="1">
            <a:off x="6271425" y="4226798"/>
            <a:ext cx="410855" cy="363281"/>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终止 55"/>
          <p:cNvSpPr/>
          <p:nvPr/>
        </p:nvSpPr>
        <p:spPr>
          <a:xfrm>
            <a:off x="4184237" y="2953213"/>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连接成功</a:t>
            </a:r>
          </a:p>
        </p:txBody>
      </p:sp>
      <p:sp>
        <p:nvSpPr>
          <p:cNvPr id="57" name="下箭头 56"/>
          <p:cNvSpPr/>
          <p:nvPr/>
        </p:nvSpPr>
        <p:spPr>
          <a:xfrm>
            <a:off x="4655112" y="2586033"/>
            <a:ext cx="270257" cy="308254"/>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右箭头 58"/>
          <p:cNvSpPr/>
          <p:nvPr/>
        </p:nvSpPr>
        <p:spPr>
          <a:xfrm flipH="1">
            <a:off x="7289397" y="2552912"/>
            <a:ext cx="835165" cy="318386"/>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右箭头 59"/>
          <p:cNvSpPr/>
          <p:nvPr/>
        </p:nvSpPr>
        <p:spPr>
          <a:xfrm rot="16200000" flipH="1" flipV="1">
            <a:off x="7756882" y="2658983"/>
            <a:ext cx="389603" cy="1120269"/>
          </a:xfrm>
          <a:prstGeom prst="bentArrow">
            <a:avLst>
              <a:gd name="adj1" fmla="val 38251"/>
              <a:gd name="adj2" fmla="val 44842"/>
              <a:gd name="adj3" fmla="val 25000"/>
              <a:gd name="adj4" fmla="val 46684"/>
            </a:avLst>
          </a:prstGeom>
          <a:solidFill>
            <a:schemeClr val="accent5">
              <a:lumMod val="60000"/>
              <a:lumOff val="40000"/>
            </a:schemeClr>
          </a:solidFill>
          <a:ln w="1905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流程图: 终止 61"/>
          <p:cNvSpPr/>
          <p:nvPr/>
        </p:nvSpPr>
        <p:spPr>
          <a:xfrm>
            <a:off x="4258480" y="5540719"/>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断开成功</a:t>
            </a:r>
          </a:p>
        </p:txBody>
      </p:sp>
      <p:sp>
        <p:nvSpPr>
          <p:cNvPr id="63" name="下箭头 62"/>
          <p:cNvSpPr/>
          <p:nvPr/>
        </p:nvSpPr>
        <p:spPr>
          <a:xfrm>
            <a:off x="4718683" y="5854125"/>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3773365" y="3648230"/>
            <a:ext cx="461665" cy="1015663"/>
          </a:xfrm>
          <a:prstGeom prst="rect">
            <a:avLst/>
          </a:prstGeom>
          <a:noFill/>
        </p:spPr>
        <p:txBody>
          <a:bodyPr vert="eaVert" wrap="none" rtlCol="0">
            <a:spAutoFit/>
          </a:bodyPr>
          <a:lstStyle/>
          <a:p>
            <a:r>
              <a:rPr lang="zh-CN" altLang="en-US">
                <a:latin typeface="微软雅黑" panose="020B0503020204020204" pitchFamily="34" charset="-122"/>
                <a:ea typeface="微软雅黑" panose="020B0503020204020204" pitchFamily="34" charset="-122"/>
              </a:rPr>
              <a:t>数据传输</a:t>
            </a:r>
          </a:p>
        </p:txBody>
      </p:sp>
      <p:sp>
        <p:nvSpPr>
          <p:cNvPr id="69" name="文本框 68"/>
          <p:cNvSpPr txBox="1"/>
          <p:nvPr/>
        </p:nvSpPr>
        <p:spPr>
          <a:xfrm>
            <a:off x="3707395" y="2232377"/>
            <a:ext cx="461665" cy="1094135"/>
          </a:xfrm>
          <a:prstGeom prst="rect">
            <a:avLst/>
          </a:prstGeom>
          <a:noFill/>
        </p:spPr>
        <p:txBody>
          <a:bodyPr vert="eaVert" wrap="square" rtlCol="0">
            <a:spAutoFit/>
          </a:bodyPr>
          <a:lstStyle/>
          <a:p>
            <a:r>
              <a:rPr lang="zh-CN" altLang="en-US">
                <a:latin typeface="微软雅黑" panose="020B0503020204020204" pitchFamily="34" charset="-122"/>
                <a:ea typeface="微软雅黑" panose="020B0503020204020204" pitchFamily="34" charset="-122"/>
              </a:rPr>
              <a:t>建立连接</a:t>
            </a:r>
          </a:p>
        </p:txBody>
      </p:sp>
      <p:sp>
        <p:nvSpPr>
          <p:cNvPr id="71" name="文本框 70"/>
          <p:cNvSpPr txBox="1"/>
          <p:nvPr/>
        </p:nvSpPr>
        <p:spPr>
          <a:xfrm>
            <a:off x="3765976" y="4927598"/>
            <a:ext cx="461665" cy="1015663"/>
          </a:xfrm>
          <a:prstGeom prst="rect">
            <a:avLst/>
          </a:prstGeom>
          <a:noFill/>
        </p:spPr>
        <p:txBody>
          <a:bodyPr vert="eaVert" wrap="none" rtlCol="0">
            <a:spAutoFit/>
          </a:bodyPr>
          <a:lstStyle/>
          <a:p>
            <a:r>
              <a:rPr lang="zh-CN" altLang="en-US">
                <a:latin typeface="微软雅黑" panose="020B0503020204020204" pitchFamily="34" charset="-122"/>
                <a:ea typeface="微软雅黑" panose="020B0503020204020204" pitchFamily="34" charset="-122"/>
              </a:rPr>
              <a:t>断开连接</a:t>
            </a:r>
          </a:p>
        </p:txBody>
      </p:sp>
      <p:sp>
        <p:nvSpPr>
          <p:cNvPr id="72" name="标题 1"/>
          <p:cNvSpPr>
            <a:spLocks noGrp="1"/>
          </p:cNvSpPr>
          <p:nvPr>
            <p:ph type="title" idx="4294967295"/>
          </p:nvPr>
        </p:nvSpPr>
        <p:spPr>
          <a:xfrm>
            <a:off x="8198800" y="5131145"/>
            <a:ext cx="3716109" cy="795337"/>
          </a:xfrm>
        </p:spPr>
        <p:txBody>
          <a:bodyPr/>
          <a:lstStyle/>
          <a:p>
            <a:r>
              <a:rPr lang="zh-CN" altLang="en-US" sz="3200" dirty="0"/>
              <a:t>命名管道通信模式</a:t>
            </a:r>
          </a:p>
        </p:txBody>
      </p:sp>
    </p:spTree>
    <p:extLst>
      <p:ext uri="{BB962C8B-B14F-4D97-AF65-F5344CB8AC3E}">
        <p14:creationId xmlns:p14="http://schemas.microsoft.com/office/powerpoint/2010/main" val="8351787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idx="4294967295"/>
          </p:nvPr>
        </p:nvSpPr>
        <p:spPr>
          <a:xfrm>
            <a:off x="692728" y="697634"/>
            <a:ext cx="10515600" cy="1325563"/>
          </a:xfrm>
        </p:spPr>
        <p:txBody>
          <a:bodyPr/>
          <a:lstStyle/>
          <a:p>
            <a:r>
              <a:rPr lang="zh-CN" altLang="en-US"/>
              <a:t>上机练习作业</a:t>
            </a:r>
            <a:endParaRPr lang="zh-CN" altLang="en-US" dirty="0"/>
          </a:p>
        </p:txBody>
      </p:sp>
      <p:sp>
        <p:nvSpPr>
          <p:cNvPr id="357379" name="Rectangle 3"/>
          <p:cNvSpPr>
            <a:spLocks noGrp="1" noChangeArrowheads="1"/>
          </p:cNvSpPr>
          <p:nvPr>
            <p:ph type="body" idx="4294967295"/>
          </p:nvPr>
        </p:nvSpPr>
        <p:spPr>
          <a:xfrm>
            <a:off x="3001818" y="2380818"/>
            <a:ext cx="7926388" cy="3698875"/>
          </a:xfrm>
        </p:spPr>
        <p:txBody>
          <a:bodyPr>
            <a:normAutofit/>
          </a:bodyPr>
          <a:lstStyle/>
          <a:p>
            <a:r>
              <a:rPr lang="zh-CN" altLang="en-US" sz="2400" dirty="0"/>
              <a:t>通过重定向机制实现进程间通信</a:t>
            </a:r>
            <a:endParaRPr lang="en-US" altLang="zh-CN" sz="2400" dirty="0"/>
          </a:p>
          <a:p>
            <a:pPr lvl="1"/>
            <a:r>
              <a:rPr lang="en-US" altLang="zh-CN" sz="2200" dirty="0"/>
              <a:t> </a:t>
            </a:r>
            <a:r>
              <a:rPr lang="zh-CN" altLang="en-US" sz="2200" dirty="0"/>
              <a:t>调用</a:t>
            </a:r>
            <a:r>
              <a:rPr lang="en-US" altLang="zh-CN" sz="2200" dirty="0"/>
              <a:t>getmac</a:t>
            </a:r>
            <a:r>
              <a:rPr lang="zh-CN" altLang="en-US" sz="2200" dirty="0"/>
              <a:t>获取网卡</a:t>
            </a:r>
            <a:r>
              <a:rPr lang="en-US" altLang="zh-CN" sz="2200" dirty="0"/>
              <a:t>mac</a:t>
            </a:r>
          </a:p>
          <a:p>
            <a:pPr lvl="1"/>
            <a:r>
              <a:rPr lang="en-US" altLang="zh-CN" sz="2200" dirty="0"/>
              <a:t> </a:t>
            </a:r>
            <a:r>
              <a:rPr lang="zh-CN" altLang="en-US" sz="2200" dirty="0"/>
              <a:t>调用</a:t>
            </a:r>
            <a:r>
              <a:rPr lang="en-US" altLang="zh-CN" sz="2200" dirty="0"/>
              <a:t>shutdown</a:t>
            </a:r>
            <a:r>
              <a:rPr lang="zh-CN" altLang="en-US" sz="2200" dirty="0"/>
              <a:t>命令关闭或重启电脑</a:t>
            </a:r>
            <a:endParaRPr lang="en-US" altLang="zh-CN" sz="2200" dirty="0"/>
          </a:p>
          <a:p>
            <a:pPr lvl="1"/>
            <a:endParaRPr lang="en-US" altLang="zh-CN" sz="2200" dirty="0"/>
          </a:p>
          <a:p>
            <a:r>
              <a:rPr lang="zh-CN" altLang="en-US" sz="2400" dirty="0"/>
              <a:t>通过管道机制实现进程间通信</a:t>
            </a:r>
            <a:endParaRPr lang="en-US" altLang="zh-CN" sz="2400" dirty="0"/>
          </a:p>
          <a:p>
            <a:pPr lvl="1"/>
            <a:r>
              <a:rPr lang="zh-CN" altLang="en-US" sz="2200" dirty="0"/>
              <a:t> 客户端向服务器端发送数据</a:t>
            </a:r>
            <a:endParaRPr lang="en-US" altLang="zh-CN" sz="2200" dirty="0"/>
          </a:p>
          <a:p>
            <a:pPr lvl="1"/>
            <a:r>
              <a:rPr lang="zh-CN" altLang="en-US" sz="2200" dirty="0"/>
              <a:t> 服务器显示数据</a:t>
            </a:r>
            <a:endParaRPr lang="en-US" altLang="zh-CN" sz="2200" dirty="0"/>
          </a:p>
        </p:txBody>
      </p:sp>
    </p:spTree>
    <p:extLst>
      <p:ext uri="{BB962C8B-B14F-4D97-AF65-F5344CB8AC3E}">
        <p14:creationId xmlns:p14="http://schemas.microsoft.com/office/powerpoint/2010/main" val="254079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39471" y="3571243"/>
            <a:ext cx="7140272" cy="718868"/>
          </a:xfrm>
        </p:spPr>
        <p:txBody>
          <a:bodyPr>
            <a:noAutofit/>
          </a:bodyPr>
          <a:lstStyle/>
          <a:p>
            <a:pPr lvl="0"/>
            <a:r>
              <a:rPr lang="en-US" altLang="zh-CN" sz="6000" dirty="0">
                <a:latin typeface="Arial Black" panose="020B0A04020102020204" pitchFamily="34" charset="0"/>
              </a:rPr>
              <a:t>THANK YOU !</a:t>
            </a:r>
            <a:endParaRPr lang="zh-CN" altLang="en-US" sz="6000" dirty="0">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94172" y="718813"/>
            <a:ext cx="6462137" cy="735012"/>
          </a:xfrm>
        </p:spPr>
        <p:txBody>
          <a:bodyPr/>
          <a:lstStyle/>
          <a:p>
            <a:pPr eaLnBrk="1" hangingPunct="1"/>
            <a:r>
              <a:rPr lang="en-US" altLang="zh-CN" sz="3200" dirty="0"/>
              <a:t>2.1.1 Process Address Space</a:t>
            </a:r>
            <a:endParaRPr lang="zh-CN" altLang="en-US" sz="3200" dirty="0"/>
          </a:p>
        </p:txBody>
      </p:sp>
      <p:sp>
        <p:nvSpPr>
          <p:cNvPr id="7172" name="Rectangle 3"/>
          <p:cNvSpPr>
            <a:spLocks noGrp="1" noChangeArrowheads="1"/>
          </p:cNvSpPr>
          <p:nvPr>
            <p:ph type="body" idx="4294967295"/>
          </p:nvPr>
        </p:nvSpPr>
        <p:spPr>
          <a:xfrm>
            <a:off x="260929" y="1629747"/>
            <a:ext cx="7514581" cy="3893940"/>
          </a:xfrm>
        </p:spPr>
        <p:txBody>
          <a:bodyPr>
            <a:normAutofit/>
          </a:bodyPr>
          <a:lstStyle/>
          <a:p>
            <a:pPr eaLnBrk="1" hangingPunct="1">
              <a:lnSpc>
                <a:spcPct val="125000"/>
              </a:lnSpc>
            </a:pPr>
            <a:r>
              <a:rPr lang="en-US" altLang="zh-CN" sz="2000" dirty="0">
                <a:latin typeface="微软雅黑" panose="020B0503020204020204" pitchFamily="34" charset="-122"/>
                <a:ea typeface="微软雅黑" panose="020B0503020204020204" pitchFamily="34" charset="-122"/>
              </a:rPr>
              <a:t>Each process operates as if it owns all of main memory</a:t>
            </a:r>
          </a:p>
          <a:p>
            <a:pPr eaLnBrk="1" hangingPunct="1">
              <a:lnSpc>
                <a:spcPct val="125000"/>
              </a:lnSpc>
            </a:pPr>
            <a:r>
              <a:rPr lang="en-US" altLang="zh-CN" sz="2000" dirty="0">
                <a:latin typeface="微软雅黑" panose="020B0503020204020204" pitchFamily="34" charset="-122"/>
                <a:ea typeface="微软雅黑" panose="020B0503020204020204" pitchFamily="34" charset="-122"/>
              </a:rPr>
              <a:t>The diagram on the right presents a 64-bit process’s general memory playground that stretches from address 0 up through and including 2</a:t>
            </a:r>
            <a:r>
              <a:rPr lang="en-US" altLang="zh-CN" sz="2000" baseline="30000" dirty="0">
                <a:latin typeface="微软雅黑" panose="020B0503020204020204" pitchFamily="34" charset="-122"/>
                <a:ea typeface="微软雅黑" panose="020B0503020204020204" pitchFamily="34" charset="-122"/>
              </a:rPr>
              <a:t>64</a:t>
            </a:r>
            <a:r>
              <a:rPr lang="en-US" altLang="zh-CN" sz="2000" dirty="0">
                <a:latin typeface="微软雅黑" panose="020B0503020204020204" pitchFamily="34" charset="-122"/>
                <a:ea typeface="微软雅黑" panose="020B0503020204020204" pitchFamily="34" charset="-122"/>
              </a:rPr>
              <a:t> - 1</a:t>
            </a:r>
          </a:p>
          <a:p>
            <a:pPr>
              <a:lnSpc>
                <a:spcPct val="125000"/>
              </a:lnSpc>
            </a:pPr>
            <a:r>
              <a:rPr lang="en-US" altLang="zh-CN" sz="2000" dirty="0">
                <a:latin typeface="微软雅黑" panose="020B0503020204020204" pitchFamily="34" charset="-122"/>
                <a:ea typeface="微软雅黑" panose="020B0503020204020204" pitchFamily="34" charset="-122"/>
              </a:rPr>
              <a:t>No process actually uses </a:t>
            </a:r>
            <a:r>
              <a:rPr lang="en-US" altLang="zh-CN" sz="2000" dirty="0"/>
              <a:t>all  2</a:t>
            </a:r>
            <a:r>
              <a:rPr lang="en-US" altLang="zh-CN" sz="2000" baseline="30000" dirty="0"/>
              <a:t>64</a:t>
            </a:r>
            <a:r>
              <a:rPr lang="en-US" altLang="zh-CN" sz="2000" dirty="0">
                <a:latin typeface="微软雅黑" panose="020B0503020204020204" pitchFamily="34" charset="-122"/>
                <a:ea typeface="微软雅黑" panose="020B0503020204020204" pitchFamily="34" charset="-122"/>
              </a:rPr>
              <a:t> bytes of its address space</a:t>
            </a:r>
          </a:p>
          <a:p>
            <a:pPr eaLnBrk="1" hangingPunct="1">
              <a:lnSpc>
                <a:spcPct val="125000"/>
              </a:lnSpc>
            </a:pPr>
            <a:r>
              <a:rPr lang="en-US" altLang="zh-CN" sz="2000" dirty="0">
                <a:latin typeface="微软雅黑" panose="020B0503020204020204" pitchFamily="34" charset="-122"/>
                <a:ea typeface="微软雅黑" panose="020B0503020204020204" pitchFamily="34" charset="-122"/>
              </a:rPr>
              <a:t>The OS </a:t>
            </a:r>
            <a:r>
              <a:rPr lang="en-US" altLang="zh-CN" sz="2000" i="1" dirty="0">
                <a:solidFill>
                  <a:schemeClr val="accent2">
                    <a:lumMod val="75000"/>
                  </a:schemeClr>
                </a:solidFill>
                <a:latin typeface="微软雅黑" panose="020B0503020204020204" pitchFamily="34" charset="-122"/>
                <a:ea typeface="微软雅黑" panose="020B0503020204020204" pitchFamily="34" charset="-122"/>
              </a:rPr>
              <a:t>virtualizes</a:t>
            </a:r>
            <a:r>
              <a:rPr lang="en-US" altLang="zh-CN" sz="2000" dirty="0">
                <a:latin typeface="微软雅黑" panose="020B0503020204020204" pitchFamily="34" charset="-122"/>
                <a:ea typeface="微软雅黑" panose="020B0503020204020204" pitchFamily="34" charset="-122"/>
              </a:rPr>
              <a:t> memory: each process thinks it  as the complete system memory (but obviously it doesn</a:t>
            </a:r>
            <a:r>
              <a:rPr lang="en-US" altLang="zh-CN" sz="2000" dirty="0">
                <a:latin typeface="Arial" panose="020B0604020202020204" pitchFamily="34" charset="0"/>
                <a:cs typeface="Arial" panose="020B0604020202020204" pitchFamily="34" charset="0"/>
              </a:rPr>
              <a:t>’</a:t>
            </a:r>
            <a:r>
              <a:rPr lang="en-US" altLang="zh-CN" sz="2000" dirty="0">
                <a:latin typeface="微软雅黑" panose="020B0503020204020204" pitchFamily="34" charset="-122"/>
                <a:ea typeface="微软雅黑" panose="020B0503020204020204" pitchFamily="34" charset="-122"/>
              </a:rPr>
              <a:t>t)</a:t>
            </a:r>
            <a:endParaRPr lang="zh-CN" altLang="en-US" sz="200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7766AE7D-DD83-4AA4-8F5F-2588D015D671}"/>
              </a:ext>
            </a:extLst>
          </p:cNvPr>
          <p:cNvSpPr/>
          <p:nvPr/>
        </p:nvSpPr>
        <p:spPr>
          <a:xfrm>
            <a:off x="7993224" y="1132114"/>
            <a:ext cx="1723054" cy="5200262"/>
          </a:xfrm>
          <a:prstGeom prst="rect">
            <a:avLst/>
          </a:prstGeom>
          <a:solidFill>
            <a:schemeClr val="accent5">
              <a:lumMod val="75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677424FB-04D7-444C-84B3-583B7160B971}"/>
              </a:ext>
            </a:extLst>
          </p:cNvPr>
          <p:cNvSpPr txBox="1"/>
          <p:nvPr/>
        </p:nvSpPr>
        <p:spPr>
          <a:xfrm>
            <a:off x="9859347" y="1119688"/>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0xFFFFFFFFFFFFFFFF</a:t>
            </a:r>
            <a:endParaRPr lang="zh-CN" altLang="en-US" sz="1200" dirty="0">
              <a:solidFill>
                <a:srgbClr val="002060"/>
              </a:solidFill>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0A318F27-C7AD-4A26-84E7-320CD0890EA6}"/>
              </a:ext>
            </a:extLst>
          </p:cNvPr>
          <p:cNvSpPr txBox="1"/>
          <p:nvPr/>
        </p:nvSpPr>
        <p:spPr>
          <a:xfrm>
            <a:off x="9859347" y="6120882"/>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0x0000000000000000</a:t>
            </a:r>
            <a:endParaRPr lang="zh-CN" altLang="en-US" sz="1200" dirty="0">
              <a:solidFill>
                <a:srgbClr val="00206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756640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94172" y="718813"/>
            <a:ext cx="7755983" cy="735012"/>
          </a:xfrm>
        </p:spPr>
        <p:txBody>
          <a:bodyPr/>
          <a:lstStyle/>
          <a:p>
            <a:pPr eaLnBrk="1" hangingPunct="1"/>
            <a:r>
              <a:rPr lang="en-US" altLang="zh-CN" sz="3200" dirty="0"/>
              <a:t>2.1.2 Memory Regions in a Process</a:t>
            </a:r>
            <a:endParaRPr lang="zh-CN" altLang="en-US" sz="3200" dirty="0"/>
          </a:p>
        </p:txBody>
      </p:sp>
      <p:sp>
        <p:nvSpPr>
          <p:cNvPr id="7172" name="Rectangle 3"/>
          <p:cNvSpPr>
            <a:spLocks noGrp="1" noChangeArrowheads="1"/>
          </p:cNvSpPr>
          <p:nvPr>
            <p:ph type="body" idx="4294967295"/>
          </p:nvPr>
        </p:nvSpPr>
        <p:spPr>
          <a:xfrm>
            <a:off x="260928" y="1629746"/>
            <a:ext cx="8249981" cy="4330539"/>
          </a:xfrm>
        </p:spPr>
        <p:txBody>
          <a:bodyPr>
            <a:normAutofit/>
          </a:bodyPr>
          <a:lstStyle/>
          <a:p>
            <a:pPr eaLnBrk="1" hangingPunct="1">
              <a:lnSpc>
                <a:spcPct val="125000"/>
              </a:lnSpc>
            </a:pPr>
            <a:r>
              <a:rPr lang="en-US" altLang="zh-CN" sz="2000" dirty="0">
                <a:latin typeface="Arial" panose="020B0604020202020204" pitchFamily="34" charset="0"/>
                <a:cs typeface="Arial" panose="020B0604020202020204" pitchFamily="34" charset="0"/>
              </a:rPr>
              <a:t>Most of a process’s memory isn’t used: valid regions are defined by </a:t>
            </a:r>
            <a:r>
              <a:rPr lang="en-US" altLang="zh-CN" sz="2000" i="1" dirty="0">
                <a:solidFill>
                  <a:schemeClr val="accent2">
                    <a:lumMod val="75000"/>
                  </a:schemeClr>
                </a:solidFill>
                <a:latin typeface="Arial" panose="020B0604020202020204" pitchFamily="34" charset="0"/>
                <a:cs typeface="Arial" panose="020B0604020202020204" pitchFamily="34" charset="0"/>
              </a:rPr>
              <a:t>segments</a:t>
            </a:r>
          </a:p>
          <a:p>
            <a:pPr lvl="1">
              <a:lnSpc>
                <a:spcPct val="125000"/>
              </a:lnSpc>
            </a:pPr>
            <a:r>
              <a:rPr lang="en-US" altLang="zh-CN" sz="1600" dirty="0">
                <a:latin typeface="Arial" panose="020B0604020202020204" pitchFamily="34" charset="0"/>
                <a:cs typeface="Arial" panose="020B0604020202020204" pitchFamily="34" charset="0"/>
              </a:rPr>
              <a:t>Quick quiz: what’s a SEGV(segmentation violation)?</a:t>
            </a:r>
          </a:p>
          <a:p>
            <a:pPr eaLnBrk="1" hangingPunct="1">
              <a:lnSpc>
                <a:spcPct val="125000"/>
              </a:lnSpc>
            </a:pPr>
            <a:r>
              <a:rPr lang="en-US" altLang="zh-CN" sz="2000" dirty="0">
                <a:latin typeface="Arial" panose="020B0604020202020204" pitchFamily="34" charset="0"/>
                <a:cs typeface="Arial" panose="020B0604020202020204" pitchFamily="34" charset="0"/>
              </a:rPr>
              <a:t>Some segments you know quite well: stack, heap, BSS, data, </a:t>
            </a:r>
            <a:r>
              <a:rPr lang="en-US" altLang="zh-CN" sz="2000" dirty="0" err="1">
                <a:latin typeface="Arial" panose="020B0604020202020204" pitchFamily="34" charset="0"/>
                <a:cs typeface="Arial" panose="020B0604020202020204" pitchFamily="34" charset="0"/>
              </a:rPr>
              <a:t>rodata</a:t>
            </a:r>
            <a:r>
              <a:rPr lang="en-US" altLang="zh-CN" sz="2000" dirty="0">
                <a:latin typeface="Arial" panose="020B0604020202020204" pitchFamily="34" charset="0"/>
                <a:cs typeface="Arial" panose="020B0604020202020204" pitchFamily="34" charset="0"/>
              </a:rPr>
              <a:t>, and code</a:t>
            </a:r>
          </a:p>
          <a:p>
            <a:pPr lvl="1">
              <a:lnSpc>
                <a:spcPct val="125000"/>
              </a:lnSpc>
            </a:pPr>
            <a:r>
              <a:rPr lang="en-US" altLang="zh-CN" sz="1600" dirty="0">
                <a:latin typeface="Arial" panose="020B0604020202020204" pitchFamily="34" charset="0"/>
                <a:cs typeface="Arial" panose="020B0604020202020204" pitchFamily="34" charset="0"/>
              </a:rPr>
              <a:t>Quick quiz: differences between </a:t>
            </a:r>
            <a:r>
              <a:rPr lang="en-US" altLang="zh-CN" sz="1600" dirty="0" err="1">
                <a:latin typeface="Arial" panose="020B0604020202020204" pitchFamily="34" charset="0"/>
                <a:cs typeface="Arial" panose="020B0604020202020204" pitchFamily="34" charset="0"/>
              </a:rPr>
              <a:t>bss</a:t>
            </a:r>
            <a:r>
              <a:rPr lang="en-US" altLang="zh-CN" sz="1600" dirty="0">
                <a:latin typeface="Arial" panose="020B0604020202020204" pitchFamily="34" charset="0"/>
                <a:cs typeface="Arial" panose="020B0604020202020204" pitchFamily="34" charset="0"/>
              </a:rPr>
              <a:t>, data, and </a:t>
            </a:r>
            <a:r>
              <a:rPr lang="en-US" altLang="zh-CN" sz="1600" dirty="0" err="1">
                <a:latin typeface="Arial" panose="020B0604020202020204" pitchFamily="34" charset="0"/>
                <a:cs typeface="Arial" panose="020B0604020202020204" pitchFamily="34" charset="0"/>
              </a:rPr>
              <a:t>rodata</a:t>
            </a:r>
            <a:r>
              <a:rPr lang="en-US" altLang="zh-CN" sz="1600" dirty="0">
                <a:latin typeface="Arial" panose="020B0604020202020204" pitchFamily="34" charset="0"/>
                <a:cs typeface="Arial" panose="020B0604020202020204" pitchFamily="34" charset="0"/>
              </a:rPr>
              <a:t>?</a:t>
            </a:r>
          </a:p>
          <a:p>
            <a:pPr>
              <a:lnSpc>
                <a:spcPct val="125000"/>
              </a:lnSpc>
            </a:pPr>
            <a:r>
              <a:rPr lang="en-US" altLang="zh-CN" sz="2000" dirty="0">
                <a:latin typeface="Arial" panose="020B0604020202020204" pitchFamily="34" charset="0"/>
                <a:cs typeface="Arial" panose="020B0604020202020204" pitchFamily="34" charset="0"/>
              </a:rPr>
              <a:t>Code is usually not read in through read: instead, it’s memory mapped</a:t>
            </a:r>
          </a:p>
          <a:p>
            <a:pPr eaLnBrk="1" hangingPunct="1">
              <a:lnSpc>
                <a:spcPct val="125000"/>
              </a:lnSpc>
            </a:pPr>
            <a:r>
              <a:rPr lang="en-US" altLang="zh-CN" sz="2000" dirty="0">
                <a:latin typeface="Arial" panose="020B0604020202020204" pitchFamily="34" charset="0"/>
                <a:cs typeface="Arial" panose="020B0604020202020204" pitchFamily="34" charset="0"/>
              </a:rPr>
              <a:t>A memory mapped file acts like the whole file is read into a segment of memory, but it a single copy can be shared across many processes</a:t>
            </a:r>
            <a:endParaRPr lang="zh-CN" altLang="en-US" sz="2000" dirty="0">
              <a:latin typeface="Arial" panose="020B0604020202020204" pitchFamily="34" charset="0"/>
              <a:cs typeface="Arial" panose="020B0604020202020204" pitchFamily="34" charset="0"/>
            </a:endParaRPr>
          </a:p>
        </p:txBody>
      </p:sp>
      <p:sp>
        <p:nvSpPr>
          <p:cNvPr id="2" name="矩形 1">
            <a:extLst>
              <a:ext uri="{FF2B5EF4-FFF2-40B4-BE49-F238E27FC236}">
                <a16:creationId xmlns:a16="http://schemas.microsoft.com/office/drawing/2014/main" id="{7766AE7D-DD83-4AA4-8F5F-2588D015D671}"/>
              </a:ext>
            </a:extLst>
          </p:cNvPr>
          <p:cNvSpPr/>
          <p:nvPr/>
        </p:nvSpPr>
        <p:spPr>
          <a:xfrm>
            <a:off x="8653978" y="1132114"/>
            <a:ext cx="1723054" cy="5200262"/>
          </a:xfrm>
          <a:prstGeom prst="rect">
            <a:avLst/>
          </a:prstGeom>
          <a:solidFill>
            <a:schemeClr val="accent5">
              <a:lumMod val="75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677424FB-04D7-444C-84B3-583B7160B971}"/>
              </a:ext>
            </a:extLst>
          </p:cNvPr>
          <p:cNvSpPr txBox="1"/>
          <p:nvPr/>
        </p:nvSpPr>
        <p:spPr>
          <a:xfrm>
            <a:off x="10520101" y="1119688"/>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0xFFFFFFFFFFFFFFFF</a:t>
            </a:r>
            <a:endParaRPr lang="zh-CN" altLang="en-US" sz="1200" dirty="0">
              <a:solidFill>
                <a:srgbClr val="002060"/>
              </a:solidFill>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0A318F27-C7AD-4A26-84E7-320CD0890EA6}"/>
              </a:ext>
            </a:extLst>
          </p:cNvPr>
          <p:cNvSpPr txBox="1"/>
          <p:nvPr/>
        </p:nvSpPr>
        <p:spPr>
          <a:xfrm>
            <a:off x="10520101" y="6120882"/>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0x0000000000000000</a:t>
            </a:r>
            <a:endParaRPr lang="zh-CN" altLang="en-US" sz="1200" dirty="0">
              <a:solidFill>
                <a:srgbClr val="002060"/>
              </a:solidFill>
              <a:latin typeface="Consolas" panose="020B0609020204030204" pitchFamily="49" charset="0"/>
              <a:ea typeface="微软雅黑" panose="020B0503020204020204" pitchFamily="34" charset="-122"/>
            </a:endParaRPr>
          </a:p>
        </p:txBody>
      </p:sp>
      <p:sp>
        <p:nvSpPr>
          <p:cNvPr id="4" name="矩形 3">
            <a:extLst>
              <a:ext uri="{FF2B5EF4-FFF2-40B4-BE49-F238E27FC236}">
                <a16:creationId xmlns:a16="http://schemas.microsoft.com/office/drawing/2014/main" id="{5D9A2BC5-D407-4FE9-9512-AC25E209DC6E}"/>
              </a:ext>
            </a:extLst>
          </p:cNvPr>
          <p:cNvSpPr/>
          <p:nvPr/>
        </p:nvSpPr>
        <p:spPr>
          <a:xfrm>
            <a:off x="8653978" y="2329384"/>
            <a:ext cx="1723054" cy="400467"/>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user stack</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8D899A94-5C2E-4F21-B0A8-5809A8B58897}"/>
              </a:ext>
            </a:extLst>
          </p:cNvPr>
          <p:cNvSpPr/>
          <p:nvPr/>
        </p:nvSpPr>
        <p:spPr>
          <a:xfrm>
            <a:off x="8653978" y="3000575"/>
            <a:ext cx="1723054" cy="715846"/>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shared libraries</a:t>
            </a: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 (</a:t>
            </a:r>
            <a:r>
              <a:rPr lang="en-US" altLang="zh-CN" sz="1200" dirty="0" err="1">
                <a:solidFill>
                  <a:srgbClr val="002060"/>
                </a:solidFill>
                <a:latin typeface="微软雅黑" panose="020B0503020204020204" pitchFamily="34" charset="-122"/>
                <a:ea typeface="微软雅黑" panose="020B0503020204020204" pitchFamily="34" charset="-122"/>
              </a:rPr>
              <a:t>mmapped</a:t>
            </a:r>
            <a:r>
              <a:rPr lang="en-US" altLang="zh-CN" sz="1200" dirty="0">
                <a:solidFill>
                  <a:srgbClr val="002060"/>
                </a:solidFill>
                <a:latin typeface="微软雅黑" panose="020B0503020204020204" pitchFamily="34" charset="-122"/>
                <a:ea typeface="微软雅黑" panose="020B0503020204020204" pitchFamily="34" charset="-122"/>
              </a:rPr>
              <a:t> regions)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63EE5FB8-85E7-4323-8A86-088E71D6F8CC}"/>
              </a:ext>
            </a:extLst>
          </p:cNvPr>
          <p:cNvSpPr/>
          <p:nvPr/>
        </p:nvSpPr>
        <p:spPr>
          <a:xfrm>
            <a:off x="8653978" y="3953773"/>
            <a:ext cx="1723054" cy="551482"/>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heap</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628499C7-B4C0-4916-9E60-D5C6BE75F463}"/>
              </a:ext>
            </a:extLst>
          </p:cNvPr>
          <p:cNvSpPr/>
          <p:nvPr/>
        </p:nvSpPr>
        <p:spPr>
          <a:xfrm>
            <a:off x="8653978" y="4505255"/>
            <a:ext cx="1723054" cy="249452"/>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uinitialized</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data (</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bss</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C228E5A5-D702-4E08-B0C2-5709EBCC9241}"/>
              </a:ext>
            </a:extLst>
          </p:cNvPr>
          <p:cNvSpPr/>
          <p:nvPr/>
        </p:nvSpPr>
        <p:spPr>
          <a:xfrm>
            <a:off x="8653978" y="4742607"/>
            <a:ext cx="1723054" cy="400467"/>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initialized data</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242D67E2-F8DA-4BE2-865A-A8D71809E41C}"/>
              </a:ext>
            </a:extLst>
          </p:cNvPr>
          <p:cNvSpPr/>
          <p:nvPr/>
        </p:nvSpPr>
        <p:spPr>
          <a:xfrm>
            <a:off x="8653978" y="5566493"/>
            <a:ext cx="1723054" cy="270724"/>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rodata</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647E4B22-EAF4-47E3-9378-BAB721CDC92F}"/>
              </a:ext>
            </a:extLst>
          </p:cNvPr>
          <p:cNvSpPr/>
          <p:nvPr/>
        </p:nvSpPr>
        <p:spPr>
          <a:xfrm>
            <a:off x="8653978" y="5837217"/>
            <a:ext cx="1723054" cy="400467"/>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code (text)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 name="右大括号 4">
            <a:extLst>
              <a:ext uri="{FF2B5EF4-FFF2-40B4-BE49-F238E27FC236}">
                <a16:creationId xmlns:a16="http://schemas.microsoft.com/office/drawing/2014/main" id="{048C3400-AE1D-457D-BAF6-D61C0C6B9EE2}"/>
              </a:ext>
            </a:extLst>
          </p:cNvPr>
          <p:cNvSpPr/>
          <p:nvPr/>
        </p:nvSpPr>
        <p:spPr>
          <a:xfrm>
            <a:off x="10520101" y="2329384"/>
            <a:ext cx="232442" cy="2175871"/>
          </a:xfrm>
          <a:prstGeom prst="rightBrace">
            <a:avLst>
              <a:gd name="adj1" fmla="val 48816"/>
              <a:gd name="adj2" fmla="val 50000"/>
            </a:avLst>
          </a:prstGeom>
          <a:noFill/>
          <a:ln w="15875" cap="flat" cmpd="sng" algn="ctr">
            <a:solidFill>
              <a:srgbClr val="1C4885"/>
            </a:solidFill>
            <a:prstDash val="solid"/>
            <a:round/>
            <a:headEnd type="none" w="med" len="med"/>
            <a:tailEnd type="none" w="med" len="med"/>
          </a:ln>
        </p:spPr>
        <p:txBody>
          <a:bodyPr rtlCol="0" anchor="ctr"/>
          <a:lstStyle/>
          <a:p>
            <a:pPr algn="ctr"/>
            <a:endParaRPr lang="zh-CN" altLang="en-US"/>
          </a:p>
        </p:txBody>
      </p:sp>
      <p:sp>
        <p:nvSpPr>
          <p:cNvPr id="15" name="右大括号 14">
            <a:extLst>
              <a:ext uri="{FF2B5EF4-FFF2-40B4-BE49-F238E27FC236}">
                <a16:creationId xmlns:a16="http://schemas.microsoft.com/office/drawing/2014/main" id="{D5AFDDA2-0191-4B66-B33D-1E88665B71EE}"/>
              </a:ext>
            </a:extLst>
          </p:cNvPr>
          <p:cNvSpPr/>
          <p:nvPr/>
        </p:nvSpPr>
        <p:spPr>
          <a:xfrm>
            <a:off x="10520101" y="4505255"/>
            <a:ext cx="232442" cy="1732429"/>
          </a:xfrm>
          <a:prstGeom prst="rightBrace">
            <a:avLst>
              <a:gd name="adj1" fmla="val 48816"/>
              <a:gd name="adj2" fmla="val 50000"/>
            </a:avLst>
          </a:prstGeom>
          <a:noFill/>
          <a:ln w="15875" cap="flat" cmpd="sng" algn="ctr">
            <a:solidFill>
              <a:schemeClr val="accent2">
                <a:lumMod val="75000"/>
              </a:schemeClr>
            </a:solidFill>
            <a:prstDash val="solid"/>
            <a:round/>
            <a:headEnd type="none" w="med" len="med"/>
            <a:tailEnd type="none" w="med" len="med"/>
          </a:ln>
        </p:spPr>
        <p:txBody>
          <a:bodyPr rtlCol="0" anchor="ctr"/>
          <a:lstStyle/>
          <a:p>
            <a:pPr algn="ctr"/>
            <a:endParaRPr lang="zh-CN" altLang="en-US"/>
          </a:p>
        </p:txBody>
      </p:sp>
      <p:sp>
        <p:nvSpPr>
          <p:cNvPr id="7" name="文本框 6">
            <a:extLst>
              <a:ext uri="{FF2B5EF4-FFF2-40B4-BE49-F238E27FC236}">
                <a16:creationId xmlns:a16="http://schemas.microsoft.com/office/drawing/2014/main" id="{8B40656E-A8D3-477F-B4E6-FD4EDB261718}"/>
              </a:ext>
            </a:extLst>
          </p:cNvPr>
          <p:cNvSpPr txBox="1"/>
          <p:nvPr/>
        </p:nvSpPr>
        <p:spPr>
          <a:xfrm>
            <a:off x="10752543" y="3278819"/>
            <a:ext cx="1101285" cy="276999"/>
          </a:xfrm>
          <a:prstGeom prst="rect">
            <a:avLst/>
          </a:prstGeom>
          <a:noFill/>
        </p:spPr>
        <p:txBody>
          <a:bodyPr wrap="square" rtlCol="0">
            <a:spAutoFit/>
          </a:bodyPr>
          <a:lstStyle/>
          <a:p>
            <a:r>
              <a:rPr lang="en-US" altLang="zh-CN" sz="1200" dirty="0">
                <a:solidFill>
                  <a:srgbClr val="002060"/>
                </a:solidFill>
                <a:latin typeface="微软雅黑" panose="020B0503020204020204" pitchFamily="34" charset="-122"/>
                <a:ea typeface="微软雅黑" panose="020B0503020204020204" pitchFamily="34" charset="-122"/>
              </a:rPr>
              <a:t>dynamic</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FF9298CD-CBA3-4F88-9734-0A3E272D4066}"/>
              </a:ext>
            </a:extLst>
          </p:cNvPr>
          <p:cNvSpPr txBox="1"/>
          <p:nvPr/>
        </p:nvSpPr>
        <p:spPr>
          <a:xfrm>
            <a:off x="10752542" y="5280315"/>
            <a:ext cx="1101285" cy="276999"/>
          </a:xfrm>
          <a:prstGeom prst="rect">
            <a:avLst/>
          </a:prstGeom>
          <a:noFill/>
        </p:spPr>
        <p:txBody>
          <a:bodyPr wrap="square" rtlCol="0">
            <a:spAutoFit/>
          </a:bodyPr>
          <a:lstStyle/>
          <a:p>
            <a:r>
              <a:rPr lang="en-US" altLang="zh-CN" sz="1200" dirty="0">
                <a:solidFill>
                  <a:srgbClr val="002060"/>
                </a:solidFill>
                <a:latin typeface="微软雅黑" panose="020B0503020204020204" pitchFamily="34" charset="-122"/>
                <a:ea typeface="微软雅黑" panose="020B0503020204020204" pitchFamily="34" charset="-122"/>
              </a:rPr>
              <a:t>static</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19670720"/>
      </p:ext>
    </p:extLst>
  </p:cSld>
  <p:clrMapOvr>
    <a:masterClrMapping/>
  </p:clrMapOvr>
</p:sld>
</file>

<file path=ppt/theme/theme1.xml><?xml version="1.0" encoding="utf-8"?>
<a:theme xmlns:a="http://schemas.openxmlformats.org/drawingml/2006/main" name="自定义设计方案">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10380</TotalTime>
  <Words>4550</Words>
  <Application>Microsoft Office PowerPoint</Application>
  <PresentationFormat>宽屏</PresentationFormat>
  <Paragraphs>615</Paragraphs>
  <Slides>73</Slides>
  <Notes>23</Notes>
  <HiddenSlides>0</HiddenSlides>
  <MMClips>0</MMClips>
  <ScaleCrop>false</ScaleCrop>
  <HeadingPairs>
    <vt:vector size="6" baseType="variant">
      <vt:variant>
        <vt:lpstr>已用的字体</vt:lpstr>
      </vt:variant>
      <vt:variant>
        <vt:i4>17</vt:i4>
      </vt:variant>
      <vt:variant>
        <vt:lpstr>主题</vt:lpstr>
      </vt:variant>
      <vt:variant>
        <vt:i4>3</vt:i4>
      </vt:variant>
      <vt:variant>
        <vt:lpstr>幻灯片标题</vt:lpstr>
      </vt:variant>
      <vt:variant>
        <vt:i4>73</vt:i4>
      </vt:variant>
    </vt:vector>
  </HeadingPairs>
  <TitlesOfParts>
    <vt:vector size="93" baseType="lpstr">
      <vt:lpstr>Courier</vt:lpstr>
      <vt:lpstr>Monotype Sorts</vt:lpstr>
      <vt:lpstr>MS PGothic</vt:lpstr>
      <vt:lpstr>宋体</vt:lpstr>
      <vt:lpstr>微软雅黑</vt:lpstr>
      <vt:lpstr>微软雅黑 Light</vt:lpstr>
      <vt:lpstr>新宋体</vt:lpstr>
      <vt:lpstr>Arial</vt:lpstr>
      <vt:lpstr>Arial Black</vt:lpstr>
      <vt:lpstr>Calibri</vt:lpstr>
      <vt:lpstr>Calibri Light</vt:lpstr>
      <vt:lpstr>Consolas</vt:lpstr>
      <vt:lpstr>Courier New</vt:lpstr>
      <vt:lpstr>Tahoma</vt:lpstr>
      <vt:lpstr>Times New Roman</vt:lpstr>
      <vt:lpstr>Wingdings</vt:lpstr>
      <vt:lpstr>Wingdings 3</vt:lpstr>
      <vt:lpstr>自定义设计方案</vt:lpstr>
      <vt:lpstr>2_蓝色互联网</vt:lpstr>
      <vt:lpstr>3_蓝色互联网</vt:lpstr>
      <vt:lpstr>PowerPoint 演示文稿</vt:lpstr>
      <vt:lpstr>PowerPoint 演示文稿</vt:lpstr>
      <vt:lpstr>内容提要 - 程序进程与进程间通信</vt:lpstr>
      <vt:lpstr>内容提要 - 程序进程与进程间通信</vt:lpstr>
      <vt:lpstr>Depiction of Windows 10 Architecture</vt:lpstr>
      <vt:lpstr>Windows 10 Architecture</vt:lpstr>
      <vt:lpstr>2.1 Program and Process</vt:lpstr>
      <vt:lpstr>2.1.1 Process Address Space</vt:lpstr>
      <vt:lpstr>2.1.2 Memory Regions in a Process</vt:lpstr>
      <vt:lpstr>Memory Layout of a C Program</vt:lpstr>
      <vt:lpstr>2.1.3 操作系统中的进程</vt:lpstr>
      <vt:lpstr>PowerPoint 演示文稿</vt:lpstr>
      <vt:lpstr>PowerPoint 演示文稿</vt:lpstr>
      <vt:lpstr>并发与并行（concurrency &amp; parallel）</vt:lpstr>
      <vt:lpstr>程序与线程</vt:lpstr>
      <vt:lpstr>程序与线程</vt:lpstr>
      <vt:lpstr>2.1.4 进程对象结构</vt:lpstr>
      <vt:lpstr>进程对象数据结构</vt:lpstr>
      <vt:lpstr>Process Representation in Linux</vt:lpstr>
      <vt:lpstr>线程对象数据结构</vt:lpstr>
      <vt:lpstr>2.1.5 Process State</vt:lpstr>
      <vt:lpstr>Diagram of Process State</vt:lpstr>
      <vt:lpstr>Process Control Block (PCB)</vt:lpstr>
      <vt:lpstr>2.1.6 Operations on Processes</vt:lpstr>
      <vt:lpstr>创建进程过程</vt:lpstr>
      <vt:lpstr>Programmer Interface —  Process Management</vt:lpstr>
      <vt:lpstr>Process Management (Cont.)</vt:lpstr>
      <vt:lpstr>Process Management (Cont.)</vt:lpstr>
      <vt:lpstr>进程的创建与启动代码-c#</vt:lpstr>
      <vt:lpstr>进程的其它操作 - c#</vt:lpstr>
      <vt:lpstr>PowerPoint 演示文稿</vt:lpstr>
      <vt:lpstr>PowerPoint 演示文稿</vt:lpstr>
      <vt:lpstr>内容提要 - 程序进程与进程间通信</vt:lpstr>
      <vt:lpstr>内容提要 - 程序进程与进程间通信</vt:lpstr>
      <vt:lpstr>2.2 进程间通信机制简介</vt:lpstr>
      <vt:lpstr>通信目的及数据传输量考虑</vt:lpstr>
      <vt:lpstr>进程间通信方法分类</vt:lpstr>
      <vt:lpstr>IPC需要考虑内容</vt:lpstr>
      <vt:lpstr>IPC是否需要网络</vt:lpstr>
      <vt:lpstr>内容提要 - 程序进程与进程间通信</vt:lpstr>
      <vt:lpstr>内容提要 - 程序进程与进程间通信</vt:lpstr>
      <vt:lpstr>2.3 消息机制实现进程通讯</vt:lpstr>
      <vt:lpstr>发送消息实现进程通讯：SendMessage ？PostMessage</vt:lpstr>
      <vt:lpstr>使用spy++查看窗体和进程</vt:lpstr>
      <vt:lpstr>消息机制实现进程通信实例-winform</vt:lpstr>
      <vt:lpstr>PowerPoint 演示文稿</vt:lpstr>
      <vt:lpstr>消息机制实现进程通信实例-wpf</vt:lpstr>
      <vt:lpstr>PowerPoint 演示文稿</vt:lpstr>
      <vt:lpstr>内容提要 - 程序进程与进程间通信</vt:lpstr>
      <vt:lpstr>内容提要 - 程序进程与进程间通信</vt:lpstr>
      <vt:lpstr>PowerPoint 演示文稿</vt:lpstr>
      <vt:lpstr>进程重定向概述</vt:lpstr>
      <vt:lpstr>PowerPoint 演示文稿</vt:lpstr>
      <vt:lpstr>进程重定向概述</vt:lpstr>
      <vt:lpstr>进程重定向概述</vt:lpstr>
      <vt:lpstr>进程重定向概述</vt:lpstr>
      <vt:lpstr>进程重定向意义</vt:lpstr>
      <vt:lpstr>重定向应用程序示例</vt:lpstr>
      <vt:lpstr>程序界面设计</vt:lpstr>
      <vt:lpstr>重定向的两种方式</vt:lpstr>
      <vt:lpstr>重定向同步读写方式</vt:lpstr>
      <vt:lpstr>重定向同步读写方式</vt:lpstr>
      <vt:lpstr>特殊的BackGroundWorker控件</vt:lpstr>
      <vt:lpstr>重定向异步读取方式</vt:lpstr>
      <vt:lpstr>PowerPoint 演示文稿</vt:lpstr>
      <vt:lpstr>内容提要 - 程序进程与进程间通信</vt:lpstr>
      <vt:lpstr>内容提要 - 程序进程与进程间通信</vt:lpstr>
      <vt:lpstr>PowerPoint 演示文稿</vt:lpstr>
      <vt:lpstr>管道类</vt:lpstr>
      <vt:lpstr>命名管道通信模式</vt:lpstr>
      <vt:lpstr>命名管道通信模式</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505</cp:revision>
  <dcterms:created xsi:type="dcterms:W3CDTF">2014-12-05T07:09:50Z</dcterms:created>
  <dcterms:modified xsi:type="dcterms:W3CDTF">2021-11-16T10:38:44Z</dcterms:modified>
</cp:coreProperties>
</file>