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3" r:id="rId2"/>
  </p:sldMasterIdLst>
  <p:notesMasterIdLst>
    <p:notesMasterId r:id="rId103"/>
  </p:notesMasterIdLst>
  <p:sldIdLst>
    <p:sldId id="256" r:id="rId3"/>
    <p:sldId id="504" r:id="rId4"/>
    <p:sldId id="505" r:id="rId5"/>
    <p:sldId id="508" r:id="rId6"/>
    <p:sldId id="517" r:id="rId7"/>
    <p:sldId id="509" r:id="rId8"/>
    <p:sldId id="510" r:id="rId9"/>
    <p:sldId id="506" r:id="rId10"/>
    <p:sldId id="452" r:id="rId11"/>
    <p:sldId id="507" r:id="rId12"/>
    <p:sldId id="511" r:id="rId13"/>
    <p:sldId id="344" r:id="rId14"/>
    <p:sldId id="361" r:id="rId15"/>
    <p:sldId id="362" r:id="rId16"/>
    <p:sldId id="512" r:id="rId17"/>
    <p:sldId id="365" r:id="rId18"/>
    <p:sldId id="366" r:id="rId19"/>
    <p:sldId id="367" r:id="rId20"/>
    <p:sldId id="368" r:id="rId21"/>
    <p:sldId id="375" r:id="rId22"/>
    <p:sldId id="513" r:id="rId23"/>
    <p:sldId id="376" r:id="rId24"/>
    <p:sldId id="514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515" r:id="rId73"/>
    <p:sldId id="425" r:id="rId74"/>
    <p:sldId id="427" r:id="rId75"/>
    <p:sldId id="428" r:id="rId76"/>
    <p:sldId id="429" r:id="rId77"/>
    <p:sldId id="430" r:id="rId78"/>
    <p:sldId id="431" r:id="rId79"/>
    <p:sldId id="432" r:id="rId80"/>
    <p:sldId id="433" r:id="rId81"/>
    <p:sldId id="434" r:id="rId82"/>
    <p:sldId id="516" r:id="rId83"/>
    <p:sldId id="435" r:id="rId84"/>
    <p:sldId id="436" r:id="rId85"/>
    <p:sldId id="437" r:id="rId86"/>
    <p:sldId id="438" r:id="rId87"/>
    <p:sldId id="439" r:id="rId88"/>
    <p:sldId id="440" r:id="rId89"/>
    <p:sldId id="441" r:id="rId90"/>
    <p:sldId id="442" r:id="rId91"/>
    <p:sldId id="443" r:id="rId92"/>
    <p:sldId id="444" r:id="rId93"/>
    <p:sldId id="445" r:id="rId94"/>
    <p:sldId id="446" r:id="rId95"/>
    <p:sldId id="447" r:id="rId96"/>
    <p:sldId id="448" r:id="rId97"/>
    <p:sldId id="449" r:id="rId98"/>
    <p:sldId id="450" r:id="rId99"/>
    <p:sldId id="451" r:id="rId100"/>
    <p:sldId id="343" r:id="rId101"/>
    <p:sldId id="455" r:id="rId102"/>
  </p:sldIdLst>
  <p:sldSz cx="12192000" cy="6858000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20" autoAdjust="0"/>
  </p:normalViewPr>
  <p:slideViewPr>
    <p:cSldViewPr snapToGrid="0">
      <p:cViewPr varScale="1">
        <p:scale>
          <a:sx n="127" d="100"/>
          <a:sy n="127" d="100"/>
        </p:scale>
        <p:origin x="3870" y="12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NTFS</a:t>
            </a:r>
            <a:r>
              <a:rPr lang="zh-CN" altLang="en-US" sz="2000" dirty="0"/>
              <a:t>支持的簇大小的种类为：</a:t>
            </a:r>
            <a:r>
              <a:rPr lang="en-US" altLang="zh-CN" sz="2000" dirty="0"/>
              <a:t>512Byte</a:t>
            </a:r>
            <a:r>
              <a:rPr lang="zh-CN" altLang="en-US" sz="2000" dirty="0"/>
              <a:t>、</a:t>
            </a:r>
            <a:r>
              <a:rPr lang="en-US" altLang="zh-CN" sz="2000" dirty="0"/>
              <a:t>1024Byte</a:t>
            </a:r>
            <a:r>
              <a:rPr lang="zh-CN" altLang="en-US" sz="2000" dirty="0"/>
              <a:t>、</a:t>
            </a:r>
            <a:r>
              <a:rPr lang="en-US" altLang="zh-CN" sz="2000" dirty="0"/>
              <a:t>2048Byte</a:t>
            </a:r>
            <a:r>
              <a:rPr lang="zh-CN" altLang="en-US" sz="2000" dirty="0"/>
              <a:t>、</a:t>
            </a:r>
            <a:r>
              <a:rPr lang="en-US" altLang="zh-CN" sz="2000" dirty="0"/>
              <a:t>4096Byte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固态硬盘经常用到的</a:t>
            </a:r>
            <a:r>
              <a:rPr lang="en-US" altLang="zh-CN" sz="2000" dirty="0"/>
              <a:t>4K</a:t>
            </a:r>
            <a:r>
              <a:rPr lang="zh-CN" altLang="en-US" sz="2000" dirty="0"/>
              <a:t>对齐就是簇的大小。</a:t>
            </a:r>
            <a:r>
              <a:rPr lang="en-US" altLang="zh-CN" sz="2000" dirty="0"/>
              <a:t>4K</a:t>
            </a:r>
            <a:r>
              <a:rPr lang="zh-CN" altLang="en-US" sz="2000" dirty="0"/>
              <a:t>对齐在分区时选择的就是</a:t>
            </a:r>
            <a:r>
              <a:rPr lang="en-US" altLang="zh-CN" sz="2000" dirty="0"/>
              <a:t>4096Byte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win10</a:t>
            </a:r>
            <a:r>
              <a:rPr lang="zh-CN" altLang="en-US" sz="2000" dirty="0"/>
              <a:t>系统默认</a:t>
            </a:r>
            <a:r>
              <a:rPr lang="en-US" altLang="zh-CN" sz="2000" dirty="0"/>
              <a:t>4K</a:t>
            </a:r>
            <a:r>
              <a:rPr lang="zh-CN" altLang="en-US" sz="2000" dirty="0"/>
              <a:t>对齐的。一般情况下，在分区软件中可以选择要创建的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文件系统，但安装</a:t>
            </a:r>
            <a:r>
              <a:rPr lang="en-US" altLang="zh-CN" sz="2000" dirty="0"/>
              <a:t>win10</a:t>
            </a:r>
            <a:r>
              <a:rPr lang="zh-CN" altLang="en-US" sz="2000" dirty="0"/>
              <a:t>系统时，默认创建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FAT32</a:t>
            </a:r>
            <a:r>
              <a:rPr lang="zh-CN" altLang="en-US" sz="2000" dirty="0"/>
              <a:t>可以用</a:t>
            </a:r>
            <a:r>
              <a:rPr lang="en-US" altLang="zh-CN" sz="2000" dirty="0"/>
              <a:t>Convert.exe</a:t>
            </a:r>
            <a:r>
              <a:rPr lang="zh-CN" altLang="en-US" sz="2000" dirty="0"/>
              <a:t>命令转换到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文件系统。此命令需要在系统下的命令行窗口运行，可以实现系统下文件系统的无损转换。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对单个文件的支持突破了</a:t>
            </a:r>
            <a:r>
              <a:rPr lang="en-US" altLang="zh-CN" sz="2000" dirty="0"/>
              <a:t>4GB</a:t>
            </a:r>
            <a:r>
              <a:rPr lang="zh-CN" altLang="en-US" sz="2000" dirty="0"/>
              <a:t>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3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FAT16</a:t>
            </a:r>
            <a:r>
              <a:rPr lang="zh-CN" altLang="en-US" dirty="0"/>
              <a:t>文件系统分区包含簇的最大数目是</a:t>
            </a:r>
            <a:r>
              <a:rPr lang="en-US" altLang="zh-CN" dirty="0"/>
              <a:t>2^16=65,536</a:t>
            </a:r>
            <a:r>
              <a:rPr lang="zh-CN" altLang="en-US" dirty="0"/>
              <a:t>个簇。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Win9X</a:t>
            </a:r>
            <a:r>
              <a:rPr lang="zh-CN" altLang="en-US" dirty="0"/>
              <a:t>平台中，最大簇为</a:t>
            </a:r>
            <a:r>
              <a:rPr lang="en-US" altLang="zh-CN" dirty="0"/>
              <a:t>64</a:t>
            </a:r>
            <a:r>
              <a:rPr lang="zh-CN" altLang="en-US" dirty="0"/>
              <a:t>个扇区</a:t>
            </a:r>
            <a:r>
              <a:rPr lang="en-US" altLang="zh-CN" dirty="0"/>
              <a:t>=2^6*2^9=2^15=32,768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2^16*2^15=2^31=2G</a:t>
            </a:r>
            <a:r>
              <a:rPr lang="zh-CN" altLang="en-US" dirty="0"/>
              <a:t>字节。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Win2000</a:t>
            </a:r>
            <a:r>
              <a:rPr lang="zh-CN" altLang="en-US" dirty="0"/>
              <a:t>中，最大簇为</a:t>
            </a:r>
            <a:r>
              <a:rPr lang="en-US" altLang="zh-CN" dirty="0"/>
              <a:t>128</a:t>
            </a:r>
            <a:r>
              <a:rPr lang="zh-CN" altLang="en-US" dirty="0"/>
              <a:t>个扇区</a:t>
            </a:r>
            <a:r>
              <a:rPr lang="en-US" altLang="zh-CN" dirty="0"/>
              <a:t>=2^7*2^9=2^16=65,536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2^16*2^16=2^32=4G</a:t>
            </a:r>
            <a:r>
              <a:rPr lang="zh-CN" altLang="en-US" dirty="0"/>
              <a:t>字节。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3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8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4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3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https://docs.microsoft.com/en-us/windows/win32/fileio/filesystem-functionality-comparison</a:t>
            </a:r>
          </a:p>
          <a:p>
            <a:r>
              <a:rPr lang="en-US" altLang="zh-CN" dirty="0"/>
              <a:t>https://docs.microsoft.com/en-us/windows/client-management/connect-to-remote-aadj-pc</a:t>
            </a:r>
          </a:p>
          <a:p>
            <a:r>
              <a:rPr lang="en-US" altLang="zh-CN" dirty="0"/>
              <a:t>https://docs.microsoft.com/en-us/azure/cloud-shell/overview</a:t>
            </a:r>
          </a:p>
          <a:p>
            <a:r>
              <a:rPr lang="en-US" altLang="zh-CN" dirty="0"/>
              <a:t>https://github.com/Azure/azure-powershell</a:t>
            </a:r>
          </a:p>
          <a:p>
            <a:r>
              <a:rPr lang="en-US" altLang="zh-CN" dirty="0"/>
              <a:t>https://docs.microsoft.com/en-us/powershell/azure/install-az-ps?view=azps-2.8.0</a:t>
            </a:r>
          </a:p>
          <a:p>
            <a:r>
              <a:rPr lang="en-US" altLang="zh-CN" dirty="0"/>
              <a:t>https://docs.microsoft.com/en-us/windows-server/storage/storage</a:t>
            </a:r>
          </a:p>
          <a:p>
            <a:r>
              <a:rPr lang="en-US" altLang="zh-CN" dirty="0"/>
              <a:t>https://docs.microsoft.com/en-us/windows/compatibility/resilient-file-system</a:t>
            </a:r>
          </a:p>
          <a:p>
            <a:r>
              <a:rPr lang="en-US" altLang="zh-CN" dirty="0"/>
              <a:t>https://www.ntfs.com/refs-basics.htm</a:t>
            </a:r>
          </a:p>
          <a:p>
            <a:r>
              <a:rPr lang="en-US" altLang="zh-CN" dirty="0"/>
              <a:t>https://tipsmake.com/enable-disable-refs-resilient-file-system-on-windows-10</a:t>
            </a:r>
          </a:p>
          <a:p>
            <a:r>
              <a:rPr lang="en-US" altLang="zh-CN" dirty="0"/>
              <a:t>https://help.aliyun.com/document_detail/25446.html?spm=a2c6h.13066369.0.0.449a2fee7atfPp</a:t>
            </a:r>
          </a:p>
          <a:p>
            <a:r>
              <a:rPr lang="en-US" altLang="zh-CN" dirty="0"/>
              <a:t>https://www.cnblogs.com/jiangyunfeng/p/12012774.html</a:t>
            </a:r>
          </a:p>
          <a:p>
            <a:r>
              <a:rPr lang="en-US" altLang="zh-CN" dirty="0"/>
              <a:t>https://docs.microsoft.com/en-us/windows-hardware/drivers/ifs/installing-a-file-system-driver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3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r>
              <a:rPr lang="en-US" altLang="zh-CN" dirty="0"/>
              <a:t>intercept: </a:t>
            </a:r>
            <a:r>
              <a:rPr lang="zh-CN" altLang="en-US"/>
              <a:t>拦截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0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5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362"/>
            <a:ext cx="285252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支持文件系统的磁盘结构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345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管理文件与文件夹的访问许可权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200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共享文件夹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14370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1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8000" y="6141172"/>
            <a:ext cx="296197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自伐无功 自矜不长</a:t>
            </a:r>
          </a:p>
        </p:txBody>
      </p:sp>
    </p:spTree>
    <p:extLst>
      <p:ext uri="{BB962C8B-B14F-4D97-AF65-F5344CB8AC3E}">
        <p14:creationId xmlns:p14="http://schemas.microsoft.com/office/powerpoint/2010/main" val="37168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4779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5864A-80F3-453A-967F-08D247E2240A}"/>
              </a:ext>
            </a:extLst>
          </p:cNvPr>
          <p:cNvSpPr txBox="1"/>
          <p:nvPr userDrawn="1"/>
        </p:nvSpPr>
        <p:spPr>
          <a:xfrm>
            <a:off x="993913" y="3072611"/>
            <a:ext cx="1045029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啊</a:t>
            </a:r>
          </a:p>
        </p:txBody>
      </p:sp>
    </p:spTree>
    <p:extLst>
      <p:ext uri="{BB962C8B-B14F-4D97-AF65-F5344CB8AC3E}">
        <p14:creationId xmlns:p14="http://schemas.microsoft.com/office/powerpoint/2010/main" val="20733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28859"/>
            <a:ext cx="4340556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Introduction to Windows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21328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FAT File System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0160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3300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NTFS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328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1085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CDFS and UDF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41001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6721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2021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9908603" y="20976"/>
            <a:ext cx="2245940" cy="284393"/>
            <a:chOff x="1268" y="3828"/>
            <a:chExt cx="2608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683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文件系统管理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1" r:id="rId7"/>
    <p:sldLayoutId id="2147483690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78A6ABE-5284-4D28-8E1D-4EB8B296364F}"/>
              </a:ext>
            </a:extLst>
          </p:cNvPr>
          <p:cNvSpPr txBox="1"/>
          <p:nvPr/>
        </p:nvSpPr>
        <p:spPr>
          <a:xfrm>
            <a:off x="748180" y="1591717"/>
            <a:ext cx="8126236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2446476E-5EE4-4B83-B161-113550B4594E}"/>
              </a:ext>
            </a:extLst>
          </p:cNvPr>
          <p:cNvSpPr txBox="1">
            <a:spLocks/>
          </p:cNvSpPr>
          <p:nvPr/>
        </p:nvSpPr>
        <p:spPr>
          <a:xfrm>
            <a:off x="114624" y="4725144"/>
            <a:ext cx="624263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jichengwhu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163 . com</a:t>
            </a:r>
          </a:p>
          <a:p>
            <a:pPr marL="0" indent="0" algn="r"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https://gitee.com/principlewindows/win-principle-2021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Azure Active Directory</a:t>
            </a:r>
            <a:r>
              <a:rPr lang="zh-CN" altLang="en-US" dirty="0"/>
              <a:t>功能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简化单一登录，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AD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支持超过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2,800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个预先集成的软件即服务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(SaaS)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应用程序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通过单一登录，使用户可以在任何平台上从任何位置无缝访问应用，自动化用户生命周期和预配工作流，借助自助服务管理，节省时间和资源，了解单一登录的详细信息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实施强身份验证和条件访问策略来保护用户凭据通，过确保正确的人员有权访问所需的资源，有效地管理标识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通过一个标识提供者为外部用户获取灵活、可缩放的标识和访问管理，自定义用户旅程并简化访问应用程序的身份验证过程</a:t>
            </a:r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700276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4856" y="3628664"/>
            <a:ext cx="11137900" cy="720725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21075821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10BFD1-B183-4EFE-BFC1-3C3628672D97}"/>
              </a:ext>
            </a:extLst>
          </p:cNvPr>
          <p:cNvGrpSpPr/>
          <p:nvPr/>
        </p:nvGrpSpPr>
        <p:grpSpPr>
          <a:xfrm>
            <a:off x="4282237" y="2187234"/>
            <a:ext cx="5698143" cy="594281"/>
            <a:chOff x="1583817" y="774362"/>
            <a:chExt cx="5698143" cy="594281"/>
          </a:xfrm>
        </p:grpSpPr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2AE553A-C2E5-419E-BB8E-4CCA71DD1506}"/>
                </a:ext>
              </a:extLst>
            </p:cNvPr>
            <p:cNvSpPr/>
            <p:nvPr/>
          </p:nvSpPr>
          <p:spPr>
            <a:xfrm rot="10800000">
              <a:off x="1583817" y="774362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箭头: 五边形 4">
              <a:extLst>
                <a:ext uri="{FF2B5EF4-FFF2-40B4-BE49-F238E27FC236}">
                  <a16:creationId xmlns:a16="http://schemas.microsoft.com/office/drawing/2014/main" id="{13EBB3B0-50DE-4717-A467-54DD0DBF6A88}"/>
                </a:ext>
              </a:extLst>
            </p:cNvPr>
            <p:cNvSpPr txBox="1"/>
            <p:nvPr/>
          </p:nvSpPr>
          <p:spPr>
            <a:xfrm rot="21600000">
              <a:off x="1732387" y="774362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 FAT File System</a:t>
              </a:r>
              <a:endPara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B8DA97-9C1C-4A52-AFDB-69F0EF885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文件系统简介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C9FD1E-6A34-4656-84C3-411F99D78E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11400" y="1882775"/>
            <a:ext cx="8439150" cy="4213225"/>
          </a:xfrm>
        </p:spPr>
        <p:txBody>
          <a:bodyPr/>
          <a:lstStyle/>
          <a:p>
            <a:r>
              <a:rPr lang="en-US" altLang="zh-CN" sz="2800" dirty="0"/>
              <a:t> FAT16</a:t>
            </a:r>
          </a:p>
          <a:p>
            <a:pPr lvl="1"/>
            <a:r>
              <a:rPr lang="en-US" altLang="zh-CN" sz="2400" dirty="0"/>
              <a:t>DOS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 95</a:t>
            </a:r>
            <a:r>
              <a:rPr lang="zh-CN" altLang="en-US" sz="2400" dirty="0"/>
              <a:t>使用的文件系统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最大可以管理</a:t>
            </a:r>
            <a:r>
              <a:rPr lang="en-US" altLang="zh-CN" sz="2400" dirty="0"/>
              <a:t>4GB</a:t>
            </a:r>
            <a:r>
              <a:rPr lang="zh-CN" altLang="en-US" sz="2400" dirty="0">
                <a:latin typeface="宋体" panose="02010600030101010101" pitchFamily="2" charset="-122"/>
              </a:rPr>
              <a:t>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每个分区最多只能有</a:t>
            </a:r>
            <a:r>
              <a:rPr lang="en-US" altLang="zh-CN" sz="2400" dirty="0"/>
              <a:t>65525</a:t>
            </a:r>
            <a:r>
              <a:rPr lang="zh-CN" altLang="en-US" sz="2400" dirty="0">
                <a:latin typeface="宋体" panose="02010600030101010101" pitchFamily="2" charset="-122"/>
              </a:rPr>
              <a:t>个簇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en-US" altLang="zh-CN" sz="2800" dirty="0"/>
              <a:t> FAT32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支持</a:t>
            </a:r>
            <a:r>
              <a:rPr lang="en-US" altLang="zh-CN" sz="2400" dirty="0"/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/>
              <a:t>2048G</a:t>
            </a:r>
            <a:r>
              <a:rPr lang="zh-CN" altLang="en-US" sz="2400" dirty="0">
                <a:latin typeface="宋体" panose="02010600030101010101" pitchFamily="2" charset="-122"/>
              </a:rPr>
              <a:t>）的分区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使用的簇比</a:t>
            </a:r>
            <a:r>
              <a:rPr lang="en-US" altLang="zh-CN" sz="2400" dirty="0"/>
              <a:t>FAT16</a:t>
            </a:r>
            <a:r>
              <a:rPr lang="zh-CN" altLang="en-US" sz="2400" dirty="0">
                <a:latin typeface="宋体" panose="02010600030101010101" pitchFamily="2" charset="-122"/>
              </a:rPr>
              <a:t>小</a:t>
            </a:r>
            <a:r>
              <a:rPr lang="zh-CN" altLang="en-US" sz="24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82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34B8-C9CB-4B20-9785-77AA3D4B4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文件系统的优点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22F4B-4220-4D02-B7BE-FFCE4E0BA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sz="2400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 文件系统所占容量与计算机的开销少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支持各种操作系统 </a:t>
            </a:r>
            <a:r>
              <a:rPr lang="en-US" altLang="zh-CN" sz="2400" dirty="0"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</a:rPr>
              <a:t>可移植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方便的用于传送数据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10CDA9-7E58-4B8F-9C39-4E62875FF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容易受损害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文件系统损坏时，计算机就要瘫痪或者不正常关机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单用户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不保存文件的权限信息</a:t>
            </a:r>
            <a:r>
              <a:rPr lang="zh-CN" altLang="en-US" sz="2400" dirty="0"/>
              <a:t>；只包含</a:t>
            </a:r>
            <a:r>
              <a:rPr lang="zh-CN" altLang="en-US" sz="2400" dirty="0">
                <a:latin typeface="宋体" panose="02010600030101010101" pitchFamily="2" charset="-122"/>
              </a:rPr>
              <a:t>隐藏、只读等公共属性</a:t>
            </a:r>
            <a:r>
              <a:rPr lang="zh-CN" altLang="en-US" sz="2400" dirty="0"/>
              <a:t> 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非最佳更新策略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在磁盘的第一个扇区保存其目录信息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没有防止碎片的最佳措施</a:t>
            </a:r>
            <a:r>
              <a:rPr lang="zh-CN" altLang="en-US" sz="28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文件名长度受限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8.3</a:t>
            </a:r>
            <a:r>
              <a:rPr lang="zh-CN" altLang="en-US" sz="2400" dirty="0"/>
              <a:t>模式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2E54AE-A83A-45FA-9328-EE391715F0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11920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11717415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E7F1E0-EE3B-4077-8553-9B44B1D0CBEE}"/>
              </a:ext>
            </a:extLst>
          </p:cNvPr>
          <p:cNvGrpSpPr/>
          <p:nvPr/>
        </p:nvGrpSpPr>
        <p:grpSpPr>
          <a:xfrm>
            <a:off x="4282237" y="2980719"/>
            <a:ext cx="5698143" cy="594281"/>
            <a:chOff x="1583817" y="1546042"/>
            <a:chExt cx="5698143" cy="594281"/>
          </a:xfrm>
        </p:grpSpPr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568FDF4C-E066-41AC-9DD9-FE6AB13D34AF}"/>
                </a:ext>
              </a:extLst>
            </p:cNvPr>
            <p:cNvSpPr/>
            <p:nvPr/>
          </p:nvSpPr>
          <p:spPr>
            <a:xfrm rot="10800000">
              <a:off x="1583817" y="1546042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箭头: 五边形 4">
              <a:extLst>
                <a:ext uri="{FF2B5EF4-FFF2-40B4-BE49-F238E27FC236}">
                  <a16:creationId xmlns:a16="http://schemas.microsoft.com/office/drawing/2014/main" id="{3FEF7A9C-2FA0-47D9-99BD-DBF91149EF21}"/>
                </a:ext>
              </a:extLst>
            </p:cNvPr>
            <p:cNvSpPr txBox="1"/>
            <p:nvPr/>
          </p:nvSpPr>
          <p:spPr>
            <a:xfrm rot="21600000">
              <a:off x="1732387" y="1546042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4.3 NTFS File System</a:t>
              </a:r>
              <a:endParaRPr lang="zh-CN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0FA16-7CCF-4496-B596-F4679BBDA4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ew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echnology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ile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ystem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80" y="1863203"/>
            <a:ext cx="8378404" cy="4213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日志类</a:t>
            </a:r>
            <a:r>
              <a:rPr lang="zh-CN" altLang="en-US" sz="2400" dirty="0"/>
              <a:t>的文件系统，使用</a:t>
            </a:r>
            <a:r>
              <a:rPr lang="en-US" altLang="zh-CN" sz="2400" dirty="0"/>
              <a:t>NTFS</a:t>
            </a:r>
            <a:r>
              <a:rPr lang="zh-CN" altLang="en-US" sz="2400" dirty="0"/>
              <a:t>日志记录数据</a:t>
            </a:r>
          </a:p>
          <a:p>
            <a:r>
              <a:rPr lang="zh-CN" altLang="en-US" sz="2400" dirty="0"/>
              <a:t> 文件夹或者目录最多可以使用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255</a:t>
            </a:r>
            <a:r>
              <a:rPr lang="en-US" altLang="zh-CN" sz="2400" dirty="0"/>
              <a:t>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r>
              <a:rPr lang="zh-CN" altLang="en-US" sz="2400" dirty="0"/>
              <a:t> 可以管理最大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256TB</a:t>
            </a:r>
            <a:r>
              <a:rPr lang="zh-CN" altLang="en-US" sz="2400" dirty="0"/>
              <a:t>的单个文件大小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支持文件的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安全、存储和容错</a:t>
            </a:r>
            <a:r>
              <a:rPr lang="zh-CN" altLang="en-US" sz="2400" dirty="0"/>
              <a:t>功能</a:t>
            </a:r>
          </a:p>
          <a:p>
            <a:pPr eaLnBrk="1" hangingPunct="1"/>
            <a:r>
              <a:rPr lang="zh-CN" altLang="en-US" sz="2400" dirty="0"/>
              <a:t> 设计目标是在大容量的硬盘上能够很快地执行读、写和搜索等标准的文件操作，包括文件系统恢复等高级操作</a:t>
            </a:r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支持对于关键数据、重要的数据访问控制和私有权限</a:t>
            </a:r>
          </a:p>
          <a:p>
            <a:pPr eaLnBrk="1" hangingPunct="1"/>
            <a:r>
              <a:rPr lang="zh-CN" altLang="en-US" sz="2400" dirty="0"/>
              <a:t> 可以为单个文件设定权限</a:t>
            </a:r>
          </a:p>
        </p:txBody>
      </p:sp>
    </p:spTree>
    <p:extLst>
      <p:ext uri="{BB962C8B-B14F-4D97-AF65-F5344CB8AC3E}">
        <p14:creationId xmlns:p14="http://schemas.microsoft.com/office/powerpoint/2010/main" val="409383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C105-961C-4B2B-9B0E-3FB51E6515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17781" y="1832975"/>
            <a:ext cx="84993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更为安全的文件保障，提供文件加密，能够大大提高信息的安全性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更好的磁盘压缩功能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支持最大达</a:t>
            </a:r>
            <a:r>
              <a:rPr lang="en-US" altLang="zh-CN" sz="2400" dirty="0">
                <a:latin typeface="宋体" panose="02010600030101010101" pitchFamily="2" charset="-122"/>
              </a:rPr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的大硬盘，并且随着磁盘容量的增大，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的性能不像</a:t>
            </a:r>
            <a:r>
              <a:rPr lang="en-US" altLang="zh-CN" sz="2400" dirty="0">
                <a:latin typeface="宋体" panose="02010600030101010101" pitchFamily="2" charset="-122"/>
              </a:rPr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那样随之降低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可以赋予单个文件和文件夹权限：对同一个文件或者文件夹为不同用户可以指定不同的权限；可以为单个用户设置权限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恢复能力：用户在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卷中很少需要运行磁盘修复程序。在系统崩溃事件中，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文件系统使用日志文件和复查点信息自动恢复文件系统的一致性</a:t>
            </a:r>
          </a:p>
        </p:txBody>
      </p:sp>
    </p:spTree>
    <p:extLst>
      <p:ext uri="{BB962C8B-B14F-4D97-AF65-F5344CB8AC3E}">
        <p14:creationId xmlns:p14="http://schemas.microsoft.com/office/powerpoint/2010/main" val="57953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F408-BEE6-4AAD-84CA-6121EA71F2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NTFS</a:t>
            </a:r>
            <a:r>
              <a:rPr lang="zh-CN" altLang="en-US" sz="2400" dirty="0"/>
              <a:t>文件夹的</a:t>
            </a:r>
            <a:r>
              <a:rPr lang="en-US" altLang="zh-CN" sz="2400" dirty="0"/>
              <a:t>B-Tree</a:t>
            </a:r>
            <a:r>
              <a:rPr lang="zh-CN" altLang="en-US" sz="2400" dirty="0"/>
              <a:t>结构使得用户在访问较大文件夹中的文件时，速度甚至较访问卷中较小文件夹中的文件还快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可以在</a:t>
            </a:r>
            <a:r>
              <a:rPr lang="en-US" altLang="zh-CN" sz="2400" dirty="0"/>
              <a:t>NTFS</a:t>
            </a:r>
            <a:r>
              <a:rPr lang="zh-CN" altLang="en-US" sz="2400" dirty="0"/>
              <a:t>卷中压缩单个文件和文件夹。且用户不需要使用解压软件将这些文件展开，而直接读写压缩文件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支持活动目录和域：可以帮助用户方便灵活地查看和控制网络资源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支持稀疏文件：应用程序生成的一种特殊文件，它的文件尺寸非常大，但实际上只需要很少的磁盘空间；</a:t>
            </a:r>
            <a:r>
              <a:rPr lang="en-US" altLang="zh-CN" sz="2400" dirty="0"/>
              <a:t>NTFS</a:t>
            </a:r>
            <a:r>
              <a:rPr lang="zh-CN" altLang="en-US" sz="2400" dirty="0"/>
              <a:t>只需要给这种文件实际写入的数据分配磁盘存储空间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支持磁盘配额：可以管理和控制每个用户所能使用的最大磁盘空间</a:t>
            </a:r>
          </a:p>
        </p:txBody>
      </p:sp>
    </p:spTree>
    <p:extLst>
      <p:ext uri="{BB962C8B-B14F-4D97-AF65-F5344CB8AC3E}">
        <p14:creationId xmlns:p14="http://schemas.microsoft.com/office/powerpoint/2010/main" val="158667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20A2-20BC-44FB-82D9-DE5E64E17B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 许可权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定义用户或组可以访问哪些文件或目录，并为不同的用户提供不同的访问等级</a:t>
            </a:r>
          </a:p>
          <a:p>
            <a:pPr eaLnBrk="1" hangingPunct="1"/>
            <a:r>
              <a:rPr lang="zh-CN" altLang="en-US" sz="2400" dirty="0"/>
              <a:t> 审计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可将与</a:t>
            </a:r>
            <a:r>
              <a:rPr lang="en-US" altLang="zh-CN" sz="2400" dirty="0"/>
              <a:t>NTFS</a:t>
            </a:r>
            <a:r>
              <a:rPr lang="zh-CN" altLang="en-US" sz="2400" dirty="0"/>
              <a:t>安全有关的事件记录到安全记录中，可利用“事件查看器”进行查看</a:t>
            </a:r>
          </a:p>
          <a:p>
            <a:pPr eaLnBrk="1" hangingPunct="1"/>
            <a:r>
              <a:rPr lang="zh-CN" altLang="en-US" sz="2400" dirty="0"/>
              <a:t> 拥有权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记住文件的所属关系，创建文件或目录的用户拥有对它的全部权限；管理员或个别具有相应许可的人可以接受文件或目录的拥有权</a:t>
            </a:r>
          </a:p>
          <a:p>
            <a:pPr eaLnBrk="1" hangingPunct="1"/>
            <a:r>
              <a:rPr lang="zh-CN" altLang="en-US" sz="2400" dirty="0"/>
              <a:t> 可靠的文件清除 </a:t>
            </a:r>
            <a:r>
              <a:rPr lang="en-US" altLang="zh-CN" sz="2400" dirty="0"/>
              <a:t>—— NTFS</a:t>
            </a:r>
            <a:r>
              <a:rPr lang="zh-CN" altLang="en-US" sz="2400" dirty="0"/>
              <a:t>会回收未分配的磁盘扇区中的数据，对这种扇区的访问将返回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21530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0771136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370D3C-2466-4AD2-8CBF-5EA8A1EB5213}"/>
              </a:ext>
            </a:extLst>
          </p:cNvPr>
          <p:cNvGrpSpPr/>
          <p:nvPr/>
        </p:nvGrpSpPr>
        <p:grpSpPr>
          <a:xfrm>
            <a:off x="4297346" y="1415390"/>
            <a:ext cx="5698143" cy="594281"/>
            <a:chOff x="1583817" y="2683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D5AC15EF-CA19-4803-BCA0-46C288EDF7E9}"/>
                </a:ext>
              </a:extLst>
            </p:cNvPr>
            <p:cNvSpPr/>
            <p:nvPr/>
          </p:nvSpPr>
          <p:spPr>
            <a:xfrm rot="10800000">
              <a:off x="1583817" y="2683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1798C8C6-AF51-4406-82E3-A1F6A6CC318D}"/>
                </a:ext>
              </a:extLst>
            </p:cNvPr>
            <p:cNvSpPr txBox="1"/>
            <p:nvPr/>
          </p:nvSpPr>
          <p:spPr>
            <a:xfrm rot="21600000">
              <a:off x="1732387" y="2683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 Introduction to Widows File System</a:t>
              </a:r>
              <a:endPara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2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52E9-44E5-4B01-86CC-8BB543503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上次访问时间标记</a:t>
            </a:r>
          </a:p>
          <a:p>
            <a:pPr eaLnBrk="1" hangingPunct="1"/>
            <a:r>
              <a:rPr lang="zh-CN" altLang="en-US" sz="2400" dirty="0"/>
              <a:t> 自动缓写功能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基于记录的文件系统，记录文件和目录的变化，记录在系统失效情况下如何取消（</a:t>
            </a:r>
            <a:r>
              <a:rPr lang="en-US" altLang="zh-CN" sz="2400" dirty="0"/>
              <a:t>undo</a:t>
            </a:r>
            <a:r>
              <a:rPr lang="zh-CN" altLang="en-US" sz="2400" dirty="0"/>
              <a:t>）和重作（</a:t>
            </a:r>
            <a:r>
              <a:rPr lang="en-US" altLang="zh-CN" sz="2400" dirty="0"/>
              <a:t>redo</a:t>
            </a:r>
            <a:r>
              <a:rPr lang="zh-CN" altLang="en-US" sz="2400" dirty="0"/>
              <a:t>）这些变更</a:t>
            </a:r>
          </a:p>
          <a:p>
            <a:pPr eaLnBrk="1" hangingPunct="1"/>
            <a:r>
              <a:rPr lang="zh-CN" altLang="en-US" sz="2400" dirty="0"/>
              <a:t> 热修复功能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当扇区发生写故障时，</a:t>
            </a:r>
            <a:r>
              <a:rPr lang="en-US" altLang="zh-CN" sz="2400" dirty="0"/>
              <a:t>NTFS</a:t>
            </a:r>
            <a:r>
              <a:rPr lang="zh-CN" altLang="en-US" sz="2400" dirty="0"/>
              <a:t>会自动进行检测，把有故障的簇加上不能使用标记，并写入新簇；</a:t>
            </a:r>
          </a:p>
          <a:p>
            <a:pPr eaLnBrk="1" hangingPunct="1"/>
            <a:r>
              <a:rPr lang="zh-CN" altLang="en-US" sz="2400" dirty="0"/>
              <a:t> 磁盘镜像功能</a:t>
            </a:r>
          </a:p>
          <a:p>
            <a:pPr eaLnBrk="1" hangingPunct="1"/>
            <a:r>
              <a:rPr lang="zh-CN" altLang="en-US" sz="2400" dirty="0"/>
              <a:t> 有校验的磁盘条带化</a:t>
            </a:r>
          </a:p>
          <a:p>
            <a:pPr eaLnBrk="1" hangingPunct="1"/>
            <a:r>
              <a:rPr lang="zh-CN" altLang="en-US" sz="2400" dirty="0"/>
              <a:t> 文件加密 </a:t>
            </a:r>
          </a:p>
        </p:txBody>
      </p:sp>
    </p:spTree>
    <p:extLst>
      <p:ext uri="{BB962C8B-B14F-4D97-AF65-F5344CB8AC3E}">
        <p14:creationId xmlns:p14="http://schemas.microsoft.com/office/powerpoint/2010/main" val="267913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61130673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5914C2-2A13-421D-996B-3DAC1A7CBCDD}"/>
              </a:ext>
            </a:extLst>
          </p:cNvPr>
          <p:cNvGrpSpPr/>
          <p:nvPr/>
        </p:nvGrpSpPr>
        <p:grpSpPr>
          <a:xfrm>
            <a:off x="4282240" y="3751532"/>
            <a:ext cx="5698143" cy="594281"/>
            <a:chOff x="1583817" y="2317721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57192DBA-A27E-4C38-A61D-D8FF8629EABE}"/>
                </a:ext>
              </a:extLst>
            </p:cNvPr>
            <p:cNvSpPr/>
            <p:nvPr/>
          </p:nvSpPr>
          <p:spPr>
            <a:xfrm rot="10800000">
              <a:off x="1583817" y="2317721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0C5F0801-1FD0-4CC1-903B-8B01EC0D7F7F}"/>
                </a:ext>
              </a:extLst>
            </p:cNvPr>
            <p:cNvSpPr txBox="1"/>
            <p:nvPr/>
          </p:nvSpPr>
          <p:spPr>
            <a:xfrm rot="21600000">
              <a:off x="1732387" y="2317721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4.4 CDFS and UDF</a:t>
              </a:r>
              <a:endParaRPr lang="zh-CN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6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A1304-F6C2-40AC-811F-BB6DC6D21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CDFS</a:t>
            </a:r>
            <a:r>
              <a:rPr lang="zh-CN" altLang="en-US" sz="2400" dirty="0"/>
              <a:t>（</a:t>
            </a:r>
            <a:r>
              <a:rPr lang="en-US" altLang="zh-CN" sz="2400" dirty="0"/>
              <a:t>CD-ROM file system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en-US" altLang="zh-CN" sz="2400" dirty="0"/>
              <a:t>CD-ROM</a:t>
            </a:r>
            <a:r>
              <a:rPr lang="zh-CN" altLang="en-US" sz="2400" dirty="0"/>
              <a:t>文件系统</a:t>
            </a:r>
          </a:p>
          <a:p>
            <a:pPr lvl="1" eaLnBrk="1" hangingPunct="1"/>
            <a:r>
              <a:rPr lang="zh-CN" altLang="en-US" sz="2400" dirty="0"/>
              <a:t>只读文件系统驱动</a:t>
            </a:r>
          </a:p>
          <a:p>
            <a:pPr lvl="1" eaLnBrk="1" hangingPunct="1"/>
            <a:r>
              <a:rPr lang="zh-CN" altLang="en-US" sz="2400" dirty="0"/>
              <a:t>最大尺寸</a:t>
            </a:r>
            <a:r>
              <a:rPr lang="en-US" altLang="zh-CN" sz="2400" dirty="0"/>
              <a:t>4GB</a:t>
            </a:r>
          </a:p>
          <a:p>
            <a:pPr lvl="1" eaLnBrk="1" hangingPunct="1"/>
            <a:r>
              <a:rPr lang="zh-CN" altLang="en-US" sz="2400" dirty="0"/>
              <a:t>最多</a:t>
            </a:r>
            <a:r>
              <a:rPr lang="en-US" altLang="zh-CN" sz="2400" dirty="0"/>
              <a:t>65535</a:t>
            </a:r>
            <a:r>
              <a:rPr lang="zh-CN" altLang="en-US" sz="2400" dirty="0"/>
              <a:t>个目录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 UDF</a:t>
            </a:r>
            <a:r>
              <a:rPr lang="zh-CN" altLang="en-US" sz="2400" dirty="0"/>
              <a:t>（</a:t>
            </a:r>
            <a:r>
              <a:rPr lang="en-US" altLang="zh-CN" sz="2400" dirty="0"/>
              <a:t>Universal Disk Format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zh-CN" altLang="en-US" sz="2400" dirty="0"/>
              <a:t>主要是用于存储</a:t>
            </a:r>
            <a:r>
              <a:rPr lang="en-US" altLang="zh-CN" sz="2400" dirty="0"/>
              <a:t>DVD-ROM</a:t>
            </a:r>
            <a:r>
              <a:rPr lang="zh-CN" altLang="en-US" sz="2400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38221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80869817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54BF88-2CB0-4594-AFC5-89638AA088E2}"/>
              </a:ext>
            </a:extLst>
          </p:cNvPr>
          <p:cNvGrpSpPr/>
          <p:nvPr/>
        </p:nvGrpSpPr>
        <p:grpSpPr>
          <a:xfrm>
            <a:off x="4267127" y="4499681"/>
            <a:ext cx="5698143" cy="594281"/>
            <a:chOff x="1583817" y="3089400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37AFBEBD-D326-45B9-B03B-9F0CDFDD3263}"/>
                </a:ext>
              </a:extLst>
            </p:cNvPr>
            <p:cNvSpPr/>
            <p:nvPr/>
          </p:nvSpPr>
          <p:spPr>
            <a:xfrm rot="10800000">
              <a:off x="1583817" y="3089400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FFFCDF3C-ACE8-4AF0-AD57-2155DDB0B64F}"/>
                </a:ext>
              </a:extLst>
            </p:cNvPr>
            <p:cNvSpPr txBox="1"/>
            <p:nvPr/>
          </p:nvSpPr>
          <p:spPr>
            <a:xfrm rot="21600000">
              <a:off x="1732387" y="3089400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4.5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支持文件系统的磁盘结构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3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4.5 </a:t>
            </a:r>
            <a:r>
              <a:rPr lang="zh-CN" altLang="en-US" dirty="0"/>
              <a:t>支持文件系统的磁盘结构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扇区和簇</a:t>
            </a:r>
          </a:p>
          <a:p>
            <a:pPr eaLnBrk="1" hangingPunct="1"/>
            <a:r>
              <a:rPr lang="zh-CN" altLang="en-US" sz="2800" dirty="0"/>
              <a:t> 分区和卷</a:t>
            </a:r>
          </a:p>
          <a:p>
            <a:pPr eaLnBrk="1" hangingPunct="1"/>
            <a:r>
              <a:rPr lang="zh-CN" altLang="en-US" sz="2800" dirty="0"/>
              <a:t> 分区引导扇区</a:t>
            </a:r>
          </a:p>
          <a:p>
            <a:pPr eaLnBrk="1" hangingPunct="1"/>
            <a:r>
              <a:rPr lang="en-US" altLang="zh-CN" sz="2800" dirty="0"/>
              <a:t> BIOS</a:t>
            </a:r>
            <a:r>
              <a:rPr lang="zh-CN" altLang="en-US" sz="2800" dirty="0"/>
              <a:t>参数块</a:t>
            </a:r>
          </a:p>
          <a:p>
            <a:pPr eaLnBrk="1" hangingPunct="1"/>
            <a:r>
              <a:rPr lang="zh-CN" altLang="en-US" sz="2800" dirty="0"/>
              <a:t> 文件分配表</a:t>
            </a:r>
            <a:r>
              <a:rPr lang="en-US" altLang="zh-CN" sz="2800" dirty="0"/>
              <a:t>FAT</a:t>
            </a:r>
          </a:p>
          <a:p>
            <a:pPr eaLnBrk="1" hangingPunct="1"/>
            <a:r>
              <a:rPr lang="zh-CN" altLang="en-US" sz="2800" dirty="0"/>
              <a:t> 主文件表</a:t>
            </a:r>
            <a:r>
              <a:rPr lang="en-US" altLang="zh-CN" sz="2800" dirty="0"/>
              <a:t>MFT</a:t>
            </a:r>
          </a:p>
          <a:p>
            <a:pPr eaLnBrk="1" hangingPunct="1"/>
            <a:r>
              <a:rPr lang="zh-CN" altLang="en-US" sz="2800" dirty="0"/>
              <a:t> 目录</a:t>
            </a:r>
          </a:p>
          <a:p>
            <a:pPr eaLnBrk="1" hangingPunct="1"/>
            <a:r>
              <a:rPr lang="zh-CN" altLang="en-US" sz="2800" dirty="0"/>
              <a:t> 附加的索引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5715000" y="2590801"/>
          <a:ext cx="4191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Photo Editor 照片" r:id="rId3" imgW="3467584" imgH="2000000" progId="MSPhotoEd.3">
                  <p:embed/>
                </p:oleObj>
              </mc:Choice>
              <mc:Fallback>
                <p:oleObj name="Photo Editor 照片" r:id="rId3" imgW="3467584" imgH="2000000" progId="MSPhotoEd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1"/>
                        <a:ext cx="41910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6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扇区</a:t>
            </a:r>
            <a:r>
              <a:rPr lang="en-US" altLang="zh-CN" dirty="0"/>
              <a:t>Sector</a:t>
            </a:r>
            <a:r>
              <a:rPr lang="zh-CN" altLang="en-US" dirty="0"/>
              <a:t>和簇</a:t>
            </a:r>
            <a:r>
              <a:rPr lang="en-US" altLang="zh-CN" dirty="0"/>
              <a:t>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每个扇区</a:t>
            </a:r>
            <a:r>
              <a:rPr lang="en-US" altLang="zh-CN" sz="2800" dirty="0"/>
              <a:t>512</a:t>
            </a:r>
            <a:r>
              <a:rPr lang="zh-CN" altLang="en-US" sz="2800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若干扇区聚合在一起组成的分配单元构成簇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FAT: 16</a:t>
            </a:r>
            <a:r>
              <a:rPr lang="zh-CN" altLang="en-US" sz="2800" dirty="0"/>
              <a:t>位寻址，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个簇</a:t>
            </a:r>
            <a:r>
              <a:rPr lang="zh-CN" altLang="en-US" sz="2800" baseline="30000" dirty="0"/>
              <a:t>，</a:t>
            </a:r>
            <a:r>
              <a:rPr lang="zh-CN" altLang="en-US" sz="2800" dirty="0"/>
              <a:t>最大个数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×512</a:t>
            </a:r>
            <a:r>
              <a:rPr lang="zh-CN" altLang="en-US" sz="2800" dirty="0"/>
              <a:t>字节＝</a:t>
            </a:r>
            <a:r>
              <a:rPr lang="en-US" altLang="zh-CN" sz="2800" dirty="0"/>
              <a:t>32MB</a:t>
            </a:r>
            <a:r>
              <a:rPr lang="zh-CN" altLang="en-US" sz="2800" dirty="0"/>
              <a:t>，卷最大</a:t>
            </a:r>
            <a:r>
              <a:rPr lang="en-US" altLang="zh-CN" sz="2800" dirty="0"/>
              <a:t>4GB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FAT32: 32</a:t>
            </a:r>
            <a:r>
              <a:rPr lang="zh-CN" altLang="en-US" sz="2800" dirty="0"/>
              <a:t>位寻址，最多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28</a:t>
            </a:r>
            <a:r>
              <a:rPr lang="zh-CN" altLang="en-US" sz="2800" dirty="0"/>
              <a:t>簇，卷理论可达</a:t>
            </a:r>
            <a:r>
              <a:rPr lang="en-US" altLang="zh-CN" sz="2800" dirty="0"/>
              <a:t>8T</a:t>
            </a:r>
            <a:r>
              <a:rPr lang="zh-CN" altLang="en-US" sz="2800" dirty="0"/>
              <a:t>，实际最大</a:t>
            </a:r>
            <a:r>
              <a:rPr lang="en-US" altLang="zh-CN" sz="2800" dirty="0"/>
              <a:t>32GB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NTFS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位寻址，卷理论最大值</a:t>
            </a:r>
            <a:r>
              <a:rPr lang="en-US" altLang="zh-CN" sz="2800" dirty="0"/>
              <a:t>16EB</a:t>
            </a:r>
            <a:r>
              <a:rPr lang="zh-CN" altLang="en-US" sz="2800" dirty="0"/>
              <a:t>，工业标准卷最大</a:t>
            </a:r>
            <a:r>
              <a:rPr lang="en-US" altLang="zh-CN" sz="2800" dirty="0"/>
              <a:t>2TB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07997"/>
            <a:ext cx="3922486" cy="177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1496482"/>
            <a:ext cx="3659188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983983"/>
            <a:ext cx="3659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5" y="1317625"/>
            <a:ext cx="38290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32" y="987426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6" y="4581525"/>
            <a:ext cx="49672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20" y="4229101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分区引导扇区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分区引导扇区：第一个扇区</a:t>
            </a:r>
          </a:p>
          <a:p>
            <a:pPr eaLnBrk="1" hangingPunct="1"/>
            <a:r>
              <a:rPr lang="zh-CN" altLang="en-US" dirty="0"/>
              <a:t> 前</a:t>
            </a:r>
            <a:r>
              <a:rPr lang="en-US" altLang="zh-CN" dirty="0"/>
              <a:t>16</a:t>
            </a:r>
            <a:r>
              <a:rPr lang="zh-CN" altLang="en-US" dirty="0"/>
              <a:t>个字节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/>
              <a:t>EB 3C 90 4D 53 44 4F 53 35 2E 30 00 02  04 01 00 . &lt; . MSDOS5.0 </a:t>
            </a:r>
            <a:r>
              <a:rPr lang="zh-CN" altLang="en-US" dirty="0"/>
              <a:t>。。。。</a:t>
            </a:r>
          </a:p>
          <a:p>
            <a:pPr eaLnBrk="1" hangingPunct="1"/>
            <a:r>
              <a:rPr lang="en-US" altLang="zh-CN" dirty="0"/>
              <a:t> BIOS BPB</a:t>
            </a:r>
          </a:p>
          <a:p>
            <a:pPr eaLnBrk="1" hangingPunct="1"/>
            <a:r>
              <a:rPr lang="zh-CN" altLang="en-US" dirty="0"/>
              <a:t> 扩展</a:t>
            </a:r>
            <a:r>
              <a:rPr lang="en-US" altLang="zh-CN" dirty="0"/>
              <a:t>BPB</a:t>
            </a:r>
          </a:p>
        </p:txBody>
      </p:sp>
    </p:spTree>
    <p:extLst>
      <p:ext uri="{BB962C8B-B14F-4D97-AF65-F5344CB8AC3E}">
        <p14:creationId xmlns:p14="http://schemas.microsoft.com/office/powerpoint/2010/main" val="366461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49219" b="11458"/>
          <a:stretch>
            <a:fillRect/>
          </a:stretch>
        </p:blipFill>
        <p:spPr bwMode="auto">
          <a:xfrm>
            <a:off x="3962400" y="381000"/>
            <a:ext cx="4152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C61787-4F7F-4B6A-9582-72EA58378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AC1365-F63A-406C-ACEF-E03D34A05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08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 eaLnBrk="1" hangingPunct="1"/>
            <a:r>
              <a:rPr lang="zh-CN" altLang="en-US" sz="2400" dirty="0"/>
              <a:t> 每扇区字节数</a:t>
            </a:r>
          </a:p>
          <a:p>
            <a:pPr lvl="1" eaLnBrk="1" hangingPunct="1"/>
            <a:r>
              <a:rPr lang="zh-CN" altLang="en-US" sz="2400" dirty="0"/>
              <a:t> 每簇扇区数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表开始前保留的扇区数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表副本的数量</a:t>
            </a:r>
          </a:p>
          <a:p>
            <a:pPr lvl="1" eaLnBrk="1" hangingPunct="1"/>
            <a:r>
              <a:rPr lang="zh-CN" altLang="en-US" sz="2400" dirty="0"/>
              <a:t> 根目录中项目的最大数量</a:t>
            </a:r>
          </a:p>
          <a:p>
            <a:pPr lvl="1" eaLnBrk="1" hangingPunct="1"/>
            <a:r>
              <a:rPr lang="zh-CN" altLang="en-US" sz="2400" dirty="0"/>
              <a:t> 扇区数量</a:t>
            </a:r>
          </a:p>
          <a:p>
            <a:pPr lvl="1" eaLnBrk="1" hangingPunct="1"/>
            <a:r>
              <a:rPr lang="zh-CN" altLang="en-US" sz="2400" dirty="0"/>
              <a:t> 介质描述符</a:t>
            </a:r>
          </a:p>
          <a:p>
            <a:pPr lvl="1" eaLnBrk="1" hangingPunct="1"/>
            <a:r>
              <a:rPr lang="zh-CN" altLang="en-US" sz="2400" dirty="0"/>
              <a:t> 每个</a:t>
            </a:r>
            <a:r>
              <a:rPr lang="en-US" altLang="zh-CN" sz="2400" dirty="0"/>
              <a:t>FAT</a:t>
            </a:r>
            <a:r>
              <a:rPr lang="zh-CN" altLang="en-US" sz="2400" dirty="0"/>
              <a:t>表的扇区数</a:t>
            </a:r>
          </a:p>
        </p:txBody>
      </p:sp>
    </p:spTree>
    <p:extLst>
      <p:ext uri="{BB962C8B-B14F-4D97-AF65-F5344CB8AC3E}">
        <p14:creationId xmlns:p14="http://schemas.microsoft.com/office/powerpoint/2010/main" val="361406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471998" y="2266791"/>
            <a:ext cx="7852379" cy="4406061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Layering: decomposing systems into components with well-defined responsibilities, specifying precise APIs between them (above and below)</a:t>
            </a:r>
          </a:p>
          <a:p>
            <a:pPr lvl="1"/>
            <a:r>
              <a:rPr lang="en-US" altLang="zh-CN" b="0" kern="0" dirty="0"/>
              <a:t> works on top of anything that provides a block interface: hard disk, solid state disk, RAM disk, loopback disk, etc.</a:t>
            </a:r>
          </a:p>
          <a:p>
            <a:pPr lvl="1"/>
            <a:r>
              <a:rPr lang="en-US" altLang="zh-CN" b="0" kern="0" dirty="0"/>
              <a:t>Many different file systems can sit on top of a block device: s6fs,</a:t>
            </a:r>
          </a:p>
          <a:p>
            <a:pPr lvl="1"/>
            <a:r>
              <a:rPr lang="en-US" altLang="zh-CN" b="0" kern="0" dirty="0"/>
              <a:t>ext2fs, ext4fs, </a:t>
            </a:r>
            <a:r>
              <a:rPr lang="en-US" altLang="zh-CN" b="0" kern="0" dirty="0" err="1"/>
              <a:t>btfs</a:t>
            </a:r>
            <a:r>
              <a:rPr lang="en-US" altLang="zh-CN" b="0" kern="0" dirty="0"/>
              <a:t>, </a:t>
            </a:r>
            <a:r>
              <a:rPr lang="en-US" altLang="zh-CN" b="0" kern="0" dirty="0" err="1"/>
              <a:t>ntfs</a:t>
            </a:r>
            <a:r>
              <a:rPr lang="en-US" altLang="zh-CN" b="0" kern="0" dirty="0"/>
              <a:t>, etc.</a:t>
            </a:r>
          </a:p>
          <a:p>
            <a:r>
              <a:rPr lang="en-US" altLang="zh-CN" b="0" kern="0" dirty="0"/>
              <a:t> Abstraction: defining an API of an underlying resource that is simultaneously simple to use, allows great flexibility in implementation, and can perform well</a:t>
            </a:r>
          </a:p>
          <a:p>
            <a:r>
              <a:rPr lang="en-US" altLang="zh-CN" b="0" kern="0" dirty="0"/>
              <a:t> Names and name resolution: files are resources, directory entries (file names) are the way we name and refer to those resources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27" y="436563"/>
            <a:ext cx="4338361" cy="538293"/>
          </a:xfrm>
        </p:spPr>
        <p:txBody>
          <a:bodyPr/>
          <a:lstStyle/>
          <a:p>
            <a:r>
              <a:rPr lang="en-US" altLang="zh-CN" dirty="0"/>
              <a:t>4.1.1 File Systems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878F08-61A5-4F5C-B3A1-C8FC3CBD079D}"/>
              </a:ext>
            </a:extLst>
          </p:cNvPr>
          <p:cNvSpPr/>
          <p:nvPr/>
        </p:nvSpPr>
        <p:spPr>
          <a:xfrm>
            <a:off x="838200" y="974856"/>
            <a:ext cx="9433213" cy="941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操作系统用于明确存储设备（磁盘、基于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NAND Flash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的固态硬盘）或分区上的文件的方法和数据结构；即在存储设备上组织文件的方法。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0AC11-1C54-49D6-9251-8096427790FC}"/>
              </a:ext>
            </a:extLst>
          </p:cNvPr>
          <p:cNvSpPr/>
          <p:nvPr/>
        </p:nvSpPr>
        <p:spPr>
          <a:xfrm>
            <a:off x="8629179" y="2266791"/>
            <a:ext cx="3371376" cy="395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userspace</a:t>
            </a:r>
            <a:r>
              <a:rPr lang="en-US" altLang="zh-CN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processes</a:t>
            </a:r>
            <a:endParaRPr lang="zh-CN" alt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AB8656-DF51-44D8-A1FB-2CCD90835C73}"/>
              </a:ext>
            </a:extLst>
          </p:cNvPr>
          <p:cNvSpPr/>
          <p:nvPr/>
        </p:nvSpPr>
        <p:spPr>
          <a:xfrm>
            <a:off x="8629178" y="3090506"/>
            <a:ext cx="3371377" cy="395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DCAA9-8970-4FF6-8058-57A347D73F1F}"/>
              </a:ext>
            </a:extLst>
          </p:cNvPr>
          <p:cNvSpPr/>
          <p:nvPr/>
        </p:nvSpPr>
        <p:spPr>
          <a:xfrm>
            <a:off x="8629177" y="3914990"/>
            <a:ext cx="3371378" cy="3942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system (ext4fs, s6fs, </a:t>
            </a:r>
            <a:r>
              <a:rPr lang="en-US" altLang="zh-CN" sz="18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ntfs</a:t>
            </a:r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682949-0594-4290-80D3-F7A11A2E4053}"/>
              </a:ext>
            </a:extLst>
          </p:cNvPr>
          <p:cNvSpPr/>
          <p:nvPr/>
        </p:nvSpPr>
        <p:spPr>
          <a:xfrm>
            <a:off x="8629177" y="4737935"/>
            <a:ext cx="3371378" cy="3942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driver (SATA, iSCSI)</a:t>
            </a:r>
            <a:endParaRPr lang="zh-CN" altLang="en-US" sz="18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0D5F39-6324-4929-BF8D-5FBBBD84D5B5}"/>
              </a:ext>
            </a:extLst>
          </p:cNvPr>
          <p:cNvSpPr/>
          <p:nvPr/>
        </p:nvSpPr>
        <p:spPr>
          <a:xfrm>
            <a:off x="8629176" y="5560880"/>
            <a:ext cx="3371379" cy="3942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tlCol="0" anchor="ctr">
            <a:spAutoFit/>
          </a:bodyPr>
          <a:lstStyle/>
          <a:p>
            <a:r>
              <a:rPr lang="en-US" altLang="zh-CN" sz="18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(PCI-E, DMA, RDMA)</a:t>
            </a:r>
            <a:endParaRPr lang="zh-CN" altLang="en-US" sz="1800" b="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CC5EE5-3512-4F3D-A821-FD6ECF49E6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314867" y="2662540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4DCAE0-C69C-480E-B3D0-7CBB2FFF9377}"/>
              </a:ext>
            </a:extLst>
          </p:cNvPr>
          <p:cNvCxnSpPr/>
          <p:nvPr/>
        </p:nvCxnSpPr>
        <p:spPr>
          <a:xfrm>
            <a:off x="10315655" y="3487024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53D389-10ED-4B4C-A6C3-DAC16F3C8E2C}"/>
              </a:ext>
            </a:extLst>
          </p:cNvPr>
          <p:cNvCxnSpPr/>
          <p:nvPr/>
        </p:nvCxnSpPr>
        <p:spPr>
          <a:xfrm>
            <a:off x="10314867" y="4309200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39C262-1E4C-4923-8043-E516AEF12315}"/>
              </a:ext>
            </a:extLst>
          </p:cNvPr>
          <p:cNvCxnSpPr/>
          <p:nvPr/>
        </p:nvCxnSpPr>
        <p:spPr>
          <a:xfrm>
            <a:off x="10308886" y="5132145"/>
            <a:ext cx="0" cy="4279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D002A38-9D69-4275-AF84-7381CF118E87}"/>
              </a:ext>
            </a:extLst>
          </p:cNvPr>
          <p:cNvSpPr txBox="1"/>
          <p:nvPr/>
        </p:nvSpPr>
        <p:spPr>
          <a:xfrm>
            <a:off x="10315655" y="2718175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system calls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D2B98B-2E1D-4334-8748-D53A870B9E8F}"/>
              </a:ext>
            </a:extLst>
          </p:cNvPr>
          <p:cNvSpPr txBox="1"/>
          <p:nvPr/>
        </p:nvSpPr>
        <p:spPr>
          <a:xfrm>
            <a:off x="10315655" y="3563441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vnode</a:t>
            </a:r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8DD85-594B-472A-9BE9-9FCEBDE335A9}"/>
              </a:ext>
            </a:extLst>
          </p:cNvPr>
          <p:cNvSpPr txBox="1"/>
          <p:nvPr/>
        </p:nvSpPr>
        <p:spPr>
          <a:xfrm>
            <a:off x="10315655" y="4375610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block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B533BC-2E69-4ECF-9841-5A792BE624A4}"/>
              </a:ext>
            </a:extLst>
          </p:cNvPr>
          <p:cNvSpPr txBox="1"/>
          <p:nvPr/>
        </p:nvSpPr>
        <p:spPr>
          <a:xfrm>
            <a:off x="10315655" y="5204178"/>
            <a:ext cx="1723002" cy="29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hardware interface</a:t>
            </a:r>
            <a:endParaRPr lang="zh-CN" altLang="en-US" sz="1200" b="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3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磁盘签名</a:t>
            </a:r>
          </a:p>
          <a:p>
            <a:pPr eaLnBrk="1" hangingPunct="1"/>
            <a:r>
              <a:rPr lang="zh-CN" altLang="en-US" sz="2800" dirty="0"/>
              <a:t> 卷的序列号</a:t>
            </a:r>
          </a:p>
          <a:p>
            <a:pPr eaLnBrk="1" hangingPunct="1"/>
            <a:r>
              <a:rPr lang="zh-CN" altLang="en-US" sz="2800" dirty="0"/>
              <a:t> 传统卷标</a:t>
            </a:r>
          </a:p>
          <a:p>
            <a:pPr eaLnBrk="1" hangingPunct="1"/>
            <a:r>
              <a:rPr lang="zh-CN" altLang="en-US" sz="2800" dirty="0"/>
              <a:t> 文件系统描述符</a:t>
            </a:r>
          </a:p>
        </p:txBody>
      </p:sp>
    </p:spTree>
    <p:extLst>
      <p:ext uri="{BB962C8B-B14F-4D97-AF65-F5344CB8AC3E}">
        <p14:creationId xmlns:p14="http://schemas.microsoft.com/office/powerpoint/2010/main" val="150931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每扇区的字节数</a:t>
            </a:r>
          </a:p>
          <a:p>
            <a:pPr eaLnBrk="1" hangingPunct="1"/>
            <a:r>
              <a:rPr lang="zh-CN" altLang="en-US" sz="2800" dirty="0"/>
              <a:t> 每簇的扇区数</a:t>
            </a:r>
          </a:p>
          <a:p>
            <a:pPr eaLnBrk="1" hangingPunct="1"/>
            <a:r>
              <a:rPr lang="zh-CN" altLang="en-US" sz="2800" dirty="0"/>
              <a:t> 保留的扇区数</a:t>
            </a:r>
          </a:p>
          <a:p>
            <a:pPr eaLnBrk="1" hangingPunct="1"/>
            <a:r>
              <a:rPr lang="en-US" altLang="zh-CN" sz="2800" dirty="0"/>
              <a:t> FAT</a:t>
            </a:r>
            <a:r>
              <a:rPr lang="zh-CN" altLang="en-US" sz="2800" dirty="0"/>
              <a:t>表的数量</a:t>
            </a:r>
          </a:p>
          <a:p>
            <a:pPr eaLnBrk="1" hangingPunct="1"/>
            <a:r>
              <a:rPr lang="zh-CN" altLang="en-US" sz="2800" dirty="0"/>
              <a:t> 根目录的最大项数</a:t>
            </a:r>
          </a:p>
          <a:p>
            <a:pPr eaLnBrk="1" hangingPunct="1"/>
            <a:r>
              <a:rPr lang="zh-CN" altLang="en-US" sz="2800" dirty="0"/>
              <a:t> 小扇区数</a:t>
            </a:r>
          </a:p>
          <a:p>
            <a:pPr eaLnBrk="1" hangingPunct="1"/>
            <a:r>
              <a:rPr lang="zh-CN" altLang="en-US" sz="2800" dirty="0"/>
              <a:t> 介质描述符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592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隐藏的扇区数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</a:t>
            </a:r>
          </a:p>
          <a:p>
            <a:pPr eaLnBrk="1" hangingPunct="1"/>
            <a:r>
              <a:rPr lang="zh-CN" altLang="en-US" sz="2800" dirty="0"/>
              <a:t> 标志位</a:t>
            </a:r>
          </a:p>
          <a:p>
            <a:pPr eaLnBrk="1" hangingPunct="1"/>
            <a:r>
              <a:rPr lang="zh-CN" altLang="en-US" sz="2800" dirty="0"/>
              <a:t> 文件系统版本号</a:t>
            </a:r>
          </a:p>
          <a:p>
            <a:pPr eaLnBrk="1" hangingPunct="1"/>
            <a:r>
              <a:rPr lang="zh-CN" altLang="en-US" sz="2800" dirty="0"/>
              <a:t> 根目录所在簇</a:t>
            </a:r>
          </a:p>
          <a:p>
            <a:pPr eaLnBrk="1" hangingPunct="1"/>
            <a:r>
              <a:rPr lang="zh-CN" altLang="en-US" sz="2800" dirty="0"/>
              <a:t> 文件系统信息扇区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984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引导扇区备份</a:t>
            </a:r>
          </a:p>
          <a:p>
            <a:pPr eaLnBrk="1" hangingPunct="1"/>
            <a:r>
              <a:rPr lang="zh-CN" altLang="en-US" sz="2800" dirty="0"/>
              <a:t> 保留域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签名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卷标</a:t>
            </a:r>
          </a:p>
          <a:p>
            <a:pPr eaLnBrk="1" hangingPunct="1"/>
            <a:r>
              <a:rPr lang="zh-CN" altLang="en-US" sz="2800" dirty="0"/>
              <a:t> 文件系统</a:t>
            </a:r>
          </a:p>
        </p:txBody>
      </p:sp>
    </p:spTree>
    <p:extLst>
      <p:ext uri="{BB962C8B-B14F-4D97-AF65-F5344CB8AC3E}">
        <p14:creationId xmlns:p14="http://schemas.microsoft.com/office/powerpoint/2010/main" val="2197608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结构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" y="1813923"/>
            <a:ext cx="7762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24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表结构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文件分配表</a:t>
            </a:r>
            <a:r>
              <a:rPr lang="en-US" altLang="zh-CN" sz="2400" dirty="0"/>
              <a:t>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描述了卷中文件的布局和结构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FAT16</a:t>
            </a:r>
            <a:r>
              <a:rPr lang="zh-CN" altLang="en-US" sz="2400" dirty="0"/>
              <a:t>用</a:t>
            </a:r>
            <a:r>
              <a:rPr lang="en-US" altLang="zh-CN" sz="2400" dirty="0"/>
              <a:t>2</a:t>
            </a:r>
            <a:r>
              <a:rPr lang="zh-CN" altLang="en-US" sz="2400" dirty="0"/>
              <a:t>字节映射分区上的每个簇</a:t>
            </a:r>
            <a:r>
              <a:rPr lang="en-US" altLang="zh-CN" sz="2400" dirty="0">
                <a:latin typeface="Times New Roman" panose="02020603050405020304" pitchFamily="18" charset="0"/>
              </a:rPr>
              <a:t>—</a:t>
            </a:r>
            <a:r>
              <a:rPr lang="en-US" altLang="zh-CN" sz="2400" dirty="0"/>
              <a:t>16</a:t>
            </a:r>
            <a:r>
              <a:rPr lang="zh-CN" altLang="en-US" sz="2400" dirty="0"/>
              <a:t>位寻址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F8FF FFFF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0900 FFF 0B00 FFFF 0D00 FFFF 0F00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1100 1200 1300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2</a:t>
            </a:r>
            <a:r>
              <a:rPr lang="zh-CN" altLang="en-US" sz="2400" dirty="0"/>
              <a:t>字节为一项，表示一个簇号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FFFF    </a:t>
            </a:r>
            <a:r>
              <a:rPr lang="zh-CN" altLang="en-US" sz="2400" dirty="0"/>
              <a:t>文件的结尾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FFF8    </a:t>
            </a:r>
            <a:r>
              <a:rPr lang="zh-CN" altLang="en-US" sz="2400" dirty="0"/>
              <a:t>坏簇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FFF5   </a:t>
            </a:r>
            <a:r>
              <a:rPr lang="zh-CN" altLang="en-US" sz="2400" dirty="0"/>
              <a:t>保留簇</a:t>
            </a:r>
          </a:p>
        </p:txBody>
      </p:sp>
    </p:spTree>
    <p:extLst>
      <p:ext uri="{BB962C8B-B14F-4D97-AF65-F5344CB8AC3E}">
        <p14:creationId xmlns:p14="http://schemas.microsoft.com/office/powerpoint/2010/main" val="251315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B40D-AF18-4E8B-80F8-2A4E8F294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FAT32</a:t>
            </a:r>
            <a:r>
              <a:rPr lang="zh-CN" altLang="en-US" sz="2400" dirty="0"/>
              <a:t>簇映射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每项四个字节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F7FFFFFF FFFFFFFF FFFFFF0F </a:t>
            </a:r>
            <a:r>
              <a:rPr lang="en-US" altLang="zh-CN" sz="2400" dirty="0" err="1"/>
              <a:t>FFFFFF0F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FFFFFF0F: </a:t>
            </a:r>
            <a:r>
              <a:rPr lang="zh-CN" altLang="en-US" sz="2400" dirty="0"/>
              <a:t>表示文件结束标记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用目录作为索引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每项都代表一个文件或者子目录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含有与</a:t>
            </a:r>
            <a:r>
              <a:rPr lang="en-US" altLang="zh-CN" sz="2400" dirty="0"/>
              <a:t>FAT</a:t>
            </a:r>
            <a:r>
              <a:rPr lang="zh-CN" altLang="en-US" sz="2400" dirty="0"/>
              <a:t>相应的簇号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1296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03A4-A3A6-448A-AB92-7021C0E798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目录列表</a:t>
            </a:r>
          </a:p>
          <a:p>
            <a:pPr lvl="1" eaLnBrk="1" hangingPunct="1"/>
            <a:r>
              <a:rPr lang="zh-CN" altLang="en-US" sz="2400" dirty="0"/>
              <a:t>文件名</a:t>
            </a:r>
          </a:p>
          <a:p>
            <a:pPr lvl="1" eaLnBrk="1" hangingPunct="1"/>
            <a:r>
              <a:rPr lang="zh-CN" altLang="en-US" sz="2400" dirty="0"/>
              <a:t>属性</a:t>
            </a:r>
          </a:p>
          <a:p>
            <a:pPr lvl="1" eaLnBrk="1" hangingPunct="1"/>
            <a:r>
              <a:rPr lang="zh-CN" altLang="en-US" sz="2400" dirty="0"/>
              <a:t>保留</a:t>
            </a:r>
          </a:p>
          <a:p>
            <a:pPr lvl="1" eaLnBrk="1" hangingPunct="1"/>
            <a:r>
              <a:rPr lang="zh-CN" altLang="en-US" sz="2400" dirty="0"/>
              <a:t>日期和时间戳记</a:t>
            </a:r>
          </a:p>
          <a:p>
            <a:pPr lvl="1" eaLnBrk="1" hangingPunct="1"/>
            <a:r>
              <a:rPr lang="zh-CN" altLang="en-US" sz="2400" dirty="0"/>
              <a:t>文件长度</a:t>
            </a:r>
          </a:p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文件内容记录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0345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文件分配表举例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B5D9-513D-4676-BB0C-2FC73F611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2492375"/>
            <a:ext cx="68421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目录项举例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quick brown fox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84401"/>
            <a:ext cx="85693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7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2904236" y="1916388"/>
            <a:ext cx="7184394" cy="319971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0" kern="0" dirty="0"/>
              <a:t> 文件系统的接口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对对象操纵和管理的软件集合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对象及属性</a:t>
            </a:r>
            <a:endParaRPr lang="en-US" altLang="zh-CN" sz="1800" b="0" kern="0" dirty="0"/>
          </a:p>
          <a:p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从系统角度来看，文件系统是对文件存储设备的空间进行组织和分配，负责文件存储并对存入的文件进行保护和检索的系统。具体地说，它负责为用户建立文件，存入、读出、修改、转储文件，控制文件的存取，当用户不再使用时撤销文件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文件系统由三部分组成</a:t>
            </a:r>
          </a:p>
        </p:txBody>
      </p:sp>
    </p:spTree>
    <p:extLst>
      <p:ext uri="{BB962C8B-B14F-4D97-AF65-F5344CB8AC3E}">
        <p14:creationId xmlns:p14="http://schemas.microsoft.com/office/powerpoint/2010/main" val="712942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以及相关组件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EF94B1-AFC1-4500-B3DF-0509CE96D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27" y="1690691"/>
            <a:ext cx="7505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96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数据结构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8B562E-B4BB-4169-8023-DEB7402E8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13" y="1627365"/>
            <a:ext cx="6436371" cy="486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67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主文件表</a:t>
            </a:r>
            <a:r>
              <a:rPr lang="en-US" altLang="zh-CN" sz="2400" dirty="0"/>
              <a:t>MFT</a:t>
            </a:r>
            <a:r>
              <a:rPr lang="zh-CN" altLang="en-US" sz="2400" dirty="0"/>
              <a:t>：文件和目录都用</a:t>
            </a:r>
            <a:r>
              <a:rPr lang="en-US" altLang="zh-CN" sz="2400" dirty="0"/>
              <a:t>MFT</a:t>
            </a:r>
            <a:r>
              <a:rPr lang="zh-CN" altLang="en-US" sz="2400" dirty="0"/>
              <a:t>中的记录表示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是一个数据库而不是简单的簇映射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的项目比</a:t>
            </a:r>
            <a:r>
              <a:rPr lang="en-US" altLang="zh-CN" sz="2400" dirty="0"/>
              <a:t>FAT</a:t>
            </a:r>
            <a:r>
              <a:rPr lang="zh-CN" altLang="en-US" sz="2400" dirty="0"/>
              <a:t>表包含更多的信息，用更多的方式索引</a:t>
            </a:r>
          </a:p>
          <a:p>
            <a:pPr eaLnBrk="1" hangingPunct="1"/>
            <a:r>
              <a:rPr lang="zh-CN" altLang="en-US" sz="2400" dirty="0"/>
              <a:t> 分类	</a:t>
            </a:r>
          </a:p>
          <a:p>
            <a:pPr lvl="1" eaLnBrk="1" hangingPunct="1"/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目录记录</a:t>
            </a:r>
          </a:p>
          <a:p>
            <a:pPr lvl="1" eaLnBrk="1" hangingPunct="1"/>
            <a:r>
              <a:rPr lang="zh-CN" altLang="en-US" sz="2400" dirty="0"/>
              <a:t>混合记录</a:t>
            </a:r>
          </a:p>
        </p:txBody>
      </p:sp>
    </p:spTree>
    <p:extLst>
      <p:ext uri="{BB962C8B-B14F-4D97-AF65-F5344CB8AC3E}">
        <p14:creationId xmlns:p14="http://schemas.microsoft.com/office/powerpoint/2010/main" val="3504309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767B-6994-4FC2-982A-6F4575569A4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中的文件记录大小一般是固定的，不管簇的大小是多少，均为</a:t>
            </a:r>
            <a:r>
              <a:rPr lang="en-US" altLang="zh-CN" sz="2400" dirty="0"/>
              <a:t>1KB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文件记录在</a:t>
            </a: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文件记录数组中物理上是连续的，且从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开始编号，所以，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是预定义文件系统。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仅供系统本身组织、架构文件系统使用，这在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中称为元数据（</a:t>
            </a:r>
            <a:r>
              <a:rPr lang="en-US" altLang="zh-CN" sz="2400" dirty="0"/>
              <a:t>metadata</a:t>
            </a:r>
            <a:r>
              <a:rPr lang="zh-CN" altLang="en-US" sz="2400" dirty="0">
                <a:latin typeface="宋体" panose="02010600030101010101" pitchFamily="2" charset="-122"/>
              </a:rPr>
              <a:t>，是存储在卷上支持文件系统格式管理的数据。它不能被应用程序访问，只能为系统提供服务）。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其中最基本的前</a:t>
            </a:r>
            <a:r>
              <a:rPr lang="en-US" altLang="zh-CN" sz="2400" dirty="0"/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个记录是操作系统使用的非常重要的元数据文件。这些元数据文件的名字都以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开始，所以是隐藏文件，在</a:t>
            </a:r>
            <a:r>
              <a:rPr lang="en-US" altLang="zh-CN" sz="2400" dirty="0"/>
              <a:t>Windows 2000/XP</a:t>
            </a:r>
            <a:r>
              <a:rPr lang="zh-CN" altLang="en-US" sz="2400" dirty="0">
                <a:latin typeface="宋体" panose="02010600030101010101" pitchFamily="2" charset="-122"/>
              </a:rPr>
              <a:t>中不能使用</a:t>
            </a:r>
            <a:r>
              <a:rPr lang="en-US" altLang="zh-CN" sz="2400" dirty="0" err="1"/>
              <a:t>dir</a:t>
            </a:r>
            <a:r>
              <a:rPr lang="zh-CN" altLang="en-US" sz="2400" dirty="0">
                <a:latin typeface="宋体" panose="02010600030101010101" pitchFamily="2" charset="-122"/>
              </a:rPr>
              <a:t>命令（甚至加上</a:t>
            </a:r>
            <a:r>
              <a:rPr lang="en-US" altLang="zh-CN" sz="2400" dirty="0"/>
              <a:t>/ah</a:t>
            </a:r>
            <a:r>
              <a:rPr lang="zh-CN" altLang="en-US" sz="2400" dirty="0">
                <a:latin typeface="宋体" panose="02010600030101010101" pitchFamily="2" charset="-122"/>
              </a:rPr>
              <a:t>参数）像普通文件一样列出。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36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21009"/>
              </p:ext>
            </p:extLst>
          </p:nvPr>
        </p:nvGraphicFramePr>
        <p:xfrm>
          <a:off x="1981199" y="1793081"/>
          <a:ext cx="8229600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Photo Editor 照片" r:id="rId3" imgW="5249008" imgH="2085714" progId="MSPhotoEd.3">
                  <p:embed/>
                </p:oleObj>
              </mc:Choice>
              <mc:Fallback>
                <p:oleObj name="Photo Editor 照片" r:id="rId3" imgW="5249008" imgH="2085714" progId="MSPhotoEd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793081"/>
                        <a:ext cx="8229600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5FF186-5D6F-49CD-8DD0-DA78332FE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559EF2-25BD-461B-A706-CEF20909D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82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每扇区的字节数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每簇的扇区数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保留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</a:t>
            </a:r>
            <a:r>
              <a:rPr lang="zh-CN" altLang="en-US" sz="2800" dirty="0"/>
              <a:t>表的数量（</a:t>
            </a:r>
            <a:r>
              <a:rPr lang="en-US" altLang="zh-CN" sz="2800" dirty="0"/>
              <a:t>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根目录中的最多项数（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小扇区数（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介质描述符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每磁道的扇区数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隐藏的扇区数</a:t>
            </a:r>
          </a:p>
        </p:txBody>
      </p:sp>
    </p:spTree>
    <p:extLst>
      <p:ext uri="{BB962C8B-B14F-4D97-AF65-F5344CB8AC3E}">
        <p14:creationId xmlns:p14="http://schemas.microsoft.com/office/powerpoint/2010/main" val="3403393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 扇区总数（</a:t>
            </a:r>
            <a:r>
              <a:rPr lang="en-US" altLang="zh-CN" sz="2800" dirty="0"/>
              <a:t>00 00 00 00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80 00 80 00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主文件表的逻辑簇编号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镜像的逻辑簇编号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MFT</a:t>
            </a:r>
            <a:r>
              <a:rPr lang="zh-CN" altLang="en-US" sz="2800" dirty="0"/>
              <a:t>记录占用的簇数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索引占用的簇数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校验和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45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元数据记录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79" y="1863203"/>
            <a:ext cx="359722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/>
              <a:t>$ MFT</a:t>
            </a:r>
          </a:p>
          <a:p>
            <a:pPr eaLnBrk="1" hangingPunct="1"/>
            <a:r>
              <a:rPr lang="en-US" altLang="zh-CN" sz="2800"/>
              <a:t>$ MFTMirr</a:t>
            </a:r>
          </a:p>
          <a:p>
            <a:pPr eaLnBrk="1" hangingPunct="1"/>
            <a:r>
              <a:rPr lang="en-US" altLang="zh-CN" sz="2800"/>
              <a:t>$ LogFile</a:t>
            </a:r>
          </a:p>
          <a:p>
            <a:pPr eaLnBrk="1" hangingPunct="1"/>
            <a:r>
              <a:rPr lang="en-US" altLang="zh-CN" sz="2800"/>
              <a:t>$ Volume</a:t>
            </a:r>
          </a:p>
          <a:p>
            <a:pPr eaLnBrk="1" hangingPunct="1"/>
            <a:r>
              <a:rPr lang="en-US" altLang="zh-CN" sz="2800"/>
              <a:t>$ AttrDef</a:t>
            </a:r>
          </a:p>
          <a:p>
            <a:pPr eaLnBrk="1" hangingPunct="1"/>
            <a:r>
              <a:rPr lang="en-US" altLang="zh-CN" sz="2800"/>
              <a:t>$ \</a:t>
            </a:r>
          </a:p>
          <a:p>
            <a:pPr eaLnBrk="1" hangingPunct="1"/>
            <a:r>
              <a:rPr lang="en-US" altLang="zh-CN" sz="2800"/>
              <a:t>$ BitMap</a:t>
            </a:r>
          </a:p>
          <a:p>
            <a:pPr eaLnBrk="1" hangingPunct="1"/>
            <a:r>
              <a:rPr lang="en-US" altLang="zh-CN" sz="2800"/>
              <a:t>$ Boot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0E0451-F88C-42A2-8582-59BD3853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90" y="1863203"/>
            <a:ext cx="3597221" cy="42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BadClus</a:t>
            </a:r>
            <a:endParaRPr lang="en-US" altLang="zh-CN" sz="2800" b="0" kern="0" dirty="0"/>
          </a:p>
          <a:p>
            <a:r>
              <a:rPr lang="en-US" altLang="zh-CN" sz="2800" b="0" kern="0" dirty="0"/>
              <a:t>$ Secure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UpCase</a:t>
            </a:r>
            <a:endParaRPr lang="en-US" altLang="zh-CN" sz="2800" b="0" kern="0" dirty="0"/>
          </a:p>
          <a:p>
            <a:r>
              <a:rPr lang="en-US" altLang="zh-CN" sz="2800" b="0" kern="0" dirty="0"/>
              <a:t>$ Extend</a:t>
            </a:r>
          </a:p>
          <a:p>
            <a:r>
              <a:rPr lang="en-US" altLang="zh-CN" sz="2800" b="0" kern="0" dirty="0"/>
              <a:t>$ Quota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ObjID</a:t>
            </a:r>
            <a:endParaRPr lang="en-US" altLang="zh-CN" sz="2800" b="0" kern="0" dirty="0"/>
          </a:p>
          <a:p>
            <a:r>
              <a:rPr lang="en-US" altLang="zh-CN" sz="2800" b="0" kern="0" dirty="0"/>
              <a:t>$ Reparse</a:t>
            </a:r>
          </a:p>
          <a:p>
            <a:r>
              <a:rPr lang="en-US" altLang="zh-CN" sz="2800" b="0" kern="0" dirty="0"/>
              <a:t>UsnJrn1</a:t>
            </a:r>
          </a:p>
        </p:txBody>
      </p:sp>
    </p:spTree>
    <p:extLst>
      <p:ext uri="{BB962C8B-B14F-4D97-AF65-F5344CB8AC3E}">
        <p14:creationId xmlns:p14="http://schemas.microsoft.com/office/powerpoint/2010/main" val="2026126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708" r="10938" b="11458"/>
          <a:stretch>
            <a:fillRect/>
          </a:stretch>
        </p:blipFill>
        <p:spPr bwMode="auto">
          <a:xfrm>
            <a:off x="555171" y="315686"/>
            <a:ext cx="8382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143DE1-A7D7-4783-872C-0C15A00FA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9B8D84-207F-4280-AADE-375727CFBD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24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属性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是一个面向对象的数据库</a:t>
            </a:r>
          </a:p>
          <a:p>
            <a:pPr eaLnBrk="1" hangingPunct="1"/>
            <a:r>
              <a:rPr lang="zh-CN" altLang="en-US" sz="2400" dirty="0"/>
              <a:t> 对象由包含特定属性的类派生</a:t>
            </a:r>
          </a:p>
          <a:p>
            <a:pPr eaLnBrk="1" hangingPunct="1"/>
            <a:r>
              <a:rPr lang="zh-CN" altLang="en-US" sz="2400" dirty="0"/>
              <a:t> 所有属性都分为两部分：</a:t>
            </a:r>
          </a:p>
          <a:p>
            <a:pPr lvl="1" eaLnBrk="1" hangingPunct="1"/>
            <a:r>
              <a:rPr lang="zh-CN" altLang="en-US" sz="2400" dirty="0"/>
              <a:t>属性头部分</a:t>
            </a:r>
          </a:p>
          <a:p>
            <a:pPr lvl="2" eaLnBrk="1" hangingPunct="1"/>
            <a:r>
              <a:rPr lang="zh-CN" altLang="en-US" sz="2400" dirty="0"/>
              <a:t>属性的字节数、属性各部分字节数、数据部分的偏移地址、时间戳记、标志位</a:t>
            </a:r>
          </a:p>
          <a:p>
            <a:pPr lvl="1" eaLnBrk="1" hangingPunct="1"/>
            <a:r>
              <a:rPr lang="zh-CN" altLang="en-US" sz="2400" dirty="0"/>
              <a:t>数据部分</a:t>
            </a:r>
          </a:p>
          <a:p>
            <a:pPr lvl="2" eaLnBrk="1" hangingPunct="1"/>
            <a:r>
              <a:rPr lang="zh-CN" altLang="en-US" sz="2400" dirty="0"/>
              <a:t>包含了属性设计时所要求保存的信息</a:t>
            </a:r>
          </a:p>
        </p:txBody>
      </p:sp>
    </p:spTree>
    <p:extLst>
      <p:ext uri="{BB962C8B-B14F-4D97-AF65-F5344CB8AC3E}">
        <p14:creationId xmlns:p14="http://schemas.microsoft.com/office/powerpoint/2010/main" val="70382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551527" y="1820928"/>
            <a:ext cx="8439041" cy="3431204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File systems in Windows are implemented as file system drivers working above the storage system.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Every system-supplied file system in Windows is designed to provide reliable data storage with varying features to meet the user's requirements.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Standard file systems available in Windows include NTFS, </a:t>
            </a:r>
            <a:r>
              <a:rPr lang="en-US" altLang="zh-CN" b="0" kern="0" dirty="0" err="1"/>
              <a:t>ReFS</a:t>
            </a:r>
            <a:r>
              <a:rPr lang="en-US" altLang="zh-CN" b="0" kern="0" dirty="0"/>
              <a:t>, </a:t>
            </a:r>
            <a:r>
              <a:rPr lang="en-US" altLang="zh-CN" b="0" kern="0" dirty="0" err="1"/>
              <a:t>ExFAT</a:t>
            </a:r>
            <a:r>
              <a:rPr lang="en-US" altLang="zh-CN" b="0" kern="0" dirty="0"/>
              <a:t>, UDF, and FAT32. 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27" y="477528"/>
            <a:ext cx="10515600" cy="511487"/>
          </a:xfrm>
        </p:spPr>
        <p:txBody>
          <a:bodyPr/>
          <a:lstStyle/>
          <a:p>
            <a:r>
              <a:rPr lang="en-US" altLang="zh-CN" dirty="0"/>
              <a:t>4.1.2 File Systems in 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44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属性的类型号（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属性的总字节数（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保留（</a:t>
            </a:r>
            <a:r>
              <a:rPr lang="en-US" altLang="zh-CN" sz="2800" dirty="0"/>
              <a:t>8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属性的数据部分的字节数（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属性头到属性数据部分的偏移地址（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特殊标志位和属性（</a:t>
            </a:r>
            <a:r>
              <a:rPr lang="en-US" altLang="zh-CN" sz="2800" dirty="0"/>
              <a:t>10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时间戳记（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属性本身专有的定位信息（</a:t>
            </a:r>
            <a:r>
              <a:rPr lang="en-US" altLang="zh-CN" sz="2800" dirty="0"/>
              <a:t>26</a:t>
            </a:r>
            <a:r>
              <a:rPr lang="zh-CN" altLang="en-US" sz="2800" dirty="0"/>
              <a:t>字节）</a:t>
            </a:r>
          </a:p>
        </p:txBody>
      </p:sp>
    </p:spTree>
    <p:extLst>
      <p:ext uri="{BB962C8B-B14F-4D97-AF65-F5344CB8AC3E}">
        <p14:creationId xmlns:p14="http://schemas.microsoft.com/office/powerpoint/2010/main" val="131856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属性部分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常驻属性 </a:t>
            </a:r>
            <a:r>
              <a:rPr lang="en-US" altLang="zh-CN" sz="2400" dirty="0"/>
              <a:t>$</a:t>
            </a:r>
            <a:r>
              <a:rPr lang="en-US" altLang="zh-CN" sz="2400" dirty="0" err="1"/>
              <a:t>AttrDef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非常驻属性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运行（</a:t>
            </a:r>
            <a:r>
              <a:rPr lang="en-US" altLang="zh-CN" sz="2400" dirty="0"/>
              <a:t>run</a:t>
            </a:r>
            <a:r>
              <a:rPr lang="zh-CN" altLang="en-US" sz="2400" dirty="0"/>
              <a:t>）：数据保存在相邻簇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不连续的运行：每个运行在</a:t>
            </a:r>
            <a:r>
              <a:rPr lang="en-US" altLang="zh-CN" sz="2400" dirty="0"/>
              <a:t>MFT</a:t>
            </a:r>
            <a:r>
              <a:rPr lang="zh-CN" altLang="en-US" sz="2400" dirty="0"/>
              <a:t>记录中有一个指针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指针：起始逻辑簇序号</a:t>
            </a:r>
            <a:r>
              <a:rPr lang="en-US" altLang="zh-CN" sz="2400" dirty="0"/>
              <a:t>LCN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起始虚拟簇序号</a:t>
            </a:r>
            <a:r>
              <a:rPr lang="en-US" altLang="zh-CN" sz="2400" dirty="0"/>
              <a:t>VCN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簇的数量</a:t>
            </a:r>
          </a:p>
        </p:txBody>
      </p:sp>
    </p:spTree>
    <p:extLst>
      <p:ext uri="{BB962C8B-B14F-4D97-AF65-F5344CB8AC3E}">
        <p14:creationId xmlns:p14="http://schemas.microsoft.com/office/powerpoint/2010/main" val="101050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DE365B-6781-487A-8BF4-5F62618874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7C6699-6E9A-400C-B4D3-2F1B8DEC5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"/>
          <a:stretch>
            <a:fillRect/>
          </a:stretch>
        </p:blipFill>
        <p:spPr bwMode="auto">
          <a:xfrm>
            <a:off x="2201068" y="2185852"/>
            <a:ext cx="77898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55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Attribute_List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Object_ID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Security_Descriptor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Data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602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Index_Root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Index_Allocation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Bitmap</a:t>
            </a:r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Reparse_point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Ea_Information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</a:t>
            </a:r>
            <a:r>
              <a:rPr lang="en-US" altLang="zh-CN" sz="2400" dirty="0" err="1"/>
              <a:t>Ea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Logged_Utility_Stream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301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73014"/>
              </p:ext>
            </p:extLst>
          </p:nvPr>
        </p:nvGraphicFramePr>
        <p:xfrm>
          <a:off x="3559174" y="114300"/>
          <a:ext cx="50736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Photo Editor 照片" r:id="rId3" imgW="6238095" imgH="8152381" progId="MSPhotoEd.3">
                  <p:embed/>
                </p:oleObj>
              </mc:Choice>
              <mc:Fallback>
                <p:oleObj name="Photo Editor 照片" r:id="rId3" imgW="6238095" imgH="8152381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4" y="114300"/>
                        <a:ext cx="50736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80955-49E4-4665-A423-43DCF847F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8FAB3D-E509-4889-A600-F75666067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11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17" y="160337"/>
            <a:ext cx="5211763" cy="66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729396-DB7A-470B-A881-F8A043348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516C8A-FE49-4525-9929-4CA2423A2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50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6" y="165100"/>
            <a:ext cx="52419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5" y="2924175"/>
            <a:ext cx="514032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01C4CE-9C19-448C-A93E-8A9E6DDA9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F78EF2-BE08-4E2D-A947-07236DA3DE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43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92" y="491853"/>
            <a:ext cx="47990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E9B0C-2A8E-466F-89CF-CE30ECE36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FE6B5E-D482-4C40-9FFA-6802081232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4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98" y="192616"/>
            <a:ext cx="429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6" y="1023711"/>
            <a:ext cx="4124325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2F5E22-6594-43D4-A5E1-1A6AE1AB9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A6C5CA-F5C9-45C5-9F53-65F652678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3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606550"/>
            <a:ext cx="8439041" cy="4921250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0" kern="0" dirty="0"/>
          </a:p>
          <a:p>
            <a:r>
              <a:rPr lang="zh-CN" altLang="en-US" b="0" kern="0" dirty="0"/>
              <a:t>	</a:t>
            </a:r>
            <a:r>
              <a:rPr lang="en-US" altLang="zh-CN" sz="1800" b="0" kern="0" dirty="0"/>
              <a:t>FAT</a:t>
            </a:r>
          </a:p>
          <a:p>
            <a:r>
              <a:rPr lang="en-US" altLang="zh-CN" sz="1800" b="0" kern="0" dirty="0"/>
              <a:t>	NTFS</a:t>
            </a:r>
            <a:r>
              <a:rPr lang="zh-CN" altLang="en-US" sz="1800" b="0" kern="0" dirty="0"/>
              <a:t>、</a:t>
            </a:r>
            <a:r>
              <a:rPr lang="en-US" altLang="zh-CN" sz="1800" b="0" kern="0" dirty="0"/>
              <a:t>	</a:t>
            </a:r>
            <a:r>
              <a:rPr lang="en-US" altLang="zh-CN" sz="1800" b="0" kern="0" dirty="0" err="1"/>
              <a:t>ReFS</a:t>
            </a:r>
            <a:endParaRPr lang="en-US" altLang="zh-CN" sz="1800" b="0" kern="0" dirty="0"/>
          </a:p>
          <a:p>
            <a:r>
              <a:rPr lang="en-US" altLang="zh-CN" sz="1800" b="0" kern="0" dirty="0"/>
              <a:t>	CDFS</a:t>
            </a:r>
          </a:p>
          <a:p>
            <a:r>
              <a:rPr lang="en-US" altLang="zh-CN" sz="1800" b="0" kern="0" dirty="0"/>
              <a:t>	UDF</a:t>
            </a:r>
          </a:p>
          <a:p>
            <a:endParaRPr lang="en-US" altLang="zh-CN" b="0" kern="0" dirty="0"/>
          </a:p>
          <a:p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支持的文件系统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4078122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通用属性类型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Security _Descriptor</a:t>
            </a:r>
          </a:p>
        </p:txBody>
      </p:sp>
    </p:spTree>
    <p:extLst>
      <p:ext uri="{BB962C8B-B14F-4D97-AF65-F5344CB8AC3E}">
        <p14:creationId xmlns:p14="http://schemas.microsoft.com/office/powerpoint/2010/main" val="2979524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文件记录和</a:t>
            </a:r>
            <a:r>
              <a:rPr lang="en-US" altLang="zh-CN"/>
              <a:t>$Data</a:t>
            </a:r>
            <a:r>
              <a:rPr lang="zh-CN" altLang="en-US"/>
              <a:t>属性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文件记录：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三个通用属性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Security _Descriptor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所有的文件属性至少有一个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如果超出</a:t>
            </a:r>
            <a:r>
              <a:rPr lang="en-US" altLang="zh-CN" sz="2400" dirty="0"/>
              <a:t>1K</a:t>
            </a:r>
            <a:r>
              <a:rPr lang="zh-CN" altLang="en-US" sz="2400" dirty="0"/>
              <a:t>，数据部分移动到磁盘上，属性头和一小部分数据部分常驻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786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$ Data</a:t>
            </a:r>
            <a:r>
              <a:rPr lang="zh-CN" altLang="en-US"/>
              <a:t>数据部分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常驻属性头部分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常驻数据部分包括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非常驻部分所在运行的指针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簇数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保留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磁盘上的大小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标志位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位置指针</a:t>
            </a:r>
          </a:p>
        </p:txBody>
      </p:sp>
    </p:spTree>
    <p:extLst>
      <p:ext uri="{BB962C8B-B14F-4D97-AF65-F5344CB8AC3E}">
        <p14:creationId xmlns:p14="http://schemas.microsoft.com/office/powerpoint/2010/main" val="4150047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</a:t>
            </a:r>
            <a:r>
              <a:rPr lang="en-US" altLang="zh-CN"/>
              <a:t>$ Data</a:t>
            </a:r>
            <a:r>
              <a:rPr lang="zh-CN" altLang="en-US"/>
              <a:t>属性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默认的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属性没有名字</a:t>
            </a:r>
          </a:p>
          <a:p>
            <a:pPr eaLnBrk="1" hangingPunct="1"/>
            <a:r>
              <a:rPr lang="zh-CN" altLang="en-US" sz="2400" dirty="0"/>
              <a:t>额外的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属性必须有名字</a:t>
            </a:r>
          </a:p>
          <a:p>
            <a:pPr eaLnBrk="1" hangingPunct="1"/>
            <a:r>
              <a:rPr lang="zh-CN" altLang="en-US" sz="2400" dirty="0"/>
              <a:t>命名数据流</a:t>
            </a:r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命令将命名数据流通过管道输出</a:t>
            </a:r>
          </a:p>
          <a:p>
            <a:pPr lvl="1" eaLnBrk="1" hangingPunct="1"/>
            <a:r>
              <a:rPr lang="en-US" altLang="zh-CN" sz="2400" dirty="0"/>
              <a:t>C:\more&lt;super.txt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It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s a example.</a:t>
            </a:r>
          </a:p>
        </p:txBody>
      </p:sp>
    </p:spTree>
    <p:extLst>
      <p:ext uri="{BB962C8B-B14F-4D97-AF65-F5344CB8AC3E}">
        <p14:creationId xmlns:p14="http://schemas.microsoft.com/office/powerpoint/2010/main" val="16039826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01957"/>
              </p:ext>
            </p:extLst>
          </p:nvPr>
        </p:nvGraphicFramePr>
        <p:xfrm>
          <a:off x="1206274" y="1012237"/>
          <a:ext cx="6653212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Photo Editor 照片" r:id="rId3" imgW="5076190" imgH="3820058" progId="MSPhotoEd.3">
                  <p:embed/>
                </p:oleObj>
              </mc:Choice>
              <mc:Fallback>
                <p:oleObj name="Photo Editor 照片" r:id="rId3" imgW="5076190" imgH="3820058" progId="MSPhotoEd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74" y="1012237"/>
                        <a:ext cx="6653212" cy="500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7DAD9B-0BDA-47F3-A695-5452A0FF4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033927-CFD1-45F9-857C-A0598C94BB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00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843088"/>
            <a:ext cx="65881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小文件的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CF72E0-5E1A-49FA-8487-CF7B4229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1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小型目录的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581028-4172-41B2-AF51-33CFEE593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09876"/>
            <a:ext cx="74183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897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大文件的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8583ED-48C7-434F-A52C-E15FE6A9C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530476"/>
            <a:ext cx="6451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27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大型目录的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3708B-7F96-4348-9D91-9280B3DD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482851"/>
            <a:ext cx="71278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70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VCN &amp; LCN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4349E5-BF5E-4FFA-B785-A1A6E88A9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"/>
          <a:stretch>
            <a:fillRect/>
          </a:stretch>
        </p:blipFill>
        <p:spPr bwMode="auto">
          <a:xfrm>
            <a:off x="1416050" y="765175"/>
            <a:ext cx="65738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429000"/>
            <a:ext cx="59039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是否象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Linux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那样有根文件系统、树形结构？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是否能象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NFS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那样通过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进行挂载？</a:t>
            </a:r>
            <a:r>
              <a:rPr lang="en-US" altLang="zh-CN" sz="2400" b="0" dirty="0" err="1">
                <a:solidFill>
                  <a:schemeClr val="bg2">
                    <a:lumMod val="25000"/>
                  </a:schemeClr>
                </a:solidFill>
              </a:rPr>
              <a:t>wsl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呢？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活动目录能否挂载到本地？阿里云盘呢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本地目录能否挂载到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PowerShell</a:t>
            </a:r>
          </a:p>
          <a:p>
            <a:pPr lvl="1"/>
            <a:r>
              <a:rPr lang="zh-CN" altLang="en-US" sz="2100" b="0" dirty="0">
                <a:solidFill>
                  <a:schemeClr val="bg2">
                    <a:lumMod val="25000"/>
                  </a:schemeClr>
                </a:solidFill>
              </a:rPr>
              <a:t>安装非常缓慢</a:t>
            </a:r>
            <a:endParaRPr lang="en-US" altLang="zh-CN" sz="21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b="0" kern="0" dirty="0" err="1">
                <a:solidFill>
                  <a:schemeClr val="bg2">
                    <a:lumMod val="25000"/>
                  </a:schemeClr>
                </a:solidFill>
              </a:rPr>
              <a:t>ReFS</a:t>
            </a:r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kern="0" dirty="0">
                <a:solidFill>
                  <a:schemeClr val="bg2">
                    <a:lumMod val="25000"/>
                  </a:schemeClr>
                </a:solidFill>
              </a:rPr>
              <a:t>的讲解</a:t>
            </a:r>
            <a:endParaRPr lang="en-US" altLang="zh-CN" sz="2400" b="0" kern="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sz="2100" b="0" kern="0" dirty="0">
                <a:solidFill>
                  <a:schemeClr val="bg2">
                    <a:lumMod val="25000"/>
                  </a:schemeClr>
                </a:solidFill>
              </a:rPr>
              <a:t>如何打开、使用？</a:t>
            </a:r>
            <a:endParaRPr lang="en-US" altLang="zh-CN" sz="2100" b="0" kern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b="0" kern="0" dirty="0"/>
              <a:t> </a:t>
            </a:r>
            <a:r>
              <a:rPr lang="zh-CN" altLang="en-US" b="0" kern="0" dirty="0"/>
              <a:t>与 </a:t>
            </a:r>
            <a:r>
              <a:rPr lang="en-US" altLang="zh-CN" b="0" kern="0" dirty="0"/>
              <a:t>ext4 </a:t>
            </a:r>
            <a:r>
              <a:rPr lang="zh-CN" altLang="en-US" b="0" kern="0" dirty="0"/>
              <a:t>对比</a:t>
            </a:r>
            <a:endParaRPr lang="en-US" altLang="zh-CN" b="0" kern="0" dirty="0"/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051B4-106D-4FD0-A916-79EED082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7" y="708729"/>
            <a:ext cx="9878804" cy="53347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159FEB-664B-4F38-8C1D-13AF5865C60E}"/>
              </a:ext>
            </a:extLst>
          </p:cNvPr>
          <p:cNvSpPr/>
          <p:nvPr/>
        </p:nvSpPr>
        <p:spPr>
          <a:xfrm>
            <a:off x="3048000" y="6313954"/>
            <a:ext cx="7894572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latin typeface="Consolas" panose="020B0609020204030204" pitchFamily="49" charset="0"/>
              </a:rPr>
              <a:t>https://docs.microsoft.com/en-us/sysinternals/</a:t>
            </a:r>
            <a:endParaRPr lang="zh-CN" alt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875" r="11719" b="16667"/>
          <a:stretch>
            <a:fillRect/>
          </a:stretch>
        </p:blipFill>
        <p:spPr bwMode="auto">
          <a:xfrm>
            <a:off x="1638299" y="830173"/>
            <a:ext cx="8915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AD99F5-13AA-44FE-BB89-665AC2328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17BDD0-2B59-40A4-A7A6-FC2B3253FC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109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23098474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E86881-A19D-4BF2-8513-CF29AC4E0D93}"/>
              </a:ext>
            </a:extLst>
          </p:cNvPr>
          <p:cNvGrpSpPr/>
          <p:nvPr/>
        </p:nvGrpSpPr>
        <p:grpSpPr>
          <a:xfrm>
            <a:off x="4289797" y="5270498"/>
            <a:ext cx="5698143" cy="594281"/>
            <a:chOff x="1583817" y="3861080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ECE0D3FB-BF12-4CC5-B76A-4FF81540ECC8}"/>
                </a:ext>
              </a:extLst>
            </p:cNvPr>
            <p:cNvSpPr/>
            <p:nvPr/>
          </p:nvSpPr>
          <p:spPr>
            <a:xfrm rot="10800000">
              <a:off x="1583817" y="3861080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24E402EE-5159-423E-BDDA-D1801B712190}"/>
                </a:ext>
              </a:extLst>
            </p:cNvPr>
            <p:cNvSpPr txBox="1"/>
            <p:nvPr/>
          </p:nvSpPr>
          <p:spPr>
            <a:xfrm rot="21600000">
              <a:off x="1732387" y="3861080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4.6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管理文件与文件夹的访问许可权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6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9443" y="697637"/>
            <a:ext cx="7255374" cy="6626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4.6  </a:t>
            </a:r>
            <a:r>
              <a:rPr lang="zh-CN" altLang="en-US" dirty="0"/>
              <a:t>管理文件与文件夹的访问许可权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文件权限的类型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设置安全的访问许可权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文件与文件夹的访问许可冲突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查看文件与文件夹的访问许可权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更改文件或文件夹的访问许可权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91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0" y="523826"/>
            <a:ext cx="10515600" cy="64751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4.6.1 NTFS</a:t>
            </a:r>
            <a:r>
              <a:rPr lang="zh-CN" altLang="en-US" sz="4000" dirty="0"/>
              <a:t>文件夹权限的类型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读取</a:t>
            </a:r>
            <a:endParaRPr lang="zh-CN" altLang="en-US" sz="2800"/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写入</a:t>
            </a:r>
          </a:p>
          <a:p>
            <a:pPr eaLnBrk="1" hangingPunct="1"/>
            <a:r>
              <a:rPr lang="zh-CN" altLang="en-US" sz="2800"/>
              <a:t>列出文件夹目录</a:t>
            </a:r>
          </a:p>
          <a:p>
            <a:pPr eaLnBrk="1" hangingPunct="1"/>
            <a:r>
              <a:rPr lang="zh-CN" altLang="en-US" sz="2800"/>
              <a:t>读取及运行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修改</a:t>
            </a:r>
            <a:r>
              <a:rPr lang="zh-CN" altLang="en-US" sz="2800"/>
              <a:t> </a:t>
            </a:r>
          </a:p>
          <a:p>
            <a:pPr eaLnBrk="1" hangingPunct="1"/>
            <a:r>
              <a:rPr lang="zh-CN" altLang="en-US" sz="2800"/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25396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528977"/>
            <a:ext cx="10515600" cy="7230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设置安全的访问许可权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对服务器上的所有文件，实施强有力的基于许可的安全措施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对中低安全性的安装，除系统卷和引导卷外，所有驱动器上均实施域用户（</a:t>
            </a:r>
            <a:r>
              <a:rPr lang="en-US" altLang="zh-CN" sz="2400" dirty="0"/>
              <a:t>Domain   User</a:t>
            </a:r>
            <a:r>
              <a:rPr lang="zh-CN" altLang="en-US" sz="2400" dirty="0">
                <a:latin typeface="宋体" panose="02010600030101010101" pitchFamily="2" charset="-122"/>
              </a:rPr>
              <a:t>）管理，避免使用缺省的每个用户（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）、完全控制（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）许可等安全措施；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对于高安全性安装，去掉所有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以机构中的自然关系为基础建立组，按组分配文件许可权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利用第三方的许可审计软件管理复杂环境中的许可权问题</a:t>
            </a:r>
            <a:r>
              <a:rPr lang="zh-CN" altLang="en-US" sz="2400" dirty="0"/>
              <a:t> 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169614" y="630963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华文行楷" panose="02010800040101010101" pitchFamily="2" charset="-122"/>
              </a:rPr>
              <a:t>安全策略</a:t>
            </a:r>
          </a:p>
        </p:txBody>
      </p:sp>
    </p:spTree>
    <p:extLst>
      <p:ext uri="{BB962C8B-B14F-4D97-AF65-F5344CB8AC3E}">
        <p14:creationId xmlns:p14="http://schemas.microsoft.com/office/powerpoint/2010/main" val="19159126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33141"/>
            <a:ext cx="10515600" cy="587057"/>
          </a:xfrm>
        </p:spPr>
        <p:txBody>
          <a:bodyPr/>
          <a:lstStyle/>
          <a:p>
            <a:pPr eaLnBrk="1" hangingPunct="1"/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权限具有累加性</a:t>
            </a:r>
          </a:p>
          <a:p>
            <a:pPr lvl="1" eaLnBrk="1" hangingPunct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30979"/>
              </p:ext>
            </p:extLst>
          </p:nvPr>
        </p:nvGraphicFramePr>
        <p:xfrm>
          <a:off x="1815887" y="2866616"/>
          <a:ext cx="7543800" cy="3382964"/>
        </p:xfrm>
        <a:graphic>
          <a:graphicData uri="http://schemas.openxmlformats.org/drawingml/2006/table">
            <a:tbl>
              <a:tblPr/>
              <a:tblGrid>
                <a:gridCol w="4079875">
                  <a:extLst>
                    <a:ext uri="{9D8B030D-6E8A-4147-A177-3AD203B41FA5}">
                      <a16:colId xmlns:a16="http://schemas.microsoft.com/office/drawing/2014/main" val="248915517"/>
                    </a:ext>
                  </a:extLst>
                </a:gridCol>
                <a:gridCol w="3463925">
                  <a:extLst>
                    <a:ext uri="{9D8B030D-6E8A-4147-A177-3AD203B41FA5}">
                      <a16:colId xmlns:a16="http://schemas.microsoft.com/office/drawing/2014/main" val="3018141927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用户或组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233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4364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51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读取及运行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695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最后的有效权限为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写入＋读取＋运行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1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7" y="508713"/>
            <a:ext cx="10515600" cy="655069"/>
          </a:xfrm>
        </p:spPr>
        <p:txBody>
          <a:bodyPr/>
          <a:lstStyle/>
          <a:p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拒绝权限会覆盖所有其他权限</a:t>
            </a:r>
          </a:p>
          <a:p>
            <a:pPr lvl="1" eaLnBrk="1" hangingPunct="1"/>
            <a:r>
              <a:rPr lang="zh-CN" altLang="en-US" sz="2400" dirty="0"/>
              <a:t>用户拒绝权限可覆盖改用户、组其他权限</a:t>
            </a:r>
          </a:p>
          <a:p>
            <a:pPr lvl="1" eaLnBrk="1" hangingPunct="1"/>
            <a:r>
              <a:rPr lang="zh-CN" altLang="en-US" sz="2400" dirty="0"/>
              <a:t>在属性对话框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完全控制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处选择</a:t>
            </a:r>
          </a:p>
          <a:p>
            <a:pPr eaLnBrk="1" hangingPunct="1"/>
            <a:r>
              <a:rPr lang="zh-CN" altLang="en-US" sz="2800" dirty="0"/>
              <a:t>文件权限会覆盖文件夹的权限</a:t>
            </a:r>
          </a:p>
          <a:p>
            <a:pPr lvl="1" eaLnBrk="1" hangingPunct="1"/>
            <a:r>
              <a:rPr lang="zh-CN" altLang="en-US" sz="2400" dirty="0"/>
              <a:t>文件的设置权限优先</a:t>
            </a:r>
          </a:p>
          <a:p>
            <a:pPr lvl="1" eaLnBrk="1" hangingPunct="1"/>
            <a:r>
              <a:rPr lang="zh-CN" altLang="en-US" sz="2400" dirty="0"/>
              <a:t>直接利用完整路径或共享文件夹来访问文件</a:t>
            </a:r>
          </a:p>
        </p:txBody>
      </p:sp>
    </p:spTree>
    <p:extLst>
      <p:ext uri="{BB962C8B-B14F-4D97-AF65-F5344CB8AC3E}">
        <p14:creationId xmlns:p14="http://schemas.microsoft.com/office/powerpoint/2010/main" val="26065242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369" y="1461189"/>
            <a:ext cx="3495207" cy="510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68511"/>
            <a:ext cx="10515600" cy="62484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(1)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974857" y="1863203"/>
            <a:ext cx="4416294" cy="4213865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 选定文件或文件夹的图标，单击鼠标右键打开快捷菜单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然后选择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属性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命令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在打开的文件或文件夹的属性对话框中单击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安全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标签。</a:t>
            </a:r>
            <a:r>
              <a:rPr lang="zh-CN" altLang="en-US" sz="28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36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23168"/>
            <a:ext cx="10515600" cy="71552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(2)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671513" algn="just">
              <a:spcBef>
                <a:spcPct val="0"/>
              </a:spcBef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没有列出来的用户（属于该选项中列出的某个组）也可能具有对文件或文件夹的访问许可权。因此，最好不要把对文件的访问许可权分配给各个用户，而把许可权分配给组，然后把用户添加到组中。这样需要更改的时候只需要更改整个组的访问许可权，而不必逐个修改每个用户。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71770"/>
            <a:ext cx="10515600" cy="71004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14379" y="1862139"/>
            <a:ext cx="538157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在如图所示的对话框中，选择需要设置的用户或组，简单地选定或取消对应权限后面的复选框；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标签下单击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高级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按钮，可以打开访问控制对话框。进一步设置一些额外的高级访问权限。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485900"/>
            <a:ext cx="5715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273800" y="6296027"/>
            <a:ext cx="48768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设置文件或文件夹的高级访问权限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7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A file system filter driver intercepts requests targeted at a file system or another file system filter driver. 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By intercepting the request before it reaches its intended target, the filter driver can extend or replace functionality provided by the original target of the request. Examples of filter drivers include: </a:t>
            </a:r>
          </a:p>
          <a:p>
            <a:pPr lvl="1"/>
            <a:r>
              <a:rPr lang="en-US" altLang="zh-CN" b="0" kern="0" dirty="0"/>
              <a:t> </a:t>
            </a:r>
            <a:r>
              <a:rPr lang="en-US" altLang="zh-CN" b="0" dirty="0"/>
              <a:t>Anti-virus filters</a:t>
            </a:r>
          </a:p>
          <a:p>
            <a:pPr lvl="1"/>
            <a:r>
              <a:rPr lang="en-US" altLang="zh-CN" b="0" kern="0" dirty="0"/>
              <a:t> Backup agents</a:t>
            </a:r>
          </a:p>
          <a:p>
            <a:pPr lvl="1"/>
            <a:r>
              <a:rPr lang="en-US" altLang="zh-CN" b="0" kern="0" dirty="0"/>
              <a:t> Encryption products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File system filter drivers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54287E-2C88-4E00-ACA9-B926578CBCE5}"/>
              </a:ext>
            </a:extLst>
          </p:cNvPr>
          <p:cNvSpPr/>
          <p:nvPr/>
        </p:nvSpPr>
        <p:spPr>
          <a:xfrm>
            <a:off x="2209798" y="5478577"/>
            <a:ext cx="7772401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https://github.com/Microsoft/Windows-driver-samples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627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6" y="430064"/>
            <a:ext cx="10515600" cy="526601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4.6.5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(4)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2661" y="1827217"/>
            <a:ext cx="50712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查看</a:t>
            </a:r>
            <a:r>
              <a:rPr lang="en-US" altLang="zh-CN" sz="2800" dirty="0">
                <a:latin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</a:rPr>
              <a:t>编辑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，打开选定对象的权限项目对话框，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用户可以通过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应用到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下拉列表框选择需设定用户或组，并对选定对象的访问权限进行更加全面的设置。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964238" y="6426195"/>
            <a:ext cx="5029200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为用户或组设置额外的高级访问权限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00588" y="1776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1" y="1384300"/>
            <a:ext cx="4181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889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54458115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852680-2749-4EA8-BD5D-2EC7B7FE9138}"/>
              </a:ext>
            </a:extLst>
          </p:cNvPr>
          <p:cNvGrpSpPr/>
          <p:nvPr/>
        </p:nvGrpSpPr>
        <p:grpSpPr>
          <a:xfrm>
            <a:off x="4297354" y="6043277"/>
            <a:ext cx="5698143" cy="594281"/>
            <a:chOff x="1583817" y="4632759"/>
            <a:chExt cx="5698143" cy="594281"/>
          </a:xfrm>
        </p:grpSpPr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07F52506-5433-4672-A494-233AAB3696D4}"/>
                </a:ext>
              </a:extLst>
            </p:cNvPr>
            <p:cNvSpPr/>
            <p:nvPr/>
          </p:nvSpPr>
          <p:spPr>
            <a:xfrm rot="10800000">
              <a:off x="1583817" y="4632759"/>
              <a:ext cx="5698143" cy="59428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箭头: 五边形 4">
              <a:extLst>
                <a:ext uri="{FF2B5EF4-FFF2-40B4-BE49-F238E27FC236}">
                  <a16:creationId xmlns:a16="http://schemas.microsoft.com/office/drawing/2014/main" id="{8CB791E9-771E-4DEB-9691-8B431CF608D3}"/>
                </a:ext>
              </a:extLst>
            </p:cNvPr>
            <p:cNvSpPr txBox="1"/>
            <p:nvPr/>
          </p:nvSpPr>
          <p:spPr>
            <a:xfrm rot="21600000">
              <a:off x="1732387" y="4632759"/>
              <a:ext cx="5549573" cy="594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062" tIns="76200" rIns="14224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4.7 </a:t>
              </a:r>
              <a:r>
                <a:rPr lang="zh-CN" altLang="zh-CN" sz="20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共享文件夹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2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74365" y="312230"/>
            <a:ext cx="5675955" cy="1093378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4.7  </a:t>
            </a:r>
            <a:r>
              <a:rPr lang="zh-CN" altLang="en-US" sz="3200" dirty="0"/>
              <a:t>共享文件夹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592821" y="1757405"/>
            <a:ext cx="843904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共享文件夹概念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共享文件夹权限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添加共享文件夹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/>
              <a:t>停止</a:t>
            </a:r>
            <a:r>
              <a:rPr lang="zh-CN" altLang="en-US" sz="2800" dirty="0">
                <a:latin typeface="宋体" panose="02010600030101010101" pitchFamily="2" charset="-122"/>
              </a:rPr>
              <a:t>共享文件夹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修改共享文件夹的属性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映射网络驱动器</a:t>
            </a:r>
            <a:r>
              <a:rPr lang="zh-CN" altLang="en-US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断开网络驱动器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67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60954"/>
            <a:ext cx="10515600" cy="639956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4.7.1 </a:t>
            </a:r>
            <a:r>
              <a:rPr lang="zh-CN" altLang="en-US" dirty="0"/>
              <a:t>共享文件夹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79" y="1530694"/>
            <a:ext cx="843904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概念</a:t>
            </a:r>
          </a:p>
          <a:p>
            <a:pPr eaLnBrk="1" hangingPunct="1"/>
            <a:r>
              <a:rPr lang="zh-CN" altLang="en-US" sz="2400" dirty="0"/>
              <a:t>权限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06559"/>
              </p:ext>
            </p:extLst>
          </p:nvPr>
        </p:nvGraphicFramePr>
        <p:xfrm>
          <a:off x="1557052" y="2627865"/>
          <a:ext cx="8382000" cy="35464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245031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33253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46896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37719666"/>
                    </a:ext>
                  </a:extLst>
                </a:gridCol>
              </a:tblGrid>
              <a:tr h="457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具备的能力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完全控制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238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查看该共享文件夹内的文件名称、子文件夹名称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47005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查看文件内数据、运行程序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0984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遍历子文件夹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891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添加文件、子文件夹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97077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修改文件内的数据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436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删除文件与子文件夹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4609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修改权限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1546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取得所有权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0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198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357571"/>
            <a:ext cx="10515600" cy="677741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4.7.2 </a:t>
            </a:r>
            <a:r>
              <a:rPr lang="zh-CN" altLang="en-US" dirty="0"/>
              <a:t>添加共享文件夹</a:t>
            </a:r>
            <a:r>
              <a:rPr lang="en-US" altLang="zh-CN" dirty="0"/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步骤一，打开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管理工具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命令后，打开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窗口，然后点击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子节点，打开如图所示窗口。</a:t>
            </a:r>
            <a:r>
              <a:rPr lang="zh-CN" altLang="en-US" sz="28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459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365128"/>
            <a:ext cx="10515600" cy="6701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(2)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38BAB1-C4DE-4CF6-9C86-9F7D574C8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56" y="1212847"/>
            <a:ext cx="7467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343400" y="6384926"/>
            <a:ext cx="3505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计算机管理窗口</a:t>
            </a:r>
            <a:r>
              <a:rPr lang="zh-CN" altLang="en-US" sz="2500" dirty="0"/>
              <a:t>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636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7" y="445178"/>
            <a:ext cx="10515600" cy="54171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步骤二，在窗口的右边显示出了计算机中所有共享文件夹的信息。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如果要建立新的共享文件夹，可通过选择主菜单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操作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中的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新文件共享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子菜单，或者在右侧窗口单击鼠标右键选择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菜单，打开如图</a:t>
            </a:r>
            <a:r>
              <a:rPr lang="en-US" altLang="zh-CN" sz="2800"/>
              <a:t>7-5</a:t>
            </a:r>
            <a:r>
              <a:rPr lang="zh-CN" altLang="en-US" sz="2800">
                <a:latin typeface="宋体" panose="02010600030101010101" pitchFamily="2" charset="-122"/>
              </a:rPr>
              <a:t>所示对话框。输入要共享的文件夹、共享名、共享描述，在共享描述中可输入一些该资源的描述性信息，以方便用户了解其内容。</a:t>
            </a:r>
            <a:r>
              <a:rPr lang="zh-CN" altLang="en-US" sz="280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7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347440"/>
            <a:ext cx="10515600" cy="5719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(4)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04BE4D-5569-49D0-B146-E790DD40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3358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40699"/>
            <a:ext cx="10515600" cy="46166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步骤三，点击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下一步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，打开如图</a:t>
            </a:r>
            <a:r>
              <a:rPr lang="en-US" altLang="zh-CN" sz="2800"/>
              <a:t>8-8</a:t>
            </a:r>
            <a:r>
              <a:rPr lang="zh-CN" altLang="en-US" sz="2800">
                <a:latin typeface="宋体" panose="02010600030101010101" pitchFamily="2" charset="-122"/>
              </a:rPr>
              <a:t>所示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创建共享文件夹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对话框。用户可以根据自己的需要设置网络用户的访问权限。或者选择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自定义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自己定义网络用户的访问权限。</a:t>
            </a:r>
            <a:r>
              <a:rPr lang="zh-CN" altLang="en-US" sz="280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1" y="432170"/>
            <a:ext cx="10515600" cy="6172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(6)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21BAD2-A80E-4AF6-A4CA-031990D14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创建共享文件夹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010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8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826" y="537236"/>
            <a:ext cx="10515600" cy="503930"/>
          </a:xfrm>
        </p:spPr>
        <p:txBody>
          <a:bodyPr/>
          <a:lstStyle/>
          <a:p>
            <a:r>
              <a:rPr lang="en-US" altLang="zh-CN" dirty="0"/>
              <a:t>4.1.3 Windows Azure Active Directory</a:t>
            </a:r>
            <a:endParaRPr lang="zh-CN" altLang="en-US" dirty="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422CCD6-BFA1-4172-9CE0-CA5B5ACBDB7E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Windows Azure Active Directory</a:t>
            </a:r>
            <a:r>
              <a:rPr lang="zh-CN" altLang="en-US" b="0" kern="0" dirty="0"/>
              <a:t>提供了云端的身份和访问管理</a:t>
            </a:r>
            <a:endParaRPr lang="en-US" altLang="zh-CN" b="0" kern="0" dirty="0"/>
          </a:p>
          <a:p>
            <a:endParaRPr lang="zh-CN" altLang="en-US" b="0" kern="0" dirty="0"/>
          </a:p>
          <a:p>
            <a:r>
              <a:rPr lang="zh-CN" altLang="en-US" b="0" kern="0" dirty="0"/>
              <a:t> 本质上</a:t>
            </a:r>
            <a:r>
              <a:rPr lang="en-US" altLang="zh-CN" b="0" kern="0" dirty="0"/>
              <a:t>Windows Azure Active Directory</a:t>
            </a:r>
            <a:r>
              <a:rPr lang="zh-CN" altLang="en-US" b="0" kern="0" dirty="0"/>
              <a:t>让用户通过认证来使用一些服务</a:t>
            </a:r>
            <a:endParaRPr lang="en-US" altLang="zh-CN" b="0" kern="0" dirty="0"/>
          </a:p>
          <a:p>
            <a:pPr lvl="1"/>
            <a:r>
              <a:rPr lang="zh-CN" altLang="en-US" b="0" kern="0" dirty="0"/>
              <a:t>例如</a:t>
            </a:r>
            <a:r>
              <a:rPr lang="en-US" altLang="zh-CN" b="0" kern="0" dirty="0"/>
              <a:t>Exchange Online</a:t>
            </a:r>
            <a:r>
              <a:rPr lang="zh-CN" altLang="en-US" b="0" kern="0" dirty="0"/>
              <a:t>邮箱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Windows Azure Active Directory </a:t>
            </a:r>
            <a:r>
              <a:rPr lang="zh-CN" altLang="en-US" b="0" kern="0" dirty="0"/>
              <a:t>有免费、基础和高级版本</a:t>
            </a:r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7575467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372686"/>
            <a:ext cx="10515600" cy="63995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另一种方法：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双击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，然后选择要设置为共享文件夹的驱动器并选定文件夹。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鼠标右键激活快捷菜单，选择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菜单项，打开如图所示</a:t>
            </a:r>
            <a:r>
              <a:rPr lang="en-US" altLang="zh-CN" sz="2800"/>
              <a:t>7-7</a:t>
            </a:r>
            <a:r>
              <a:rPr lang="zh-CN" altLang="en-US" sz="2800">
                <a:latin typeface="宋体" panose="02010600030101010101" pitchFamily="2" charset="-122"/>
              </a:rPr>
              <a:t>窗口。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然后进行相应的设置，如更改共享名，设定用户连接数量，点击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权限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按钮，如图</a:t>
            </a:r>
            <a:r>
              <a:rPr lang="en-US" altLang="zh-CN" sz="2800">
                <a:latin typeface="宋体" panose="02010600030101010101" pitchFamily="2" charset="-122"/>
              </a:rPr>
              <a:t>7-8</a:t>
            </a:r>
            <a:r>
              <a:rPr lang="zh-CN" altLang="en-US" sz="2800">
                <a:latin typeface="宋体" panose="02010600030101010101" pitchFamily="2" charset="-122"/>
              </a:rPr>
              <a:t>所示，设置允许访问的用户权限。</a:t>
            </a:r>
            <a:r>
              <a:rPr lang="zh-CN" altLang="en-US" sz="280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992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55" y="458789"/>
            <a:ext cx="10515600" cy="6064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4.7.2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添加共享文件夹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(8)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1C9815-7995-4706-B75E-891950B79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0" y="6172200"/>
            <a:ext cx="35052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文件夹的共享选项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762500" y="20145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4454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38700" y="2019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71600"/>
            <a:ext cx="4214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0800" y="6172200"/>
            <a:ext cx="42672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文件夹的共享许可权限</a:t>
            </a:r>
          </a:p>
        </p:txBody>
      </p:sp>
    </p:spTree>
    <p:extLst>
      <p:ext uri="{BB962C8B-B14F-4D97-AF65-F5344CB8AC3E}">
        <p14:creationId xmlns:p14="http://schemas.microsoft.com/office/powerpoint/2010/main" val="33425854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940" y="453397"/>
            <a:ext cx="10515600" cy="655069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4.7.3 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停止共享文件夹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计算机管理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窗口中，选择要停止共享的文件夹；</a:t>
            </a:r>
          </a:p>
          <a:p>
            <a:pPr eaLnBrk="1" hangingPunct="1"/>
            <a:r>
              <a:rPr lang="zh-CN" altLang="en-US" sz="2400"/>
              <a:t>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停止共享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在弹出的对话框里，点击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  <a:p>
            <a:pPr eaLnBrk="1" hangingPunct="1"/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双击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图标，选定已经设为共享的文件夹；</a:t>
            </a:r>
          </a:p>
          <a:p>
            <a:pPr eaLnBrk="1" hangingPunct="1"/>
            <a:r>
              <a:rPr lang="zh-CN" altLang="en-US" sz="2400"/>
              <a:t>右击该文件夹，选择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命令，打开共享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选项卡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不共享该文件夹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34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98" y="426947"/>
            <a:ext cx="10515600" cy="70797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选择共享文件夹，点击右键，选择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属性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常规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对话框里，可以设置允许多少用户同时访问该共享文件夹以及缓存设置；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可以通过选择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共享权限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安全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选项卡，修改组和用户的共享访问许可，或该文件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文件夹访问许可的设置；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按钮即可使配置生效。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07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4" y="392271"/>
            <a:ext cx="10515600" cy="58705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4.7.4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D5199F-1F9A-42B6-9A7B-D36A34B5B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524000"/>
            <a:ext cx="455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495800" y="6248401"/>
            <a:ext cx="3352800" cy="51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“Public”</a:t>
            </a: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zh-CN" altLang="en-US" sz="25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527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3" y="426947"/>
            <a:ext cx="10515600" cy="70797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右击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映射网络驱动器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</a:t>
            </a:r>
            <a:r>
              <a:rPr lang="en-US" altLang="zh-CN" sz="2400"/>
              <a:t>7-11</a:t>
            </a:r>
            <a:r>
              <a:rPr lang="zh-CN" altLang="en-US" sz="2400">
                <a:latin typeface="宋体" panose="02010600030101010101" pitchFamily="2" charset="-122"/>
              </a:rPr>
              <a:t>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下拉列表框中，选择一个本机没有的盘符作为共享文件夹的映射驱动器符号。输入要共享的文件夹名及路径；或者点击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对话框，选择要映射的文件夹；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如果需要下次登录时自动建立同共享文件夹的连接，选定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登陆时重新连接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复选框；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完成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，即可完成对共享文件夹到本机的映射。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80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98" y="446090"/>
            <a:ext cx="10515600" cy="60007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AADFF-FBE4-4EE3-9E08-D2028979B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95800" y="6248400"/>
            <a:ext cx="42672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映射网络驱动器对话框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62475" y="2405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6934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735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4" y="466957"/>
            <a:ext cx="10515600" cy="57149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映射网络驱动器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，将发现本机多了一个驱动器符，通过该驱动器符可以访问该共享文件夹，如同访问本机的物理磁盘一样。 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宋体" panose="02010600030101010101" pitchFamily="2" charset="-122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驱动器实际上是共享文件夹到本机的一个映射。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6"/>
          <a:stretch>
            <a:fillRect/>
          </a:stretch>
        </p:blipFill>
        <p:spPr bwMode="auto">
          <a:xfrm>
            <a:off x="2057400" y="2492375"/>
            <a:ext cx="815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74177" y="6186489"/>
            <a:ext cx="4120039" cy="42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通过映射的驱动器访问共享文件夹 </a:t>
            </a:r>
          </a:p>
        </p:txBody>
      </p:sp>
    </p:spTree>
    <p:extLst>
      <p:ext uri="{BB962C8B-B14F-4D97-AF65-F5344CB8AC3E}">
        <p14:creationId xmlns:p14="http://schemas.microsoft.com/office/powerpoint/2010/main" val="28977618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6" y="421246"/>
            <a:ext cx="10515600" cy="60154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4.7.5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断开网络驱动器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右击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选择要断开的网络驱动器，点击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确定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即可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76775" y="2657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29204"/>
            <a:ext cx="56388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524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 采用文件读写方式，按指定顺序合并某个文件夹中的文本文件集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上机练习作业</a:t>
            </a:r>
          </a:p>
        </p:txBody>
      </p:sp>
    </p:spTree>
    <p:extLst>
      <p:ext uri="{BB962C8B-B14F-4D97-AF65-F5344CB8AC3E}">
        <p14:creationId xmlns:p14="http://schemas.microsoft.com/office/powerpoint/2010/main" val="309736115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principleWindows_1</Template>
  <TotalTime>4274</TotalTime>
  <Words>4777</Words>
  <Application>Microsoft Office PowerPoint</Application>
  <PresentationFormat>宽屏</PresentationFormat>
  <Paragraphs>620</Paragraphs>
  <Slides>100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5" baseType="lpstr">
      <vt:lpstr>华文行楷</vt:lpstr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Times New Roman</vt:lpstr>
      <vt:lpstr>Wingdings</vt:lpstr>
      <vt:lpstr>Wingdings 3</vt:lpstr>
      <vt:lpstr>自定义设计方案</vt:lpstr>
      <vt:lpstr>simple</vt:lpstr>
      <vt:lpstr>Photo Editor 照片</vt:lpstr>
      <vt:lpstr>PowerPoint 演示文稿</vt:lpstr>
      <vt:lpstr>outlines</vt:lpstr>
      <vt:lpstr>4.1.1 File Systems</vt:lpstr>
      <vt:lpstr>文件系统由三部分组成</vt:lpstr>
      <vt:lpstr>4.1.2 File Systems in Windows</vt:lpstr>
      <vt:lpstr>Windows支持的文件系统</vt:lpstr>
      <vt:lpstr>问题</vt:lpstr>
      <vt:lpstr>File system filter drivers</vt:lpstr>
      <vt:lpstr>4.1.3 Windows Azure Active Directory</vt:lpstr>
      <vt:lpstr>Azure Active Directory功能</vt:lpstr>
      <vt:lpstr>outlines</vt:lpstr>
      <vt:lpstr>FAT 文件系统简介</vt:lpstr>
      <vt:lpstr>FAT 文件系统的优点</vt:lpstr>
      <vt:lpstr>FAT 文件系统的缺点</vt:lpstr>
      <vt:lpstr>outlines</vt:lpstr>
      <vt:lpstr>New Technology File System</vt:lpstr>
      <vt:lpstr>NTFS 优点</vt:lpstr>
      <vt:lpstr>NTFS 优点</vt:lpstr>
      <vt:lpstr>NTFS的安全特性</vt:lpstr>
      <vt:lpstr>NTFS的安全特性</vt:lpstr>
      <vt:lpstr>outlines</vt:lpstr>
      <vt:lpstr>PowerPoint 演示文稿</vt:lpstr>
      <vt:lpstr>outlines</vt:lpstr>
      <vt:lpstr>4.5 支持文件系统的磁盘结构</vt:lpstr>
      <vt:lpstr>扇区Sector和簇Cluster</vt:lpstr>
      <vt:lpstr>PowerPoint 演示文稿</vt:lpstr>
      <vt:lpstr>分区引导扇区</vt:lpstr>
      <vt:lpstr>PowerPoint 演示文稿</vt:lpstr>
      <vt:lpstr>FAT BPB－1</vt:lpstr>
      <vt:lpstr>FAT BPB－2</vt:lpstr>
      <vt:lpstr>FAT32 BPB－1</vt:lpstr>
      <vt:lpstr>FAT32 BPB－2</vt:lpstr>
      <vt:lpstr>FAT32 BPB－3</vt:lpstr>
      <vt:lpstr>FAT结构</vt:lpstr>
      <vt:lpstr>FAT表结构</vt:lpstr>
      <vt:lpstr>PowerPoint 演示文稿</vt:lpstr>
      <vt:lpstr>PowerPoint 演示文稿</vt:lpstr>
      <vt:lpstr>FAT文件分配表举例</vt:lpstr>
      <vt:lpstr>FAT目录项举例</vt:lpstr>
      <vt:lpstr>NTFS以及相关组件</vt:lpstr>
      <vt:lpstr>NTFS数据结构</vt:lpstr>
      <vt:lpstr>NTFS结构</vt:lpstr>
      <vt:lpstr>PowerPoint 演示文稿</vt:lpstr>
      <vt:lpstr>PowerPoint 演示文稿</vt:lpstr>
      <vt:lpstr>NTFS BPB</vt:lpstr>
      <vt:lpstr>NTFS BPB</vt:lpstr>
      <vt:lpstr>MFT元数据记录</vt:lpstr>
      <vt:lpstr>PowerPoint 演示文稿</vt:lpstr>
      <vt:lpstr>NTFS属性</vt:lpstr>
      <vt:lpstr>属性头</vt:lpstr>
      <vt:lpstr>属性部分</vt:lpstr>
      <vt:lpstr>PowerPoint 演示文稿</vt:lpstr>
      <vt:lpstr>MFT属性</vt:lpstr>
      <vt:lpstr>MFT属性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通用属性类型</vt:lpstr>
      <vt:lpstr>文件记录和$Data属性</vt:lpstr>
      <vt:lpstr>$ Data数据部分</vt:lpstr>
      <vt:lpstr>多个$ Data属性</vt:lpstr>
      <vt:lpstr>PowerPoint 演示文稿</vt:lpstr>
      <vt:lpstr>小文件的MFT记录</vt:lpstr>
      <vt:lpstr>小型目录的MFT记录</vt:lpstr>
      <vt:lpstr>大文件的MFT文件记录</vt:lpstr>
      <vt:lpstr>大型目录的MFT文件记录</vt:lpstr>
      <vt:lpstr>VCN &amp; LCN</vt:lpstr>
      <vt:lpstr>PowerPoint 演示文稿</vt:lpstr>
      <vt:lpstr>outlines</vt:lpstr>
      <vt:lpstr>4.6  管理文件与文件夹的访问许可权</vt:lpstr>
      <vt:lpstr>4.6.1 NTFS文件夹权限的类型</vt:lpstr>
      <vt:lpstr>4.6.2 设置安全的访问许可权</vt:lpstr>
      <vt:lpstr>4.6.3 用户的有效权限(1)</vt:lpstr>
      <vt:lpstr>4.6.3 用户的有效权限(2)</vt:lpstr>
      <vt:lpstr>4.6.4 查看文件与文件夹的访问许可权(1)</vt:lpstr>
      <vt:lpstr>4.6.4 查看文件与文件夹的访问许可权(2)</vt:lpstr>
      <vt:lpstr>4.6.5 更改文件或文件夹的访问许可权(3)</vt:lpstr>
      <vt:lpstr>4.6.5 更改文件或文件夹的访问许可权(4)</vt:lpstr>
      <vt:lpstr>outlines</vt:lpstr>
      <vt:lpstr>4.7  共享文件夹</vt:lpstr>
      <vt:lpstr>4.7.1 共享文件夹</vt:lpstr>
      <vt:lpstr>4.7.2 添加共享文件夹(1)</vt:lpstr>
      <vt:lpstr>4.7.2 添加共享文件夹(2)</vt:lpstr>
      <vt:lpstr>4.7.2 添加共享文件夹(3)</vt:lpstr>
      <vt:lpstr>4.7.2 添加共享文件夹(4)</vt:lpstr>
      <vt:lpstr>4.7.2 添加共享文件夹(5)</vt:lpstr>
      <vt:lpstr>4.7.2 添加共享文件夹(6)</vt:lpstr>
      <vt:lpstr>4.7.2 添加共享文件夹(8)</vt:lpstr>
      <vt:lpstr>4.7.2 添加共享文件夹(8)</vt:lpstr>
      <vt:lpstr>4.7.3  停止共享文件夹</vt:lpstr>
      <vt:lpstr>4.7.4 修改共享文件夹的属性</vt:lpstr>
      <vt:lpstr>4.7.4 修改共享文件夹的属性</vt:lpstr>
      <vt:lpstr>4.7.5 映射网络驱动器</vt:lpstr>
      <vt:lpstr>4.7.5 映射网络驱动器</vt:lpstr>
      <vt:lpstr>4.7.5 映射网络驱动器</vt:lpstr>
      <vt:lpstr>4.7.5 断开网络驱动器</vt:lpstr>
      <vt:lpstr>上机练习作业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259</cp:revision>
  <dcterms:created xsi:type="dcterms:W3CDTF">2014-12-05T07:09:50Z</dcterms:created>
  <dcterms:modified xsi:type="dcterms:W3CDTF">2021-11-16T10:39:24Z</dcterms:modified>
</cp:coreProperties>
</file>