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85" r:id="rId4"/>
    <p:sldId id="257" r:id="rId5"/>
    <p:sldId id="298" r:id="rId6"/>
    <p:sldId id="284" r:id="rId7"/>
    <p:sldId id="283" r:id="rId8"/>
    <p:sldId id="282" r:id="rId9"/>
    <p:sldId id="258" r:id="rId10"/>
    <p:sldId id="279" r:id="rId11"/>
    <p:sldId id="280" r:id="rId12"/>
    <p:sldId id="281" r:id="rId13"/>
    <p:sldId id="287" r:id="rId14"/>
    <p:sldId id="272" r:id="rId15"/>
    <p:sldId id="264" r:id="rId16"/>
    <p:sldId id="273" r:id="rId17"/>
    <p:sldId id="267" r:id="rId18"/>
    <p:sldId id="268" r:id="rId19"/>
    <p:sldId id="295" r:id="rId20"/>
    <p:sldId id="296" r:id="rId21"/>
    <p:sldId id="297" r:id="rId22"/>
    <p:sldId id="266" r:id="rId23"/>
    <p:sldId id="299" r:id="rId24"/>
    <p:sldId id="288" r:id="rId25"/>
    <p:sldId id="289" r:id="rId26"/>
    <p:sldId id="290" r:id="rId27"/>
    <p:sldId id="278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400C93-69C1-4E33-B5E2-A5FA3E6B5917}">
          <p14:sldIdLst>
            <p14:sldId id="256"/>
            <p14:sldId id="271"/>
            <p14:sldId id="285"/>
            <p14:sldId id="257"/>
            <p14:sldId id="298"/>
            <p14:sldId id="284"/>
            <p14:sldId id="283"/>
            <p14:sldId id="282"/>
            <p14:sldId id="258"/>
            <p14:sldId id="279"/>
            <p14:sldId id="280"/>
            <p14:sldId id="281"/>
            <p14:sldId id="287"/>
            <p14:sldId id="272"/>
            <p14:sldId id="264"/>
            <p14:sldId id="273"/>
            <p14:sldId id="267"/>
            <p14:sldId id="268"/>
            <p14:sldId id="295"/>
            <p14:sldId id="296"/>
            <p14:sldId id="297"/>
            <p14:sldId id="266"/>
            <p14:sldId id="299"/>
            <p14:sldId id="288"/>
            <p14:sldId id="289"/>
            <p14:sldId id="290"/>
            <p14:sldId id="278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619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085A4-E1CF-4643-A5F1-1DE4327573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59BE4-0A18-42C9-A27B-8446AF49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7FF6D-2B60-554E-8EF3-40400311D8A1}" type="slidenum">
              <a:rPr lang="en-GB"/>
              <a:pPr eaLnBrk="1" hangingPunct="1"/>
              <a:t>2</a:t>
            </a:fld>
            <a:endParaRPr lang="en-GB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Font typeface="Arial" charset="0"/>
              <a:buNone/>
            </a:pPr>
            <a:fld id="{8751A4C7-296E-E345-B510-F87F8F2B6106}" type="slidenum">
              <a:rPr lang="en-GB" sz="1100">
                <a:solidFill>
                  <a:srgbClr val="000000"/>
                </a:solidFill>
              </a:rPr>
              <a:pPr algn="r" eaLnBrk="1" hangingPunct="1">
                <a:buFont typeface="Arial" charset="0"/>
                <a:buNone/>
              </a:pPr>
              <a:t>2</a:t>
            </a:fld>
            <a:endParaRPr lang="en-GB" sz="1100">
              <a:solidFill>
                <a:srgbClr val="000000"/>
              </a:solidFill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2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9" y="4343704"/>
            <a:ext cx="5484316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Main memory is organized as an array of contiguous byte-sized cells, starting at address 0; given that, physical addressing is the most natural way for the CPU to use it.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BD95B9-9012-E547-81E8-72EC300C4671}" type="slidenum">
              <a:rPr lang="en-GB"/>
              <a:pPr eaLnBrk="1" hangingPunct="1"/>
              <a:t>8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Font typeface="Arial" charset="0"/>
              <a:buNone/>
            </a:pPr>
            <a:fld id="{1327282C-5870-EC4D-A0D4-A25D62CF7A4E}" type="slidenum">
              <a:rPr lang="en-GB" sz="1100">
                <a:solidFill>
                  <a:srgbClr val="000000"/>
                </a:solidFill>
              </a:rPr>
              <a:pPr algn="r" eaLnBrk="1" hangingPunct="1">
                <a:buFont typeface="Arial" charset="0"/>
                <a:buNone/>
              </a:pPr>
              <a:t>8</a:t>
            </a:fld>
            <a:endParaRPr lang="en-GB" sz="1100">
              <a:solidFill>
                <a:srgbClr val="000000"/>
              </a:solidFill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94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9" y="4343704"/>
            <a:ext cx="5484316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070FE6-9759-4CD3-AABC-E09F7A54FFD3}" type="slidenum">
              <a:rPr lang="en-GB" altLang="en-US"/>
              <a:pPr eaLnBrk="1" hangingPunct="1"/>
              <a:t>26</a:t>
            </a:fld>
            <a:endParaRPr lang="en-GB" altLang="en-US"/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Arial" charset="0"/>
              <a:buNone/>
            </a:pPr>
            <a:fld id="{DDD2F682-329B-4A81-959B-70DB968CC2F8}" type="slidenum">
              <a:rPr lang="en-GB" altLang="en-US" sz="1100">
                <a:solidFill>
                  <a:srgbClr val="000000"/>
                </a:solidFill>
              </a:rPr>
              <a:pPr algn="r" eaLnBrk="1" hangingPunct="1">
                <a:buFont typeface="Arial" charset="0"/>
                <a:buNone/>
              </a:pPr>
              <a:t>26</a:t>
            </a:fld>
            <a:endParaRPr lang="en-GB" altLang="en-US" sz="1100">
              <a:solidFill>
                <a:srgbClr val="000000"/>
              </a:solidFill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9" y="4343704"/>
            <a:ext cx="5484316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FC72-2FAA-5E48-95AD-211F38CA4C3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59C0-330A-4F4D-A361-25661046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50169"/>
            <a:ext cx="5759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Partially Adapted from:</a:t>
            </a:r>
          </a:p>
          <a:p>
            <a:r>
              <a:rPr lang="en-US" sz="900" dirty="0" smtClean="0"/>
              <a:t>© 2004-2007</a:t>
            </a:r>
            <a:r>
              <a:rPr lang="en-US" sz="900" dirty="0"/>
              <a:t> </a:t>
            </a:r>
            <a:r>
              <a:rPr lang="en-US" sz="900" dirty="0" smtClean="0"/>
              <a:t>Ed </a:t>
            </a:r>
            <a:r>
              <a:rPr lang="en-US" sz="900" dirty="0" err="1" smtClean="0"/>
              <a:t>Lazowska</a:t>
            </a:r>
            <a:r>
              <a:rPr lang="en-US" sz="900" dirty="0" smtClean="0"/>
              <a:t>, Hank Levy, Andrea And </a:t>
            </a:r>
            <a:r>
              <a:rPr lang="en-US" sz="900" dirty="0" err="1" smtClean="0"/>
              <a:t>Remzi</a:t>
            </a:r>
            <a:r>
              <a:rPr lang="en-US" sz="900" dirty="0" smtClean="0"/>
              <a:t> </a:t>
            </a:r>
            <a:r>
              <a:rPr lang="en-US" sz="900" dirty="0" err="1" smtClean="0"/>
              <a:t>Arpaci-Dussea</a:t>
            </a:r>
            <a:r>
              <a:rPr lang="en-US" sz="900" dirty="0" smtClean="0"/>
              <a:t>, Michael Swift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436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Each process has its own address space specified with a memory map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mm_struct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Allocated regions of the address space are represented using a </a:t>
            </a:r>
            <a:r>
              <a:rPr lang="en-US" dirty="0" err="1" smtClean="0">
                <a:solidFill>
                  <a:srgbClr val="FF0000"/>
                </a:solidFill>
              </a:rPr>
              <a:t>vm_area_struct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vma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Recall: A process has a sparse address space</a:t>
            </a:r>
          </a:p>
          <a:p>
            <a:endParaRPr lang="en-US" dirty="0"/>
          </a:p>
          <a:p>
            <a:r>
              <a:rPr lang="en-US" dirty="0" smtClean="0"/>
              <a:t>Includes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address (virtual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End </a:t>
            </a:r>
            <a:r>
              <a:rPr lang="en-US" dirty="0"/>
              <a:t>address (first address after </a:t>
            </a:r>
            <a:r>
              <a:rPr lang="en-US" dirty="0" err="1"/>
              <a:t>vma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Memory </a:t>
            </a:r>
            <a:r>
              <a:rPr lang="en-US" dirty="0"/>
              <a:t>regions are page </a:t>
            </a:r>
            <a:r>
              <a:rPr lang="en-US" dirty="0" smtClean="0"/>
              <a:t>aligned</a:t>
            </a:r>
            <a:endParaRPr lang="en-US" dirty="0"/>
          </a:p>
          <a:p>
            <a:pPr lvl="1"/>
            <a:r>
              <a:rPr lang="en-US" dirty="0" smtClean="0"/>
              <a:t>Protection </a:t>
            </a:r>
            <a:r>
              <a:rPr lang="en-US" dirty="0"/>
              <a:t>(read, write, execute, </a:t>
            </a:r>
            <a:r>
              <a:rPr lang="en-US" dirty="0" err="1"/>
              <a:t>etc</a:t>
            </a:r>
            <a:r>
              <a:rPr lang="en-US" dirty="0" smtClean="0"/>
              <a:t>…)</a:t>
            </a:r>
            <a:endParaRPr lang="en-US" dirty="0"/>
          </a:p>
          <a:p>
            <a:pPr lvl="2"/>
            <a:r>
              <a:rPr lang="en-US" dirty="0" smtClean="0"/>
              <a:t>Different </a:t>
            </a:r>
            <a:r>
              <a:rPr lang="en-US" dirty="0"/>
              <a:t>page protections means new </a:t>
            </a:r>
            <a:r>
              <a:rPr lang="en-US" dirty="0" err="1" smtClean="0"/>
              <a:t>vma</a:t>
            </a:r>
            <a:endParaRPr lang="en-US" dirty="0"/>
          </a:p>
          <a:p>
            <a:pPr lvl="1"/>
            <a:r>
              <a:rPr lang="en-US" dirty="0" smtClean="0"/>
              <a:t>Pointer </a:t>
            </a:r>
            <a:r>
              <a:rPr lang="en-US" dirty="0"/>
              <a:t>to file (if one) </a:t>
            </a:r>
            <a:endParaRPr lang="en-US" dirty="0" smtClean="0"/>
          </a:p>
          <a:p>
            <a:pPr lvl="1"/>
            <a:r>
              <a:rPr lang="en-US" dirty="0" smtClean="0"/>
              <a:t>References to memory backing the region</a:t>
            </a:r>
            <a:endParaRPr lang="en-US" dirty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bookkeeping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36" y="2178844"/>
            <a:ext cx="77599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2036" y="1491972"/>
            <a:ext cx="724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Linked list of memory regions assigned to valid virtual addresses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5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>
            <a:normAutofit/>
          </a:bodyPr>
          <a:lstStyle/>
          <a:p>
            <a:r>
              <a:rPr lang="en-US" dirty="0" smtClean="0"/>
              <a:t>Each region has a specific use</a:t>
            </a:r>
          </a:p>
          <a:p>
            <a:pPr lvl="1"/>
            <a:r>
              <a:rPr lang="en-US" dirty="0" smtClean="0"/>
              <a:t>Loaded executable segments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Memory mapped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Modifying the memory map yourself</a:t>
            </a:r>
          </a:p>
          <a:p>
            <a:pPr lvl="1"/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*start,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length,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offset); </a:t>
            </a:r>
          </a:p>
          <a:p>
            <a:pPr lvl="1"/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*start,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length);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the 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OS must translate the memory map to a hardware configuration</a:t>
            </a:r>
          </a:p>
          <a:p>
            <a:pPr lvl="1"/>
            <a:r>
              <a:rPr lang="en-US" sz="2000" dirty="0" smtClean="0"/>
              <a:t>Policy that the CPU can enforce</a:t>
            </a:r>
          </a:p>
          <a:p>
            <a:endParaRPr lang="en-US" sz="2400" dirty="0" smtClean="0"/>
          </a:p>
          <a:p>
            <a:r>
              <a:rPr lang="en-US" sz="2400" dirty="0" smtClean="0"/>
              <a:t>Two main hardware techniques for doing this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Segmentation</a:t>
            </a:r>
          </a:p>
          <a:p>
            <a:pPr lvl="2"/>
            <a:r>
              <a:rPr lang="en-US" sz="1800" dirty="0" smtClean="0"/>
              <a:t>Each region is stored as a single entity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Paging</a:t>
            </a:r>
          </a:p>
          <a:p>
            <a:pPr lvl="2"/>
            <a:r>
              <a:rPr lang="en-US" sz="1800" dirty="0" smtClean="0"/>
              <a:t>Regions are broken into fixed sized memory units (pages)</a:t>
            </a:r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1293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0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Segmentation </a:t>
            </a:r>
            <a:r>
              <a:rPr lang="en-US" dirty="0">
                <a:solidFill>
                  <a:srgbClr val="0000FF"/>
                </a:solidFill>
              </a:rPr>
              <a:t>partitions memory into logical units </a:t>
            </a:r>
          </a:p>
          <a:p>
            <a:pPr lvl="1"/>
            <a:r>
              <a:rPr lang="en-US" dirty="0" smtClean="0"/>
              <a:t>stack</a:t>
            </a:r>
            <a:r>
              <a:rPr lang="en-US" dirty="0"/>
              <a:t>, code, heap, ..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on </a:t>
            </a:r>
            <a:r>
              <a:rPr lang="en-US" dirty="0"/>
              <a:t>a segmented machine, a VA is &lt;segment #, offset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n-US" dirty="0" smtClean="0"/>
              <a:t>segments </a:t>
            </a:r>
            <a:r>
              <a:rPr lang="en-US" dirty="0"/>
              <a:t>are units of memory, from the user’s perspective </a:t>
            </a:r>
            <a:endParaRPr lang="en-US" dirty="0" smtClean="0"/>
          </a:p>
          <a:p>
            <a:pPr lvl="1"/>
            <a:r>
              <a:rPr lang="en-US" dirty="0" smtClean="0"/>
              <a:t>segmentation </a:t>
            </a:r>
            <a:r>
              <a:rPr lang="en-US" dirty="0"/>
              <a:t>= many segments/process </a:t>
            </a:r>
          </a:p>
          <a:p>
            <a:endParaRPr lang="en-US" dirty="0" smtClean="0"/>
          </a:p>
          <a:p>
            <a:r>
              <a:rPr lang="en-US" dirty="0" smtClean="0"/>
              <a:t>Segments</a:t>
            </a:r>
          </a:p>
          <a:p>
            <a:pPr lvl="1"/>
            <a:r>
              <a:rPr lang="en-US" dirty="0" smtClean="0"/>
              <a:t>Regions of contiguous memory</a:t>
            </a:r>
          </a:p>
          <a:p>
            <a:pPr lvl="1"/>
            <a:r>
              <a:rPr lang="en-US" dirty="0" smtClean="0"/>
              <a:t>Defined by:</a:t>
            </a:r>
          </a:p>
          <a:p>
            <a:pPr lvl="2"/>
            <a:r>
              <a:rPr lang="en-US" dirty="0" smtClean="0"/>
              <a:t>Base address – Physical Start address of the segment</a:t>
            </a:r>
          </a:p>
          <a:p>
            <a:pPr lvl="2"/>
            <a:r>
              <a:rPr lang="en-US" dirty="0" smtClean="0"/>
              <a:t>Limit – Size of the segment (Maximum value of virtual address)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Hardware support: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multiple </a:t>
            </a:r>
            <a:r>
              <a:rPr lang="en-US" dirty="0"/>
              <a:t>base/limit pairs, one per segment </a:t>
            </a:r>
          </a:p>
          <a:p>
            <a:pPr lvl="2"/>
            <a:r>
              <a:rPr lang="en-US" dirty="0" smtClean="0"/>
              <a:t>stored </a:t>
            </a:r>
            <a:r>
              <a:rPr lang="en-US" dirty="0"/>
              <a:t>in a segment </a:t>
            </a:r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dirty="0" smtClean="0"/>
              <a:t>segments </a:t>
            </a:r>
            <a:r>
              <a:rPr lang="en-US" dirty="0"/>
              <a:t>named by segment #, used as index into 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5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41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Divide address space into logical segments</a:t>
            </a:r>
          </a:p>
          <a:p>
            <a:pPr lvl="1"/>
            <a:r>
              <a:rPr lang="en-US" dirty="0" smtClean="0"/>
              <a:t>Each logical segment can be in separate part of physical memory</a:t>
            </a:r>
          </a:p>
          <a:p>
            <a:pPr lvl="1"/>
            <a:r>
              <a:rPr lang="en-US" dirty="0" smtClean="0"/>
              <a:t>Separate base and limit for each segment (+ protection bits)</a:t>
            </a:r>
          </a:p>
          <a:p>
            <a:pPr lvl="2"/>
            <a:r>
              <a:rPr lang="en-US" dirty="0" smtClean="0"/>
              <a:t>Read and write bits for each segment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How to designate segment?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part of logical address</a:t>
            </a:r>
          </a:p>
          <a:p>
            <a:pPr lvl="2"/>
            <a:r>
              <a:rPr lang="en-US" dirty="0" smtClean="0"/>
              <a:t>Top bits of logical address select segment</a:t>
            </a:r>
          </a:p>
          <a:p>
            <a:pPr lvl="2"/>
            <a:r>
              <a:rPr lang="en-US" dirty="0" smtClean="0"/>
              <a:t>Low bits of logical address select offset within segment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Implicitly by type of memory reference</a:t>
            </a:r>
          </a:p>
          <a:p>
            <a:pPr lvl="2"/>
            <a:r>
              <a:rPr lang="en-US" dirty="0" smtClean="0"/>
              <a:t>Code vs. Data segments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Special registers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lookups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7" y="1691216"/>
            <a:ext cx="7723716" cy="4841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917" y="1321884"/>
            <a:ext cx="8125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Segment Table: Base and limit for every segment in process</a:t>
            </a:r>
          </a:p>
        </p:txBody>
      </p:sp>
    </p:spTree>
    <p:extLst>
      <p:ext uri="{BB962C8B-B14F-4D97-AF65-F5344CB8AC3E}">
        <p14:creationId xmlns:p14="http://schemas.microsoft.com/office/powerpoint/2010/main" val="327958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 = Code Segment</a:t>
            </a:r>
          </a:p>
          <a:p>
            <a:r>
              <a:rPr lang="en-US" dirty="0" smtClean="0"/>
              <a:t>DS = Data Segment</a:t>
            </a:r>
          </a:p>
          <a:p>
            <a:r>
              <a:rPr lang="en-US" dirty="0" smtClean="0"/>
              <a:t>SS = Stack Segment</a:t>
            </a:r>
          </a:p>
          <a:p>
            <a:r>
              <a:rPr lang="en-US" dirty="0" smtClean="0"/>
              <a:t>ES, FS, GS = Auxiliary segments</a:t>
            </a:r>
          </a:p>
          <a:p>
            <a:pPr lvl="1"/>
            <a:r>
              <a:rPr lang="en-US" dirty="0" smtClean="0"/>
              <a:t>Explicit or implicitly specified by instructions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Accessed via special registers</a:t>
            </a:r>
          </a:p>
          <a:p>
            <a:pPr lvl="1"/>
            <a:r>
              <a:rPr lang="en-US" dirty="0" smtClean="0"/>
              <a:t>16 bit “Selectors”</a:t>
            </a:r>
          </a:p>
          <a:p>
            <a:pPr lvl="1"/>
            <a:r>
              <a:rPr lang="en-US" dirty="0" smtClean="0"/>
              <a:t>Identify the segment to the hardware MMU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Functionality depends on CPU operating mode</a:t>
            </a:r>
          </a:p>
        </p:txBody>
      </p:sp>
    </p:spTree>
    <p:extLst>
      <p:ext uri="{BB962C8B-B14F-4D97-AF65-F5344CB8AC3E}">
        <p14:creationId xmlns:p14="http://schemas.microsoft.com/office/powerpoint/2010/main" val="15084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 (32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Segment information stored as a table</a:t>
            </a:r>
          </a:p>
          <a:p>
            <a:pPr lvl="1"/>
            <a:r>
              <a:rPr lang="en-US" dirty="0" smtClean="0"/>
              <a:t>GDT (Global </a:t>
            </a:r>
            <a:r>
              <a:rPr lang="en-US" dirty="0"/>
              <a:t>D</a:t>
            </a:r>
            <a:r>
              <a:rPr lang="en-US" dirty="0" smtClean="0"/>
              <a:t>escriptor Table)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Where is the GDT?</a:t>
            </a:r>
          </a:p>
          <a:p>
            <a:pPr lvl="1"/>
            <a:r>
              <a:rPr lang="en-US" dirty="0" smtClean="0"/>
              <a:t>Array of segment descriptions (base, limit, flags)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Segment registers now indicate array index</a:t>
            </a:r>
          </a:p>
          <a:p>
            <a:pPr lvl="1"/>
            <a:r>
              <a:rPr lang="en-US" dirty="0" smtClean="0"/>
              <a:t>Segment registers select segment descriptor</a:t>
            </a:r>
          </a:p>
          <a:p>
            <a:pPr lvl="2"/>
            <a:r>
              <a:rPr lang="en-US" dirty="0" smtClean="0"/>
              <a:t>E.g. CS points to Code Segment descriptor in GDT </a:t>
            </a:r>
          </a:p>
          <a:p>
            <a:pPr lvl="1"/>
            <a:r>
              <a:rPr lang="en-US" dirty="0" smtClean="0"/>
              <a:t>Registers are 16 bits</a:t>
            </a:r>
          </a:p>
        </p:txBody>
      </p:sp>
    </p:spTree>
    <p:extLst>
      <p:ext uri="{BB962C8B-B14F-4D97-AF65-F5344CB8AC3E}">
        <p14:creationId xmlns:p14="http://schemas.microsoft.com/office/powerpoint/2010/main" val="6729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address calculation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3" y="1770710"/>
            <a:ext cx="7920664" cy="468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5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1600">
                <a:solidFill>
                  <a:srgbClr val="0000FF"/>
                </a:solidFill>
                <a:latin typeface="Arial" charset="0"/>
              </a:rPr>
              <a:t>Main memory </a:t>
            </a:r>
            <a:r>
              <a:rPr lang="en-GB" sz="1600">
                <a:latin typeface="Arial" charset="0"/>
              </a:rPr>
              <a:t>- An array of M contiguous byte-sized cells, each with a unique physical address</a:t>
            </a:r>
            <a:endParaRPr lang="en-GB" sz="1400">
              <a:latin typeface="Arial" charset="0"/>
            </a:endParaRPr>
          </a:p>
          <a:p>
            <a:pPr eaLnBrk="1" hangingPunct="1"/>
            <a:r>
              <a:rPr lang="en-GB" sz="1600">
                <a:solidFill>
                  <a:srgbClr val="FF0000"/>
                </a:solidFill>
                <a:latin typeface="Arial" charset="0"/>
              </a:rPr>
              <a:t>Physical addressing</a:t>
            </a:r>
          </a:p>
          <a:p>
            <a:pPr lvl="1" eaLnBrk="1" hangingPunct="1"/>
            <a:r>
              <a:rPr lang="en-GB" sz="1400">
                <a:latin typeface="Arial" charset="0"/>
              </a:rPr>
              <a:t>Most natural way to access it – Addresses generated by the CPU correspond to bytes in it</a:t>
            </a:r>
            <a:endParaRPr lang="en-GB" sz="1800">
              <a:latin typeface="Arial" charset="0"/>
            </a:endParaRPr>
          </a:p>
          <a:p>
            <a:pPr lvl="1" eaLnBrk="1" hangingPunct="1"/>
            <a:r>
              <a:rPr lang="en-GB" sz="1400">
                <a:latin typeface="Arial" charset="0"/>
              </a:rPr>
              <a:t>Used in simple systems like early PCs and embedded microcontrollers (e.g. cars and elevators)</a:t>
            </a:r>
          </a:p>
          <a:p>
            <a:pPr eaLnBrk="1" hangingPunct="1"/>
            <a:endParaRPr lang="en-US" sz="1600">
              <a:latin typeface="Calibri" charset="0"/>
            </a:endParaRPr>
          </a:p>
        </p:txBody>
      </p:sp>
      <p:sp>
        <p:nvSpPr>
          <p:cNvPr id="55299" name="Title 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 system with physical addressing</a:t>
            </a:r>
          </a:p>
        </p:txBody>
      </p:sp>
      <p:sp>
        <p:nvSpPr>
          <p:cNvPr id="55300" name="Text Box 1"/>
          <p:cNvSpPr txBox="1">
            <a:spLocks noChangeArrowheads="1"/>
          </p:cNvSpPr>
          <p:nvPr/>
        </p:nvSpPr>
        <p:spPr bwMode="auto">
          <a:xfrm>
            <a:off x="685800" y="130175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3366"/>
              </a:buClr>
              <a:buFont typeface="Tahoma" charset="0"/>
              <a:buNone/>
            </a:pPr>
            <a:endParaRPr lang="en-GB" sz="3200">
              <a:solidFill>
                <a:srgbClr val="003366"/>
              </a:solidFill>
              <a:latin typeface="Tahoma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8691563" y="6400800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FFFFFF"/>
              </a:buClr>
              <a:buFont typeface="Arial" charset="0"/>
              <a:buNone/>
            </a:pPr>
            <a:fld id="{D5CE99E6-1BF6-5E47-A01B-906495828545}" type="slidenum">
              <a:rPr lang="en-GB" sz="1400">
                <a:solidFill>
                  <a:srgbClr val="FFFFFF"/>
                </a:solidFill>
              </a:rPr>
              <a:pPr algn="ctr" eaLnBrk="1" hangingPunct="1">
                <a:spcBef>
                  <a:spcPts val="875"/>
                </a:spcBef>
                <a:buClr>
                  <a:srgbClr val="FFFFFF"/>
                </a:buClr>
                <a:buFont typeface="Arial" charset="0"/>
                <a:buNone/>
              </a:pPr>
              <a:t>2</a:t>
            </a:fld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68" name="Text Box 402"/>
          <p:cNvSpPr txBox="1">
            <a:spLocks noChangeArrowheads="1"/>
          </p:cNvSpPr>
          <p:nvPr/>
        </p:nvSpPr>
        <p:spPr bwMode="auto">
          <a:xfrm>
            <a:off x="5964238" y="3357563"/>
            <a:ext cx="142716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69" name="Line 403"/>
          <p:cNvSpPr>
            <a:spLocks noChangeShapeType="1"/>
          </p:cNvSpPr>
          <p:nvPr/>
        </p:nvSpPr>
        <p:spPr bwMode="auto">
          <a:xfrm flipV="1">
            <a:off x="3200400" y="442436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71" name="Rectangle 408"/>
          <p:cNvSpPr>
            <a:spLocks noChangeArrowheads="1"/>
          </p:cNvSpPr>
          <p:nvPr/>
        </p:nvSpPr>
        <p:spPr bwMode="auto">
          <a:xfrm>
            <a:off x="2133600" y="4119563"/>
            <a:ext cx="1066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ea typeface="+mn-ea"/>
              </a:rPr>
              <a:t>CPU</a:t>
            </a:r>
          </a:p>
        </p:txBody>
      </p: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2743200" y="4652963"/>
            <a:ext cx="3733800" cy="1835150"/>
            <a:chOff x="2819400" y="4424559"/>
            <a:chExt cx="3733800" cy="1835150"/>
          </a:xfrm>
        </p:grpSpPr>
        <p:sp>
          <p:nvSpPr>
            <p:cNvPr id="72" name="Line 409"/>
            <p:cNvSpPr>
              <a:spLocks noChangeShapeType="1"/>
            </p:cNvSpPr>
            <p:nvPr/>
          </p:nvSpPr>
          <p:spPr bwMode="auto">
            <a:xfrm flipV="1">
              <a:off x="6096000" y="4653159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73" name="Line 410"/>
            <p:cNvSpPr>
              <a:spLocks noChangeShapeType="1"/>
            </p:cNvSpPr>
            <p:nvPr/>
          </p:nvSpPr>
          <p:spPr bwMode="auto">
            <a:xfrm>
              <a:off x="6553200" y="4653159"/>
              <a:ext cx="0" cy="1606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74" name="Line 411"/>
            <p:cNvSpPr>
              <a:spLocks noChangeShapeType="1"/>
            </p:cNvSpPr>
            <p:nvPr/>
          </p:nvSpPr>
          <p:spPr bwMode="auto">
            <a:xfrm flipH="1">
              <a:off x="2819400" y="6259709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75" name="Line 412"/>
            <p:cNvSpPr>
              <a:spLocks noChangeShapeType="1"/>
            </p:cNvSpPr>
            <p:nvPr/>
          </p:nvSpPr>
          <p:spPr bwMode="auto">
            <a:xfrm flipV="1">
              <a:off x="2819400" y="4424559"/>
              <a:ext cx="0" cy="1835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3424238" y="3627438"/>
            <a:ext cx="1003300" cy="1166812"/>
            <a:chOff x="3500438" y="3398294"/>
            <a:chExt cx="1003801" cy="1167356"/>
          </a:xfrm>
        </p:grpSpPr>
        <p:sp>
          <p:nvSpPr>
            <p:cNvPr id="70" name="Text Box 407"/>
            <p:cNvSpPr txBox="1">
              <a:spLocks noChangeArrowheads="1"/>
            </p:cNvSpPr>
            <p:nvPr/>
          </p:nvSpPr>
          <p:spPr bwMode="auto">
            <a:xfrm>
              <a:off x="3500438" y="3398294"/>
              <a:ext cx="1003801" cy="7575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+mn-ea"/>
                </a:rPr>
                <a:t>Physical </a:t>
              </a: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+mn-ea"/>
                </a:rPr>
                <a:t>address</a:t>
              </a: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+mn-ea"/>
                </a:rPr>
                <a:t>(PA)</a:t>
              </a:r>
            </a:p>
          </p:txBody>
        </p:sp>
        <p:sp>
          <p:nvSpPr>
            <p:cNvPr id="91" name="Text Box 430"/>
            <p:cNvSpPr txBox="1">
              <a:spLocks noChangeArrowheads="1"/>
            </p:cNvSpPr>
            <p:nvPr/>
          </p:nvSpPr>
          <p:spPr bwMode="auto">
            <a:xfrm>
              <a:off x="3811743" y="4251178"/>
              <a:ext cx="298599" cy="314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  <a:ea typeface="+mn-ea"/>
                </a:rPr>
                <a:t>4</a:t>
              </a:r>
            </a:p>
          </p:txBody>
        </p:sp>
      </p:grpSp>
      <p:sp>
        <p:nvSpPr>
          <p:cNvPr id="92" name="AutoShape 431"/>
          <p:cNvSpPr>
            <a:spLocks/>
          </p:cNvSpPr>
          <p:nvPr/>
        </p:nvSpPr>
        <p:spPr bwMode="auto">
          <a:xfrm>
            <a:off x="5867400" y="4424363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93" name="Text Box 432"/>
          <p:cNvSpPr txBox="1">
            <a:spLocks noChangeArrowheads="1"/>
          </p:cNvSpPr>
          <p:nvPr/>
        </p:nvSpPr>
        <p:spPr bwMode="auto">
          <a:xfrm>
            <a:off x="4114800" y="6467475"/>
            <a:ext cx="1119188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</a:rPr>
              <a:t>Data word</a:t>
            </a:r>
          </a:p>
        </p:txBody>
      </p:sp>
      <p:grpSp>
        <p:nvGrpSpPr>
          <p:cNvPr id="55309" name="Group 108"/>
          <p:cNvGrpSpPr>
            <a:grpSpLocks/>
          </p:cNvGrpSpPr>
          <p:nvPr/>
        </p:nvGrpSpPr>
        <p:grpSpPr bwMode="auto">
          <a:xfrm>
            <a:off x="4267200" y="3505200"/>
            <a:ext cx="1600200" cy="2832100"/>
            <a:chOff x="4343400" y="3276797"/>
            <a:chExt cx="1600200" cy="2832317"/>
          </a:xfrm>
        </p:grpSpPr>
        <p:sp>
          <p:nvSpPr>
            <p:cNvPr id="64" name="Rectangle 397"/>
            <p:cNvSpPr>
              <a:spLocks noChangeArrowheads="1"/>
            </p:cNvSpPr>
            <p:nvPr/>
          </p:nvSpPr>
          <p:spPr bwMode="auto">
            <a:xfrm>
              <a:off x="4953000" y="5845569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65" name="Text Box 399"/>
            <p:cNvSpPr txBox="1">
              <a:spLocks noChangeArrowheads="1"/>
            </p:cNvSpPr>
            <p:nvPr/>
          </p:nvSpPr>
          <p:spPr bwMode="auto">
            <a:xfrm>
              <a:off x="4648200" y="3276797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0:</a:t>
              </a:r>
            </a:p>
          </p:txBody>
        </p:sp>
        <p:sp>
          <p:nvSpPr>
            <p:cNvPr id="66" name="Text Box 400"/>
            <p:cNvSpPr txBox="1">
              <a:spLocks noChangeArrowheads="1"/>
            </p:cNvSpPr>
            <p:nvPr/>
          </p:nvSpPr>
          <p:spPr bwMode="auto">
            <a:xfrm>
              <a:off x="4648200" y="3505415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1:</a:t>
              </a:r>
            </a:p>
          </p:txBody>
        </p:sp>
        <p:sp>
          <p:nvSpPr>
            <p:cNvPr id="67" name="Text Box 401"/>
            <p:cNvSpPr txBox="1">
              <a:spLocks noChangeArrowheads="1"/>
            </p:cNvSpPr>
            <p:nvPr/>
          </p:nvSpPr>
          <p:spPr bwMode="auto">
            <a:xfrm>
              <a:off x="4343400" y="5797940"/>
              <a:ext cx="65246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M -1:</a:t>
              </a:r>
            </a:p>
          </p:txBody>
        </p:sp>
        <p:sp>
          <p:nvSpPr>
            <p:cNvPr id="76" name="Text Box 414"/>
            <p:cNvSpPr txBox="1">
              <a:spLocks noChangeArrowheads="1"/>
            </p:cNvSpPr>
            <p:nvPr/>
          </p:nvSpPr>
          <p:spPr bwMode="auto">
            <a:xfrm>
              <a:off x="4648200" y="3734032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2:</a:t>
              </a:r>
            </a:p>
          </p:txBody>
        </p:sp>
        <p:sp>
          <p:nvSpPr>
            <p:cNvPr id="77" name="Text Box 415"/>
            <p:cNvSpPr txBox="1">
              <a:spLocks noChangeArrowheads="1"/>
            </p:cNvSpPr>
            <p:nvPr/>
          </p:nvSpPr>
          <p:spPr bwMode="auto">
            <a:xfrm>
              <a:off x="4648200" y="3962650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3:</a:t>
              </a:r>
            </a:p>
          </p:txBody>
        </p:sp>
        <p:sp>
          <p:nvSpPr>
            <p:cNvPr id="78" name="Rectangle 416"/>
            <p:cNvSpPr>
              <a:spLocks noChangeArrowheads="1"/>
            </p:cNvSpPr>
            <p:nvPr/>
          </p:nvSpPr>
          <p:spPr bwMode="auto">
            <a:xfrm>
              <a:off x="4953000" y="3281560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79" name="Rectangle 417"/>
            <p:cNvSpPr>
              <a:spLocks noChangeArrowheads="1"/>
            </p:cNvSpPr>
            <p:nvPr/>
          </p:nvSpPr>
          <p:spPr bwMode="auto">
            <a:xfrm>
              <a:off x="4953000" y="3510178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0" name="Rectangle 418"/>
            <p:cNvSpPr>
              <a:spLocks noChangeArrowheads="1"/>
            </p:cNvSpPr>
            <p:nvPr/>
          </p:nvSpPr>
          <p:spPr bwMode="auto">
            <a:xfrm>
              <a:off x="4953000" y="3738795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1" name="Rectangle 419"/>
            <p:cNvSpPr>
              <a:spLocks noChangeArrowheads="1"/>
            </p:cNvSpPr>
            <p:nvPr/>
          </p:nvSpPr>
          <p:spPr bwMode="auto">
            <a:xfrm>
              <a:off x="4953000" y="3967413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4" name="Text Box 422"/>
            <p:cNvSpPr txBox="1">
              <a:spLocks noChangeArrowheads="1"/>
            </p:cNvSpPr>
            <p:nvPr/>
          </p:nvSpPr>
          <p:spPr bwMode="auto">
            <a:xfrm>
              <a:off x="4648200" y="4191267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4:</a:t>
              </a:r>
            </a:p>
          </p:txBody>
        </p:sp>
        <p:sp>
          <p:nvSpPr>
            <p:cNvPr id="85" name="Text Box 423"/>
            <p:cNvSpPr txBox="1">
              <a:spLocks noChangeArrowheads="1"/>
            </p:cNvSpPr>
            <p:nvPr/>
          </p:nvSpPr>
          <p:spPr bwMode="auto">
            <a:xfrm>
              <a:off x="4648200" y="4419885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5:</a:t>
              </a:r>
            </a:p>
          </p:txBody>
        </p:sp>
        <p:sp>
          <p:nvSpPr>
            <p:cNvPr id="88" name="Text Box 426"/>
            <p:cNvSpPr txBox="1">
              <a:spLocks noChangeArrowheads="1"/>
            </p:cNvSpPr>
            <p:nvPr/>
          </p:nvSpPr>
          <p:spPr bwMode="auto">
            <a:xfrm>
              <a:off x="4648200" y="4648502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6:</a:t>
              </a:r>
            </a:p>
          </p:txBody>
        </p:sp>
        <p:sp>
          <p:nvSpPr>
            <p:cNvPr id="89" name="Text Box 427"/>
            <p:cNvSpPr txBox="1">
              <a:spLocks noChangeArrowheads="1"/>
            </p:cNvSpPr>
            <p:nvPr/>
          </p:nvSpPr>
          <p:spPr bwMode="auto">
            <a:xfrm>
              <a:off x="4648200" y="4877120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7:</a:t>
              </a:r>
            </a:p>
          </p:txBody>
        </p:sp>
        <p:sp>
          <p:nvSpPr>
            <p:cNvPr id="90" name="Rectangle 428"/>
            <p:cNvSpPr>
              <a:spLocks noChangeArrowheads="1"/>
            </p:cNvSpPr>
            <p:nvPr/>
          </p:nvSpPr>
          <p:spPr bwMode="auto">
            <a:xfrm>
              <a:off x="4953000" y="5621715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94" name="Rectangle 435"/>
            <p:cNvSpPr>
              <a:spLocks noChangeArrowheads="1"/>
            </p:cNvSpPr>
            <p:nvPr/>
          </p:nvSpPr>
          <p:spPr bwMode="auto">
            <a:xfrm>
              <a:off x="4953000" y="5116851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95" name="Text Box 436"/>
            <p:cNvSpPr txBox="1">
              <a:spLocks noChangeArrowheads="1"/>
            </p:cNvSpPr>
            <p:nvPr/>
          </p:nvSpPr>
          <p:spPr bwMode="auto">
            <a:xfrm>
              <a:off x="4648200" y="5112088"/>
              <a:ext cx="354013" cy="311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1600">
                  <a:latin typeface="+mn-lt"/>
                  <a:ea typeface="+mn-ea"/>
                </a:rPr>
                <a:t>8:</a:t>
              </a:r>
            </a:p>
          </p:txBody>
        </p:sp>
        <p:sp>
          <p:nvSpPr>
            <p:cNvPr id="96" name="Rectangle 437"/>
            <p:cNvSpPr>
              <a:spLocks noChangeArrowheads="1"/>
            </p:cNvSpPr>
            <p:nvPr/>
          </p:nvSpPr>
          <p:spPr bwMode="auto">
            <a:xfrm>
              <a:off x="5029200" y="5345468"/>
              <a:ext cx="914400" cy="2286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wrap="none" lIns="90487" tIns="44450" rIns="90487" bIns="44450" anchor="ctr"/>
            <a:lstStyle/>
            <a:p>
              <a:pPr>
                <a:defRPr/>
              </a:pPr>
              <a:r>
                <a:rPr lang="en-US" sz="1200">
                  <a:latin typeface="+mn-lt"/>
                  <a:ea typeface="+mn-ea"/>
                </a:rPr>
                <a:t>...</a:t>
              </a:r>
            </a:p>
          </p:txBody>
        </p:sp>
        <p:sp>
          <p:nvSpPr>
            <p:cNvPr id="104" name="Rectangle 416"/>
            <p:cNvSpPr>
              <a:spLocks noChangeArrowheads="1"/>
            </p:cNvSpPr>
            <p:nvPr/>
          </p:nvSpPr>
          <p:spPr bwMode="auto">
            <a:xfrm>
              <a:off x="4953000" y="4191267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105" name="Rectangle 417"/>
            <p:cNvSpPr>
              <a:spLocks noChangeArrowheads="1"/>
            </p:cNvSpPr>
            <p:nvPr/>
          </p:nvSpPr>
          <p:spPr bwMode="auto">
            <a:xfrm>
              <a:off x="4953000" y="4419885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106" name="Rectangle 418"/>
            <p:cNvSpPr>
              <a:spLocks noChangeArrowheads="1"/>
            </p:cNvSpPr>
            <p:nvPr/>
          </p:nvSpPr>
          <p:spPr bwMode="auto">
            <a:xfrm>
              <a:off x="4953000" y="4648502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107" name="Rectangle 419"/>
            <p:cNvSpPr>
              <a:spLocks noChangeArrowheads="1"/>
            </p:cNvSpPr>
            <p:nvPr/>
          </p:nvSpPr>
          <p:spPr bwMode="auto">
            <a:xfrm>
              <a:off x="4953000" y="4877120"/>
              <a:ext cx="914400" cy="2286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</p:grp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4876800" y="4424363"/>
            <a:ext cx="914400" cy="914400"/>
            <a:chOff x="7315200" y="4195959"/>
            <a:chExt cx="914400" cy="914400"/>
          </a:xfrm>
        </p:grpSpPr>
        <p:sp>
          <p:nvSpPr>
            <p:cNvPr id="86" name="Rectangle 424"/>
            <p:cNvSpPr>
              <a:spLocks noChangeArrowheads="1"/>
            </p:cNvSpPr>
            <p:nvPr/>
          </p:nvSpPr>
          <p:spPr bwMode="auto">
            <a:xfrm>
              <a:off x="7315200" y="4653159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2" name="Rectangle 420"/>
            <p:cNvSpPr>
              <a:spLocks noChangeArrowheads="1"/>
            </p:cNvSpPr>
            <p:nvPr/>
          </p:nvSpPr>
          <p:spPr bwMode="auto">
            <a:xfrm>
              <a:off x="7315200" y="4195959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3" name="Rectangle 421"/>
            <p:cNvSpPr>
              <a:spLocks noChangeArrowheads="1"/>
            </p:cNvSpPr>
            <p:nvPr/>
          </p:nvSpPr>
          <p:spPr bwMode="auto">
            <a:xfrm>
              <a:off x="7315200" y="4424559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7" name="Rectangle 425"/>
            <p:cNvSpPr>
              <a:spLocks noChangeArrowheads="1"/>
            </p:cNvSpPr>
            <p:nvPr/>
          </p:nvSpPr>
          <p:spPr bwMode="auto">
            <a:xfrm>
              <a:off x="7315200" y="4881759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270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descriptors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8" y="1567984"/>
            <a:ext cx="7850155" cy="504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6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Registers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85874"/>
            <a:ext cx="8263714" cy="247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57" y="1417638"/>
            <a:ext cx="6878332" cy="305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37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45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 smtClean="0"/>
              <a:t>Supports dynamic relocation of address spaces</a:t>
            </a:r>
          </a:p>
          <a:p>
            <a:pPr lvl="1"/>
            <a:r>
              <a:rPr lang="en-US" dirty="0" smtClean="0"/>
              <a:t>Supports protection across multiple address spaces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Cheap: </a:t>
            </a:r>
            <a:r>
              <a:rPr lang="en-US" dirty="0" smtClean="0"/>
              <a:t>Few registers and little logic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Fast: </a:t>
            </a:r>
            <a:r>
              <a:rPr lang="en-US" dirty="0" smtClean="0"/>
              <a:t>Add and Compare is easy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Disadvantages</a:t>
            </a:r>
          </a:p>
          <a:p>
            <a:pPr lvl="1"/>
            <a:r>
              <a:rPr lang="en-US" dirty="0" smtClean="0"/>
              <a:t>Each process must be allocated contiguously in real memory</a:t>
            </a:r>
          </a:p>
          <a:p>
            <a:pPr lvl="2"/>
            <a:r>
              <a:rPr lang="en-US" dirty="0" smtClean="0"/>
              <a:t>Fragmentation: Cannot allocate a new process</a:t>
            </a:r>
          </a:p>
          <a:p>
            <a:pPr lvl="1"/>
            <a:r>
              <a:rPr lang="en-US" dirty="0" smtClean="0"/>
              <a:t>Must allocate memory that may not be used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Sharing: Cannot share limited memory regions</a:t>
            </a:r>
          </a:p>
        </p:txBody>
      </p:sp>
    </p:spTree>
    <p:extLst>
      <p:ext uri="{BB962C8B-B14F-4D97-AF65-F5344CB8AC3E}">
        <p14:creationId xmlns:p14="http://schemas.microsoft.com/office/powerpoint/2010/main" val="3056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Break memory up into fixed sized chunks</a:t>
            </a:r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Fast to allocate and free</a:t>
            </a:r>
          </a:p>
          <a:p>
            <a:pPr eaLnBrk="1" hangingPunct="1"/>
            <a:r>
              <a:rPr lang="en-US" altLang="en-US" sz="2800" smtClean="0"/>
              <a:t>Easier to translate, less translations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>
                <a:solidFill>
                  <a:srgbClr val="FF0000"/>
                </a:solidFill>
              </a:rPr>
              <a:t>Mostly 4KB, but not always</a:t>
            </a:r>
          </a:p>
          <a:p>
            <a:pPr lvl="1" eaLnBrk="1" hangingPunct="1"/>
            <a:r>
              <a:rPr lang="en-US" altLang="en-US" sz="2400" smtClean="0"/>
              <a:t>32 bit x86 supports 4KB and 4MB </a:t>
            </a:r>
          </a:p>
          <a:p>
            <a:pPr lvl="1" eaLnBrk="1" hangingPunct="1"/>
            <a:r>
              <a:rPr lang="en-US" altLang="en-US" sz="2400" smtClean="0"/>
              <a:t>64 bit x86 supports 4KB, 2MB and 1GB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51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Paging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Translating virtual addresses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virtual address has two parts: virtual page number &amp; offset</a:t>
            </a:r>
          </a:p>
          <a:p>
            <a:pPr lvl="1"/>
            <a:r>
              <a:rPr lang="en-US" sz="2400" dirty="0" smtClean="0"/>
              <a:t>virtual </a:t>
            </a:r>
            <a:r>
              <a:rPr lang="en-US" sz="2400" dirty="0"/>
              <a:t>page number (VPN) is index into a page table</a:t>
            </a:r>
          </a:p>
          <a:p>
            <a:pPr lvl="1"/>
            <a:r>
              <a:rPr lang="en-US" sz="2400" dirty="0" smtClean="0"/>
              <a:t>page </a:t>
            </a:r>
            <a:r>
              <a:rPr lang="en-US" sz="2400" dirty="0"/>
              <a:t>table entry contains page frame number (PFN)</a:t>
            </a:r>
          </a:p>
          <a:p>
            <a:pPr lvl="1"/>
            <a:r>
              <a:rPr lang="en-US" sz="2400" dirty="0" smtClean="0"/>
              <a:t>physical </a:t>
            </a:r>
            <a:r>
              <a:rPr lang="en-US" sz="2400" dirty="0"/>
              <a:t>address is PFN::</a:t>
            </a:r>
            <a:r>
              <a:rPr lang="en-US" sz="2400" dirty="0" smtClean="0"/>
              <a:t>offset</a:t>
            </a:r>
          </a:p>
          <a:p>
            <a:pPr lvl="1"/>
            <a:endParaRPr lang="en-US" sz="24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Page </a:t>
            </a:r>
            <a:r>
              <a:rPr lang="en-US" sz="2800" dirty="0">
                <a:solidFill>
                  <a:srgbClr val="FF0000"/>
                </a:solidFill>
              </a:rPr>
              <a:t>tables</a:t>
            </a:r>
          </a:p>
          <a:p>
            <a:pPr lvl="1"/>
            <a:r>
              <a:rPr lang="en-US" sz="2400" dirty="0" smtClean="0"/>
              <a:t>managed </a:t>
            </a:r>
            <a:r>
              <a:rPr lang="en-US" sz="2400" dirty="0"/>
              <a:t>by the OS</a:t>
            </a:r>
          </a:p>
          <a:p>
            <a:pPr lvl="1"/>
            <a:r>
              <a:rPr lang="en-US" sz="2400" dirty="0" smtClean="0"/>
              <a:t>map </a:t>
            </a:r>
            <a:r>
              <a:rPr lang="en-US" sz="2400" dirty="0"/>
              <a:t>virtual page number (VPN) to page frame number (PFN)</a:t>
            </a:r>
          </a:p>
          <a:p>
            <a:pPr lvl="2"/>
            <a:r>
              <a:rPr lang="en-US" sz="2000" dirty="0" smtClean="0"/>
              <a:t>VPN </a:t>
            </a:r>
            <a:r>
              <a:rPr lang="en-US" sz="2000" dirty="0"/>
              <a:t>is simply an index into the page table</a:t>
            </a:r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page table entry (PTE) per page in virtual address space</a:t>
            </a:r>
          </a:p>
          <a:p>
            <a:pPr lvl="2"/>
            <a:r>
              <a:rPr lang="en-US" sz="2000" dirty="0" smtClean="0"/>
              <a:t>i.e</a:t>
            </a:r>
            <a:r>
              <a:rPr lang="en-US" sz="2000" dirty="0"/>
              <a:t>., one PTE per VPN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6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Paging with Large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Mapping of logical addresses to physical memory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Page table for process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38688" y="2400300"/>
            <a:ext cx="1152525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8688" y="2622550"/>
            <a:ext cx="1152525" cy="220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688" y="4783138"/>
            <a:ext cx="1152525" cy="220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8688" y="5003800"/>
            <a:ext cx="1152525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8688" y="5226050"/>
            <a:ext cx="1152525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8688" y="2843213"/>
            <a:ext cx="1152525" cy="1939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2625" y="2290763"/>
            <a:ext cx="1831975" cy="2508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32625" y="2560638"/>
            <a:ext cx="1831975" cy="2524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32625" y="2801938"/>
            <a:ext cx="1831975" cy="2508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2625" y="3073400"/>
            <a:ext cx="1831975" cy="250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2625" y="3344863"/>
            <a:ext cx="1831975" cy="2524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32625" y="3616325"/>
            <a:ext cx="1831975" cy="2508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32625" y="3857625"/>
            <a:ext cx="1831975" cy="25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Free Page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2625" y="4127500"/>
            <a:ext cx="1831975" cy="250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2625" y="4392613"/>
            <a:ext cx="1831975" cy="25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Free Page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32625" y="4664075"/>
            <a:ext cx="1831975" cy="250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32625" y="4903788"/>
            <a:ext cx="1831975" cy="2524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32625" y="5175250"/>
            <a:ext cx="1831975" cy="250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32625" y="5448300"/>
            <a:ext cx="1831975" cy="250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3" idx="1"/>
          </p:cNvCxnSpPr>
          <p:nvPr/>
        </p:nvCxnSpPr>
        <p:spPr>
          <a:xfrm>
            <a:off x="5891213" y="2511425"/>
            <a:ext cx="1141412" cy="68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>
            <a:off x="5891213" y="2732088"/>
            <a:ext cx="1141412" cy="152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9" idx="1"/>
          </p:cNvCxnSpPr>
          <p:nvPr/>
        </p:nvCxnSpPr>
        <p:spPr>
          <a:xfrm flipV="1">
            <a:off x="5891213" y="4789488"/>
            <a:ext cx="1141412" cy="104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22" idx="1"/>
          </p:cNvCxnSpPr>
          <p:nvPr/>
        </p:nvCxnSpPr>
        <p:spPr>
          <a:xfrm>
            <a:off x="5891213" y="5114925"/>
            <a:ext cx="1141412" cy="458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19" name="TextBox 27"/>
          <p:cNvSpPr txBox="1">
            <a:spLocks noChangeArrowheads="1"/>
          </p:cNvSpPr>
          <p:nvPr/>
        </p:nvSpPr>
        <p:spPr bwMode="auto">
          <a:xfrm>
            <a:off x="7032625" y="6003925"/>
            <a:ext cx="183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alibri" pitchFamily="34" charset="0"/>
              </a:rPr>
              <a:t>Physical Memory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32625" y="5699125"/>
            <a:ext cx="1831975" cy="250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>
            <a:stCxn id="8" idx="3"/>
            <a:endCxn id="34" idx="1"/>
          </p:cNvCxnSpPr>
          <p:nvPr/>
        </p:nvCxnSpPr>
        <p:spPr>
          <a:xfrm>
            <a:off x="5891213" y="5337175"/>
            <a:ext cx="1141412" cy="48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57200" y="3248251"/>
          <a:ext cx="3839780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4556"/>
                <a:gridCol w="1565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CTRL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skipped entries..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1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685800" y="130175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3366"/>
              </a:buClr>
              <a:buFont typeface="Tahoma" pitchFamily="34" charset="0"/>
              <a:buNone/>
            </a:pPr>
            <a:r>
              <a:rPr lang="en-GB" altLang="en-US" sz="3200">
                <a:solidFill>
                  <a:srgbClr val="003366"/>
                </a:solidFill>
                <a:latin typeface="Tahoma" pitchFamily="34" charset="0"/>
              </a:rPr>
              <a:t>Page tables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691563" y="6400800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FFFFFF"/>
              </a:buClr>
              <a:buFont typeface="Arial" charset="0"/>
              <a:buNone/>
            </a:pPr>
            <a:fld id="{1936785E-3597-4A05-B012-A38B0CBEDB44}" type="slidenum">
              <a:rPr lang="en-GB" altLang="en-US" sz="1400">
                <a:solidFill>
                  <a:srgbClr val="FFFFFF"/>
                </a:solidFill>
              </a:rPr>
              <a:pPr algn="ctr" eaLnBrk="1" hangingPunct="1">
                <a:spcBef>
                  <a:spcPts val="875"/>
                </a:spcBef>
                <a:buClr>
                  <a:srgbClr val="FFFFFF"/>
                </a:buClr>
                <a:buFont typeface="Arial" charset="0"/>
                <a:buNone/>
              </a:pPr>
              <a:t>26</a:t>
            </a:fld>
            <a:endParaRPr lang="en-GB" altLang="en-US" sz="1400">
              <a:solidFill>
                <a:srgbClr val="FFFFFF"/>
              </a:solidFill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438400" y="3482975"/>
            <a:ext cx="1600200" cy="22860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438400" y="3711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438400" y="3940175"/>
            <a:ext cx="1600200" cy="22860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2438400" y="41687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438400" y="32543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438400" y="21113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438400" y="23399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438400" y="2568575"/>
            <a:ext cx="1600200" cy="22860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438400" y="2797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438400" y="30257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3238500" y="42449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5" name="Oval 15"/>
          <p:cNvSpPr>
            <a:spLocks noChangeArrowheads="1"/>
          </p:cNvSpPr>
          <p:nvPr/>
        </p:nvSpPr>
        <p:spPr bwMode="auto">
          <a:xfrm>
            <a:off x="3238500" y="35591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3238500" y="37877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3238500" y="40163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3238500" y="33305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9" name="Oval 19"/>
          <p:cNvSpPr>
            <a:spLocks noChangeArrowheads="1"/>
          </p:cNvSpPr>
          <p:nvPr/>
        </p:nvSpPr>
        <p:spPr bwMode="auto">
          <a:xfrm>
            <a:off x="3238500" y="31019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3238500" y="28733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3238500" y="26447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2" name="Oval 22"/>
          <p:cNvSpPr>
            <a:spLocks noChangeArrowheads="1"/>
          </p:cNvSpPr>
          <p:nvPr/>
        </p:nvSpPr>
        <p:spPr bwMode="auto">
          <a:xfrm>
            <a:off x="3238500" y="21875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3238500" y="2416175"/>
            <a:ext cx="100013" cy="762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2246313" y="803275"/>
            <a:ext cx="2028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Memory resident</a:t>
            </a:r>
          </a:p>
          <a:p>
            <a:pPr algn="ctr"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page table</a:t>
            </a:r>
          </a:p>
          <a:p>
            <a:pPr algn="ctr" eaLnBrk="1" hangingPunct="1">
              <a:buFont typeface="Helvetica" pitchFamily="34" charset="0"/>
              <a:buNone/>
            </a:pPr>
            <a:r>
              <a:rPr lang="en-GB" altLang="en-US" sz="1400" b="1">
                <a:solidFill>
                  <a:srgbClr val="0000FF"/>
                </a:solidFill>
                <a:latin typeface="Helvetica" pitchFamily="34" charset="0"/>
              </a:rPr>
              <a:t>(physical page </a:t>
            </a:r>
          </a:p>
          <a:p>
            <a:pPr algn="ctr" eaLnBrk="1" hangingPunct="1">
              <a:buFont typeface="Helvetica" pitchFamily="34" charset="0"/>
              <a:buNone/>
            </a:pPr>
            <a:r>
              <a:rPr lang="en-GB" altLang="en-US" sz="1400" b="1">
                <a:solidFill>
                  <a:srgbClr val="0000FF"/>
                </a:solidFill>
                <a:latin typeface="Helvetica" pitchFamily="34" charset="0"/>
              </a:rPr>
              <a:t> or disk address)</a:t>
            </a:r>
            <a:r>
              <a:rPr lang="en-US" altLang="en-US" sz="1400" b="1">
                <a:solidFill>
                  <a:srgbClr val="0000FF"/>
                </a:solidFill>
                <a:latin typeface="Helvetica" pitchFamily="34" charset="0"/>
                <a:cs typeface="Arial" charset="0"/>
              </a:rPr>
              <a:t>‏</a:t>
            </a:r>
            <a:endParaRPr lang="en-GB" altLang="en-US" sz="14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5413375" y="1654175"/>
            <a:ext cx="2066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Physical Memory</a:t>
            </a:r>
          </a:p>
        </p:txBody>
      </p:sp>
      <p:grpSp>
        <p:nvGrpSpPr>
          <p:cNvPr id="71706" name="Group 26"/>
          <p:cNvGrpSpPr>
            <a:grpSpLocks/>
          </p:cNvGrpSpPr>
          <p:nvPr/>
        </p:nvGrpSpPr>
        <p:grpSpPr bwMode="auto">
          <a:xfrm>
            <a:off x="5791200" y="2111375"/>
            <a:ext cx="1377950" cy="1598613"/>
            <a:chOff x="3648" y="1330"/>
            <a:chExt cx="868" cy="1007"/>
          </a:xfrm>
        </p:grpSpPr>
        <p:sp>
          <p:nvSpPr>
            <p:cNvPr id="71753" name="Rectangle 27"/>
            <p:cNvSpPr>
              <a:spLocks noChangeArrowheads="1"/>
            </p:cNvSpPr>
            <p:nvPr/>
          </p:nvSpPr>
          <p:spPr bwMode="auto">
            <a:xfrm>
              <a:off x="3648" y="2194"/>
              <a:ext cx="869" cy="14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4" name="Rectangle 28"/>
            <p:cNvSpPr>
              <a:spLocks noChangeArrowheads="1"/>
            </p:cNvSpPr>
            <p:nvPr/>
          </p:nvSpPr>
          <p:spPr bwMode="auto">
            <a:xfrm>
              <a:off x="3648" y="2050"/>
              <a:ext cx="869" cy="14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5" name="Rectangle 29"/>
            <p:cNvSpPr>
              <a:spLocks noChangeArrowheads="1"/>
            </p:cNvSpPr>
            <p:nvPr/>
          </p:nvSpPr>
          <p:spPr bwMode="auto">
            <a:xfrm>
              <a:off x="3648" y="1330"/>
              <a:ext cx="869" cy="14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6" name="Rectangle 30"/>
            <p:cNvSpPr>
              <a:spLocks noChangeArrowheads="1"/>
            </p:cNvSpPr>
            <p:nvPr/>
          </p:nvSpPr>
          <p:spPr bwMode="auto">
            <a:xfrm>
              <a:off x="3648" y="1474"/>
              <a:ext cx="869" cy="14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7" name="Rectangle 31"/>
            <p:cNvSpPr>
              <a:spLocks noChangeArrowheads="1"/>
            </p:cNvSpPr>
            <p:nvPr/>
          </p:nvSpPr>
          <p:spPr bwMode="auto">
            <a:xfrm>
              <a:off x="3648" y="1618"/>
              <a:ext cx="869" cy="14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8" name="Rectangle 32"/>
            <p:cNvSpPr>
              <a:spLocks noChangeArrowheads="1"/>
            </p:cNvSpPr>
            <p:nvPr/>
          </p:nvSpPr>
          <p:spPr bwMode="auto">
            <a:xfrm>
              <a:off x="3648" y="1762"/>
              <a:ext cx="869" cy="14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9" name="Rectangle 33"/>
            <p:cNvSpPr>
              <a:spLocks noChangeArrowheads="1"/>
            </p:cNvSpPr>
            <p:nvPr/>
          </p:nvSpPr>
          <p:spPr bwMode="auto">
            <a:xfrm>
              <a:off x="3648" y="1906"/>
              <a:ext cx="869" cy="14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1707" name="Line 34"/>
          <p:cNvSpPr>
            <a:spLocks noChangeShapeType="1"/>
          </p:cNvSpPr>
          <p:nvPr/>
        </p:nvSpPr>
        <p:spPr bwMode="auto">
          <a:xfrm flipV="1">
            <a:off x="3276600" y="3098800"/>
            <a:ext cx="2514600" cy="118745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8" name="Line 35"/>
          <p:cNvSpPr>
            <a:spLocks noChangeShapeType="1"/>
          </p:cNvSpPr>
          <p:nvPr/>
        </p:nvSpPr>
        <p:spPr bwMode="auto">
          <a:xfrm>
            <a:off x="3276600" y="3584575"/>
            <a:ext cx="2522538" cy="2232025"/>
          </a:xfrm>
          <a:prstGeom prst="line">
            <a:avLst/>
          </a:prstGeom>
          <a:noFill/>
          <a:ln w="19080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9" name="Line 36"/>
          <p:cNvSpPr>
            <a:spLocks noChangeShapeType="1"/>
          </p:cNvSpPr>
          <p:nvPr/>
        </p:nvSpPr>
        <p:spPr bwMode="auto">
          <a:xfrm flipV="1">
            <a:off x="3282950" y="2717800"/>
            <a:ext cx="2508250" cy="111125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0" name="Line 37"/>
          <p:cNvSpPr>
            <a:spLocks noChangeShapeType="1"/>
          </p:cNvSpPr>
          <p:nvPr/>
        </p:nvSpPr>
        <p:spPr bwMode="auto">
          <a:xfrm>
            <a:off x="3276600" y="4041775"/>
            <a:ext cx="2522538" cy="2043113"/>
          </a:xfrm>
          <a:prstGeom prst="line">
            <a:avLst/>
          </a:prstGeom>
          <a:noFill/>
          <a:ln w="19080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1" name="Line 38"/>
          <p:cNvSpPr>
            <a:spLocks noChangeShapeType="1"/>
          </p:cNvSpPr>
          <p:nvPr/>
        </p:nvSpPr>
        <p:spPr bwMode="auto">
          <a:xfrm flipV="1">
            <a:off x="3270250" y="2489200"/>
            <a:ext cx="2520950" cy="8890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2" name="Line 39"/>
          <p:cNvSpPr>
            <a:spLocks noChangeShapeType="1"/>
          </p:cNvSpPr>
          <p:nvPr/>
        </p:nvSpPr>
        <p:spPr bwMode="auto">
          <a:xfrm flipV="1">
            <a:off x="3282950" y="2184400"/>
            <a:ext cx="2508250" cy="95885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3" name="Line 40"/>
          <p:cNvSpPr>
            <a:spLocks noChangeShapeType="1"/>
          </p:cNvSpPr>
          <p:nvPr/>
        </p:nvSpPr>
        <p:spPr bwMode="auto">
          <a:xfrm>
            <a:off x="3289300" y="2905125"/>
            <a:ext cx="2501900" cy="73025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4" name="Line 41"/>
          <p:cNvSpPr>
            <a:spLocks noChangeShapeType="1"/>
          </p:cNvSpPr>
          <p:nvPr/>
        </p:nvSpPr>
        <p:spPr bwMode="auto">
          <a:xfrm>
            <a:off x="3295650" y="2689225"/>
            <a:ext cx="2516188" cy="2786063"/>
          </a:xfrm>
          <a:prstGeom prst="line">
            <a:avLst/>
          </a:prstGeom>
          <a:noFill/>
          <a:ln w="19080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5" name="Line 42"/>
          <p:cNvSpPr>
            <a:spLocks noChangeShapeType="1"/>
          </p:cNvSpPr>
          <p:nvPr/>
        </p:nvSpPr>
        <p:spPr bwMode="auto">
          <a:xfrm>
            <a:off x="3289300" y="2238375"/>
            <a:ext cx="2501900" cy="711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6" name="Line 43"/>
          <p:cNvSpPr>
            <a:spLocks noChangeShapeType="1"/>
          </p:cNvSpPr>
          <p:nvPr/>
        </p:nvSpPr>
        <p:spPr bwMode="auto">
          <a:xfrm>
            <a:off x="3263900" y="2454275"/>
            <a:ext cx="2527300" cy="9525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7" name="Rectangle 44"/>
          <p:cNvSpPr>
            <a:spLocks noChangeArrowheads="1"/>
          </p:cNvSpPr>
          <p:nvPr/>
        </p:nvSpPr>
        <p:spPr bwMode="auto">
          <a:xfrm>
            <a:off x="5418138" y="5068888"/>
            <a:ext cx="212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8" name="Oval 45"/>
          <p:cNvSpPr>
            <a:spLocks noChangeArrowheads="1"/>
          </p:cNvSpPr>
          <p:nvPr/>
        </p:nvSpPr>
        <p:spPr bwMode="auto">
          <a:xfrm>
            <a:off x="5418138" y="4816475"/>
            <a:ext cx="2124075" cy="341313"/>
          </a:xfrm>
          <a:prstGeom prst="ellips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9" name="Line 46"/>
          <p:cNvSpPr>
            <a:spLocks noChangeShapeType="1"/>
          </p:cNvSpPr>
          <p:nvPr/>
        </p:nvSpPr>
        <p:spPr bwMode="auto">
          <a:xfrm>
            <a:off x="5418138" y="5008563"/>
            <a:ext cx="1587" cy="1076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0" name="Line 47"/>
          <p:cNvSpPr>
            <a:spLocks noChangeShapeType="1"/>
          </p:cNvSpPr>
          <p:nvPr/>
        </p:nvSpPr>
        <p:spPr bwMode="auto">
          <a:xfrm>
            <a:off x="7542213" y="5008563"/>
            <a:ext cx="1587" cy="1076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1" name="AutoShape 48"/>
          <p:cNvSpPr>
            <a:spLocks noChangeArrowheads="1"/>
          </p:cNvSpPr>
          <p:nvPr/>
        </p:nvSpPr>
        <p:spPr bwMode="auto">
          <a:xfrm>
            <a:off x="5418138" y="6084888"/>
            <a:ext cx="2124075" cy="239712"/>
          </a:xfrm>
          <a:custGeom>
            <a:avLst/>
            <a:gdLst>
              <a:gd name="T0" fmla="*/ 0 w 816"/>
              <a:gd name="T1" fmla="*/ 0 h 84"/>
              <a:gd name="T2" fmla="*/ 1016367284 w 816"/>
              <a:gd name="T3" fmla="*/ 488621521 h 84"/>
              <a:gd name="T4" fmla="*/ 2147483647 w 816"/>
              <a:gd name="T5" fmla="*/ 684069559 h 84"/>
              <a:gd name="T6" fmla="*/ 2147483647 w 816"/>
              <a:gd name="T7" fmla="*/ 488621521 h 84"/>
              <a:gd name="T8" fmla="*/ 2147483647 w 816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84"/>
              <a:gd name="T17" fmla="*/ 816 w 81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Text Box 49"/>
          <p:cNvSpPr txBox="1">
            <a:spLocks noChangeArrowheads="1"/>
          </p:cNvSpPr>
          <p:nvPr/>
        </p:nvSpPr>
        <p:spPr bwMode="auto">
          <a:xfrm>
            <a:off x="5641975" y="3886200"/>
            <a:ext cx="26955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Disk Storage</a:t>
            </a:r>
          </a:p>
          <a:p>
            <a:pPr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(swap file or</a:t>
            </a:r>
          </a:p>
          <a:p>
            <a:pPr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regular file system file)</a:t>
            </a:r>
            <a:r>
              <a:rPr lang="en-US" altLang="en-US" b="1">
                <a:solidFill>
                  <a:srgbClr val="0000FF"/>
                </a:solidFill>
                <a:latin typeface="Helvetica" pitchFamily="34" charset="0"/>
                <a:cs typeface="Arial" charset="0"/>
              </a:rPr>
              <a:t>‏</a:t>
            </a:r>
            <a:endParaRPr lang="en-GB" altLang="en-US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71723" name="Rectangle 50"/>
          <p:cNvSpPr>
            <a:spLocks noChangeArrowheads="1"/>
          </p:cNvSpPr>
          <p:nvPr/>
        </p:nvSpPr>
        <p:spPr bwMode="auto">
          <a:xfrm>
            <a:off x="5799138" y="5588000"/>
            <a:ext cx="1379537" cy="22860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4" name="Rectangle 51"/>
          <p:cNvSpPr>
            <a:spLocks noChangeArrowheads="1"/>
          </p:cNvSpPr>
          <p:nvPr/>
        </p:nvSpPr>
        <p:spPr bwMode="auto">
          <a:xfrm>
            <a:off x="5799138" y="5246688"/>
            <a:ext cx="1379537" cy="22860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5" name="Rectangle 52"/>
          <p:cNvSpPr>
            <a:spLocks noChangeArrowheads="1"/>
          </p:cNvSpPr>
          <p:nvPr/>
        </p:nvSpPr>
        <p:spPr bwMode="auto">
          <a:xfrm>
            <a:off x="5799138" y="5932488"/>
            <a:ext cx="1379537" cy="22860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726" name="Group 53"/>
          <p:cNvGrpSpPr>
            <a:grpSpLocks/>
          </p:cNvGrpSpPr>
          <p:nvPr/>
        </p:nvGrpSpPr>
        <p:grpSpPr bwMode="auto">
          <a:xfrm>
            <a:off x="2133600" y="2111375"/>
            <a:ext cx="303213" cy="2284413"/>
            <a:chOff x="1344" y="1330"/>
            <a:chExt cx="191" cy="1439"/>
          </a:xfrm>
        </p:grpSpPr>
        <p:sp>
          <p:nvSpPr>
            <p:cNvPr id="71743" name="Rectangle 54"/>
            <p:cNvSpPr>
              <a:spLocks noChangeArrowheads="1"/>
            </p:cNvSpPr>
            <p:nvPr/>
          </p:nvSpPr>
          <p:spPr bwMode="auto">
            <a:xfrm>
              <a:off x="1344" y="2194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44" name="Rectangle 55"/>
            <p:cNvSpPr>
              <a:spLocks noChangeArrowheads="1"/>
            </p:cNvSpPr>
            <p:nvPr/>
          </p:nvSpPr>
          <p:spPr bwMode="auto">
            <a:xfrm>
              <a:off x="1344" y="2338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45" name="Rectangle 56"/>
            <p:cNvSpPr>
              <a:spLocks noChangeArrowheads="1"/>
            </p:cNvSpPr>
            <p:nvPr/>
          </p:nvSpPr>
          <p:spPr bwMode="auto">
            <a:xfrm>
              <a:off x="1344" y="2482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46" name="Rectangle 57"/>
            <p:cNvSpPr>
              <a:spLocks noChangeArrowheads="1"/>
            </p:cNvSpPr>
            <p:nvPr/>
          </p:nvSpPr>
          <p:spPr bwMode="auto">
            <a:xfrm>
              <a:off x="1344" y="2626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47" name="Rectangle 58"/>
            <p:cNvSpPr>
              <a:spLocks noChangeArrowheads="1"/>
            </p:cNvSpPr>
            <p:nvPr/>
          </p:nvSpPr>
          <p:spPr bwMode="auto">
            <a:xfrm>
              <a:off x="1344" y="2050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48" name="Rectangle 59"/>
            <p:cNvSpPr>
              <a:spLocks noChangeArrowheads="1"/>
            </p:cNvSpPr>
            <p:nvPr/>
          </p:nvSpPr>
          <p:spPr bwMode="auto">
            <a:xfrm>
              <a:off x="1344" y="1330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49" name="Rectangle 60"/>
            <p:cNvSpPr>
              <a:spLocks noChangeArrowheads="1"/>
            </p:cNvSpPr>
            <p:nvPr/>
          </p:nvSpPr>
          <p:spPr bwMode="auto">
            <a:xfrm>
              <a:off x="1344" y="1474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0" name="Rectangle 61"/>
            <p:cNvSpPr>
              <a:spLocks noChangeArrowheads="1"/>
            </p:cNvSpPr>
            <p:nvPr/>
          </p:nvSpPr>
          <p:spPr bwMode="auto">
            <a:xfrm>
              <a:off x="1344" y="1618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1" name="Rectangle 62"/>
            <p:cNvSpPr>
              <a:spLocks noChangeArrowheads="1"/>
            </p:cNvSpPr>
            <p:nvPr/>
          </p:nvSpPr>
          <p:spPr bwMode="auto">
            <a:xfrm>
              <a:off x="1344" y="1762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2" name="Rectangle 63"/>
            <p:cNvSpPr>
              <a:spLocks noChangeArrowheads="1"/>
            </p:cNvSpPr>
            <p:nvPr/>
          </p:nvSpPr>
          <p:spPr bwMode="auto">
            <a:xfrm>
              <a:off x="1344" y="1906"/>
              <a:ext cx="192" cy="144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1727" name="Text Box 64"/>
          <p:cNvSpPr txBox="1">
            <a:spLocks noChangeArrowheads="1"/>
          </p:cNvSpPr>
          <p:nvPr/>
        </p:nvSpPr>
        <p:spPr bwMode="auto">
          <a:xfrm>
            <a:off x="1981200" y="1806575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200" b="1" i="1">
                <a:solidFill>
                  <a:srgbClr val="000000"/>
                </a:solidFill>
                <a:latin typeface="Helvetica" pitchFamily="34" charset="0"/>
              </a:rPr>
              <a:t>Valid</a:t>
            </a:r>
          </a:p>
        </p:txBody>
      </p:sp>
      <p:sp>
        <p:nvSpPr>
          <p:cNvPr id="71728" name="Text Box 65"/>
          <p:cNvSpPr txBox="1">
            <a:spLocks noChangeArrowheads="1"/>
          </p:cNvSpPr>
          <p:nvPr/>
        </p:nvSpPr>
        <p:spPr bwMode="auto">
          <a:xfrm>
            <a:off x="2135188" y="2081213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1729" name="Text Box 66"/>
          <p:cNvSpPr txBox="1">
            <a:spLocks noChangeArrowheads="1"/>
          </p:cNvSpPr>
          <p:nvPr/>
        </p:nvSpPr>
        <p:spPr bwMode="auto">
          <a:xfrm>
            <a:off x="2135188" y="23399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1730" name="Text Box 67"/>
          <p:cNvSpPr txBox="1">
            <a:spLocks noChangeArrowheads="1"/>
          </p:cNvSpPr>
          <p:nvPr/>
        </p:nvSpPr>
        <p:spPr bwMode="auto">
          <a:xfrm>
            <a:off x="2135188" y="27971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1731" name="Text Box 68"/>
          <p:cNvSpPr txBox="1">
            <a:spLocks noChangeArrowheads="1"/>
          </p:cNvSpPr>
          <p:nvPr/>
        </p:nvSpPr>
        <p:spPr bwMode="auto">
          <a:xfrm>
            <a:off x="2135188" y="30257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1732" name="Text Box 69"/>
          <p:cNvSpPr txBox="1">
            <a:spLocks noChangeArrowheads="1"/>
          </p:cNvSpPr>
          <p:nvPr/>
        </p:nvSpPr>
        <p:spPr bwMode="auto">
          <a:xfrm>
            <a:off x="2135188" y="32543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1733" name="Text Box 70"/>
          <p:cNvSpPr txBox="1">
            <a:spLocks noChangeArrowheads="1"/>
          </p:cNvSpPr>
          <p:nvPr/>
        </p:nvSpPr>
        <p:spPr bwMode="auto">
          <a:xfrm>
            <a:off x="2135188" y="37115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1734" name="Text Box 71"/>
          <p:cNvSpPr txBox="1">
            <a:spLocks noChangeArrowheads="1"/>
          </p:cNvSpPr>
          <p:nvPr/>
        </p:nvSpPr>
        <p:spPr bwMode="auto">
          <a:xfrm>
            <a:off x="2135188" y="41687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1735" name="Text Box 72"/>
          <p:cNvSpPr txBox="1">
            <a:spLocks noChangeArrowheads="1"/>
          </p:cNvSpPr>
          <p:nvPr/>
        </p:nvSpPr>
        <p:spPr bwMode="auto">
          <a:xfrm>
            <a:off x="2135188" y="39401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71736" name="Text Box 73"/>
          <p:cNvSpPr txBox="1">
            <a:spLocks noChangeArrowheads="1"/>
          </p:cNvSpPr>
          <p:nvPr/>
        </p:nvSpPr>
        <p:spPr bwMode="auto">
          <a:xfrm>
            <a:off x="2135188" y="34829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71737" name="Text Box 74"/>
          <p:cNvSpPr txBox="1">
            <a:spLocks noChangeArrowheads="1"/>
          </p:cNvSpPr>
          <p:nvPr/>
        </p:nvSpPr>
        <p:spPr bwMode="auto">
          <a:xfrm>
            <a:off x="2135188" y="2568575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Helvetic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71738" name="Rectangle 75"/>
          <p:cNvSpPr>
            <a:spLocks noChangeArrowheads="1"/>
          </p:cNvSpPr>
          <p:nvPr/>
        </p:nvSpPr>
        <p:spPr bwMode="auto">
          <a:xfrm>
            <a:off x="685800" y="1654175"/>
            <a:ext cx="7620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9" name="Text Box 76"/>
          <p:cNvSpPr txBox="1">
            <a:spLocks noChangeArrowheads="1"/>
          </p:cNvSpPr>
          <p:nvPr/>
        </p:nvSpPr>
        <p:spPr bwMode="auto">
          <a:xfrm>
            <a:off x="387350" y="990600"/>
            <a:ext cx="15017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Virtual Page</a:t>
            </a:r>
          </a:p>
          <a:p>
            <a:pPr algn="ctr" eaLnBrk="1" hangingPunct="1">
              <a:buFont typeface="Helvetica" pitchFamily="34" charset="0"/>
              <a:buNone/>
            </a:pPr>
            <a:r>
              <a:rPr lang="en-GB" altLang="en-US" b="1">
                <a:solidFill>
                  <a:srgbClr val="0000FF"/>
                </a:solidFill>
                <a:latin typeface="Helvetica" pitchFamily="34" charset="0"/>
              </a:rPr>
              <a:t>Number</a:t>
            </a:r>
          </a:p>
        </p:txBody>
      </p:sp>
      <p:grpSp>
        <p:nvGrpSpPr>
          <p:cNvPr id="71740" name="Group 77"/>
          <p:cNvGrpSpPr>
            <a:grpSpLocks/>
          </p:cNvGrpSpPr>
          <p:nvPr/>
        </p:nvGrpSpPr>
        <p:grpSpPr bwMode="auto">
          <a:xfrm>
            <a:off x="1066800" y="1882775"/>
            <a:ext cx="989013" cy="1295400"/>
            <a:chOff x="672" y="1186"/>
            <a:chExt cx="623" cy="816"/>
          </a:xfrm>
        </p:grpSpPr>
        <p:sp>
          <p:nvSpPr>
            <p:cNvPr id="71741" name="Line 78"/>
            <p:cNvSpPr>
              <a:spLocks noChangeShapeType="1"/>
            </p:cNvSpPr>
            <p:nvPr/>
          </p:nvSpPr>
          <p:spPr bwMode="auto">
            <a:xfrm>
              <a:off x="672" y="1186"/>
              <a:ext cx="1" cy="81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2" name="Line 79"/>
            <p:cNvSpPr>
              <a:spLocks noChangeShapeType="1"/>
            </p:cNvSpPr>
            <p:nvPr/>
          </p:nvSpPr>
          <p:spPr bwMode="auto">
            <a:xfrm>
              <a:off x="672" y="2002"/>
              <a:ext cx="624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52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137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How are virtual addresses translated to physical addresses</a:t>
            </a:r>
          </a:p>
          <a:p>
            <a:pPr lvl="1"/>
            <a:r>
              <a:rPr lang="en-US" sz="2000" dirty="0" smtClean="0"/>
              <a:t>Upper bits of address designate page number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92701" y="2477201"/>
            <a:ext cx="7295188" cy="2529232"/>
            <a:chOff x="1092702" y="2746766"/>
            <a:chExt cx="7295188" cy="2529232"/>
          </a:xfrm>
        </p:grpSpPr>
        <p:sp>
          <p:nvSpPr>
            <p:cNvPr id="4" name="Rectangle 3"/>
            <p:cNvSpPr/>
            <p:nvPr/>
          </p:nvSpPr>
          <p:spPr>
            <a:xfrm>
              <a:off x="2274001" y="3116098"/>
              <a:ext cx="2657925" cy="5316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Page Number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31926" y="3116098"/>
              <a:ext cx="1476625" cy="5316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Offset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89510" y="3647755"/>
              <a:ext cx="0" cy="9806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32560" y="3647755"/>
              <a:ext cx="0" cy="9806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74001" y="4628421"/>
              <a:ext cx="2657925" cy="531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Base Address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1926" y="4628421"/>
              <a:ext cx="1476625" cy="5316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Offset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16990" y="3832798"/>
              <a:ext cx="1653820" cy="5021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Table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2702" y="3130866"/>
              <a:ext cx="941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Virtual</a:t>
              </a:r>
            </a:p>
            <a:p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5102" y="4629667"/>
              <a:ext cx="941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</a:t>
              </a:r>
            </a:p>
            <a:p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4001" y="2761534"/>
              <a:ext cx="265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 Bits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1925" y="2746766"/>
              <a:ext cx="1476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 Bits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81072" y="3062979"/>
              <a:ext cx="1506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4K Pages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58179" y="5025919"/>
            <a:ext cx="8229600" cy="1832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FF"/>
                </a:solidFill>
              </a:rPr>
              <a:t>No comparison or addition: Table lookup and bit substitution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 page table per process: One entry per page in address space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Base address of each page in physical memory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Read/Write protection bits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How many entries in page table?</a:t>
            </a:r>
          </a:p>
        </p:txBody>
      </p:sp>
    </p:spTree>
    <p:extLst>
      <p:ext uri="{BB962C8B-B14F-4D97-AF65-F5344CB8AC3E}">
        <p14:creationId xmlns:p14="http://schemas.microsoft.com/office/powerpoint/2010/main" val="3210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06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Easy </a:t>
            </a:r>
            <a:r>
              <a:rPr lang="en-US" dirty="0"/>
              <a:t>to allocate physical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Just grab a page anywhere in memory that is available</a:t>
            </a:r>
            <a:endParaRPr lang="en-US" dirty="0"/>
          </a:p>
          <a:p>
            <a:pPr lvl="2"/>
            <a:r>
              <a:rPr lang="en-US" dirty="0" smtClean="0"/>
              <a:t>Free pages are stored together in a linked list</a:t>
            </a:r>
            <a:endParaRPr lang="en-US" dirty="0"/>
          </a:p>
          <a:p>
            <a:pPr lvl="1"/>
            <a:r>
              <a:rPr lang="en-US" dirty="0" smtClean="0"/>
              <a:t>To free a page, just put it back on the list</a:t>
            </a:r>
          </a:p>
          <a:p>
            <a:endParaRPr lang="en-US" dirty="0" smtClean="0"/>
          </a:p>
          <a:p>
            <a:r>
              <a:rPr lang="en-US" dirty="0" smtClean="0"/>
              <a:t>External fragmentation </a:t>
            </a:r>
            <a:r>
              <a:rPr lang="en-US" dirty="0"/>
              <a:t>is not a </a:t>
            </a:r>
            <a:r>
              <a:rPr lang="en-US" dirty="0" smtClean="0"/>
              <a:t>problem</a:t>
            </a:r>
            <a:endParaRPr lang="en-US" dirty="0"/>
          </a:p>
          <a:p>
            <a:pPr lvl="1"/>
            <a:r>
              <a:rPr lang="en-US" dirty="0" smtClean="0"/>
              <a:t>Large contiguous virtual address regions are easy to map</a:t>
            </a:r>
          </a:p>
          <a:p>
            <a:pPr lvl="1"/>
            <a:r>
              <a:rPr lang="en-US" dirty="0" smtClean="0"/>
              <a:t>Don’t even need to map the entire region</a:t>
            </a:r>
          </a:p>
          <a:p>
            <a:endParaRPr lang="en-US" dirty="0"/>
          </a:p>
          <a:p>
            <a:r>
              <a:rPr lang="en-US" dirty="0" smtClean="0"/>
              <a:t>Easy </a:t>
            </a:r>
            <a:r>
              <a:rPr lang="en-US" dirty="0"/>
              <a:t>to “page out” chunks of programs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chunks are the same size (page size)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valid bit to detect references to “paged-out” pages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page sizes are usually chosen to be </a:t>
            </a:r>
            <a:r>
              <a:rPr lang="en-US" dirty="0" smtClean="0"/>
              <a:t>convenient multiples </a:t>
            </a:r>
            <a:r>
              <a:rPr lang="en-US" dirty="0"/>
              <a:t>of disk block sizes</a:t>
            </a:r>
          </a:p>
        </p:txBody>
      </p:sp>
    </p:spTree>
    <p:extLst>
      <p:ext uri="{BB962C8B-B14F-4D97-AF65-F5344CB8AC3E}">
        <p14:creationId xmlns:p14="http://schemas.microsoft.com/office/powerpoint/2010/main" val="1689297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Can </a:t>
            </a:r>
            <a:r>
              <a:rPr lang="en-US" dirty="0" smtClean="0"/>
              <a:t>have </a:t>
            </a:r>
            <a:r>
              <a:rPr lang="en-US" dirty="0"/>
              <a:t>internal </a:t>
            </a:r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may not </a:t>
            </a:r>
            <a:r>
              <a:rPr lang="en-US" dirty="0" smtClean="0"/>
              <a:t>allocate memory </a:t>
            </a:r>
            <a:r>
              <a:rPr lang="en-US" dirty="0"/>
              <a:t>in </a:t>
            </a:r>
            <a:r>
              <a:rPr lang="en-US" dirty="0" smtClean="0"/>
              <a:t>multiples </a:t>
            </a:r>
            <a:r>
              <a:rPr lang="en-US" dirty="0"/>
              <a:t>of </a:t>
            </a:r>
            <a:r>
              <a:rPr lang="en-US" dirty="0" smtClean="0"/>
              <a:t>page size</a:t>
            </a:r>
          </a:p>
          <a:p>
            <a:pPr lvl="1"/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reference overhead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references per address lookup (page table, then memory)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olution</a:t>
            </a:r>
            <a:r>
              <a:rPr lang="en-US" dirty="0"/>
              <a:t>: use a hardware cache to absorb page table lookups</a:t>
            </a:r>
          </a:p>
          <a:p>
            <a:pPr lvl="2"/>
            <a:r>
              <a:rPr lang="en-US" dirty="0" smtClean="0"/>
              <a:t>translation </a:t>
            </a:r>
            <a:r>
              <a:rPr lang="en-US" dirty="0"/>
              <a:t>lookaside buffer (TLB) – next </a:t>
            </a:r>
            <a:r>
              <a:rPr lang="en-US" dirty="0" smtClean="0"/>
              <a:t>class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Page tables are stored in memory</a:t>
            </a:r>
            <a:endParaRPr lang="en-US" dirty="0"/>
          </a:p>
          <a:p>
            <a:pPr lvl="1"/>
            <a:r>
              <a:rPr lang="en-US" dirty="0" smtClean="0"/>
              <a:t>need </a:t>
            </a:r>
            <a:r>
              <a:rPr lang="en-US" dirty="0"/>
              <a:t>one </a:t>
            </a:r>
            <a:r>
              <a:rPr lang="en-US" dirty="0" smtClean="0"/>
              <a:t>page table entry per </a:t>
            </a:r>
            <a:r>
              <a:rPr lang="en-US" dirty="0"/>
              <a:t>page in </a:t>
            </a:r>
            <a:r>
              <a:rPr lang="en-US" dirty="0" smtClean="0"/>
              <a:t>the virtual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32bit x86: 8KB page table required to map 4MB of address space</a:t>
            </a:r>
          </a:p>
          <a:p>
            <a:pPr lvl="1"/>
            <a:r>
              <a:rPr lang="en-US" dirty="0" smtClean="0"/>
              <a:t>64bit x86: 16KB page table required to map 2MB of address space</a:t>
            </a:r>
          </a:p>
          <a:p>
            <a:pPr lvl="1"/>
            <a:r>
              <a:rPr lang="en-US" dirty="0" smtClean="0"/>
              <a:t>Page tables can use a lot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2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Overcommitting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processes frequently referencing </a:t>
            </a:r>
            <a:r>
              <a:rPr lang="en-US" b="1" dirty="0"/>
              <a:t>33 </a:t>
            </a:r>
            <a:r>
              <a:rPr lang="en-US" dirty="0"/>
              <a:t>important pages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/>
              <a:t>32 </a:t>
            </a:r>
            <a:r>
              <a:rPr lang="en-US" dirty="0"/>
              <a:t>frames in physical </a:t>
            </a:r>
            <a:r>
              <a:rPr lang="en-US" dirty="0" smtClean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System repeats cycle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page not in memory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a page in memory with newly referenced </a:t>
            </a:r>
            <a:r>
              <a:rPr lang="en-US" dirty="0" smtClean="0"/>
              <a:t>page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Thrashing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reading and writing pages instead of executing </a:t>
            </a:r>
            <a:r>
              <a:rPr lang="en-US" dirty="0" smtClean="0"/>
              <a:t>useful instructions</a:t>
            </a:r>
            <a:endParaRPr lang="en-US" dirty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memory access time equals disk access time</a:t>
            </a:r>
          </a:p>
          <a:p>
            <a:pPr lvl="1"/>
            <a:r>
              <a:rPr lang="en-US" dirty="0" smtClean="0"/>
              <a:t>Illusion </a:t>
            </a:r>
            <a:r>
              <a:rPr lang="en-US" dirty="0"/>
              <a:t>breaks: Memory appears slow as disk rather than </a:t>
            </a:r>
            <a:r>
              <a:rPr lang="en-US" dirty="0" smtClean="0"/>
              <a:t>disks appearing </a:t>
            </a:r>
            <a:r>
              <a:rPr lang="en-US" dirty="0"/>
              <a:t>fast as memory</a:t>
            </a:r>
          </a:p>
          <a:p>
            <a:r>
              <a:rPr lang="en-US" dirty="0"/>
              <a:t>Add more processes, thrashing gets </a:t>
            </a:r>
            <a:r>
              <a:rPr lang="en-US" dirty="0" smtClean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8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Segmentation 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5022056"/>
          </a:xfrm>
        </p:spPr>
        <p:txBody>
          <a:bodyPr>
            <a:noAutofit/>
          </a:bodyPr>
          <a:lstStyle/>
          <a:p>
            <a:r>
              <a:rPr lang="en-US" sz="2000" dirty="0" smtClean="0"/>
              <a:t>x86 (32bit) architecture </a:t>
            </a:r>
            <a:r>
              <a:rPr lang="en-US" sz="2000" dirty="0"/>
              <a:t>supports both segments and paging</a:t>
            </a:r>
          </a:p>
          <a:p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/>
              <a:t>segments to manage logically related units</a:t>
            </a:r>
          </a:p>
          <a:p>
            <a:pPr lvl="1"/>
            <a:r>
              <a:rPr lang="en-US" sz="1600" dirty="0" smtClean="0"/>
              <a:t>stack</a:t>
            </a:r>
            <a:r>
              <a:rPr lang="en-US" sz="1600" dirty="0"/>
              <a:t>, file, module, heap, …?</a:t>
            </a:r>
          </a:p>
          <a:p>
            <a:pPr lvl="1"/>
            <a:r>
              <a:rPr lang="en-US" sz="1600" dirty="0" smtClean="0"/>
              <a:t>segment </a:t>
            </a:r>
            <a:r>
              <a:rPr lang="en-US" sz="1600" dirty="0"/>
              <a:t>vary in size, but usually large (multiple pages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Can manage policy at a single location</a:t>
            </a:r>
            <a:endParaRPr lang="en-US" sz="1400" dirty="0"/>
          </a:p>
          <a:p>
            <a:r>
              <a:rPr lang="en-US" sz="2000" dirty="0" smtClean="0"/>
              <a:t>Use </a:t>
            </a:r>
            <a:r>
              <a:rPr lang="en-US" sz="2000" dirty="0"/>
              <a:t>pages to partition segments into fixed chunks</a:t>
            </a:r>
          </a:p>
          <a:p>
            <a:pPr lvl="1"/>
            <a:r>
              <a:rPr lang="en-US" sz="1600" dirty="0" smtClean="0"/>
              <a:t>Separates translation from protection</a:t>
            </a:r>
          </a:p>
          <a:p>
            <a:pPr lvl="1"/>
            <a:r>
              <a:rPr lang="en-US" sz="1600" dirty="0" smtClean="0"/>
              <a:t>no </a:t>
            </a:r>
            <a:r>
              <a:rPr lang="en-US" sz="1600" dirty="0"/>
              <a:t>external fragmentation</a:t>
            </a:r>
          </a:p>
          <a:p>
            <a:pPr lvl="1"/>
            <a:r>
              <a:rPr lang="en-US" sz="1600" dirty="0" smtClean="0"/>
              <a:t>segments </a:t>
            </a:r>
            <a:r>
              <a:rPr lang="en-US" sz="1600" dirty="0"/>
              <a:t>are “</a:t>
            </a:r>
            <a:r>
              <a:rPr lang="en-US" sz="1600" dirty="0" err="1"/>
              <a:t>pageable</a:t>
            </a:r>
            <a:r>
              <a:rPr lang="en-US" sz="1600" dirty="0"/>
              <a:t>”- don’t need entire segment in memory </a:t>
            </a:r>
            <a:r>
              <a:rPr lang="en-US" sz="1600" dirty="0" smtClean="0"/>
              <a:t>at same time</a:t>
            </a:r>
          </a:p>
          <a:p>
            <a:pPr lvl="2"/>
            <a:endParaRPr lang="en-US" sz="1400" dirty="0"/>
          </a:p>
          <a:p>
            <a:r>
              <a:rPr lang="en-US" sz="2000" dirty="0" smtClean="0"/>
              <a:t>Linux</a:t>
            </a:r>
            <a:r>
              <a:rPr lang="en-US" sz="2000" dirty="0"/>
              <a:t>:</a:t>
            </a:r>
          </a:p>
          <a:p>
            <a:pPr lvl="1"/>
            <a:r>
              <a:rPr lang="it-IT" sz="1600" dirty="0" smtClean="0"/>
              <a:t>1 </a:t>
            </a:r>
            <a:r>
              <a:rPr lang="it-IT" sz="1600" dirty="0"/>
              <a:t>kernel code segment, 1 kernel data segment</a:t>
            </a:r>
          </a:p>
          <a:p>
            <a:pPr lvl="1"/>
            <a:r>
              <a:rPr lang="en-US" sz="1600" dirty="0" smtClean="0"/>
              <a:t>1 </a:t>
            </a:r>
            <a:r>
              <a:rPr lang="en-US" sz="1600" dirty="0"/>
              <a:t>user code segment, 1 user data segment</a:t>
            </a:r>
          </a:p>
          <a:p>
            <a:pPr lvl="1"/>
            <a:r>
              <a:rPr lang="en-US" sz="1600" dirty="0" smtClean="0"/>
              <a:t>1 </a:t>
            </a:r>
            <a:r>
              <a:rPr lang="en-US" sz="1600" dirty="0"/>
              <a:t>task state segments (stores registers on context switch)</a:t>
            </a:r>
          </a:p>
          <a:p>
            <a:pPr lvl="1"/>
            <a:r>
              <a:rPr lang="en-US" sz="1600" dirty="0" smtClean="0"/>
              <a:t>1 </a:t>
            </a:r>
            <a:r>
              <a:rPr lang="en-US" sz="1600" dirty="0"/>
              <a:t>“local descriptor table” segment (not really used)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/>
              <a:t>of these segments are paged</a:t>
            </a:r>
          </a:p>
        </p:txBody>
      </p:sp>
    </p:spTree>
    <p:extLst>
      <p:ext uri="{BB962C8B-B14F-4D97-AF65-F5344CB8AC3E}">
        <p14:creationId xmlns:p14="http://schemas.microsoft.com/office/powerpoint/2010/main" val="2926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Segmentation 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72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IBM System 370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3012" y="2303859"/>
            <a:ext cx="1214438" cy="5357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#</a:t>
            </a:r>
          </a:p>
          <a:p>
            <a:pPr algn="ctr"/>
            <a:r>
              <a:rPr lang="en-US" dirty="0" smtClean="0"/>
              <a:t>(4 bits)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7450" y="2303858"/>
            <a:ext cx="1835945" cy="5357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#</a:t>
            </a:r>
          </a:p>
          <a:p>
            <a:pPr algn="ctr"/>
            <a:r>
              <a:rPr lang="en-US" dirty="0" smtClean="0"/>
              <a:t>(8 bits)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3395" y="2303859"/>
            <a:ext cx="2336007" cy="5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Offset</a:t>
            </a:r>
          </a:p>
          <a:p>
            <a:pPr algn="ctr"/>
            <a:r>
              <a:rPr lang="en-US" dirty="0" smtClean="0"/>
              <a:t>(12 bits)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29" y="3841753"/>
            <a:ext cx="3429510" cy="202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Elbow Connector 10"/>
          <p:cNvCxnSpPr>
            <a:endCxn id="18" idx="1"/>
          </p:cNvCxnSpPr>
          <p:nvPr/>
        </p:nvCxnSpPr>
        <p:spPr>
          <a:xfrm>
            <a:off x="3579019" y="5851527"/>
            <a:ext cx="1200150" cy="436364"/>
          </a:xfrm>
          <a:prstGeom prst="bentConnector3">
            <a:avLst>
              <a:gd name="adj1" fmla="val 5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79169" y="6063855"/>
            <a:ext cx="1685925" cy="4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Tables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00950" y="3436144"/>
            <a:ext cx="1164431" cy="3307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27" name="Elbow Connector 26"/>
          <p:cNvCxnSpPr>
            <a:stCxn id="18" idx="3"/>
            <a:endCxn id="23" idx="1"/>
          </p:cNvCxnSpPr>
          <p:nvPr/>
        </p:nvCxnSpPr>
        <p:spPr>
          <a:xfrm flipV="1">
            <a:off x="6465094" y="5089922"/>
            <a:ext cx="1135856" cy="119796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79369" y="4468772"/>
            <a:ext cx="92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753" y="6287891"/>
            <a:ext cx="21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(aka Virtual Address)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7200" y="3157537"/>
            <a:ext cx="8229600" cy="5572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basic abstraction that the OS provides for memory management is virtual memory (VM) </a:t>
            </a:r>
            <a:endParaRPr lang="en-US" sz="8800" dirty="0" smtClean="0">
              <a:solidFill>
                <a:srgbClr val="0000FF"/>
              </a:solidFill>
            </a:endParaRPr>
          </a:p>
          <a:p>
            <a:pPr lvl="1"/>
            <a:r>
              <a:rPr lang="en-US" sz="1800" dirty="0" smtClean="0"/>
              <a:t>VM </a:t>
            </a:r>
            <a:r>
              <a:rPr lang="en-US" sz="1800" dirty="0"/>
              <a:t>enables programs to execute without requiring their entire address space to be resident in physical memory </a:t>
            </a:r>
            <a:endParaRPr lang="en-US" sz="8000" dirty="0"/>
          </a:p>
          <a:p>
            <a:pPr lvl="2"/>
            <a:r>
              <a:rPr lang="en-US" sz="1800" dirty="0" smtClean="0"/>
              <a:t>program </a:t>
            </a:r>
            <a:r>
              <a:rPr lang="en-US" sz="1800" dirty="0"/>
              <a:t>can also execute on machines with less RAM than it “needs” </a:t>
            </a:r>
            <a:endParaRPr lang="en-US" sz="11500" dirty="0" smtClean="0"/>
          </a:p>
          <a:p>
            <a:pPr lvl="1"/>
            <a:r>
              <a:rPr lang="en-US" sz="1800" dirty="0" smtClean="0"/>
              <a:t>many </a:t>
            </a:r>
            <a:r>
              <a:rPr lang="en-US" sz="1800" dirty="0"/>
              <a:t>programs don’t need all of their code or data at once (or ever</a:t>
            </a:r>
            <a:r>
              <a:rPr lang="en-US" sz="1800" dirty="0" smtClean="0"/>
              <a:t>)</a:t>
            </a:r>
            <a:endParaRPr lang="en-US" sz="8000" dirty="0"/>
          </a:p>
          <a:p>
            <a:pPr lvl="2"/>
            <a:r>
              <a:rPr lang="en-US" sz="1800" dirty="0" smtClean="0"/>
              <a:t>e.g</a:t>
            </a:r>
            <a:r>
              <a:rPr lang="en-US" sz="1800" dirty="0"/>
              <a:t>., branches they never take, or data they never read/</a:t>
            </a:r>
            <a:r>
              <a:rPr lang="en-US" sz="1800" dirty="0" smtClean="0"/>
              <a:t>write</a:t>
            </a:r>
          </a:p>
          <a:p>
            <a:pPr lvl="2"/>
            <a:r>
              <a:rPr lang="en-US" sz="2000" dirty="0" smtClean="0"/>
              <a:t>no </a:t>
            </a:r>
            <a:r>
              <a:rPr lang="en-US" sz="2000" dirty="0"/>
              <a:t>need to allocate memory for it, OS should adjust amount allocated based </a:t>
            </a:r>
            <a:r>
              <a:rPr lang="en-US" sz="2000" dirty="0" smtClean="0"/>
              <a:t>on its </a:t>
            </a:r>
            <a:r>
              <a:rPr lang="en-US" sz="2000" dirty="0"/>
              <a:t>run-time behavior </a:t>
            </a:r>
            <a:endParaRPr lang="en-US" sz="7200" dirty="0"/>
          </a:p>
          <a:p>
            <a:pPr lvl="1"/>
            <a:r>
              <a:rPr lang="en-US" sz="1800" dirty="0" smtClean="0"/>
              <a:t>virtual </a:t>
            </a:r>
            <a:r>
              <a:rPr lang="en-US" sz="1800" dirty="0"/>
              <a:t>memory isolates processes from each other </a:t>
            </a:r>
            <a:endParaRPr lang="en-US" sz="8000" dirty="0" smtClean="0"/>
          </a:p>
          <a:p>
            <a:pPr lvl="2"/>
            <a:r>
              <a:rPr lang="en-US" sz="1800" dirty="0" smtClean="0"/>
              <a:t>one </a:t>
            </a:r>
            <a:r>
              <a:rPr lang="en-US" sz="1800" dirty="0"/>
              <a:t>process cannot name addresses visible to others; each process has its own isolated address space </a:t>
            </a:r>
            <a:endParaRPr lang="en-US" sz="8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VM </a:t>
            </a:r>
            <a:r>
              <a:rPr lang="en-US" sz="2400" dirty="0">
                <a:solidFill>
                  <a:srgbClr val="FF0000"/>
                </a:solidFill>
              </a:rPr>
              <a:t>requires hardware and OS support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MMU’s</a:t>
            </a:r>
            <a:r>
              <a:rPr lang="en-US" sz="1800" dirty="0"/>
              <a:t>, TLB’s, page tables, ...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6564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Many applications have a common memory access pattern</a:t>
            </a:r>
          </a:p>
          <a:p>
            <a:pPr lvl="1"/>
            <a:r>
              <a:rPr lang="en-US" dirty="0" smtClean="0"/>
              <a:t>Accessed in a common order over a window of time</a:t>
            </a:r>
            <a:endParaRPr lang="en-US" dirty="0"/>
          </a:p>
          <a:p>
            <a:pPr lvl="1"/>
            <a:r>
              <a:rPr lang="en-US" dirty="0" smtClean="0"/>
              <a:t>Tied closely to the idea of a computational kernel</a:t>
            </a:r>
          </a:p>
          <a:p>
            <a:pPr lvl="2"/>
            <a:r>
              <a:rPr lang="en-US" dirty="0" smtClean="0"/>
              <a:t>The code that is the “heart” of an application</a:t>
            </a:r>
          </a:p>
          <a:p>
            <a:pPr lvl="2"/>
            <a:r>
              <a:rPr lang="en-US" dirty="0" smtClean="0"/>
              <a:t>Executes for the majority of time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The Working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et</a:t>
            </a:r>
          </a:p>
          <a:p>
            <a:pPr lvl="1"/>
            <a:r>
              <a:rPr lang="en-US" dirty="0" smtClean="0"/>
              <a:t>The memory itself accessed as part of the pattern</a:t>
            </a:r>
          </a:p>
          <a:p>
            <a:pPr lvl="1"/>
            <a:r>
              <a:rPr lang="en-US" dirty="0" smtClean="0"/>
              <a:t>Working set is usually much smaller than all memory allocated</a:t>
            </a:r>
          </a:p>
          <a:p>
            <a:pPr lvl="1"/>
            <a:r>
              <a:rPr lang="en-US" dirty="0" smtClean="0"/>
              <a:t>Ideally: A </a:t>
            </a:r>
            <a:r>
              <a:rPr lang="en-US" dirty="0"/>
              <a:t>fixed region of memory of a certain size</a:t>
            </a:r>
          </a:p>
          <a:p>
            <a:pPr lvl="2"/>
            <a:r>
              <a:rPr lang="en-US" dirty="0" smtClean="0"/>
              <a:t>Not so clean in the real world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Most of the time memory accesses will be to the working set</a:t>
            </a:r>
          </a:p>
          <a:p>
            <a:pPr lvl="1"/>
            <a:r>
              <a:rPr lang="en-US" dirty="0" smtClean="0"/>
              <a:t>OS tries to make sure they are always available</a:t>
            </a:r>
          </a:p>
        </p:txBody>
      </p:sp>
    </p:spTree>
    <p:extLst>
      <p:ext uri="{BB962C8B-B14F-4D97-AF65-F5344CB8AC3E}">
        <p14:creationId xmlns:p14="http://schemas.microsoft.com/office/powerpoint/2010/main" val="3138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0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Translation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translate accesses from one address space (</a:t>
            </a:r>
            <a:r>
              <a:rPr lang="en-US" dirty="0" smtClean="0"/>
              <a:t>virtual to </a:t>
            </a:r>
            <a:r>
              <a:rPr lang="en-US" dirty="0"/>
              <a:t>a different one (physical)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translation exists, processor uses virtual </a:t>
            </a:r>
            <a:r>
              <a:rPr lang="en-US" dirty="0" smtClean="0"/>
              <a:t>addresses, physical </a:t>
            </a:r>
            <a:r>
              <a:rPr lang="en-US" dirty="0"/>
              <a:t>memory uses physical addresses</a:t>
            </a:r>
          </a:p>
          <a:p>
            <a:pPr lvl="1"/>
            <a:r>
              <a:rPr lang="en-US" dirty="0" smtClean="0"/>
              <a:t>Side </a:t>
            </a:r>
            <a:r>
              <a:rPr lang="en-US" dirty="0"/>
              <a:t>effects: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avoid overlap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give uniform view of memory to </a:t>
            </a:r>
            <a:r>
              <a:rPr lang="en-US" dirty="0" smtClean="0"/>
              <a:t>programs</a:t>
            </a:r>
          </a:p>
          <a:p>
            <a:pPr lvl="2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Protection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access to private memory of other processes</a:t>
            </a:r>
          </a:p>
          <a:p>
            <a:pPr lvl="2"/>
            <a:r>
              <a:rPr lang="en-US" dirty="0" smtClean="0"/>
              <a:t>Different </a:t>
            </a:r>
            <a:r>
              <a:rPr lang="en-US" dirty="0"/>
              <a:t>pages of memory can be given special </a:t>
            </a:r>
            <a:r>
              <a:rPr lang="en-US" dirty="0" smtClean="0"/>
              <a:t>behavior (Read </a:t>
            </a:r>
            <a:r>
              <a:rPr lang="en-US" dirty="0"/>
              <a:t>Only, Invisible to user programs,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2"/>
            <a:r>
              <a:rPr lang="en-US" dirty="0" smtClean="0"/>
              <a:t>Kernel </a:t>
            </a:r>
            <a:r>
              <a:rPr lang="en-US" dirty="0"/>
              <a:t>data protected from User programs</a:t>
            </a:r>
          </a:p>
          <a:p>
            <a:pPr lvl="2"/>
            <a:r>
              <a:rPr lang="en-US" dirty="0" smtClean="0"/>
              <a:t>Programs </a:t>
            </a:r>
            <a:r>
              <a:rPr lang="en-US" dirty="0"/>
              <a:t>protected from themselves</a:t>
            </a:r>
          </a:p>
        </p:txBody>
      </p:sp>
    </p:spTree>
    <p:extLst>
      <p:ext uri="{BB962C8B-B14F-4D97-AF65-F5344CB8AC3E}">
        <p14:creationId xmlns:p14="http://schemas.microsoft.com/office/powerpoint/2010/main" val="369873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550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Two operating modes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Privileged (protected, kernel) mode: </a:t>
            </a:r>
            <a:r>
              <a:rPr lang="en-US" dirty="0" smtClean="0"/>
              <a:t>OS context</a:t>
            </a:r>
          </a:p>
          <a:p>
            <a:pPr lvl="2"/>
            <a:r>
              <a:rPr lang="en-US" dirty="0" smtClean="0"/>
              <a:t>Result of OS invocation (system call, interrupt, exception)</a:t>
            </a:r>
          </a:p>
          <a:p>
            <a:pPr lvl="2"/>
            <a:r>
              <a:rPr lang="en-US" dirty="0" smtClean="0"/>
              <a:t>Allows execution of privileged instructions</a:t>
            </a:r>
          </a:p>
          <a:p>
            <a:pPr lvl="2"/>
            <a:r>
              <a:rPr lang="en-US" dirty="0" smtClean="0"/>
              <a:t>Allows access to all of memory (sort of)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User Mode: </a:t>
            </a:r>
            <a:r>
              <a:rPr lang="en-US" dirty="0" smtClean="0"/>
              <a:t>Process context</a:t>
            </a:r>
          </a:p>
          <a:p>
            <a:pPr lvl="2"/>
            <a:r>
              <a:rPr lang="en-US" dirty="0" smtClean="0"/>
              <a:t>Only access resources (memory) in its context (address space)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 system with virtual addressing</a:t>
            </a:r>
          </a:p>
        </p:txBody>
      </p:sp>
      <p:sp>
        <p:nvSpPr>
          <p:cNvPr id="56323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Modern processors use virtual addresses</a:t>
            </a:r>
          </a:p>
          <a:p>
            <a:pPr eaLnBrk="1" hangingPunct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1800">
                <a:latin typeface="Arial" charset="0"/>
              </a:rPr>
              <a:t>CPU generates virtual address and address translation is done by dedicated hardware (</a:t>
            </a:r>
            <a:r>
              <a:rPr lang="en-GB" sz="1800" i="1">
                <a:solidFill>
                  <a:srgbClr val="FF0000"/>
                </a:solidFill>
                <a:latin typeface="Arial" charset="0"/>
              </a:rPr>
              <a:t>memory management unit</a:t>
            </a:r>
            <a:r>
              <a:rPr lang="en-GB" sz="1800">
                <a:latin typeface="Arial" charset="0"/>
              </a:rPr>
              <a:t>) via OS-managed lookup table</a:t>
            </a:r>
            <a:endParaRPr lang="en-US" sz="1800">
              <a:latin typeface="Calibri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691563" y="6400800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FFFFFF"/>
              </a:buClr>
              <a:buFont typeface="Arial" charset="0"/>
              <a:buNone/>
            </a:pPr>
            <a:fld id="{363E55E9-888D-F245-9E04-1909DE71AD58}" type="slidenum">
              <a:rPr lang="en-GB" sz="1400">
                <a:solidFill>
                  <a:srgbClr val="FFFFFF"/>
                </a:solidFill>
              </a:rPr>
              <a:pPr algn="ctr" eaLnBrk="1" hangingPunct="1">
                <a:spcBef>
                  <a:spcPts val="875"/>
                </a:spcBef>
                <a:buClr>
                  <a:srgbClr val="FFFFFF"/>
                </a:buClr>
                <a:buFont typeface="Arial" charset="0"/>
                <a:buNone/>
              </a:pPr>
              <a:t>8</a:t>
            </a:fld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69" name="Rectangle 432"/>
          <p:cNvSpPr>
            <a:spLocks noChangeArrowheads="1"/>
          </p:cNvSpPr>
          <p:nvPr/>
        </p:nvSpPr>
        <p:spPr bwMode="auto">
          <a:xfrm>
            <a:off x="3533775" y="3798888"/>
            <a:ext cx="1066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+mn-lt"/>
                <a:ea typeface="+mn-ea"/>
              </a:rPr>
              <a:t>MMU</a:t>
            </a:r>
          </a:p>
        </p:txBody>
      </p:sp>
      <p:sp>
        <p:nvSpPr>
          <p:cNvPr id="70" name="Line 434"/>
          <p:cNvSpPr>
            <a:spLocks noChangeShapeType="1"/>
          </p:cNvSpPr>
          <p:nvPr/>
        </p:nvSpPr>
        <p:spPr bwMode="auto">
          <a:xfrm flipV="1">
            <a:off x="4600575" y="4132263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72" name="Rectangle 437"/>
          <p:cNvSpPr>
            <a:spLocks noChangeArrowheads="1"/>
          </p:cNvSpPr>
          <p:nvPr/>
        </p:nvSpPr>
        <p:spPr bwMode="auto">
          <a:xfrm>
            <a:off x="6746875" y="523716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 anchor="ctr"/>
          <a:lstStyle/>
          <a:p>
            <a:pPr algn="ctr">
              <a:defRPr/>
            </a:pPr>
            <a:r>
              <a:rPr lang="en-US" sz="1400">
                <a:latin typeface="+mn-lt"/>
                <a:ea typeface="+mn-ea"/>
              </a:rPr>
              <a:t>...</a:t>
            </a:r>
          </a:p>
        </p:txBody>
      </p:sp>
      <p:sp>
        <p:nvSpPr>
          <p:cNvPr id="73" name="Rectangle 438"/>
          <p:cNvSpPr>
            <a:spLocks noChangeArrowheads="1"/>
          </p:cNvSpPr>
          <p:nvPr/>
        </p:nvSpPr>
        <p:spPr bwMode="auto">
          <a:xfrm>
            <a:off x="6657975" y="5710238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74" name="Text Box 439"/>
          <p:cNvSpPr txBox="1">
            <a:spLocks noChangeArrowheads="1"/>
          </p:cNvSpPr>
          <p:nvPr/>
        </p:nvSpPr>
        <p:spPr bwMode="auto">
          <a:xfrm>
            <a:off x="6357938" y="31416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0:</a:t>
            </a:r>
          </a:p>
        </p:txBody>
      </p:sp>
      <p:sp>
        <p:nvSpPr>
          <p:cNvPr id="75" name="Text Box 440"/>
          <p:cNvSpPr txBox="1">
            <a:spLocks noChangeArrowheads="1"/>
          </p:cNvSpPr>
          <p:nvPr/>
        </p:nvSpPr>
        <p:spPr bwMode="auto">
          <a:xfrm>
            <a:off x="6357938" y="33702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1:</a:t>
            </a:r>
          </a:p>
        </p:txBody>
      </p:sp>
      <p:sp>
        <p:nvSpPr>
          <p:cNvPr id="76" name="Text Box 441"/>
          <p:cNvSpPr txBox="1">
            <a:spLocks noChangeArrowheads="1"/>
          </p:cNvSpPr>
          <p:nvPr/>
        </p:nvSpPr>
        <p:spPr bwMode="auto">
          <a:xfrm>
            <a:off x="6143625" y="5727700"/>
            <a:ext cx="59531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M-1:</a:t>
            </a:r>
          </a:p>
        </p:txBody>
      </p:sp>
      <p:sp>
        <p:nvSpPr>
          <p:cNvPr id="77" name="Text Box 442"/>
          <p:cNvSpPr txBox="1">
            <a:spLocks noChangeArrowheads="1"/>
          </p:cNvSpPr>
          <p:nvPr/>
        </p:nvSpPr>
        <p:spPr bwMode="auto">
          <a:xfrm>
            <a:off x="6465888" y="2832100"/>
            <a:ext cx="142557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Main memory</a:t>
            </a:r>
          </a:p>
        </p:txBody>
      </p:sp>
      <p:sp>
        <p:nvSpPr>
          <p:cNvPr id="78" name="Line 443"/>
          <p:cNvSpPr>
            <a:spLocks noChangeShapeType="1"/>
          </p:cNvSpPr>
          <p:nvPr/>
        </p:nvSpPr>
        <p:spPr bwMode="auto">
          <a:xfrm flipV="1">
            <a:off x="2085975" y="412591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80" name="Rectangle 445"/>
          <p:cNvSpPr>
            <a:spLocks noChangeArrowheads="1"/>
          </p:cNvSpPr>
          <p:nvPr/>
        </p:nvSpPr>
        <p:spPr bwMode="auto">
          <a:xfrm>
            <a:off x="1019175" y="3821113"/>
            <a:ext cx="1066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+mn-lt"/>
                <a:ea typeface="+mn-ea"/>
              </a:rPr>
              <a:t>CPU</a:t>
            </a:r>
          </a:p>
        </p:txBody>
      </p:sp>
      <p:sp>
        <p:nvSpPr>
          <p:cNvPr id="85" name="Text Box 450"/>
          <p:cNvSpPr txBox="1">
            <a:spLocks noChangeArrowheads="1"/>
          </p:cNvSpPr>
          <p:nvPr/>
        </p:nvSpPr>
        <p:spPr bwMode="auto">
          <a:xfrm>
            <a:off x="6357938" y="35988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2:</a:t>
            </a:r>
          </a:p>
        </p:txBody>
      </p:sp>
      <p:sp>
        <p:nvSpPr>
          <p:cNvPr id="86" name="Text Box 451"/>
          <p:cNvSpPr txBox="1">
            <a:spLocks noChangeArrowheads="1"/>
          </p:cNvSpPr>
          <p:nvPr/>
        </p:nvSpPr>
        <p:spPr bwMode="auto">
          <a:xfrm>
            <a:off x="6357938" y="38274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3:</a:t>
            </a:r>
          </a:p>
        </p:txBody>
      </p:sp>
      <p:sp>
        <p:nvSpPr>
          <p:cNvPr id="87" name="Rectangle 452"/>
          <p:cNvSpPr>
            <a:spLocks noChangeArrowheads="1"/>
          </p:cNvSpPr>
          <p:nvPr/>
        </p:nvSpPr>
        <p:spPr bwMode="auto">
          <a:xfrm>
            <a:off x="6657975" y="31464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88" name="Rectangle 453"/>
          <p:cNvSpPr>
            <a:spLocks noChangeArrowheads="1"/>
          </p:cNvSpPr>
          <p:nvPr/>
        </p:nvSpPr>
        <p:spPr bwMode="auto">
          <a:xfrm>
            <a:off x="6657975" y="33750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89" name="Rectangle 454"/>
          <p:cNvSpPr>
            <a:spLocks noChangeArrowheads="1"/>
          </p:cNvSpPr>
          <p:nvPr/>
        </p:nvSpPr>
        <p:spPr bwMode="auto">
          <a:xfrm>
            <a:off x="6657975" y="36036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90" name="Rectangle 455"/>
          <p:cNvSpPr>
            <a:spLocks noChangeArrowheads="1"/>
          </p:cNvSpPr>
          <p:nvPr/>
        </p:nvSpPr>
        <p:spPr bwMode="auto">
          <a:xfrm>
            <a:off x="6657975" y="38322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93" name="Text Box 458"/>
          <p:cNvSpPr txBox="1">
            <a:spLocks noChangeArrowheads="1"/>
          </p:cNvSpPr>
          <p:nvPr/>
        </p:nvSpPr>
        <p:spPr bwMode="auto">
          <a:xfrm>
            <a:off x="6357938" y="40560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4:</a:t>
            </a:r>
          </a:p>
        </p:txBody>
      </p:sp>
      <p:sp>
        <p:nvSpPr>
          <p:cNvPr id="94" name="Text Box 459"/>
          <p:cNvSpPr txBox="1">
            <a:spLocks noChangeArrowheads="1"/>
          </p:cNvSpPr>
          <p:nvPr/>
        </p:nvSpPr>
        <p:spPr bwMode="auto">
          <a:xfrm>
            <a:off x="6357938" y="42846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5:</a:t>
            </a:r>
          </a:p>
        </p:txBody>
      </p:sp>
      <p:sp>
        <p:nvSpPr>
          <p:cNvPr id="97" name="Text Box 462"/>
          <p:cNvSpPr txBox="1">
            <a:spLocks noChangeArrowheads="1"/>
          </p:cNvSpPr>
          <p:nvPr/>
        </p:nvSpPr>
        <p:spPr bwMode="auto">
          <a:xfrm>
            <a:off x="6357938" y="45132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6:</a:t>
            </a:r>
          </a:p>
        </p:txBody>
      </p:sp>
      <p:sp>
        <p:nvSpPr>
          <p:cNvPr id="98" name="Text Box 463"/>
          <p:cNvSpPr txBox="1">
            <a:spLocks noChangeArrowheads="1"/>
          </p:cNvSpPr>
          <p:nvPr/>
        </p:nvSpPr>
        <p:spPr bwMode="auto">
          <a:xfrm>
            <a:off x="6357938" y="4741863"/>
            <a:ext cx="35401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latin typeface="+mn-lt"/>
                <a:ea typeface="+mn-ea"/>
              </a:rPr>
              <a:t>7:</a:t>
            </a:r>
          </a:p>
        </p:txBody>
      </p:sp>
      <p:sp>
        <p:nvSpPr>
          <p:cNvPr id="99" name="Rectangle 464"/>
          <p:cNvSpPr>
            <a:spLocks noChangeArrowheads="1"/>
          </p:cNvSpPr>
          <p:nvPr/>
        </p:nvSpPr>
        <p:spPr bwMode="auto">
          <a:xfrm>
            <a:off x="6657975" y="54864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292350" y="3328988"/>
            <a:ext cx="914400" cy="1166812"/>
            <a:chOff x="2291978" y="3328444"/>
            <a:chExt cx="914032" cy="1167356"/>
          </a:xfrm>
        </p:grpSpPr>
        <p:sp>
          <p:nvSpPr>
            <p:cNvPr id="79" name="Text Box 444"/>
            <p:cNvSpPr txBox="1">
              <a:spLocks noChangeArrowheads="1"/>
            </p:cNvSpPr>
            <p:nvPr/>
          </p:nvSpPr>
          <p:spPr bwMode="auto">
            <a:xfrm>
              <a:off x="2291978" y="3328444"/>
              <a:ext cx="914032" cy="7575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+mn-ea"/>
                </a:rPr>
                <a:t>Virtual</a:t>
              </a: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+mn-ea"/>
                </a:rPr>
                <a:t>address</a:t>
              </a: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+mn-ea"/>
                </a:rPr>
                <a:t>(VA)</a:t>
              </a:r>
            </a:p>
          </p:txBody>
        </p:sp>
        <p:sp>
          <p:nvSpPr>
            <p:cNvPr id="100" name="Text Box 466"/>
            <p:cNvSpPr txBox="1">
              <a:spLocks noChangeArrowheads="1"/>
            </p:cNvSpPr>
            <p:nvPr/>
          </p:nvSpPr>
          <p:spPr bwMode="auto">
            <a:xfrm>
              <a:off x="2491923" y="4181328"/>
              <a:ext cx="639506" cy="314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+mn-lt"/>
                  <a:ea typeface="+mn-ea"/>
                </a:rPr>
                <a:t>4100</a:t>
              </a:r>
            </a:p>
          </p:txBody>
        </p:sp>
      </p:grpSp>
      <p:sp>
        <p:nvSpPr>
          <p:cNvPr id="102" name="Text Box 468"/>
          <p:cNvSpPr txBox="1">
            <a:spLocks noChangeArrowheads="1"/>
          </p:cNvSpPr>
          <p:nvPr/>
        </p:nvSpPr>
        <p:spPr bwMode="auto">
          <a:xfrm>
            <a:off x="4084638" y="6162675"/>
            <a:ext cx="111918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ea typeface="+mn-ea"/>
              </a:rPr>
              <a:t>Data word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959350" y="3328988"/>
            <a:ext cx="946150" cy="1173162"/>
            <a:chOff x="4959256" y="3328444"/>
            <a:chExt cx="946092" cy="1173706"/>
          </a:xfrm>
        </p:grpSpPr>
        <p:sp>
          <p:nvSpPr>
            <p:cNvPr id="71" name="Text Box 435"/>
            <p:cNvSpPr txBox="1">
              <a:spLocks noChangeArrowheads="1"/>
            </p:cNvSpPr>
            <p:nvPr/>
          </p:nvSpPr>
          <p:spPr bwMode="auto">
            <a:xfrm>
              <a:off x="4959256" y="3328444"/>
              <a:ext cx="946092" cy="7575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+mn-lt"/>
                  <a:ea typeface="+mn-ea"/>
                </a:rPr>
                <a:t>Physical</a:t>
              </a:r>
            </a:p>
            <a:p>
              <a:pPr algn="ctr">
                <a:defRPr/>
              </a:pPr>
              <a:r>
                <a:rPr lang="en-US" sz="1600">
                  <a:latin typeface="+mn-lt"/>
                  <a:ea typeface="+mn-ea"/>
                </a:rPr>
                <a:t>address</a:t>
              </a:r>
            </a:p>
            <a:p>
              <a:pPr algn="ctr">
                <a:defRPr/>
              </a:pPr>
              <a:r>
                <a:rPr lang="en-US" sz="1600">
                  <a:latin typeface="+mn-lt"/>
                  <a:ea typeface="+mn-ea"/>
                </a:rPr>
                <a:t>(PA)</a:t>
              </a:r>
            </a:p>
          </p:txBody>
        </p:sp>
        <p:sp>
          <p:nvSpPr>
            <p:cNvPr id="103" name="Text Box 469"/>
            <p:cNvSpPr txBox="1">
              <a:spLocks noChangeArrowheads="1"/>
            </p:cNvSpPr>
            <p:nvPr/>
          </p:nvSpPr>
          <p:spPr bwMode="auto">
            <a:xfrm>
              <a:off x="5297373" y="4187679"/>
              <a:ext cx="298432" cy="3144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+mn-lt"/>
                  <a:ea typeface="+mn-ea"/>
                </a:rPr>
                <a:t>4</a:t>
              </a:r>
            </a:p>
          </p:txBody>
        </p:sp>
      </p:grpSp>
      <p:sp>
        <p:nvSpPr>
          <p:cNvPr id="104" name="Rectangle 470"/>
          <p:cNvSpPr>
            <a:spLocks noChangeArrowheads="1"/>
          </p:cNvSpPr>
          <p:nvPr/>
        </p:nvSpPr>
        <p:spPr bwMode="auto">
          <a:xfrm>
            <a:off x="866775" y="3217863"/>
            <a:ext cx="38862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105" name="Text Box 472"/>
          <p:cNvSpPr txBox="1">
            <a:spLocks noChangeArrowheads="1"/>
          </p:cNvSpPr>
          <p:nvPr/>
        </p:nvSpPr>
        <p:spPr bwMode="auto">
          <a:xfrm>
            <a:off x="762000" y="2924175"/>
            <a:ext cx="1049338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+mn-ea"/>
              </a:rPr>
              <a:t>CPU chip</a:t>
            </a:r>
          </a:p>
        </p:txBody>
      </p:sp>
      <p:sp>
        <p:nvSpPr>
          <p:cNvPr id="106" name="Rectangle 474"/>
          <p:cNvSpPr>
            <a:spLocks noChangeArrowheads="1"/>
          </p:cNvSpPr>
          <p:nvPr/>
        </p:nvSpPr>
        <p:spPr bwMode="auto">
          <a:xfrm>
            <a:off x="6659563" y="4953000"/>
            <a:ext cx="9144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107" name="Text Box 475"/>
          <p:cNvSpPr txBox="1">
            <a:spLocks noChangeArrowheads="1"/>
          </p:cNvSpPr>
          <p:nvPr/>
        </p:nvSpPr>
        <p:spPr bwMode="auto">
          <a:xfrm>
            <a:off x="3565525" y="3268663"/>
            <a:ext cx="10953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rgbClr val="FF0000"/>
                </a:solidFill>
                <a:latin typeface="+mn-lt"/>
                <a:ea typeface="+mn-ea"/>
              </a:rPr>
              <a:t>Address</a:t>
            </a:r>
          </a:p>
          <a:p>
            <a:pPr algn="ctr">
              <a:defRPr/>
            </a:pPr>
            <a:r>
              <a:rPr lang="en-US" sz="1600" i="1" dirty="0">
                <a:solidFill>
                  <a:srgbClr val="FF0000"/>
                </a:solidFill>
                <a:latin typeface="+mn-lt"/>
                <a:ea typeface="+mn-ea"/>
              </a:rPr>
              <a:t>translation</a:t>
            </a:r>
          </a:p>
        </p:txBody>
      </p:sp>
      <p:sp>
        <p:nvSpPr>
          <p:cNvPr id="47" name="Rectangle 452"/>
          <p:cNvSpPr>
            <a:spLocks noChangeArrowheads="1"/>
          </p:cNvSpPr>
          <p:nvPr/>
        </p:nvSpPr>
        <p:spPr bwMode="auto">
          <a:xfrm>
            <a:off x="6659563" y="4052888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8" name="Rectangle 453"/>
          <p:cNvSpPr>
            <a:spLocks noChangeArrowheads="1"/>
          </p:cNvSpPr>
          <p:nvPr/>
        </p:nvSpPr>
        <p:spPr bwMode="auto">
          <a:xfrm>
            <a:off x="6659563" y="4281488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9" name="Rectangle 454"/>
          <p:cNvSpPr>
            <a:spLocks noChangeArrowheads="1"/>
          </p:cNvSpPr>
          <p:nvPr/>
        </p:nvSpPr>
        <p:spPr bwMode="auto">
          <a:xfrm>
            <a:off x="6659563" y="4510088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50" name="Rectangle 455"/>
          <p:cNvSpPr>
            <a:spLocks noChangeArrowheads="1"/>
          </p:cNvSpPr>
          <p:nvPr/>
        </p:nvSpPr>
        <p:spPr bwMode="auto">
          <a:xfrm>
            <a:off x="6659563" y="4738688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552575" y="4360863"/>
            <a:ext cx="6738938" cy="1803400"/>
            <a:chOff x="1553175" y="4361059"/>
            <a:chExt cx="6737635" cy="1803400"/>
          </a:xfrm>
        </p:grpSpPr>
        <p:sp>
          <p:nvSpPr>
            <p:cNvPr id="82" name="Line 447"/>
            <p:cNvSpPr>
              <a:spLocks noChangeShapeType="1"/>
            </p:cNvSpPr>
            <p:nvPr/>
          </p:nvSpPr>
          <p:spPr bwMode="auto">
            <a:xfrm flipH="1">
              <a:off x="8259066" y="4513459"/>
              <a:ext cx="0" cy="1638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3" name="Line 448"/>
            <p:cNvSpPr>
              <a:spLocks noChangeShapeType="1"/>
            </p:cNvSpPr>
            <p:nvPr/>
          </p:nvSpPr>
          <p:spPr bwMode="auto">
            <a:xfrm flipH="1">
              <a:off x="1553175" y="6139059"/>
              <a:ext cx="6705891" cy="6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4" name="Line 449"/>
            <p:cNvSpPr>
              <a:spLocks noChangeShapeType="1"/>
            </p:cNvSpPr>
            <p:nvPr/>
          </p:nvSpPr>
          <p:spPr bwMode="auto">
            <a:xfrm flipV="1">
              <a:off x="1553175" y="4361059"/>
              <a:ext cx="0" cy="180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81" name="Line 446"/>
            <p:cNvSpPr>
              <a:spLocks noChangeShapeType="1"/>
            </p:cNvSpPr>
            <p:nvPr/>
          </p:nvSpPr>
          <p:spPr bwMode="auto">
            <a:xfrm flipV="1">
              <a:off x="7833698" y="4526159"/>
              <a:ext cx="457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656388" y="4054475"/>
            <a:ext cx="1066800" cy="914400"/>
            <a:chOff x="6658575" y="4061022"/>
            <a:chExt cx="1066800" cy="914400"/>
          </a:xfrm>
        </p:grpSpPr>
        <p:sp>
          <p:nvSpPr>
            <p:cNvPr id="91" name="Rectangle 456"/>
            <p:cNvSpPr>
              <a:spLocks noChangeArrowheads="1"/>
            </p:cNvSpPr>
            <p:nvPr/>
          </p:nvSpPr>
          <p:spPr bwMode="auto">
            <a:xfrm>
              <a:off x="6658575" y="4061022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92" name="Rectangle 457"/>
            <p:cNvSpPr>
              <a:spLocks noChangeArrowheads="1"/>
            </p:cNvSpPr>
            <p:nvPr/>
          </p:nvSpPr>
          <p:spPr bwMode="auto">
            <a:xfrm>
              <a:off x="6658575" y="4289622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95" name="Rectangle 460"/>
            <p:cNvSpPr>
              <a:spLocks noChangeArrowheads="1"/>
            </p:cNvSpPr>
            <p:nvPr/>
          </p:nvSpPr>
          <p:spPr bwMode="auto">
            <a:xfrm>
              <a:off x="6658575" y="4518222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96" name="Rectangle 461"/>
            <p:cNvSpPr>
              <a:spLocks noChangeArrowheads="1"/>
            </p:cNvSpPr>
            <p:nvPr/>
          </p:nvSpPr>
          <p:spPr bwMode="auto">
            <a:xfrm>
              <a:off x="6658575" y="4746822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  <p:sp>
          <p:nvSpPr>
            <p:cNvPr id="101" name="AutoShape 467"/>
            <p:cNvSpPr>
              <a:spLocks/>
            </p:cNvSpPr>
            <p:nvPr/>
          </p:nvSpPr>
          <p:spPr bwMode="auto">
            <a:xfrm>
              <a:off x="7649175" y="4061022"/>
              <a:ext cx="76200" cy="914400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727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0631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Virtual </a:t>
            </a:r>
            <a:r>
              <a:rPr lang="en-US" sz="4000" dirty="0"/>
              <a:t>addresses are independent of location in physical memory (RAM) that referenced data lives </a:t>
            </a:r>
          </a:p>
          <a:p>
            <a:pPr lvl="1"/>
            <a:r>
              <a:rPr lang="en-US" sz="3300" dirty="0" smtClean="0"/>
              <a:t>OS </a:t>
            </a:r>
            <a:r>
              <a:rPr lang="en-US" sz="3300" dirty="0"/>
              <a:t>determines location in physical </a:t>
            </a:r>
            <a:r>
              <a:rPr lang="en-US" sz="3300" dirty="0" smtClean="0"/>
              <a:t>memory</a:t>
            </a:r>
            <a:endParaRPr lang="en-US" sz="3300" dirty="0"/>
          </a:p>
          <a:p>
            <a:pPr lvl="1"/>
            <a:r>
              <a:rPr lang="en-US" sz="3600" dirty="0" smtClean="0"/>
              <a:t>instructions </a:t>
            </a:r>
            <a:r>
              <a:rPr lang="en-US" sz="3600" dirty="0"/>
              <a:t>issued by CPU reference virtual </a:t>
            </a:r>
            <a:r>
              <a:rPr lang="en-US" sz="3600" dirty="0" smtClean="0"/>
              <a:t>addresses</a:t>
            </a:r>
          </a:p>
          <a:p>
            <a:pPr lvl="2"/>
            <a:r>
              <a:rPr lang="en-US" sz="2900" dirty="0" smtClean="0"/>
              <a:t>e.g</a:t>
            </a:r>
            <a:r>
              <a:rPr lang="en-US" sz="2900" dirty="0"/>
              <a:t>., pointers, arguments to load/store instruction, PC, ... </a:t>
            </a:r>
          </a:p>
          <a:p>
            <a:pPr lvl="1"/>
            <a:r>
              <a:rPr lang="en-US" sz="3600" dirty="0" smtClean="0"/>
              <a:t>virtual </a:t>
            </a:r>
            <a:r>
              <a:rPr lang="en-US" sz="3600" dirty="0"/>
              <a:t>addresses are translated by hardware into physical addresses (with some help from OS) </a:t>
            </a:r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r>
              <a:rPr lang="en-US" sz="4400" dirty="0" smtClean="0">
                <a:solidFill>
                  <a:srgbClr val="0000FF"/>
                </a:solidFill>
              </a:rPr>
              <a:t>The </a:t>
            </a:r>
            <a:r>
              <a:rPr lang="en-US" sz="4400" dirty="0">
                <a:solidFill>
                  <a:srgbClr val="0000FF"/>
                </a:solidFill>
              </a:rPr>
              <a:t>set of virtual addresses a process can reference is its address space </a:t>
            </a:r>
          </a:p>
          <a:p>
            <a:pPr lvl="1"/>
            <a:r>
              <a:rPr lang="en-US" sz="3600" dirty="0" smtClean="0"/>
              <a:t>many </a:t>
            </a:r>
            <a:r>
              <a:rPr lang="en-US" sz="3600" dirty="0"/>
              <a:t>different possible mechanisms for translating virtual addresses to physical addresses </a:t>
            </a:r>
            <a:endParaRPr lang="en-US" sz="3600" dirty="0" smtClean="0"/>
          </a:p>
          <a:p>
            <a:pPr lvl="1"/>
            <a:endParaRPr lang="en-US" sz="2900" dirty="0"/>
          </a:p>
          <a:p>
            <a:r>
              <a:rPr lang="en-US" sz="4400" dirty="0" smtClean="0">
                <a:solidFill>
                  <a:srgbClr val="FF0000"/>
                </a:solidFill>
              </a:rPr>
              <a:t>In </a:t>
            </a:r>
            <a:r>
              <a:rPr lang="en-US" sz="4400" dirty="0">
                <a:solidFill>
                  <a:srgbClr val="FF0000"/>
                </a:solidFill>
              </a:rPr>
              <a:t>reality, an address space is a </a:t>
            </a:r>
            <a:r>
              <a:rPr lang="en-US" sz="4400" b="1" dirty="0">
                <a:solidFill>
                  <a:srgbClr val="FF0000"/>
                </a:solidFill>
              </a:rPr>
              <a:t>data structure </a:t>
            </a:r>
            <a:r>
              <a:rPr lang="en-US" sz="4400" dirty="0">
                <a:solidFill>
                  <a:srgbClr val="FF0000"/>
                </a:solidFill>
              </a:rPr>
              <a:t>in the </a:t>
            </a:r>
            <a:r>
              <a:rPr lang="en-US" sz="4400" dirty="0" smtClean="0">
                <a:solidFill>
                  <a:srgbClr val="FF0000"/>
                </a:solidFill>
              </a:rPr>
              <a:t>kernel</a:t>
            </a:r>
          </a:p>
          <a:p>
            <a:pPr lvl="1"/>
            <a:r>
              <a:rPr lang="en-US" sz="4000" dirty="0" smtClean="0"/>
              <a:t>Typically called a Memory Map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2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2027</Words>
  <Application>Microsoft Office PowerPoint</Application>
  <PresentationFormat>On-screen Show (4:3)</PresentationFormat>
  <Paragraphs>389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Virtual Memory</vt:lpstr>
      <vt:lpstr>A system with physical addressing</vt:lpstr>
      <vt:lpstr>Overcommitting Memory</vt:lpstr>
      <vt:lpstr>Virtual Memory</vt:lpstr>
      <vt:lpstr>Working Set</vt:lpstr>
      <vt:lpstr>Virtual Memory Features</vt:lpstr>
      <vt:lpstr>Hardware Support</vt:lpstr>
      <vt:lpstr>A system with virtual addressing</vt:lpstr>
      <vt:lpstr>Virtual Addresses</vt:lpstr>
      <vt:lpstr>Linux Memory Map</vt:lpstr>
      <vt:lpstr>Memory map</vt:lpstr>
      <vt:lpstr>Memory mapping</vt:lpstr>
      <vt:lpstr>Instantiating the memory map</vt:lpstr>
      <vt:lpstr>Segmentation</vt:lpstr>
      <vt:lpstr>Using Segments</vt:lpstr>
      <vt:lpstr>Segment lookups</vt:lpstr>
      <vt:lpstr>x86 Segments</vt:lpstr>
      <vt:lpstr>Protected Mode (32 bits)</vt:lpstr>
      <vt:lpstr>Linear address calculation</vt:lpstr>
      <vt:lpstr>Segment descriptors</vt:lpstr>
      <vt:lpstr>Segmentation Registers</vt:lpstr>
      <vt:lpstr>Pros and Cons of Segmentation</vt:lpstr>
      <vt:lpstr>Pages</vt:lpstr>
      <vt:lpstr>Paging</vt:lpstr>
      <vt:lpstr>Paging with Large Address Spaces</vt:lpstr>
      <vt:lpstr>PowerPoint Presentation</vt:lpstr>
      <vt:lpstr>Page Translation</vt:lpstr>
      <vt:lpstr>Paging Advantages</vt:lpstr>
      <vt:lpstr>Paging Disadvantages</vt:lpstr>
      <vt:lpstr>Combining Segmentation and Paging</vt:lpstr>
      <vt:lpstr>Implementing Segmentation and Paging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Lange</dc:creator>
  <cp:lastModifiedBy>jarusl</cp:lastModifiedBy>
  <cp:revision>51</cp:revision>
  <dcterms:created xsi:type="dcterms:W3CDTF">2012-09-15T17:00:50Z</dcterms:created>
  <dcterms:modified xsi:type="dcterms:W3CDTF">2017-11-08T06:18:54Z</dcterms:modified>
</cp:coreProperties>
</file>