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 id="2147483680" r:id="rId2"/>
  </p:sldMasterIdLst>
  <p:notesMasterIdLst>
    <p:notesMasterId r:id="rId66"/>
  </p:notesMasterIdLst>
  <p:sldIdLst>
    <p:sldId id="509" r:id="rId3"/>
    <p:sldId id="398" r:id="rId4"/>
    <p:sldId id="316" r:id="rId5"/>
    <p:sldId id="317" r:id="rId6"/>
    <p:sldId id="511" r:id="rId7"/>
    <p:sldId id="414" r:id="rId8"/>
    <p:sldId id="415" r:id="rId9"/>
    <p:sldId id="512" r:id="rId10"/>
    <p:sldId id="507" r:id="rId11"/>
    <p:sldId id="510" r:id="rId12"/>
    <p:sldId id="416" r:id="rId13"/>
    <p:sldId id="417" r:id="rId14"/>
    <p:sldId id="418" r:id="rId15"/>
    <p:sldId id="419" r:id="rId16"/>
    <p:sldId id="420" r:id="rId17"/>
    <p:sldId id="421" r:id="rId18"/>
    <p:sldId id="513" r:id="rId19"/>
    <p:sldId id="422" r:id="rId20"/>
    <p:sldId id="424" r:id="rId21"/>
    <p:sldId id="499" r:id="rId22"/>
    <p:sldId id="501" r:id="rId23"/>
    <p:sldId id="468" r:id="rId24"/>
    <p:sldId id="425" r:id="rId25"/>
    <p:sldId id="456" r:id="rId26"/>
    <p:sldId id="465" r:id="rId27"/>
    <p:sldId id="514" r:id="rId28"/>
    <p:sldId id="401" r:id="rId29"/>
    <p:sldId id="426" r:id="rId30"/>
    <p:sldId id="435" r:id="rId31"/>
    <p:sldId id="431" r:id="rId32"/>
    <p:sldId id="436" r:id="rId33"/>
    <p:sldId id="437" r:id="rId34"/>
    <p:sldId id="439" r:id="rId35"/>
    <p:sldId id="427" r:id="rId36"/>
    <p:sldId id="428" r:id="rId37"/>
    <p:sldId id="429" r:id="rId38"/>
    <p:sldId id="463" r:id="rId39"/>
    <p:sldId id="430" r:id="rId40"/>
    <p:sldId id="515" r:id="rId41"/>
    <p:sldId id="489" r:id="rId42"/>
    <p:sldId id="490" r:id="rId43"/>
    <p:sldId id="491" r:id="rId44"/>
    <p:sldId id="492" r:id="rId45"/>
    <p:sldId id="493" r:id="rId46"/>
    <p:sldId id="494" r:id="rId47"/>
    <p:sldId id="498" r:id="rId48"/>
    <p:sldId id="508" r:id="rId49"/>
    <p:sldId id="470" r:id="rId50"/>
    <p:sldId id="472" r:id="rId51"/>
    <p:sldId id="471" r:id="rId52"/>
    <p:sldId id="504" r:id="rId53"/>
    <p:sldId id="505" r:id="rId54"/>
    <p:sldId id="506" r:id="rId55"/>
    <p:sldId id="495" r:id="rId56"/>
    <p:sldId id="496" r:id="rId57"/>
    <p:sldId id="516" r:id="rId58"/>
    <p:sldId id="519" r:id="rId59"/>
    <p:sldId id="520" r:id="rId60"/>
    <p:sldId id="517" r:id="rId61"/>
    <p:sldId id="461" r:id="rId62"/>
    <p:sldId id="343" r:id="rId63"/>
    <p:sldId id="473" r:id="rId64"/>
    <p:sldId id="503" r:id="rId65"/>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87600" autoAdjust="0"/>
  </p:normalViewPr>
  <p:slideViewPr>
    <p:cSldViewPr showGuides="1">
      <p:cViewPr varScale="1">
        <p:scale>
          <a:sx n="147" d="100"/>
          <a:sy n="147" d="100"/>
        </p:scale>
        <p:origin x="2976" y="120"/>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kern="12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ppcenter/sdk/getting-started/xamari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12</a:t>
            </a:fld>
            <a:endParaRPr lang="zh-CN" altLang="en-US" sz="1200" b="0" dirty="0"/>
          </a:p>
        </p:txBody>
      </p:sp>
    </p:spTree>
    <p:extLst>
      <p:ext uri="{BB962C8B-B14F-4D97-AF65-F5344CB8AC3E}">
        <p14:creationId xmlns:p14="http://schemas.microsoft.com/office/powerpoint/2010/main" val="30808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13</a:t>
            </a:fld>
            <a:endParaRPr lang="zh-CN" altLang="en-US" sz="1200" b="0" dirty="0"/>
          </a:p>
        </p:txBody>
      </p:sp>
    </p:spTree>
    <p:extLst>
      <p:ext uri="{BB962C8B-B14F-4D97-AF65-F5344CB8AC3E}">
        <p14:creationId xmlns:p14="http://schemas.microsoft.com/office/powerpoint/2010/main" val="114786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950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命令行查询</a:t>
            </a:r>
            <a:r>
              <a:rPr lang="en-US" altLang="zh-CN" b="1" dirty="0" err="1"/>
              <a:t>.net</a:t>
            </a:r>
            <a:r>
              <a:rPr lang="zh-CN" altLang="en-US" b="1" dirty="0"/>
              <a:t>版本</a:t>
            </a:r>
            <a:endParaRPr lang="en-US" altLang="zh-CN" b="1" dirty="0"/>
          </a:p>
          <a:p>
            <a:pPr lvl="0"/>
            <a:r>
              <a:rPr lang="en-US" altLang="zh-CN" b="1" dirty="0"/>
              <a:t>reg query "HKLM\Software\Microsoft\NET Framework Setup\NDP" /s /v version | </a:t>
            </a:r>
            <a:r>
              <a:rPr lang="en-US" altLang="zh-CN" b="1" dirty="0" err="1"/>
              <a:t>findstr</a:t>
            </a:r>
            <a:r>
              <a:rPr lang="en-US" altLang="zh-CN" b="1" dirty="0"/>
              <a:t> /</a:t>
            </a:r>
            <a:r>
              <a:rPr lang="en-US" altLang="zh-CN" b="1" dirty="0" err="1"/>
              <a:t>i</a:t>
            </a:r>
            <a:r>
              <a:rPr lang="en-US" altLang="zh-CN" b="1" dirty="0"/>
              <a:t> version | sort /+26 /r</a:t>
            </a:r>
          </a:p>
          <a:p>
            <a:pPr lvl="0"/>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24</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26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230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3</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39</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83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dirty="0">
                <a:hlinkClick r:id="rId3"/>
              </a:rPr>
              <a:t>Get Started with Xamarin - Visual Studio App Center | Microsoft Docs</a:t>
            </a:r>
            <a:endParaRPr lang="en-US" altLang="zh-CN" dirty="0"/>
          </a:p>
          <a:p>
            <a:pPr lvl="0"/>
            <a:endParaRPr lang="en-US" altLang="zh-CN" b="1" dirty="0"/>
          </a:p>
          <a:p>
            <a:pPr lvl="0"/>
            <a:r>
              <a:rPr lang="en-US" altLang="zh-CN" dirty="0"/>
              <a:t>https://github.com/microsoft/WindowsAppSDK/blob/main/docs/roadmap.md</a:t>
            </a:r>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https://blog.csdn.net/P5dEyT322JACS/article/details/106449608</a:t>
            </a:r>
          </a:p>
          <a:p>
            <a:pPr lvl="0"/>
            <a:r>
              <a:rPr lang="en-US" altLang="zh-CN" b="1" dirty="0"/>
              <a:t>https://www.msys2.org/</a:t>
            </a:r>
          </a:p>
          <a:p>
            <a:pPr lvl="0"/>
            <a:r>
              <a:rPr lang="en-US" altLang="zh-CN" b="1" dirty="0" err="1"/>
              <a:t>pacman</a:t>
            </a:r>
            <a:endParaRPr lang="en-US" altLang="zh-CN" b="1" dirty="0"/>
          </a:p>
          <a:p>
            <a:pPr lvl="0"/>
            <a:endParaRPr lang="en-US" altLang="zh-CN"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47</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23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https://docs.microsoft.com/en-us/microsoft-edge/webview2/</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102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https://docs.microsoft.com/en-us/microsoft-edge/progressive-web-apps-chromium/</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58</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712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https://docs.microsoft.com/en-us/windows/apps/windows-app-sdk/</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59</a:t>
            </a:fld>
            <a:endParaRPr lang="zh-CN" altLang="en-US" sz="1200" b="0" dirty="0"/>
          </a:p>
        </p:txBody>
      </p:sp>
    </p:spTree>
    <p:extLst>
      <p:ext uri="{BB962C8B-B14F-4D97-AF65-F5344CB8AC3E}">
        <p14:creationId xmlns:p14="http://schemas.microsoft.com/office/powerpoint/2010/main" val="360454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17513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200" b="0" dirty="0">
                <a:latin typeface="微软雅黑" panose="020B0503020204020204" pitchFamily="34" charset="-122"/>
                <a:ea typeface="微软雅黑" panose="020B0503020204020204" pitchFamily="34" charset="-122"/>
              </a:rPr>
              <a:t>《</a:t>
            </a:r>
            <a:r>
              <a:rPr lang="zh-CN" altLang="en-US" sz="1200" b="0" dirty="0">
                <a:latin typeface="微软雅黑" panose="020B0503020204020204" pitchFamily="34" charset="-122"/>
                <a:ea typeface="微软雅黑" panose="020B0503020204020204" pitchFamily="34" charset="-122"/>
              </a:rPr>
              <a:t>微软模拟飞行</a:t>
            </a:r>
            <a:r>
              <a:rPr lang="en-US" altLang="zh-CN" sz="1200" b="0" dirty="0">
                <a:latin typeface="微软雅黑" panose="020B0503020204020204" pitchFamily="34" charset="-122"/>
                <a:ea typeface="微软雅黑" panose="020B0503020204020204" pitchFamily="34" charset="-122"/>
              </a:rPr>
              <a:t>2020》</a:t>
            </a:r>
            <a:r>
              <a:rPr lang="zh-CN" altLang="en-US" sz="1200" b="0" dirty="0">
                <a:latin typeface="微软雅黑" panose="020B0503020204020204" pitchFamily="34" charset="-122"/>
                <a:ea typeface="微软雅黑" panose="020B0503020204020204" pitchFamily="34" charset="-122"/>
              </a:rPr>
              <a:t>使用的数据量超过</a:t>
            </a:r>
            <a:r>
              <a:rPr lang="en-US" altLang="zh-CN" sz="1200" b="0" dirty="0">
                <a:latin typeface="微软雅黑" panose="020B0503020204020204" pitchFamily="34" charset="-122"/>
                <a:ea typeface="微软雅黑" panose="020B0503020204020204" pitchFamily="34" charset="-122"/>
              </a:rPr>
              <a:t>2.5PG</a:t>
            </a:r>
            <a:r>
              <a:rPr lang="zh-CN" altLang="en-US" sz="1200" b="0" dirty="0">
                <a:latin typeface="微软雅黑" panose="020B0503020204020204" pitchFamily="34" charset="-122"/>
                <a:ea typeface="微软雅黑" panose="020B0503020204020204" pitchFamily="34" charset="-122"/>
              </a:rPr>
              <a:t>，涵盖</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万多个城市，</a:t>
            </a:r>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万</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千多个机场，</a:t>
            </a:r>
            <a:r>
              <a:rPr lang="en-US" altLang="zh-CN" sz="1200" b="0" dirty="0">
                <a:latin typeface="微软雅黑" panose="020B0503020204020204" pitchFamily="34" charset="-122"/>
                <a:ea typeface="微软雅黑" panose="020B0503020204020204" pitchFamily="34" charset="-122"/>
              </a:rPr>
              <a:t>15</a:t>
            </a:r>
            <a:r>
              <a:rPr lang="zh-CN" altLang="en-US" sz="1200" b="0" dirty="0">
                <a:latin typeface="微软雅黑" panose="020B0503020204020204" pitchFamily="34" charset="-122"/>
                <a:ea typeface="微软雅黑" panose="020B0503020204020204" pitchFamily="34" charset="-122"/>
              </a:rPr>
              <a:t>亿座建筑，</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亿</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千</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百万个湖泊，</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仅靠终端算力无法满足如此大规模的渲染需求，必须借助云计算。这正是微软</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发挥作用的舞台。目前</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在全球</a:t>
            </a:r>
            <a:r>
              <a:rPr lang="en-US" altLang="zh-CN" sz="1200" b="0" dirty="0">
                <a:latin typeface="微软雅黑" panose="020B0503020204020204" pitchFamily="34" charset="-122"/>
                <a:ea typeface="微软雅黑" panose="020B0503020204020204" pitchFamily="34" charset="-122"/>
              </a:rPr>
              <a:t>60</a:t>
            </a:r>
            <a:r>
              <a:rPr lang="zh-CN" altLang="en-US" sz="1200" b="0" dirty="0">
                <a:latin typeface="微软雅黑" panose="020B0503020204020204" pitchFamily="34" charset="-122"/>
                <a:ea typeface="微软雅黑" panose="020B0503020204020204" pitchFamily="34" charset="-122"/>
              </a:rPr>
              <a:t>多个数据中心覆盖以及近</a:t>
            </a:r>
            <a:r>
              <a:rPr lang="en-US" altLang="zh-CN" sz="1200" b="0" dirty="0">
                <a:latin typeface="微软雅黑" panose="020B0503020204020204" pitchFamily="34" charset="-122"/>
                <a:ea typeface="微软雅黑" panose="020B0503020204020204" pitchFamily="34" charset="-122"/>
              </a:rPr>
              <a:t>200</a:t>
            </a:r>
            <a:r>
              <a:rPr lang="zh-CN" altLang="en-US" sz="1200" b="0" dirty="0">
                <a:latin typeface="微软雅黑" panose="020B0503020204020204" pitchFamily="34" charset="-122"/>
                <a:ea typeface="微软雅黑" panose="020B0503020204020204" pitchFamily="34" charset="-122"/>
              </a:rPr>
              <a:t>个边缘节点。</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微软对</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的期望是，它能计算也能思考，能处理中心部署的节点，也能进行非常强的边缘计算，触达到每一个角落。</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362720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9</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10</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7896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1" y="29552"/>
            <a:ext cx="195888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1" y="29552"/>
            <a:ext cx="311101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1" y="29552"/>
            <a:ext cx="318302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90310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1.4 UWP, XAML,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WebView2, PWA and App SDK</a:t>
            </a:r>
          </a:p>
        </p:txBody>
      </p:sp>
    </p:spTree>
    <p:extLst>
      <p:ext uri="{BB962C8B-B14F-4D97-AF65-F5344CB8AC3E}">
        <p14:creationId xmlns:p14="http://schemas.microsoft.com/office/powerpoint/2010/main" val="264404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docs.microsoft.com/en-us/windows/uwp/design/fluent-design-system/index"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err="1">
                <a:solidFill>
                  <a:srgbClr val="1A1A1A"/>
                </a:solidFill>
                <a:latin typeface="微软雅黑" panose="020B0503020204020204" pitchFamily="34" charset="-122"/>
                <a:ea typeface="微软雅黑" panose="020B0503020204020204" pitchFamily="34" charset="-122"/>
              </a:rPr>
              <a:t>WinUI</a:t>
            </a:r>
            <a:r>
              <a:rPr lang="en-US" altLang="zh-CN" sz="2000" b="0" dirty="0">
                <a:solidFill>
                  <a:srgbClr val="1A1A1A"/>
                </a:solidFill>
                <a:latin typeface="微软雅黑" panose="020B0503020204020204" pitchFamily="34" charset="-122"/>
                <a:ea typeface="微软雅黑" panose="020B0503020204020204" pitchFamily="34" charset="-122"/>
              </a:rPr>
              <a:t> 3.0 preview </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a:solidFill>
                  <a:srgbClr val="1A1A1A"/>
                </a:solidFill>
                <a:latin typeface="微软雅黑" panose="020B0503020204020204" pitchFamily="34" charset="-122"/>
                <a:ea typeface="微软雅黑" panose="020B0503020204020204" pitchFamily="34" charset="-122"/>
              </a:rPr>
              <a:t>Windows App SDK</a:t>
            </a: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3"/>
          <a:stretch>
            <a:fillRect/>
          </a:stretch>
        </p:blipFill>
        <p:spPr>
          <a:xfrm>
            <a:off x="7351700" y="996414"/>
            <a:ext cx="3190875" cy="5486400"/>
          </a:xfrm>
          <a:prstGeom prst="rect">
            <a:avLst/>
          </a:prstGeom>
        </p:spPr>
      </p:pic>
      <p:pic>
        <p:nvPicPr>
          <p:cNvPr id="8" name="图片 7"/>
          <p:cNvPicPr>
            <a:picLocks noChangeAspect="1"/>
          </p:cNvPicPr>
          <p:nvPr/>
        </p:nvPicPr>
        <p:blipFill>
          <a:blip r:embed="rId4"/>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latin typeface="微软雅黑" panose="020B0503020204020204" pitchFamily="34" charset="-122"/>
                <a:ea typeface="微软雅黑" panose="020B0503020204020204" pitchFamily="34" charset="-122"/>
              </a:rPr>
              <a:t>抢先式多任务操作系统</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latin typeface="微软雅黑" panose="020B0503020204020204" pitchFamily="34" charset="-122"/>
                <a:ea typeface="微软雅黑" panose="020B0503020204020204" pitchFamily="34" charset="-122"/>
              </a:rPr>
              <a:t>Windows </a:t>
            </a:r>
            <a:r>
              <a:rPr lang="zh-CN" altLang="en-US" sz="2000" dirty="0">
                <a:solidFill>
                  <a:srgbClr val="C00000"/>
                </a:solidFill>
                <a:latin typeface="微软雅黑" panose="020B0503020204020204" pitchFamily="34" charset="-122"/>
                <a:ea typeface="微软雅黑" panose="020B0503020204020204" pitchFamily="34" charset="-122"/>
              </a:rPr>
              <a:t>编程时，必须时刻记住尽早释放不再使用的系统资源</a:t>
            </a:r>
            <a:endParaRPr lang="en-US" altLang="zh-CN" sz="2000" dirty="0">
              <a:solidFill>
                <a:srgbClr val="C00000"/>
              </a:solidFill>
              <a:latin typeface="微软雅黑" panose="020B0503020204020204" pitchFamily="34" charset="-122"/>
              <a:ea typeface="微软雅黑" panose="020B0503020204020204" pitchFamily="34" charset="-122"/>
            </a:endParaRPr>
          </a:p>
          <a:p>
            <a:pPr algn="l"/>
            <a:r>
              <a:rPr lang="zh-CN" altLang="en-US" sz="2000" dirty="0">
                <a:solidFill>
                  <a:srgbClr val="C00000"/>
                </a:solidFill>
                <a:latin typeface="微软雅黑" panose="020B0503020204020204" pitchFamily="34" charset="-122"/>
                <a:ea typeface="微软雅黑" panose="020B0503020204020204" pitchFamily="34" charset="-122"/>
              </a:rPr>
              <a:t>避免系统资源耗尽而造成效率急剧降低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215680" y="3212976"/>
            <a:ext cx="5688632" cy="1458220"/>
          </a:xfrm>
          <a:prstGeom prst="rect">
            <a:avLst/>
          </a:prstGeom>
        </p:spPr>
        <p:txBody>
          <a:bodyPr wrap="square">
            <a:spAutoFit/>
          </a:bodyPr>
          <a:lstStyle/>
          <a:p>
            <a:pPr algn="l"/>
            <a:r>
              <a:rPr lang="en-US" altLang="zh-CN" sz="2400" b="0" dirty="0">
                <a:solidFill>
                  <a:schemeClr val="bg2">
                    <a:lumMod val="10000"/>
                  </a:schemeClr>
                </a:solidFill>
                <a:latin typeface="微软雅黑" panose="020B0503020204020204" pitchFamily="34" charset="-122"/>
                <a:ea typeface="微软雅黑" panose="020B0503020204020204" pitchFamily="34" charset="-122"/>
              </a:rPr>
              <a:t>Windows</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提供了与设备无关的</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algn="l"/>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应用程序可以通过调用</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函数，在不同显卡、打印机和显示器上输出图形或文本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8163205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21255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78290"/>
          </a:xfrm>
          <a:prstGeom prst="rect">
            <a:avLst/>
          </a:prstGeom>
          <a:solidFill>
            <a:srgbClr val="CCFF99"/>
          </a:solidFill>
        </p:spPr>
        <p:txBody>
          <a:bodyPr wrap="square">
            <a:spAutoFit/>
          </a:bodyPr>
          <a:lstStyle/>
          <a:p>
            <a:r>
              <a:rPr lang="en-US" altLang="zh-CN" sz="4000" b="0" dirty="0">
                <a:latin typeface="Consolas" panose="020B0609020204030204" pitchFamily="49" charset="0"/>
              </a:rPr>
              <a:t>GitHub Action CI/CD</a:t>
            </a:r>
            <a:endParaRPr lang="zh-CN" altLang="en-US" sz="4000" b="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344835"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2678831"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编程模型</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AppSDK</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PWA</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 Code</a:t>
            </a: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2927648" y="5371593"/>
            <a:ext cx="71913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170855"/>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919" y="1197850"/>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431704" y="5319441"/>
            <a:ext cx="72030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9376" y="1116898"/>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1487488" y="198884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strike="sngStrike" dirty="0" err="1">
                <a:solidFill>
                  <a:schemeClr val="accent2">
                    <a:lumMod val="50000"/>
                  </a:schemeClr>
                </a:solidFill>
              </a:rPr>
              <a:t>Gitee</a:t>
            </a:r>
            <a:r>
              <a:rPr lang="en-US" altLang="zh-CN" b="1" strike="sngStrike"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767408" y="1272858"/>
            <a:ext cx="1008112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9576"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11212"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803671"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973484" y="995363"/>
            <a:ext cx="6130628" cy="135351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Tools =&gt; Extensions and Updates</a:t>
            </a:r>
          </a:p>
          <a:p>
            <a:pPr>
              <a:buFont typeface="Wingdings" panose="05000000000000000000" pitchFamily="2" charset="2"/>
              <a:buChar char="p"/>
            </a:pPr>
            <a:r>
              <a:rPr lang="zh-CN" altLang="en-US" sz="2400" b="1" dirty="0">
                <a:solidFill>
                  <a:schemeClr val="accent2">
                    <a:lumMod val="50000"/>
                  </a:schemeClr>
                </a:solidFill>
              </a:rPr>
              <a:t> 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 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49668332"/>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15480" y="404664"/>
            <a:ext cx="3552313" cy="782206"/>
          </a:xfrm>
        </p:spPr>
        <p:txBody>
          <a:bodyPr>
            <a:normAutofit/>
          </a:bodyPr>
          <a:lstStyle/>
          <a:p>
            <a:pPr lvl="0" algn="l"/>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423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1991544" y="1556792"/>
            <a:ext cx="8373616"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Win10/11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个人看好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PWA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的未来发展</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867421" y="2535337"/>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811681" y="1368156"/>
            <a:ext cx="6070893" cy="548676"/>
          </a:xfrm>
          <a:prstGeom prst="rect">
            <a:avLst/>
          </a:prstGeom>
          <a:noFill/>
        </p:spPr>
        <p:txBody>
          <a:bodyPr wrap="none" rtlCol="0">
            <a:spAutoFit/>
          </a:bodyPr>
          <a:lstStyle/>
          <a:p>
            <a:r>
              <a:rPr lang="zh-CN" altLang="en-US" sz="2700" b="0" dirty="0">
                <a:latin typeface="微软雅黑" panose="020B0503020204020204" pitchFamily="34" charset="-122"/>
                <a:ea typeface="微软雅黑" panose="020B0503020204020204" pitchFamily="34" charset="-122"/>
              </a:rPr>
              <a:t>应用程序类型与开发语言有一定的关系</a:t>
            </a:r>
          </a:p>
        </p:txBody>
      </p:sp>
      <p:sp>
        <p:nvSpPr>
          <p:cNvPr id="6" name="内容占位符 1"/>
          <p:cNvSpPr txBox="1"/>
          <p:nvPr/>
        </p:nvSpPr>
        <p:spPr>
          <a:xfrm>
            <a:off x="6043024" y="2492896"/>
            <a:ext cx="3293336"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71395" indent="-171395">
              <a:lnSpc>
                <a:spcPct val="100000"/>
              </a:lnSpc>
              <a:spcBef>
                <a:spcPts val="750"/>
              </a:spcBef>
              <a:spcAft>
                <a:spcPct val="0"/>
              </a:spcAft>
              <a:buFont typeface="Wingdings" panose="05000000000000000000" pitchFamily="2" charset="2"/>
              <a:buChar char="p"/>
            </a:pP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C#</a:t>
            </a:r>
          </a:p>
          <a:p>
            <a:pPr marL="514183" lvl="1" indent="-171395">
              <a:lnSpc>
                <a:spcPct val="100000"/>
              </a:lnSpc>
              <a:spcBef>
                <a:spcPts val="375"/>
              </a:spcBef>
              <a:spcAft>
                <a:spcPct val="0"/>
              </a:spcAft>
              <a:buFont typeface="宋体" panose="02010600030101010101" pitchFamily="2" charset="-122"/>
              <a:buChar char="–"/>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控制台应用程序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窗体应用程序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ASP.NET Web</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WCF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服务应用程序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安装</a:t>
            </a:r>
            <a:r>
              <a:rPr lang="en-US" altLang="zh-CN" dirty="0">
                <a:solidFill>
                  <a:schemeClr val="accent2">
                    <a:lumMod val="50000"/>
                  </a:schemeClr>
                </a:solidFill>
                <a:latin typeface="微软雅黑" panose="020B0503020204020204" pitchFamily="34" charset="-122"/>
                <a:ea typeface="微软雅黑" panose="020B0503020204020204" pitchFamily="34" charset="-122"/>
              </a:rPr>
              <a:t>MFC    </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472754757"/>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考试复习请以课本为线索 </a:t>
            </a:r>
            <a:r>
              <a:rPr lang="en-US" altLang="zh-CN" sz="1800" dirty="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classic</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50"/>
                                        <p:tgtEl>
                                          <p:spTgt spid="4">
                                            <p:graphicEl>
                                              <a:dgm id="{BDA2664F-D760-4676-988D-9DECE8C71CCC}"/>
                                            </p:graphicEl>
                                          </p:spTgt>
                                        </p:tgtEl>
                                      </p:cBhvr>
                                    </p:animEffect>
                                    <p:anim calcmode="lin" valueType="num">
                                      <p:cBhvr>
                                        <p:cTn id="19" dur="5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5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50"/>
                                        <p:tgtEl>
                                          <p:spTgt spid="4">
                                            <p:graphicEl>
                                              <a:dgm id="{F907B27B-B246-4928-AC93-8A19B8E86AA6}"/>
                                            </p:graphicEl>
                                          </p:spTgt>
                                        </p:tgtEl>
                                      </p:cBhvr>
                                    </p:animEffect>
                                    <p:anim calcmode="lin" valueType="num">
                                      <p:cBhvr>
                                        <p:cTn id="24" dur="5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5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5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50"/>
                                        <p:tgtEl>
                                          <p:spTgt spid="4">
                                            <p:graphicEl>
                                              <a:dgm id="{7FE62E54-E85F-4DBB-997F-689B5CDFD62D}"/>
                                            </p:graphicEl>
                                          </p:spTgt>
                                        </p:tgtEl>
                                      </p:cBhvr>
                                    </p:animEffect>
                                    <p:anim calcmode="lin" valueType="num">
                                      <p:cBhvr>
                                        <p:cTn id="30" dur="5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5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50"/>
                                        <p:tgtEl>
                                          <p:spTgt spid="4">
                                            <p:graphicEl>
                                              <a:dgm id="{34905F94-283E-4E2E-B949-4A5102C3F22E}"/>
                                            </p:graphicEl>
                                          </p:spTgt>
                                        </p:tgtEl>
                                      </p:cBhvr>
                                    </p:animEffect>
                                    <p:anim calcmode="lin" valueType="num">
                                      <p:cBhvr>
                                        <p:cTn id="35" dur="5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5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1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50"/>
                                        <p:tgtEl>
                                          <p:spTgt spid="4">
                                            <p:graphicEl>
                                              <a:dgm id="{9D48952A-8DE3-45EB-8CB6-5152C3B3C507}"/>
                                            </p:graphicEl>
                                          </p:spTgt>
                                        </p:tgtEl>
                                      </p:cBhvr>
                                    </p:animEffect>
                                    <p:anim calcmode="lin" valueType="num">
                                      <p:cBhvr>
                                        <p:cTn id="41" dur="5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5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50"/>
                                        <p:tgtEl>
                                          <p:spTgt spid="4">
                                            <p:graphicEl>
                                              <a:dgm id="{4A90FFE2-DE88-4B0D-886D-0593F18265A5}"/>
                                            </p:graphicEl>
                                          </p:spTgt>
                                        </p:tgtEl>
                                      </p:cBhvr>
                                    </p:animEffect>
                                    <p:anim calcmode="lin" valueType="num">
                                      <p:cBhvr>
                                        <p:cTn id="46" dur="5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5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15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50"/>
                                        <p:tgtEl>
                                          <p:spTgt spid="4">
                                            <p:graphicEl>
                                              <a:dgm id="{FBC026BE-7CB9-4486-AAD6-ED1AA59A4D6B}"/>
                                            </p:graphicEl>
                                          </p:spTgt>
                                        </p:tgtEl>
                                      </p:cBhvr>
                                    </p:animEffect>
                                    <p:anim calcmode="lin" valueType="num">
                                      <p:cBhvr>
                                        <p:cTn id="52" dur="5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5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50"/>
                                        <p:tgtEl>
                                          <p:spTgt spid="4">
                                            <p:graphicEl>
                                              <a:dgm id="{E8B453A4-10D1-497E-82A0-9CF5B372D781}"/>
                                            </p:graphicEl>
                                          </p:spTgt>
                                        </p:tgtEl>
                                      </p:cBhvr>
                                    </p:animEffect>
                                    <p:anim calcmode="lin" valueType="num">
                                      <p:cBhvr>
                                        <p:cTn id="57" dur="5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5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34</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1344" y="620688"/>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Presentation Foundation</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，用于生成较好视觉体验的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既可创建独立桌面应用程序，也可创建浏览器承载的应用程序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的核心是一个与分辨率无关并且基于向量的呈现引擎</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包含在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中，作为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的一个子集存在，其类型大多位于 </a:t>
            </a:r>
            <a:r>
              <a:rPr lang="en-US" altLang="zh-CN" sz="2000" dirty="0" err="1">
                <a:solidFill>
                  <a:schemeClr val="accent2">
                    <a:lumMod val="50000"/>
                  </a:schemeClr>
                </a:solidFill>
                <a:latin typeface="微软雅黑" panose="020B0503020204020204" pitchFamily="34" charset="-122"/>
                <a:ea typeface="微软雅黑" panose="020B0503020204020204" pitchFamily="34" charset="-122"/>
              </a:rPr>
              <a:t>System.Windows</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命名空间</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界面设计使用可扩展应用程序标记语言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(XAML)</a:t>
            </a: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使用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VB</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实例化类、设置属性、调用方法以及处理事件</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37</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b="0" dirty="0">
                <a:latin typeface="微软雅黑" panose="020B0503020204020204" pitchFamily="34" charset="-122"/>
                <a:ea typeface="微软雅黑" panose="020B0503020204020204" pitchFamily="34" charset="-122"/>
              </a:rPr>
              <a:t>程序界面：基于</a:t>
            </a:r>
            <a:r>
              <a:rPr lang="en-US" altLang="zh-CN" sz="1600" b="0" dirty="0">
                <a:latin typeface="微软雅黑" panose="020B0503020204020204" pitchFamily="34" charset="-122"/>
                <a:ea typeface="微软雅黑" panose="020B0503020204020204" pitchFamily="34" charset="-122"/>
              </a:rPr>
              <a:t>XML</a:t>
            </a:r>
            <a:r>
              <a:rPr lang="zh-CN" altLang="en-US" sz="1600" b="0" dirty="0">
                <a:latin typeface="微软雅黑" panose="020B0503020204020204" pitchFamily="34" charset="-122"/>
                <a:ea typeface="微软雅黑" panose="020B0503020204020204" pitchFamily="34" charset="-122"/>
              </a:rPr>
              <a:t>的</a:t>
            </a:r>
            <a:r>
              <a:rPr lang="en-US" altLang="zh-CN" sz="1600" b="0" dirty="0">
                <a:latin typeface="微软雅黑" panose="020B0503020204020204" pitchFamily="34" charset="-122"/>
                <a:ea typeface="微软雅黑" panose="020B0503020204020204" pitchFamily="34" charset="-122"/>
              </a:rPr>
              <a:t>XAML</a:t>
            </a:r>
            <a:r>
              <a:rPr lang="zh-CN" altLang="en-US" sz="1600" b="0" dirty="0">
                <a:latin typeface="微软雅黑" panose="020B0503020204020204" pitchFamily="34" charset="-122"/>
                <a:ea typeface="微软雅黑" panose="020B0503020204020204" pitchFamily="34" charset="-122"/>
              </a:rPr>
              <a:t>语言定制；         程序逻辑：</a:t>
            </a:r>
            <a:r>
              <a:rPr lang="en-US" altLang="zh-CN" sz="1600" b="0" dirty="0">
                <a:latin typeface="微软雅黑" panose="020B0503020204020204" pitchFamily="34" charset="-122"/>
                <a:ea typeface="微软雅黑" panose="020B0503020204020204" pitchFamily="34" charset="-122"/>
              </a:rPr>
              <a:t>C#</a:t>
            </a:r>
            <a:r>
              <a:rPr lang="zh-CN" altLang="en-US" sz="1600" b="0" dirty="0">
                <a:latin typeface="微软雅黑" panose="020B0503020204020204" pitchFamily="34" charset="-122"/>
                <a:ea typeface="微软雅黑" panose="020B0503020204020204" pitchFamily="34" charset="-122"/>
              </a:rPr>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52984" y="549275"/>
            <a:ext cx="8091488" cy="6192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4609729"/>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63567" y="330042"/>
            <a:ext cx="6864681" cy="866710"/>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5B3D6595-725C-4DEF-B499-657E63E3B768}"/>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1314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0" y="866800"/>
            <a:ext cx="12192000" cy="762000"/>
          </a:xfrm>
          <a:prstGeom prst="rect">
            <a:avLst/>
          </a:prstGeom>
          <a:noFill/>
          <a:ln w="9525">
            <a:noFill/>
          </a:ln>
        </p:spPr>
        <p:txBody>
          <a:bodyPr wrap="square">
            <a:spAutoFit/>
          </a:bodyPr>
          <a:lstStyle/>
          <a:p>
            <a:pPr lvl="2">
              <a:lnSpc>
                <a:spcPct val="100000"/>
              </a:lnSpc>
              <a:spcBef>
                <a:spcPct val="0"/>
              </a:spcBef>
              <a:spcAft>
                <a:spcPct val="0"/>
              </a:spcAft>
              <a:buClr>
                <a:schemeClr val="bg1"/>
              </a:buClr>
            </a:pPr>
            <a:r>
              <a:rPr lang="en-US" altLang="zh-CN" sz="4400" b="0" dirty="0">
                <a:latin typeface="Colonna MT" panose="04020805060202030203" pitchFamily="82" charset="0"/>
                <a:ea typeface="华文彩云" pitchFamily="2" charset="-122"/>
              </a:rPr>
              <a:t>WINDOWS  vs  LINUX</a:t>
            </a:r>
            <a:endParaRPr lang="zh-CN" altLang="en-US" sz="4400" b="0" dirty="0">
              <a:latin typeface="Colonna MT" panose="04020805060202030203" pitchFamily="82" charset="0"/>
              <a:ea typeface="华文彩云" pitchFamily="2" charset="-122"/>
            </a:endParaRPr>
          </a:p>
        </p:txBody>
      </p:sp>
      <p:sp>
        <p:nvSpPr>
          <p:cNvPr id="12" name="Rectangle 3"/>
          <p:cNvSpPr txBox="1">
            <a:spLocks noChangeArrowheads="1"/>
          </p:cNvSpPr>
          <p:nvPr/>
        </p:nvSpPr>
        <p:spPr>
          <a:xfrm>
            <a:off x="2135560" y="2167880"/>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WSL, WSL2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Ｗ</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inGet</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(Build 2020)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msys2, Cygwin, Chocolatey, Scoop</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23593" y="4941169"/>
            <a:ext cx="7387605" cy="1476366"/>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and</a:t>
            </a:r>
            <a:r>
              <a:rPr lang="en-US" altLang="zh-CN" dirty="0">
                <a:solidFill>
                  <a:srgbClr val="002060"/>
                </a:solidFill>
                <a:latin typeface="微软雅黑" panose="020B0503020204020204" pitchFamily="34" charset="-122"/>
                <a:ea typeface="微软雅黑" panose="020B0503020204020204" pitchFamily="34" charset="-122"/>
              </a:rPr>
              <a:t> Linux</a:t>
            </a:r>
          </a:p>
          <a:p>
            <a:r>
              <a:rPr lang="en-US" altLang="zh-CN" dirty="0">
                <a:solidFill>
                  <a:schemeClr val="accent2">
                    <a:lumMod val="50000"/>
                  </a:schemeClr>
                </a:solidFill>
                <a:latin typeface="微软雅黑" panose="020B0503020204020204" pitchFamily="34" charset="-122"/>
                <a:ea typeface="微软雅黑" panose="020B0503020204020204" pitchFamily="34" charset="-122"/>
              </a:rPr>
              <a:t>NOT</a:t>
            </a:r>
            <a:r>
              <a:rPr lang="zh-CN" altLang="en-US"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dirty="0">
                <a:solidFill>
                  <a:schemeClr val="accent2">
                    <a:lumMod val="50000"/>
                  </a:schemeClr>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or</a:t>
            </a:r>
            <a:r>
              <a:rPr lang="en-US" altLang="zh-CN" dirty="0">
                <a:solidFill>
                  <a:schemeClr val="accent2">
                    <a:lumMod val="50000"/>
                  </a:schemeClr>
                </a:solidFill>
                <a:latin typeface="微软雅黑" panose="020B0503020204020204" pitchFamily="34" charset="-122"/>
                <a:ea typeface="微软雅黑" panose="020B0503020204020204" pitchFamily="34" charset="-122"/>
              </a:rPr>
              <a:t> Linux</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43472" y="476673"/>
            <a:ext cx="972107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XAML, </a:t>
            </a:r>
            <a:r>
              <a:rPr lang="en-US" altLang="zh-CN" sz="3200" b="0" dirty="0" err="1">
                <a:latin typeface="微软雅黑" panose="020B0503020204020204" pitchFamily="34" charset="-122"/>
                <a:ea typeface="微软雅黑" panose="020B0503020204020204" pitchFamily="34" charset="-122"/>
                <a:cs typeface="微软雅黑 Light" panose="020B0502040204020203" charset="-122"/>
              </a:rPr>
              <a:t>winRT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 and 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近年来</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编程技术发展迅速</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Universal Windows Platform</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（通用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平台）</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微软新提出的一种应用种类：通过统一的开发平台，使开发者针对其开发的代码在多种不同的设备上实现共享，并为用户提供统一的使用体验</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 10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应用商店里所有的程序都是</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基于</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Framework</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VC++</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开发</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也可采用基于</a:t>
            </a:r>
            <a:r>
              <a:rPr lang="en-US" altLang="zh-CN" sz="1800" dirty="0" err="1">
                <a:solidFill>
                  <a:schemeClr val="bg2">
                    <a:lumMod val="25000"/>
                  </a:schemeClr>
                </a:solidFill>
                <a:latin typeface="微软雅黑" panose="020B0503020204020204" pitchFamily="34" charset="-122"/>
                <a:ea typeface="微软雅黑" panose="020B0503020204020204" pitchFamily="34" charset="-122"/>
              </a:rPr>
              <a:t>Xamarin</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框架，完成对安卓、</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iOS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的跨平台支持</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桌面应用程序转换器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(Desktop Application Converter)</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，可以把现有的桌面应用程序（</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4.6.1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或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Win32</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）转换成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程序</a:t>
            </a:r>
          </a:p>
        </p:txBody>
      </p:sp>
      <p:pic>
        <p:nvPicPr>
          <p:cNvPr id="3" name="图片 2"/>
          <p:cNvPicPr>
            <a:picLocks noChangeAspect="1"/>
          </p:cNvPicPr>
          <p:nvPr/>
        </p:nvPicPr>
        <p:blipFill>
          <a:blip r:embed="rId3"/>
          <a:stretch>
            <a:fillRect/>
          </a:stretch>
        </p:blipFill>
        <p:spPr>
          <a:xfrm>
            <a:off x="4367808" y="4264564"/>
            <a:ext cx="5010150" cy="2143125"/>
          </a:xfrm>
          <a:prstGeom prst="rect">
            <a:avLst/>
          </a:prstGeom>
        </p:spPr>
      </p:pic>
      <p:sp>
        <p:nvSpPr>
          <p:cNvPr id="2" name="矩形 1">
            <a:extLst>
              <a:ext uri="{FF2B5EF4-FFF2-40B4-BE49-F238E27FC236}">
                <a16:creationId xmlns:a16="http://schemas.microsoft.com/office/drawing/2014/main" id="{42560A72-FBC1-45F4-B909-158A0FA46350}"/>
              </a:ext>
            </a:extLst>
          </p:cNvPr>
          <p:cNvSpPr/>
          <p:nvPr/>
        </p:nvSpPr>
        <p:spPr>
          <a:xfrm>
            <a:off x="10200456" y="2866593"/>
            <a:ext cx="1911101" cy="567271"/>
          </a:xfrm>
          <a:prstGeom prst="rect">
            <a:avLst/>
          </a:prstGeom>
        </p:spPr>
        <p:txBody>
          <a:bodyPr wrap="none">
            <a:spAutoFit/>
          </a:bodyPr>
          <a:lstStyle/>
          <a:p>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dirty="0" err="1">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zæmərɪn</a:t>
            </a:r>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a:extLst>
              <a:ext uri="{FF2B5EF4-FFF2-40B4-BE49-F238E27FC236}">
                <a16:creationId xmlns:a16="http://schemas.microsoft.com/office/drawing/2014/main" id="{A288391F-08FC-47E2-B7BF-9D5D5F126AAD}"/>
              </a:ext>
            </a:extLst>
          </p:cNvPr>
          <p:cNvSpPr/>
          <p:nvPr/>
        </p:nvSpPr>
        <p:spPr>
          <a:xfrm>
            <a:off x="2639616" y="6407689"/>
            <a:ext cx="8304584" cy="429413"/>
          </a:xfrm>
          <a:prstGeom prst="rect">
            <a:avLst/>
          </a:prstGeom>
        </p:spPr>
        <p:txBody>
          <a:bodyPr wrap="square">
            <a:spAutoFit/>
          </a:bodyPr>
          <a:lstStyle/>
          <a:p>
            <a:pPr algn="l"/>
            <a:r>
              <a:rPr lang="en-US" altLang="zh-CN" sz="2000" b="0" dirty="0"/>
              <a:t>https://docs.microsoft.com/en-us/xamarin/get-started/what-is-xamarin</a:t>
            </a:r>
            <a:endParaRPr lang="zh-CN" altLang="en-US" sz="2000" b="0" dirty="0"/>
          </a:p>
        </p:txBody>
      </p:sp>
    </p:spTree>
    <p:extLst>
      <p:ext uri="{BB962C8B-B14F-4D97-AF65-F5344CB8AC3E}">
        <p14:creationId xmlns:p14="http://schemas.microsoft.com/office/powerpoint/2010/main" val="368162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注册微软开发者账户</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计算机学院</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dreamSpark</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training</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安装 </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Win 10 SDK</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运行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Visual Studio Installer</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修改</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勾选通用</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平台开发和相关版本的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SDK</a:t>
            </a:r>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1.4.1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332656"/>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双击设计画布中的按钮控件，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会自动为该按钮创建事件处理方法</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private void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Button_Click</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(object sender,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RoutedEventArgs</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e )</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更改该方法：</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F5</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F7</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Hello, world</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按钮</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出现</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Text To Speech</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效果</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private</a:t>
            </a:r>
            <a:r>
              <a:rPr lang="en-US" altLang="zh-CN" sz="900" b="0" dirty="0">
                <a:solidFill>
                  <a:srgbClr val="000000"/>
                </a:solidFill>
                <a:latin typeface="Consolas" panose="020B0609020204030204" pitchFamily="49" charset="0"/>
              </a:rPr>
              <a:t> </a:t>
            </a:r>
            <a:r>
              <a:rPr lang="en-US" altLang="zh-CN" sz="1600" b="0" dirty="0" err="1">
                <a:latin typeface="Consolas" panose="020B0609020204030204" pitchFamily="49" charset="0"/>
              </a:rPr>
              <a:t>async</a:t>
            </a:r>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void</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Button_Click</a:t>
            </a:r>
            <a:r>
              <a:rPr lang="en-US" altLang="zh-CN" sz="900" b="0" dirty="0">
                <a:solidFill>
                  <a:srgbClr val="000000"/>
                </a:solidFill>
                <a:latin typeface="Consolas" panose="020B0609020204030204" pitchFamily="49" charset="0"/>
              </a:rPr>
              <a:t>(</a:t>
            </a:r>
            <a:r>
              <a:rPr lang="en-US" altLang="zh-CN" sz="900" b="0" dirty="0">
                <a:latin typeface="Consolas" panose="020B0609020204030204" pitchFamily="49" charset="0"/>
              </a:rPr>
              <a:t>object</a:t>
            </a:r>
            <a:r>
              <a:rPr lang="en-US" altLang="zh-CN" sz="900" b="0" dirty="0">
                <a:solidFill>
                  <a:srgbClr val="000000"/>
                </a:solidFill>
                <a:latin typeface="Consolas" panose="020B0609020204030204" pitchFamily="49" charset="0"/>
              </a:rPr>
              <a:t> sender, </a:t>
            </a:r>
            <a:r>
              <a:rPr lang="en-US" altLang="zh-CN" sz="900" b="0" dirty="0" err="1">
                <a:solidFill>
                  <a:srgbClr val="000000"/>
                </a:solidFill>
                <a:latin typeface="Consolas" panose="020B0609020204030204" pitchFamily="49" charset="0"/>
              </a:rPr>
              <a:t>RoutedEventArgs</a:t>
            </a:r>
            <a:r>
              <a:rPr lang="en-US" altLang="zh-CN" sz="900" b="0" dirty="0">
                <a:solidFill>
                  <a:srgbClr val="000000"/>
                </a:solidFill>
                <a:latin typeface="Consolas" panose="020B0609020204030204" pitchFamily="49" charset="0"/>
              </a:rPr>
              <a:t> e)</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a:t>
            </a:r>
          </a:p>
          <a:p>
            <a:pPr lvl="1" algn="l"/>
            <a:r>
              <a:rPr lang="en-US" altLang="zh-CN" sz="900" b="0" dirty="0" err="1">
                <a:latin typeface="Consolas" panose="020B0609020204030204" pitchFamily="49" charset="0"/>
              </a:rPr>
              <a:t>var</a:t>
            </a:r>
            <a:r>
              <a:rPr lang="en-US" altLang="zh-CN" sz="900" b="0" dirty="0">
                <a:solidFill>
                  <a:srgbClr val="000000"/>
                </a:solidFill>
                <a:latin typeface="Consolas" panose="020B0609020204030204" pitchFamily="49" charset="0"/>
              </a:rPr>
              <a:t> synth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Windows.Media.SpeechSynthesis.SpeechSynthesizer</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Windows.Media.SpeechSynthesis.SpeechSynthesisStream</a:t>
            </a:r>
            <a:r>
              <a:rPr lang="en-US" altLang="zh-CN" sz="900" b="0" dirty="0">
                <a:solidFill>
                  <a:srgbClr val="000000"/>
                </a:solidFill>
                <a:latin typeface="Consolas" panose="020B0609020204030204" pitchFamily="49" charset="0"/>
              </a:rPr>
              <a:t> stream = </a:t>
            </a:r>
            <a:r>
              <a:rPr lang="en-US" altLang="zh-CN" sz="1600" b="0" dirty="0">
                <a:latin typeface="Consolas" panose="020B0609020204030204" pitchFamily="49" charset="0"/>
              </a:rPr>
              <a:t>await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synth.SynthesizeTextToStreamAsync</a:t>
            </a:r>
            <a:r>
              <a:rPr lang="en-US" altLang="zh-CN" sz="900" b="0" dirty="0">
                <a:solidFill>
                  <a:srgbClr val="000000"/>
                </a:solidFill>
                <a:latin typeface="Consolas" panose="020B0609020204030204" pitchFamily="49" charset="0"/>
              </a:rPr>
              <a:t>(</a:t>
            </a:r>
            <a:r>
              <a:rPr lang="en-US" altLang="zh-CN" sz="900" b="0" dirty="0">
                <a:solidFill>
                  <a:srgbClr val="A31515"/>
                </a:solidFill>
                <a:latin typeface="Consolas" panose="020B0609020204030204" pitchFamily="49" charset="0"/>
              </a:rPr>
              <a:t>"Hello, World!"</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mediaElement.SetSource</a:t>
            </a:r>
            <a:r>
              <a:rPr lang="en-US" altLang="zh-CN" sz="900" b="0" dirty="0">
                <a:solidFill>
                  <a:srgbClr val="000000"/>
                </a:solidFill>
                <a:latin typeface="Consolas" panose="020B0609020204030204" pitchFamily="49" charset="0"/>
              </a:rPr>
              <a:t>(stream, </a:t>
            </a:r>
            <a:r>
              <a:rPr lang="en-US" altLang="zh-CN" sz="900" b="0" dirty="0" err="1">
                <a:solidFill>
                  <a:srgbClr val="000000"/>
                </a:solidFill>
                <a:latin typeface="Consolas" panose="020B0609020204030204" pitchFamily="49" charset="0"/>
              </a:rPr>
              <a:t>stream.ContentType</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mediaElement.Play</a:t>
            </a:r>
            <a:r>
              <a:rPr lang="en-US" altLang="zh-CN" sz="900" b="0" dirty="0">
                <a:solidFill>
                  <a:srgbClr val="000000"/>
                </a:solidFill>
                <a:latin typeface="Consolas" panose="020B0609020204030204" pitchFamily="49" charset="0"/>
              </a:rPr>
              <a:t>();</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endParaRPr lang="zh-CN" altLang="en-US" b="0" dirty="0">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664815"/>
          </a:xfrm>
          <a:prstGeom prst="rect">
            <a:avLst/>
          </a:prstGeom>
        </p:spPr>
        <p:txBody>
          <a:bodyPr wrap="square">
            <a:spAutoFit/>
          </a:bodyPr>
          <a:lstStyle/>
          <a:p>
            <a:pPr algn="l"/>
            <a:r>
              <a:rPr lang="zh-CN" altLang="en-US" sz="1400" b="0" dirty="0">
                <a:latin typeface="微软雅黑" panose="020B0503020204020204" pitchFamily="34" charset="-122"/>
                <a:ea typeface="微软雅黑" panose="020B0503020204020204" pitchFamily="34" charset="-122"/>
              </a:rPr>
              <a:t>使用 </a:t>
            </a:r>
            <a:r>
              <a:rPr lang="en-US" altLang="zh-CN" sz="1400" b="0" dirty="0">
                <a:latin typeface="微软雅黑" panose="020B0503020204020204" pitchFamily="34" charset="-122"/>
                <a:ea typeface="微软雅黑" panose="020B0503020204020204" pitchFamily="34" charset="-122"/>
              </a:rPr>
              <a:t>Windows API </a:t>
            </a:r>
            <a:r>
              <a:rPr lang="zh-CN" altLang="en-US" sz="1400" b="0" dirty="0">
                <a:latin typeface="微软雅黑" panose="020B0503020204020204" pitchFamily="34" charset="-122"/>
                <a:ea typeface="微软雅黑" panose="020B0503020204020204" pitchFamily="34" charset="-122"/>
              </a:rPr>
              <a:t>创建一个语音合成对象</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提供给该对象一些要说的文本</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有关使用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的详细信息</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参阅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命名空间文档</a:t>
            </a:r>
            <a:endParaRPr lang="en-US" altLang="zh-CN" sz="1400" b="0" dirty="0">
              <a:latin typeface="微软雅黑" panose="020B0503020204020204" pitchFamily="34" charset="-122"/>
              <a:ea typeface="微软雅黑" panose="020B0503020204020204" pitchFamily="34" charset="-122"/>
            </a:endParaRPr>
          </a:p>
          <a:p>
            <a:pPr algn="l"/>
            <a:r>
              <a:rPr lang="en-US" altLang="zh-CN" sz="1050" b="0" dirty="0">
                <a:latin typeface="微软雅黑" panose="020B0503020204020204" pitchFamily="34" charset="-122"/>
                <a:ea typeface="微软雅黑" panose="020B0503020204020204" pitchFamily="34" charset="-122"/>
              </a:rPr>
              <a:t>https://docs.microsoft.com/en-us/uwp/api/Windows.Media.SpeechSynthesis</a:t>
            </a:r>
            <a:endParaRPr lang="zh-CN" altLang="en-US" sz="105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1.4.2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1.4.3 </a:t>
            </a:r>
            <a:r>
              <a:rPr lang="en-US" altLang="zh-CN" dirty="0" err="1"/>
              <a:t>winRT</a:t>
            </a:r>
            <a:r>
              <a:rPr lang="en-US" altLang="zh-CN" dirty="0"/>
              <a:t> &amp; </a:t>
            </a:r>
            <a:r>
              <a:rPr lang="en-US" altLang="zh-CN" dirty="0" err="1"/>
              <a:t>WinUI</a:t>
            </a:r>
            <a:endParaRPr lang="zh-CN" altLang="en-US" dirty="0"/>
          </a:p>
        </p:txBody>
      </p:sp>
      <p:sp>
        <p:nvSpPr>
          <p:cNvPr id="2" name="内容占位符 1"/>
          <p:cNvSpPr>
            <a:spLocks noGrp="1"/>
          </p:cNvSpPr>
          <p:nvPr>
            <p:ph idx="4294967295"/>
          </p:nvPr>
        </p:nvSpPr>
        <p:spPr>
          <a:xfrm>
            <a:off x="503807" y="3357562"/>
            <a:ext cx="11208817" cy="1655613"/>
          </a:xfrm>
        </p:spPr>
        <p:txBody>
          <a:bodyPr>
            <a:noAutofit/>
          </a:bodyPr>
          <a:lstStyle/>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400" dirty="0">
                <a:solidFill>
                  <a:schemeClr val="accent2">
                    <a:lumMod val="50000"/>
                  </a:schemeClr>
                </a:solidFill>
                <a:latin typeface="Consolas" panose="020B0609020204030204" pitchFamily="49" charset="0"/>
              </a:rPr>
              <a:t>https://docs.microsoft.com/zh-cn/windows/uwp/cpp-and-winrt-apis/simple-winui-example?cid=kerryherger</a:t>
            </a:r>
          </a:p>
          <a:p>
            <a:pPr marL="342788" lvl="1" indent="0">
              <a:buNone/>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4655841" y="2060848"/>
            <a:ext cx="6840760" cy="1156855"/>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MIDL 3.0 is a particularly convenient way to define C++/WinRT runtime classes. </a:t>
            </a:r>
          </a:p>
          <a:p>
            <a:pPr algn="l"/>
            <a:r>
              <a:rPr lang="en-US" altLang="zh-CN" sz="1600" b="0" dirty="0">
                <a:latin typeface="微软雅黑" panose="020B0503020204020204" pitchFamily="34" charset="-122"/>
                <a:ea typeface="微软雅黑" panose="020B0503020204020204" pitchFamily="34" charset="-122"/>
              </a:rPr>
              <a:t>https://docs.microsoft.com/en-us/uwp/midl-3/troubleshooting</a:t>
            </a:r>
            <a:endParaRPr lang="zh-CN" altLang="en-US" sz="1600" b="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003FA84-B0D1-4D13-AA58-8C8BB047CB27}"/>
              </a:ext>
            </a:extLst>
          </p:cNvPr>
          <p:cNvSpPr/>
          <p:nvPr/>
        </p:nvSpPr>
        <p:spPr>
          <a:xfrm>
            <a:off x="534217" y="5229200"/>
            <a:ext cx="11471311" cy="714042"/>
          </a:xfrm>
          <a:prstGeom prst="rect">
            <a:avLst/>
          </a:prstGeom>
        </p:spPr>
        <p:txBody>
          <a:bodyPr wrap="square">
            <a:spAutoFit/>
          </a:bodyPr>
          <a:lstStyle/>
          <a:p>
            <a:pPr algn="l"/>
            <a:r>
              <a:rPr lang="en-US" altLang="zh-CN" sz="1800" b="0" dirty="0">
                <a:solidFill>
                  <a:schemeClr val="tx1"/>
                </a:solidFill>
                <a:latin typeface="微软雅黑" panose="020B0503020204020204" pitchFamily="34" charset="-122"/>
                <a:ea typeface="微软雅黑" panose="020B0503020204020204" pitchFamily="34" charset="-122"/>
              </a:rPr>
              <a:t>Windows Runtime components with C++/WinRT</a:t>
            </a:r>
          </a:p>
          <a:p>
            <a:pPr algn="l"/>
            <a:r>
              <a:rPr lang="en-US" altLang="zh-CN" sz="1400" b="0" dirty="0">
                <a:latin typeface="Consolas" panose="020B0609020204030204" pitchFamily="49" charset="0"/>
              </a:rPr>
              <a:t>https://docs.microsoft.com/en-us/windows/uwp/winrt-components/create-a-windows-runtime-component-in-cppwinrt</a:t>
            </a:r>
            <a:endParaRPr lang="zh-CN" altLang="en-US" sz="1400" b="0" dirty="0">
              <a:latin typeface="Consolas" panose="020B0609020204030204" pitchFamily="49" charset="0"/>
            </a:endParaRPr>
          </a:p>
        </p:txBody>
      </p:sp>
    </p:spTree>
    <p:extLst>
      <p:ext uri="{BB962C8B-B14F-4D97-AF65-F5344CB8AC3E}">
        <p14:creationId xmlns:p14="http://schemas.microsoft.com/office/powerpoint/2010/main" val="211154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BB1C9E7F-0DDB-48EA-819B-86AB1B5D873B}"/>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682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1775520" y="1484784"/>
            <a:ext cx="8712968" cy="3349353"/>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对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应用程序的支持越来越好，未来还会加强对安卓等移动生态的支持</a:t>
            </a:r>
          </a:p>
        </p:txBody>
      </p:sp>
      <p:sp>
        <p:nvSpPr>
          <p:cNvPr id="2" name="矩形 1"/>
          <p:cNvSpPr/>
          <p:nvPr/>
        </p:nvSpPr>
        <p:spPr>
          <a:xfrm>
            <a:off x="2423593" y="5087769"/>
            <a:ext cx="7560839"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
        <p:nvSpPr>
          <p:cNvPr id="5" name="Rectangle 2">
            <a:extLst>
              <a:ext uri="{FF2B5EF4-FFF2-40B4-BE49-F238E27FC236}">
                <a16:creationId xmlns:a16="http://schemas.microsoft.com/office/drawing/2014/main" id="{A79D7373-1650-4698-B1C6-1E33BE2B4A35}"/>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97093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49560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8B8A7642-7EEB-4429-A0A4-D35823ABC030}"/>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23145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13556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2B950554-B1F5-4F44-A4E2-62EEAD25E572}"/>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417937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783632"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2" y="1340768"/>
            <a:ext cx="6598419" cy="5098032"/>
          </a:xfrm>
          <a:prstGeom prst="rect">
            <a:avLst/>
          </a:prstGeom>
        </p:spPr>
      </p:pic>
      <p:sp>
        <p:nvSpPr>
          <p:cNvPr id="5" name="Rectangle 2">
            <a:extLst>
              <a:ext uri="{FF2B5EF4-FFF2-40B4-BE49-F238E27FC236}">
                <a16:creationId xmlns:a16="http://schemas.microsoft.com/office/drawing/2014/main" id="{7B768531-403F-4E3B-9F45-BF9B8916AAF4}"/>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1.4.4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tx2">
                    <a:lumMod val="75000"/>
                  </a:schemeClr>
                </a:solidFill>
                <a:latin typeface="微软雅黑" panose="020B0503020204020204" pitchFamily="34" charset="-122"/>
                <a:ea typeface="微软雅黑" panose="020B0503020204020204" pitchFamily="34" charset="-122"/>
              </a:rPr>
              <a:t>nVidia</a:t>
            </a:r>
            <a:r>
              <a:rPr lang="zh-CN" altLang="en-US" dirty="0">
                <a:solidFill>
                  <a:schemeClr val="tx2">
                    <a:lumMod val="75000"/>
                  </a:schemeClr>
                </a:solidFill>
                <a:latin typeface="微软雅黑" panose="020B0503020204020204" pitchFamily="34" charset="-122"/>
                <a:ea typeface="微软雅黑" panose="020B0503020204020204" pitchFamily="34" charset="-122"/>
              </a:rPr>
              <a:t> 的实时光线追踪技术与</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1.4.4 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417480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271464" y="188640"/>
            <a:ext cx="8448857" cy="1078248"/>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BAFF2E0A-CECA-48CB-917B-4CD67DA9BE89}"/>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57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760FA-44F3-4BCF-9731-8C1705B1047A}"/>
              </a:ext>
            </a:extLst>
          </p:cNvPr>
          <p:cNvPicPr>
            <a:picLocks noChangeAspect="1"/>
          </p:cNvPicPr>
          <p:nvPr/>
        </p:nvPicPr>
        <p:blipFill rotWithShape="1">
          <a:blip r:embed="rId3">
            <a:duotone>
              <a:prstClr val="black"/>
              <a:srgbClr val="D9C3A5">
                <a:tint val="50000"/>
                <a:satMod val="180000"/>
              </a:srgbClr>
            </a:duotone>
          </a:blip>
          <a:srcRect t="11626" b="11629"/>
          <a:stretch/>
        </p:blipFill>
        <p:spPr>
          <a:xfrm>
            <a:off x="2160240" y="4149080"/>
            <a:ext cx="6600056" cy="1188000"/>
          </a:xfrm>
          <a:prstGeom prst="rect">
            <a:avLst/>
          </a:prstGeom>
        </p:spPr>
      </p:pic>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1.5.1 Microsoft Edge WebView2</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embed web technologies (HTML, CSS, and JavaScript) in your native apps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or build all of the native app within a single WebView instance</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The WebView2 control uses Microsoft Edge (Chromium) as the rendering engine to display the web content in native apps</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0" indent="0">
              <a:buNone/>
            </a:pPr>
            <a:r>
              <a:rPr lang="en-US" altLang="zh-CN" sz="2400" b="0" kern="0" dirty="0">
                <a:solidFill>
                  <a:srgbClr val="BD582C">
                    <a:lumMod val="50000"/>
                  </a:srgbClr>
                </a:solidFill>
                <a:latin typeface="Arial" panose="020B0604020202020204" pitchFamily="34" charset="0"/>
                <a:cs typeface="Arial" panose="020B0604020202020204" pitchFamily="34" charset="0"/>
              </a:rPr>
              <a:t>Hybrid app approach</a:t>
            </a:r>
            <a:endParaRPr kumimoji="0" lang="en-US" altLang="zh-CN" sz="24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Web apps allow for a broad reach. As a Web developer, you can reuse most of your code across different platforms</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To access all the capabilities of a native platform, use a native app</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1" indent="0">
              <a:spcBef>
                <a:spcPts val="750"/>
              </a:spcBef>
              <a:buNone/>
            </a:pPr>
            <a:r>
              <a:rPr lang="en-US" altLang="zh-CN" sz="2400" kern="0" dirty="0">
                <a:solidFill>
                  <a:srgbClr val="BD582C">
                    <a:lumMod val="50000"/>
                  </a:srgbClr>
                </a:solidFill>
                <a:latin typeface="Arial" panose="020B0604020202020204" pitchFamily="34" charset="0"/>
                <a:cs typeface="Arial" panose="020B0604020202020204" pitchFamily="34" charset="0"/>
              </a:rPr>
              <a:t>Hybrid apps allow developers to enjoy the best of both worlds: the ubiquity and strength of the web platform, combined with the power and full capabilities of the native platform.</a:t>
            </a: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20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E12C0988-0F20-41F7-8EFC-B099D47D4A24}"/>
              </a:ext>
            </a:extLst>
          </p:cNvPr>
          <p:cNvSpPr/>
          <p:nvPr/>
        </p:nvSpPr>
        <p:spPr>
          <a:xfrm>
            <a:off x="1055440" y="4797152"/>
            <a:ext cx="2267705" cy="430374"/>
          </a:xfrm>
          <a:prstGeom prst="rect">
            <a:avLst/>
          </a:prstGeom>
        </p:spPr>
        <p:txBody>
          <a:bodyPr wrap="square">
            <a:spAutoFit/>
          </a:bodyPr>
          <a:lstStyle/>
          <a:p>
            <a:r>
              <a:rPr lang="en-US" altLang="zh-CN" sz="2000" b="0" dirty="0">
                <a:solidFill>
                  <a:schemeClr val="bg2">
                    <a:lumMod val="50000"/>
                  </a:schemeClr>
                </a:solidFill>
                <a:latin typeface="微软雅黑" panose="020B0503020204020204" pitchFamily="34" charset="-122"/>
                <a:ea typeface="微软雅黑" panose="020B0503020204020204" pitchFamily="34" charset="-122"/>
              </a:rPr>
              <a:t>cloud native</a:t>
            </a:r>
            <a:endParaRPr lang="zh-CN" altLang="en-US" sz="2000" b="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993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1.5.2 PWA</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marL="0" lvl="1" indent="0">
              <a:spcBef>
                <a:spcPts val="750"/>
              </a:spcBef>
              <a:buNone/>
            </a:pPr>
            <a:r>
              <a:rPr lang="en-US" altLang="zh-CN" sz="2400" b="0" kern="0" dirty="0">
                <a:solidFill>
                  <a:schemeClr val="bg2">
                    <a:lumMod val="50000"/>
                  </a:schemeClr>
                </a:solidFill>
                <a:cs typeface="Arial" panose="020B0604020202020204" pitchFamily="34" charset="0"/>
              </a:rPr>
              <a:t>P</a:t>
            </a:r>
            <a:r>
              <a:rPr lang="en-US" altLang="zh-CN" sz="2400" b="0" kern="0" dirty="0">
                <a:solidFill>
                  <a:srgbClr val="BD582C">
                    <a:lumMod val="50000"/>
                  </a:srgbClr>
                </a:solidFill>
                <a:cs typeface="Arial" panose="020B0604020202020204" pitchFamily="34" charset="0"/>
              </a:rPr>
              <a:t>rogressive </a:t>
            </a:r>
            <a:r>
              <a:rPr lang="en-US" altLang="zh-CN" sz="2400" b="0" kern="0" dirty="0">
                <a:solidFill>
                  <a:schemeClr val="bg2">
                    <a:lumMod val="50000"/>
                  </a:schemeClr>
                </a:solidFill>
                <a:cs typeface="Arial" panose="020B0604020202020204" pitchFamily="34" charset="0"/>
              </a:rPr>
              <a:t>W</a:t>
            </a:r>
            <a:r>
              <a:rPr lang="en-US" altLang="zh-CN" sz="2400" b="0" kern="0" dirty="0">
                <a:solidFill>
                  <a:srgbClr val="BD582C">
                    <a:lumMod val="50000"/>
                  </a:srgbClr>
                </a:solidFill>
                <a:cs typeface="Arial" panose="020B0604020202020204" pitchFamily="34" charset="0"/>
              </a:rPr>
              <a:t>eb </a:t>
            </a:r>
            <a:r>
              <a:rPr lang="en-US" altLang="zh-CN" sz="2400" b="0" kern="0" dirty="0">
                <a:solidFill>
                  <a:schemeClr val="bg2">
                    <a:lumMod val="50000"/>
                  </a:schemeClr>
                </a:solidFill>
                <a:cs typeface="Arial" panose="020B0604020202020204" pitchFamily="34" charset="0"/>
              </a:rPr>
              <a:t>A</a:t>
            </a:r>
            <a:r>
              <a:rPr lang="en-US" altLang="zh-CN" sz="2400" b="0" kern="0" dirty="0">
                <a:solidFill>
                  <a:srgbClr val="BD582C">
                    <a:lumMod val="50000"/>
                  </a:srgbClr>
                </a:solidFill>
                <a:cs typeface="Arial" panose="020B0604020202020204" pitchFamily="34" charset="0"/>
              </a:rPr>
              <a:t>pp are </a:t>
            </a:r>
            <a:r>
              <a:rPr lang="en-US" altLang="zh-CN" sz="2400" b="0" kern="0" dirty="0">
                <a:solidFill>
                  <a:schemeClr val="bg2">
                    <a:lumMod val="50000"/>
                  </a:schemeClr>
                </a:solidFill>
                <a:cs typeface="Arial" panose="020B0604020202020204" pitchFamily="34" charset="0"/>
              </a:rPr>
              <a:t>websites</a:t>
            </a:r>
            <a:r>
              <a:rPr lang="en-US" altLang="zh-CN" sz="2400" b="0" kern="0" dirty="0">
                <a:solidFill>
                  <a:srgbClr val="BD582C">
                    <a:lumMod val="50000"/>
                  </a:srgbClr>
                </a:solidFill>
                <a:cs typeface="Arial" panose="020B0604020202020204" pitchFamily="34" charset="0"/>
              </a:rPr>
              <a:t> that are progressively enhanced to function </a:t>
            </a:r>
            <a:r>
              <a:rPr lang="en-US" altLang="zh-CN" sz="2400" b="0" kern="0" dirty="0">
                <a:solidFill>
                  <a:schemeClr val="bg2">
                    <a:lumMod val="50000"/>
                  </a:schemeClr>
                </a:solidFill>
                <a:cs typeface="Arial" panose="020B0604020202020204" pitchFamily="34" charset="0"/>
              </a:rPr>
              <a:t>like native apps</a:t>
            </a:r>
            <a:r>
              <a:rPr lang="en-US" altLang="zh-CN" sz="2400" b="0" kern="0" dirty="0">
                <a:solidFill>
                  <a:srgbClr val="BD582C">
                    <a:lumMod val="50000"/>
                  </a:srgbClr>
                </a:solidFill>
                <a:cs typeface="Arial" panose="020B0604020202020204" pitchFamily="34" charset="0"/>
              </a:rPr>
              <a:t> on supporting platforms.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Your app is built on a standards-based web platform</a:t>
            </a:r>
            <a:endParaRPr kumimoji="0" lang="en-US" altLang="zh-CN" sz="2000" b="0" i="0" u="none" strike="noStrike" kern="0" cap="none" spc="0" normalizeH="0" baseline="0" noProof="0" dirty="0">
              <a:ln>
                <a:noFill/>
              </a:ln>
              <a:solidFill>
                <a:srgbClr val="BD582C">
                  <a:lumMod val="50000"/>
                </a:srgbClr>
              </a:solidFill>
              <a:effectLst/>
              <a:uLnTx/>
              <a:uFillTx/>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directly from the browser</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without a Store-based deployment or registration</a:t>
            </a:r>
            <a:endParaRPr kumimoji="0" lang="en-US" altLang="zh-CN" sz="2000" b="0" i="0" u="none" strike="noStrike" kern="0" cap="none" spc="0" normalizeH="0" baseline="0" noProof="0" dirty="0">
              <a:ln>
                <a:noFill/>
              </a:ln>
              <a:solidFill>
                <a:srgbClr val="BD582C">
                  <a:lumMod val="50000"/>
                </a:srgbClr>
              </a:solidFill>
              <a:effectLst/>
              <a:uLnTx/>
              <a:uFillTx/>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lvl="0" indent="0">
              <a:buNone/>
            </a:pPr>
            <a:r>
              <a:rPr lang="en-US" altLang="zh-CN" sz="2400" b="0" kern="0" dirty="0">
                <a:solidFill>
                  <a:srgbClr val="BD582C">
                    <a:lumMod val="50000"/>
                  </a:srgbClr>
                </a:solidFill>
                <a:cs typeface="Arial" panose="020B0604020202020204" pitchFamily="34" charset="0"/>
              </a:rPr>
              <a:t>enhance engagement with web surfing users</a:t>
            </a:r>
            <a:endParaRPr kumimoji="0" lang="en-US" altLang="zh-CN" sz="24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push notifications</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app-like integration</a:t>
            </a:r>
          </a:p>
          <a:p>
            <a:pPr lvl="1"/>
            <a:r>
              <a:rPr lang="en-US" altLang="zh-CN" sz="2000" b="0" kern="0" dirty="0">
                <a:solidFill>
                  <a:srgbClr val="BD582C">
                    <a:lumMod val="50000"/>
                  </a:srgbClr>
                </a:solidFill>
                <a:cs typeface="Arial" panose="020B0604020202020204" pitchFamily="34" charset="0"/>
              </a:rPr>
              <a:t>offline support</a:t>
            </a:r>
          </a:p>
          <a:p>
            <a:pPr lvl="1"/>
            <a:r>
              <a:rPr lang="en-US" altLang="zh-CN" sz="2000" b="0" kern="0" dirty="0">
                <a:solidFill>
                  <a:srgbClr val="BD582C">
                    <a:lumMod val="50000"/>
                  </a:srgbClr>
                </a:solidFill>
                <a:cs typeface="Arial" panose="020B0604020202020204" pitchFamily="34" charset="0"/>
              </a:rPr>
              <a:t>discover through search and link-sharing</a:t>
            </a:r>
          </a:p>
          <a:p>
            <a:pPr lvl="1"/>
            <a:r>
              <a:rPr lang="en-US" altLang="zh-CN" sz="2000" b="0" kern="0" dirty="0">
                <a:solidFill>
                  <a:srgbClr val="BD582C">
                    <a:lumMod val="50000"/>
                  </a:srgbClr>
                </a:solidFill>
                <a:cs typeface="Arial" panose="020B0604020202020204" pitchFamily="34" charset="0"/>
              </a:rPr>
              <a:t>updated using web server code</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p:txBody>
      </p:sp>
      <p:sp>
        <p:nvSpPr>
          <p:cNvPr id="5" name="矩形 4">
            <a:extLst>
              <a:ext uri="{FF2B5EF4-FFF2-40B4-BE49-F238E27FC236}">
                <a16:creationId xmlns:a16="http://schemas.microsoft.com/office/drawing/2014/main" id="{FC6FD107-FAD3-405F-9145-75F15BD0D1A4}"/>
              </a:ext>
            </a:extLst>
          </p:cNvPr>
          <p:cNvSpPr/>
          <p:nvPr/>
        </p:nvSpPr>
        <p:spPr>
          <a:xfrm>
            <a:off x="5880648" y="6243411"/>
            <a:ext cx="3815752"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and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
        <p:nvSpPr>
          <p:cNvPr id="6" name="矩形 5">
            <a:extLst>
              <a:ext uri="{FF2B5EF4-FFF2-40B4-BE49-F238E27FC236}">
                <a16:creationId xmlns:a16="http://schemas.microsoft.com/office/drawing/2014/main" id="{65F23480-40E3-4A5A-9D66-C3BC90C5D562}"/>
              </a:ext>
            </a:extLst>
          </p:cNvPr>
          <p:cNvSpPr/>
          <p:nvPr/>
        </p:nvSpPr>
        <p:spPr>
          <a:xfrm>
            <a:off x="5880648" y="5661248"/>
            <a:ext cx="3599728"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Tree>
    <p:extLst>
      <p:ext uri="{BB962C8B-B14F-4D97-AF65-F5344CB8AC3E}">
        <p14:creationId xmlns:p14="http://schemas.microsoft.com/office/powerpoint/2010/main" val="3398854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dirty="0"/>
              <a:t>1.5.3 Windows App SDK</a:t>
            </a:r>
            <a:endParaRPr lang="zh-CN" altLang="en-US" b="0" kern="0" dirty="0"/>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556792"/>
            <a:ext cx="950505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a:buFont typeface="Wingdings" panose="05000000000000000000" pitchFamily="2" charset="2"/>
              <a:buChar char="p"/>
            </a:pPr>
            <a:r>
              <a:rPr lang="en-US" altLang="zh-CN" sz="2400" b="0" kern="0" dirty="0">
                <a:solidFill>
                  <a:schemeClr val="accent2">
                    <a:lumMod val="50000"/>
                  </a:schemeClr>
                </a:solidFill>
              </a:rPr>
              <a:t> a set of new developer components and tools that represent the next evolution in the Windows app development platform</a:t>
            </a:r>
          </a:p>
          <a:p>
            <a:pPr>
              <a:buFont typeface="Wingdings" panose="05000000000000000000" pitchFamily="2" charset="2"/>
              <a:buChar char="p"/>
            </a:pPr>
            <a:r>
              <a:rPr lang="en-US" altLang="zh-CN" sz="2400" b="0" kern="0" dirty="0">
                <a:solidFill>
                  <a:schemeClr val="accent2">
                    <a:lumMod val="50000"/>
                  </a:schemeClr>
                </a:solidFill>
              </a:rPr>
              <a:t> provides a unified set of APIs and tools that can be used in a consistent way by any desktop app on Windows 11 and </a:t>
            </a:r>
            <a:r>
              <a:rPr lang="en-US" altLang="zh-CN" sz="2400" b="0" kern="0" dirty="0" err="1">
                <a:solidFill>
                  <a:schemeClr val="accent2">
                    <a:lumMod val="50000"/>
                  </a:schemeClr>
                </a:solidFill>
              </a:rPr>
              <a:t>downlevel</a:t>
            </a:r>
            <a:r>
              <a:rPr lang="en-US" altLang="zh-CN" sz="2400" b="0" kern="0" dirty="0">
                <a:solidFill>
                  <a:schemeClr val="accent2">
                    <a:lumMod val="50000"/>
                  </a:schemeClr>
                </a:solidFill>
              </a:rPr>
              <a:t> to Windows 10, version 1809</a:t>
            </a:r>
          </a:p>
          <a:p>
            <a:pPr marL="0" indent="0">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0" kern="0" dirty="0">
                <a:solidFill>
                  <a:schemeClr val="accent2">
                    <a:lumMod val="50000"/>
                  </a:schemeClr>
                </a:solidFill>
                <a:latin typeface="Arial" panose="020B0604020202020204" pitchFamily="34" charset="0"/>
                <a:cs typeface="Arial" panose="020B0604020202020204" pitchFamily="34" charset="0"/>
              </a:rPr>
              <a:t>The Windows App SDK does not replace the existing desktop Windows app types</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.NET (including Windows Forms and WPF) </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desktop Win32 with C++. </a:t>
            </a:r>
          </a:p>
          <a:p>
            <a:pPr marL="0" lvl="1" indent="0">
              <a:spcBef>
                <a:spcPts val="750"/>
              </a:spcBef>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lvl="1" indent="0">
              <a:spcBef>
                <a:spcPts val="750"/>
              </a:spcBef>
              <a:buNone/>
            </a:pPr>
            <a:r>
              <a:rPr lang="en-US" altLang="zh-CN" sz="2400" kern="0" dirty="0">
                <a:solidFill>
                  <a:schemeClr val="accent2">
                    <a:lumMod val="50000"/>
                  </a:schemeClr>
                </a:solidFill>
                <a:latin typeface="Arial" panose="020B0604020202020204" pitchFamily="34" charset="0"/>
                <a:cs typeface="Arial" panose="020B0604020202020204" pitchFamily="34" charset="0"/>
              </a:rPr>
              <a:t>It complements existing platforms with a common set of APIs and tools that developers can rely on across these platforms.</a:t>
            </a: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6310DF5C-0D4E-465A-9691-AEC65F03924B}"/>
              </a:ext>
            </a:extLst>
          </p:cNvPr>
          <p:cNvSpPr/>
          <p:nvPr/>
        </p:nvSpPr>
        <p:spPr>
          <a:xfrm>
            <a:off x="8328920" y="3212976"/>
            <a:ext cx="3599728" cy="497957"/>
          </a:xfrm>
          <a:prstGeom prst="rect">
            <a:avLst/>
          </a:prstGeom>
        </p:spPr>
        <p:txBody>
          <a:bodyPr wrap="square">
            <a:spAutoFit/>
          </a:bodyPr>
          <a:lstStyle/>
          <a:p>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规范</a:t>
            </a:r>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 API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7755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3"/>
            <a:ext cx="8354430" cy="496314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的支持，开始对安卓应用提供支持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拥抱开源，微软是最大的开源社区贡献者，收购了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及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Reunion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819661" y="2656568"/>
            <a:ext cx="3057247" cy="565604"/>
          </a:xfrm>
          <a:prstGeom prst="rect">
            <a:avLst/>
          </a:prstGeom>
        </p:spPr>
        <p:txBody>
          <a:bodyPr wrap="none">
            <a:spAutoFit/>
          </a:bodyPr>
          <a:lstStyle/>
          <a:p>
            <a:r>
              <a:rPr lang="zh-CN" altLang="en-US" sz="2800" b="0" dirty="0">
                <a:latin typeface="微软雅黑" panose="020B0503020204020204" pitchFamily="34" charset="-122"/>
                <a:ea typeface="微软雅黑" panose="020B0503020204020204" pitchFamily="34" charset="-122"/>
              </a:rPr>
              <a:t>智能云和智能边缘</a:t>
            </a:r>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5744736" y="557549"/>
            <a:ext cx="5961361" cy="757130"/>
          </a:xfrm>
          <a:prstGeom prst="rect">
            <a:avLst/>
          </a:prstGeom>
        </p:spPr>
        <p:txBody>
          <a:bodyPr wrap="square">
            <a:spAutoFit/>
          </a:bodyPr>
          <a:lstStyle/>
          <a:p>
            <a:pPr>
              <a:lnSpc>
                <a:spcPct val="80000"/>
              </a:lnSpc>
            </a:pPr>
            <a:r>
              <a:rPr lang="zh-CN" altLang="en-US" sz="2400" b="0" dirty="0">
                <a:latin typeface="微软雅黑" panose="020B0503020204020204" pitchFamily="34" charset="-122"/>
                <a:ea typeface="微软雅黑" panose="020B0503020204020204" pitchFamily="34" charset="-122"/>
              </a:rPr>
              <a:t>涵盖社区、云、</a:t>
            </a:r>
            <a:r>
              <a:rPr lang="en-US" altLang="zh-CN" sz="2400" b="0" dirty="0" err="1">
                <a:latin typeface="微软雅黑" panose="020B0503020204020204" pitchFamily="34" charset="-122"/>
                <a:ea typeface="微软雅黑" panose="020B0503020204020204" pitchFamily="34" charset="-122"/>
              </a:rPr>
              <a:t>IoT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AI</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VR…</a:t>
            </a:r>
          </a:p>
          <a:p>
            <a:pPr>
              <a:lnSpc>
                <a:spcPct val="80000"/>
              </a:lnSpc>
            </a:pPr>
            <a:r>
              <a:rPr lang="zh-CN" altLang="en-US" sz="2400" b="0" dirty="0">
                <a:latin typeface="微软雅黑" panose="020B0503020204020204" pitchFamily="34" charset="-122"/>
                <a:ea typeface="微软雅黑" panose="020B0503020204020204" pitchFamily="34" charset="-122"/>
              </a:rPr>
              <a:t>提供易用的开发环境</a:t>
            </a:r>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3F53BF-3FAE-4F42-A6DE-D3B472B9E74D}"/>
              </a:ext>
            </a:extLst>
          </p:cNvPr>
          <p:cNvSpPr/>
          <p:nvPr/>
        </p:nvSpPr>
        <p:spPr>
          <a:xfrm>
            <a:off x="1135927" y="5765811"/>
            <a:ext cx="9920146" cy="298095"/>
          </a:xfrm>
          <a:prstGeom prst="rect">
            <a:avLst/>
          </a:prstGeom>
        </p:spPr>
        <p:txBody>
          <a:bodyPr wrap="square">
            <a:spAutoFit/>
          </a:bodyPr>
          <a:lstStyle/>
          <a:p>
            <a:pPr algn="l"/>
            <a:r>
              <a:rPr lang="en-US" altLang="zh-CN" sz="1200" b="0" dirty="0">
                <a:latin typeface="Consolas" panose="020B0609020204030204" pitchFamily="49" charset="0"/>
              </a:rPr>
              <a:t>https://azure.microsoft.com/en-us/resources/videos/building-digital-twins-mixed-reality-and-metaverse-apps/</a:t>
            </a:r>
            <a:endParaRPr lang="zh-CN" altLang="en-US" sz="1200" b="0" dirty="0">
              <a:latin typeface="Consolas" panose="020B0609020204030204" pitchFamily="49" charset="0"/>
            </a:endParaRPr>
          </a:p>
        </p:txBody>
      </p:sp>
      <p:sp>
        <p:nvSpPr>
          <p:cNvPr id="17" name="矩形 16">
            <a:extLst>
              <a:ext uri="{FF2B5EF4-FFF2-40B4-BE49-F238E27FC236}">
                <a16:creationId xmlns:a16="http://schemas.microsoft.com/office/drawing/2014/main" id="{670F8347-DBCF-49B9-B745-3BEDB41E1061}"/>
              </a:ext>
            </a:extLst>
          </p:cNvPr>
          <p:cNvSpPr/>
          <p:nvPr/>
        </p:nvSpPr>
        <p:spPr>
          <a:xfrm>
            <a:off x="9960355" y="3284984"/>
            <a:ext cx="2156360" cy="572464"/>
          </a:xfrm>
          <a:prstGeom prst="rect">
            <a:avLst/>
          </a:prstGeom>
        </p:spPr>
        <p:txBody>
          <a:bodyPr wrap="none">
            <a:spAutoFit/>
          </a:bodyPr>
          <a:lstStyle/>
          <a:p>
            <a:r>
              <a:rPr lang="en-US" altLang="zh-CN" sz="2800" b="0" dirty="0" err="1">
                <a:solidFill>
                  <a:schemeClr val="accent1">
                    <a:lumMod val="75000"/>
                  </a:schemeClr>
                </a:solidFill>
                <a:latin typeface="Consolas" panose="020B0609020204030204" pitchFamily="49" charset="0"/>
              </a:rPr>
              <a:t>RobustFill</a:t>
            </a:r>
            <a:endParaRPr lang="zh-CN" altLang="en-US" sz="2800" b="0" dirty="0">
              <a:solidFill>
                <a:schemeClr val="accent1">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AD123B3D-60AA-4566-9213-603057093698}"/>
              </a:ext>
            </a:extLst>
          </p:cNvPr>
          <p:cNvSpPr/>
          <p:nvPr/>
        </p:nvSpPr>
        <p:spPr>
          <a:xfrm>
            <a:off x="9995553" y="3683068"/>
            <a:ext cx="2159566" cy="435312"/>
          </a:xfrm>
          <a:prstGeom prst="rect">
            <a:avLst/>
          </a:prstGeom>
        </p:spPr>
        <p:txBody>
          <a:bodyPr wrap="none">
            <a:spAutoFit/>
          </a:bodyPr>
          <a:lstStyle/>
          <a:p>
            <a:r>
              <a:rPr lang="en-US" altLang="zh-CN" sz="2000" dirty="0">
                <a:solidFill>
                  <a:schemeClr val="accent1">
                    <a:lumMod val="75000"/>
                  </a:schemeClr>
                </a:solidFill>
                <a:latin typeface="Consolas" panose="020B0609020204030204" pitchFamily="49" charset="0"/>
              </a:rPr>
              <a:t>GitHub Copilot</a:t>
            </a:r>
            <a:endParaRPr lang="zh-CN" altLang="en-US" sz="2000" dirty="0">
              <a:solidFill>
                <a:schemeClr val="accent1">
                  <a:lumMod val="75000"/>
                </a:schemeClr>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熟悉</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Visual Studio</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开发环境</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简单的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MFC</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6">
                    <a:lumMod val="60000"/>
                    <a:lumOff val="40000"/>
                  </a:schemeClr>
                </a:solidFill>
                <a:latin typeface="微软雅黑" panose="020B0503020204020204" pitchFamily="34" charset="-122"/>
                <a:ea typeface="微软雅黑" panose="020B0503020204020204" pitchFamily="34" charset="-122"/>
              </a:rPr>
              <a:t>UWP</a:t>
            </a:r>
            <a:r>
              <a:rPr lang="zh-CN" altLang="en-US" sz="1800" dirty="0">
                <a:solidFill>
                  <a:schemeClr val="accent6">
                    <a:lumMod val="60000"/>
                    <a:lumOff val="4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6">
                  <a:lumMod val="60000"/>
                  <a:lumOff val="4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与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C++/</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WinRT</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   教学资料及示例</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https://gitee.com/principlewindows</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一些背景知识及技术发展趋势</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本次课总结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课后练习作业</a:t>
            </a:r>
          </a:p>
        </p:txBody>
      </p:sp>
      <p:sp>
        <p:nvSpPr>
          <p:cNvPr id="3" name="内容占位符 2"/>
          <p:cNvSpPr>
            <a:spLocks noGrp="1"/>
          </p:cNvSpPr>
          <p:nvPr>
            <p:ph idx="1"/>
          </p:nvPr>
        </p:nvSpPr>
        <p:spPr/>
        <p:txBody>
          <a:bodyPr/>
          <a:lstStyle/>
          <a:p>
            <a:r>
              <a:rPr lang="zh-CN" altLang="en-US" dirty="0"/>
              <a:t>熟悉</a:t>
            </a:r>
            <a:r>
              <a:rPr lang="en-US" altLang="zh-CN" dirty="0" err="1"/>
              <a:t>Winform</a:t>
            </a:r>
            <a:r>
              <a:rPr lang="zh-CN" altLang="en-US" dirty="0"/>
              <a:t>窗体应用程序创建流程</a:t>
            </a:r>
            <a:endParaRPr lang="en-US" altLang="zh-CN" dirty="0"/>
          </a:p>
          <a:p>
            <a:pPr lvl="1"/>
            <a:r>
              <a:rPr lang="zh-CN" altLang="en-US" dirty="0"/>
              <a:t>掌握基本控件如 </a:t>
            </a:r>
            <a:r>
              <a:rPr lang="en-US" altLang="zh-CN" dirty="0"/>
              <a:t>button,</a:t>
            </a:r>
            <a:r>
              <a:rPr lang="zh-CN" altLang="en-US" dirty="0"/>
              <a:t> </a:t>
            </a:r>
            <a:r>
              <a:rPr lang="en-US" altLang="zh-CN" dirty="0"/>
              <a:t>label, textbox, </a:t>
            </a:r>
            <a:r>
              <a:rPr lang="en-US" altLang="zh-CN" dirty="0" err="1"/>
              <a:t>listbox</a:t>
            </a:r>
            <a:r>
              <a:rPr lang="en-US" altLang="zh-CN" dirty="0"/>
              <a:t>, </a:t>
            </a:r>
            <a:r>
              <a:rPr lang="en-US" altLang="zh-CN" dirty="0" err="1"/>
              <a:t>dataGridView</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r>
              <a:rPr lang="zh-CN" altLang="en-US" dirty="0"/>
              <a:t>熟悉</a:t>
            </a:r>
            <a:r>
              <a:rPr lang="en-US" altLang="zh-CN" dirty="0"/>
              <a:t>WPF</a:t>
            </a:r>
            <a:r>
              <a:rPr lang="zh-CN" altLang="en-US" dirty="0"/>
              <a:t>窗体应用程序创建流程</a:t>
            </a:r>
            <a:endParaRPr lang="en-US" altLang="zh-CN" dirty="0"/>
          </a:p>
          <a:p>
            <a:pPr lvl="1"/>
            <a:r>
              <a:rPr lang="zh-CN" altLang="en-US" dirty="0"/>
              <a:t>掌握基本控件如 </a:t>
            </a:r>
            <a:r>
              <a:rPr lang="en-US" altLang="zh-CN" dirty="0"/>
              <a:t>button, label, textbox, </a:t>
            </a:r>
            <a:r>
              <a:rPr lang="en-US" altLang="zh-CN" dirty="0" err="1"/>
              <a:t>listbox</a:t>
            </a:r>
            <a:r>
              <a:rPr lang="en-US" altLang="zh-CN" dirty="0"/>
              <a:t>, </a:t>
            </a:r>
            <a:r>
              <a:rPr lang="en-US" altLang="zh-CN" dirty="0" err="1"/>
              <a:t>dataGrid</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a:t>
            </a:r>
            <a:r>
              <a:rPr lang="en-US" altLang="zh-CN" b="1" dirty="0">
                <a:solidFill>
                  <a:schemeClr val="bg2">
                    <a:lumMod val="50000"/>
                  </a:schemeClr>
                </a:solidFill>
              </a:rPr>
              <a:t>M</a:t>
            </a:r>
            <a:r>
              <a:rPr lang="en-US" altLang="zh-CN" b="1" dirty="0">
                <a:solidFill>
                  <a:schemeClr val="accent2">
                    <a:lumMod val="50000"/>
                  </a:schemeClr>
                </a:solidFill>
              </a:rPr>
              <a:t>ix </a:t>
            </a:r>
            <a:r>
              <a:rPr lang="en-US" altLang="zh-CN" b="1" dirty="0">
                <a:solidFill>
                  <a:schemeClr val="bg2">
                    <a:lumMod val="50000"/>
                  </a:schemeClr>
                </a:solidFill>
              </a:rPr>
              <a:t>R</a:t>
            </a:r>
            <a:r>
              <a:rPr lang="en-US" altLang="zh-CN" b="1" dirty="0">
                <a:solidFill>
                  <a:schemeClr val="accent2">
                    <a:lumMod val="50000"/>
                  </a:schemeClr>
                </a:solidFill>
              </a:rPr>
              <a:t>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endParaRPr lang="en-US" altLang="zh-CN" b="1" dirty="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767408" y="2276872"/>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https://developer.microsoft.com/en-us/windows/windows-10-for-developers</a:t>
            </a:r>
            <a:endParaRPr lang="zh-CN" altLang="en-US" sz="1800" dirty="0">
              <a:latin typeface="Consolas" panose="020B0609020204030204" pitchFamily="49" charset="0"/>
            </a:endParaRPr>
          </a:p>
        </p:txBody>
      </p:sp>
      <p:sp>
        <p:nvSpPr>
          <p:cNvPr id="7" name="标注: 弯曲线形(带强调线) 6">
            <a:extLst>
              <a:ext uri="{FF2B5EF4-FFF2-40B4-BE49-F238E27FC236}">
                <a16:creationId xmlns:a16="http://schemas.microsoft.com/office/drawing/2014/main" id="{6488F1D4-0BD5-4E85-A2AC-8AF6D3E64A66}"/>
              </a:ext>
            </a:extLst>
          </p:cNvPr>
          <p:cNvSpPr/>
          <p:nvPr/>
        </p:nvSpPr>
        <p:spPr>
          <a:xfrm>
            <a:off x="10056440" y="5654513"/>
            <a:ext cx="1800200" cy="576064"/>
          </a:xfrm>
          <a:prstGeom prst="accentCallout2">
            <a:avLst>
              <a:gd name="adj1" fmla="val 18750"/>
              <a:gd name="adj2" fmla="val -8333"/>
              <a:gd name="adj3" fmla="val 18750"/>
              <a:gd name="adj4" fmla="val -24547"/>
              <a:gd name="adj5" fmla="val -73251"/>
              <a:gd name="adj6" fmla="val -60687"/>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Digital twins of mankind </a:t>
            </a:r>
            <a:r>
              <a:rPr kumimoji="0" lang="en-US" altLang="zh-CN"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rPr>
              <a:t>society</a:t>
            </a:r>
            <a:endParaRPr kumimoji="0" lang="zh-CN" altLang="en-US"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endParaRPr>
          </a:p>
        </p:txBody>
      </p:sp>
      <p:sp>
        <p:nvSpPr>
          <p:cNvPr id="8" name="标注: 上箭头 7">
            <a:extLst>
              <a:ext uri="{FF2B5EF4-FFF2-40B4-BE49-F238E27FC236}">
                <a16:creationId xmlns:a16="http://schemas.microsoft.com/office/drawing/2014/main" id="{3F6E97DD-CCF4-43C4-BD32-A5A04279EF0A}"/>
              </a:ext>
            </a:extLst>
          </p:cNvPr>
          <p:cNvSpPr/>
          <p:nvPr/>
        </p:nvSpPr>
        <p:spPr>
          <a:xfrm>
            <a:off x="1991544" y="5234084"/>
            <a:ext cx="1368152" cy="720080"/>
          </a:xfrm>
          <a:prstGeom prst="upArrowCallou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apt support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爆炸形: 14 pt  8">
            <a:extLst>
              <a:ext uri="{FF2B5EF4-FFF2-40B4-BE49-F238E27FC236}">
                <a16:creationId xmlns:a16="http://schemas.microsoft.com/office/drawing/2014/main" id="{BC2DF85D-C77E-41E1-8B96-9F00E40D9F6B}"/>
              </a:ext>
            </a:extLst>
          </p:cNvPr>
          <p:cNvSpPr/>
          <p:nvPr/>
        </p:nvSpPr>
        <p:spPr>
          <a:xfrm>
            <a:off x="6439458" y="5215489"/>
            <a:ext cx="1600758" cy="730424"/>
          </a:xfrm>
          <a:prstGeom prst="irregularSeal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google ?!</a:t>
            </a:r>
            <a:endParaRPr kumimoji="0" lang="zh-CN" altLang="en-US"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46D043-F4B0-4348-AC5E-FAE2E2F56648}"/>
              </a:ext>
            </a:extLst>
          </p:cNvPr>
          <p:cNvSpPr/>
          <p:nvPr/>
        </p:nvSpPr>
        <p:spPr>
          <a:xfrm>
            <a:off x="5880648" y="5954164"/>
            <a:ext cx="2718377"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a:t>
            </a:r>
          </a:p>
        </p:txBody>
      </p:sp>
      <p:sp>
        <p:nvSpPr>
          <p:cNvPr id="10" name="矩形 9">
            <a:extLst>
              <a:ext uri="{FF2B5EF4-FFF2-40B4-BE49-F238E27FC236}">
                <a16:creationId xmlns:a16="http://schemas.microsoft.com/office/drawing/2014/main" id="{7E23786D-B5A9-49EB-8414-1B6296FF7597}"/>
              </a:ext>
            </a:extLst>
          </p:cNvPr>
          <p:cNvSpPr/>
          <p:nvPr/>
        </p:nvSpPr>
        <p:spPr>
          <a:xfrm>
            <a:off x="767408" y="2564904"/>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https://developer.microsoft.com/en-us/windows/windows-for-developers</a:t>
            </a:r>
            <a:endParaRPr lang="zh-CN" altLang="en-US" sz="1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p>
          <a:p>
            <a:pPr>
              <a:buFont typeface="Wingdings" panose="05000000000000000000" pitchFamily="2" charset="2"/>
              <a:buChar char="p"/>
            </a:pPr>
            <a:endParaRPr lang="zh-CN" altLang="en-US" b="1" dirty="0">
              <a:solidFill>
                <a:schemeClr val="accent2">
                  <a:lumMod val="50000"/>
                </a:schemeClr>
              </a:solidFill>
            </a:endParaRPr>
          </a:p>
        </p:txBody>
      </p:sp>
      <p:sp>
        <p:nvSpPr>
          <p:cNvPr id="4" name="文本框 3">
            <a:extLst>
              <a:ext uri="{FF2B5EF4-FFF2-40B4-BE49-F238E27FC236}">
                <a16:creationId xmlns:a16="http://schemas.microsoft.com/office/drawing/2014/main" id="{D493A27C-7747-434C-ADC3-C8ADE8A8284D}"/>
              </a:ext>
            </a:extLst>
          </p:cNvPr>
          <p:cNvSpPr txBox="1"/>
          <p:nvPr/>
        </p:nvSpPr>
        <p:spPr>
          <a:xfrm>
            <a:off x="2603612" y="5822524"/>
            <a:ext cx="7344816" cy="861261"/>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303F05-CE6F-45AB-9210-4D938160D027}"/>
              </a:ext>
            </a:extLst>
          </p:cNvPr>
          <p:cNvSpPr/>
          <p:nvPr/>
        </p:nvSpPr>
        <p:spPr>
          <a:xfrm>
            <a:off x="1199456" y="4564218"/>
            <a:ext cx="9793088" cy="1169038"/>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微软模拟飞行</a:t>
            </a:r>
            <a:r>
              <a:rPr lang="en-US" altLang="zh-CN" sz="2000" b="0" dirty="0">
                <a:latin typeface="微软雅黑" panose="020B0503020204020204" pitchFamily="34" charset="-122"/>
                <a:ea typeface="微软雅黑" panose="020B0503020204020204" pitchFamily="34" charset="-122"/>
              </a:rPr>
              <a:t>2020》</a:t>
            </a:r>
            <a:r>
              <a:rPr lang="zh-CN" altLang="en-US" sz="2000" b="0" dirty="0">
                <a:latin typeface="微软雅黑" panose="020B0503020204020204" pitchFamily="34" charset="-122"/>
                <a:ea typeface="微软雅黑" panose="020B0503020204020204" pitchFamily="34" charset="-122"/>
              </a:rPr>
              <a:t>使用的数据量超过</a:t>
            </a:r>
            <a:r>
              <a:rPr lang="en-US" altLang="zh-CN" sz="2000" b="0" dirty="0">
                <a:latin typeface="微软雅黑" panose="020B0503020204020204" pitchFamily="34" charset="-122"/>
                <a:ea typeface="微软雅黑" panose="020B0503020204020204" pitchFamily="34" charset="-122"/>
              </a:rPr>
              <a:t>2.5PG</a:t>
            </a:r>
            <a:r>
              <a:rPr lang="zh-CN" altLang="en-US" sz="2000" b="0" dirty="0">
                <a:latin typeface="微软雅黑" panose="020B0503020204020204" pitchFamily="34" charset="-122"/>
                <a:ea typeface="微软雅黑" panose="020B0503020204020204" pitchFamily="34" charset="-122"/>
              </a:rPr>
              <a:t>，涵盖</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万多个城市，</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万</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千多个机场，</a:t>
            </a:r>
            <a:r>
              <a:rPr lang="en-US" altLang="zh-CN" sz="2000" b="0" dirty="0">
                <a:latin typeface="微软雅黑" panose="020B0503020204020204" pitchFamily="34" charset="-122"/>
                <a:ea typeface="微软雅黑" panose="020B0503020204020204" pitchFamily="34" charset="-122"/>
              </a:rPr>
              <a:t>15</a:t>
            </a:r>
            <a:r>
              <a:rPr lang="zh-CN" altLang="en-US" sz="2000" b="0" dirty="0">
                <a:latin typeface="微软雅黑" panose="020B0503020204020204" pitchFamily="34" charset="-122"/>
                <a:ea typeface="微软雅黑" panose="020B0503020204020204" pitchFamily="34" charset="-122"/>
              </a:rPr>
              <a:t>亿座建筑，</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亿</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千</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百万个湖泊，</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p:txBody>
      </p:sp>
    </p:spTree>
    <p:extLst>
      <p:ext uri="{BB962C8B-B14F-4D97-AF65-F5344CB8AC3E}">
        <p14:creationId xmlns:p14="http://schemas.microsoft.com/office/powerpoint/2010/main" val="332722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PWA,</a:t>
            </a:r>
            <a:r>
              <a:rPr lang="zh-CN" altLang="en-US" b="1" dirty="0">
                <a:solidFill>
                  <a:schemeClr val="accent2">
                    <a:lumMod val="50000"/>
                  </a:schemeClr>
                </a:solidFill>
              </a:rPr>
              <a:t> </a:t>
            </a:r>
            <a:r>
              <a:rPr lang="en-US" altLang="zh-CN" b="1" dirty="0">
                <a:solidFill>
                  <a:schemeClr val="accent2">
                    <a:lumMod val="50000"/>
                  </a:schemeClr>
                </a:solidFill>
              </a:rPr>
              <a:t>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bg2">
                    <a:lumMod val="25000"/>
                  </a:schemeClr>
                </a:solidFill>
              </a:rPr>
              <a:t>metaverse, digital twins</a:t>
            </a: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2629799"/>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02289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38293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374297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17502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0147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590844"/>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文本框 13">
            <a:extLst>
              <a:ext uri="{FF2B5EF4-FFF2-40B4-BE49-F238E27FC236}">
                <a16:creationId xmlns:a16="http://schemas.microsoft.com/office/drawing/2014/main" id="{4382410F-B25E-4ABE-9C81-E337BB687CE0}"/>
              </a:ext>
            </a:extLst>
          </p:cNvPr>
          <p:cNvSpPr txBox="1"/>
          <p:nvPr/>
        </p:nvSpPr>
        <p:spPr>
          <a:xfrm>
            <a:off x="551384" y="4607068"/>
            <a:ext cx="1296144" cy="295145"/>
          </a:xfrm>
          <a:prstGeom prst="rect">
            <a:avLst/>
          </a:prstGeom>
          <a:noFill/>
        </p:spPr>
        <p:txBody>
          <a:bodyPr wrap="square" rtlCol="0">
            <a:spAutoFit/>
          </a:bodyPr>
          <a:lstStyle/>
          <a:p>
            <a:pPr algn="l"/>
            <a:r>
              <a:rPr lang="zh-CN" altLang="en-US" sz="1200" b="0" dirty="0">
                <a:solidFill>
                  <a:schemeClr val="bg2">
                    <a:lumMod val="25000"/>
                  </a:schemeClr>
                </a:solidFill>
                <a:latin typeface="微软雅黑" panose="020B0503020204020204" pitchFamily="34" charset="-122"/>
                <a:ea typeface="微软雅黑" panose="020B0503020204020204" pitchFamily="34" charset="-122"/>
              </a:rPr>
              <a:t>新的风口？</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6191</TotalTime>
  <Words>5556</Words>
  <Application>Microsoft Office PowerPoint</Application>
  <PresentationFormat>宽屏</PresentationFormat>
  <Paragraphs>718</Paragraphs>
  <Slides>63</Slides>
  <Notes>40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63</vt:i4>
      </vt:variant>
    </vt:vector>
  </HeadingPairs>
  <TitlesOfParts>
    <vt:vector size="82" baseType="lpstr">
      <vt:lpstr>Arial Unicode MS</vt:lpstr>
      <vt:lpstr>黑体</vt:lpstr>
      <vt:lpstr>华文彩云</vt:lpstr>
      <vt:lpstr>华文行楷</vt:lpstr>
      <vt:lpstr>楷体_GB2312</vt:lpstr>
      <vt:lpstr>宋体</vt:lpstr>
      <vt:lpstr>微软雅黑</vt:lpstr>
      <vt:lpstr>微软雅黑 Light</vt:lpstr>
      <vt:lpstr>Arial</vt:lpstr>
      <vt:lpstr>Calibri</vt:lpstr>
      <vt:lpstr>Calibri Light</vt:lpstr>
      <vt:lpstr>Colonna MT</vt:lpstr>
      <vt:lpstr>Consolas</vt:lpstr>
      <vt:lpstr>Segoe UI</vt:lpstr>
      <vt:lpstr>Times New Roman</vt:lpstr>
      <vt:lpstr>Wingdings</vt:lpstr>
      <vt:lpstr>Wingdings 3</vt:lpstr>
      <vt:lpstr>自定义设计方案</vt:lpstr>
      <vt:lpstr>2_蓝色互联网</vt:lpstr>
      <vt:lpstr>PowerPoint 演示文稿</vt:lpstr>
      <vt:lpstr>PowerPoint 演示文稿</vt:lpstr>
      <vt:lpstr>outlines</vt:lpstr>
      <vt:lpstr>PowerPoint 演示文稿</vt:lpstr>
      <vt:lpstr>PowerPoint 演示文稿</vt:lpstr>
      <vt:lpstr>PowerPoint 演示文稿</vt:lpstr>
      <vt:lpstr>Windows 的发展及技术演进</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outlines</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outlines</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outlines</vt:lpstr>
      <vt:lpstr>PowerPoint 演示文稿</vt:lpstr>
      <vt:lpstr>PowerPoint 演示文稿</vt:lpstr>
      <vt:lpstr>PowerPoint 演示文稿</vt:lpstr>
      <vt:lpstr>PowerPoint 演示文稿</vt:lpstr>
      <vt:lpstr>PowerPoint 演示文稿</vt:lpstr>
      <vt:lpstr>PowerPoint 演示文稿</vt:lpstr>
      <vt:lpstr>1.4.2 XAML</vt:lpstr>
      <vt:lpstr>Evolution of WinUI</vt:lpstr>
      <vt:lpstr>1.4.3 winRT &amp;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outlines</vt:lpstr>
      <vt:lpstr>PowerPoint 演示文稿</vt:lpstr>
      <vt:lpstr>PowerPoint 演示文稿</vt:lpstr>
      <vt:lpstr>PowerPoint 演示文稿</vt:lpstr>
      <vt:lpstr>PowerPoint 演示文稿</vt:lpstr>
      <vt:lpstr>课后练习作业</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528</cp:revision>
  <dcterms:created xsi:type="dcterms:W3CDTF">2010-04-05T14:31:00Z</dcterms:created>
  <dcterms:modified xsi:type="dcterms:W3CDTF">2021-09-07T08:21:59Z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