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3" r:id="rId2"/>
  </p:sldMasterIdLst>
  <p:notesMasterIdLst>
    <p:notesMasterId r:id="rId95"/>
  </p:notesMasterIdLst>
  <p:sldIdLst>
    <p:sldId id="256" r:id="rId3"/>
    <p:sldId id="504" r:id="rId4"/>
    <p:sldId id="505" r:id="rId5"/>
    <p:sldId id="508" r:id="rId6"/>
    <p:sldId id="509" r:id="rId7"/>
    <p:sldId id="506" r:id="rId8"/>
    <p:sldId id="452" r:id="rId9"/>
    <p:sldId id="507" r:id="rId10"/>
    <p:sldId id="510" r:id="rId11"/>
    <p:sldId id="344" r:id="rId12"/>
    <p:sldId id="361" r:id="rId13"/>
    <p:sldId id="362" r:id="rId14"/>
    <p:sldId id="365" r:id="rId15"/>
    <p:sldId id="366" r:id="rId16"/>
    <p:sldId id="367" r:id="rId17"/>
    <p:sldId id="368" r:id="rId18"/>
    <p:sldId id="375" r:id="rId19"/>
    <p:sldId id="376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343" r:id="rId94"/>
  </p:sldIdLst>
  <p:sldSz cx="12192000" cy="6858000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20" autoAdjust="0"/>
  </p:normalViewPr>
  <p:slideViewPr>
    <p:cSldViewPr snapToGrid="0">
      <p:cViewPr varScale="1">
        <p:scale>
          <a:sx n="127" d="100"/>
          <a:sy n="127" d="100"/>
        </p:scale>
        <p:origin x="3870" y="12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4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r>
              <a:rPr lang="en-US" altLang="zh-CN" dirty="0"/>
              <a:t>intercept: </a:t>
            </a:r>
            <a:r>
              <a:rPr lang="zh-CN" altLang="en-US"/>
              <a:t>拦截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https://docs.microsoft.com/en-us/windows/win32/fileio/filesystem-functionality-comparison</a:t>
            </a:r>
          </a:p>
          <a:p>
            <a:r>
              <a:rPr lang="en-US" altLang="zh-CN" dirty="0"/>
              <a:t>https://docs.microsoft.com/en-us/windows/client-management/connect-to-remote-aadj-pc</a:t>
            </a:r>
          </a:p>
          <a:p>
            <a:r>
              <a:rPr lang="en-US" altLang="zh-CN" dirty="0"/>
              <a:t>https://docs.microsoft.com/en-us/azure/cloud-shell/overview</a:t>
            </a:r>
          </a:p>
          <a:p>
            <a:r>
              <a:rPr lang="en-US" altLang="zh-CN" dirty="0"/>
              <a:t>https://github.com/Azure/azure-powershell</a:t>
            </a:r>
          </a:p>
          <a:p>
            <a:r>
              <a:rPr lang="en-US" altLang="zh-CN" dirty="0"/>
              <a:t>https://docs.microsoft.com/en-us/powershell/azure/install-az-ps?view=azps-2.8.0</a:t>
            </a:r>
          </a:p>
          <a:p>
            <a:r>
              <a:rPr lang="en-US" altLang="zh-CN" dirty="0"/>
              <a:t>https://docs.microsoft.com/en-us/windows-server/storage/storage</a:t>
            </a:r>
          </a:p>
          <a:p>
            <a:r>
              <a:rPr lang="en-US" altLang="zh-CN" dirty="0"/>
              <a:t>https://docs.microsoft.com/en-us/windows/compatibility/resilient-file-system</a:t>
            </a:r>
          </a:p>
          <a:p>
            <a:r>
              <a:rPr lang="en-US" altLang="zh-CN" dirty="0"/>
              <a:t>https://www.ntfs.com/refs-basics.htm</a:t>
            </a:r>
          </a:p>
          <a:p>
            <a:r>
              <a:rPr lang="en-US" altLang="zh-CN" dirty="0"/>
              <a:t>https://tipsmake.com/enable-disable-refs-resilient-file-system-on-windows-10</a:t>
            </a:r>
          </a:p>
          <a:p>
            <a:r>
              <a:rPr lang="en-US" altLang="zh-CN" dirty="0"/>
              <a:t>https://help.aliyun.com/document_detail/25446.html?spm=a2c6h.13066369.0.0.449a2fee7atfPp</a:t>
            </a:r>
          </a:p>
          <a:p>
            <a:r>
              <a:rPr lang="en-US" altLang="zh-CN" dirty="0"/>
              <a:t>https://www.cnblogs.com/jiangyunfeng/p/12012774.html</a:t>
            </a:r>
          </a:p>
          <a:p>
            <a:r>
              <a:rPr lang="en-US" altLang="zh-CN" dirty="0"/>
              <a:t>https://docs.microsoft.com/en-us/windows-hardware/drivers/ifs/installing-a-file-system-driver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NTFS</a:t>
            </a:r>
            <a:r>
              <a:rPr lang="zh-CN" altLang="en-US" sz="2000" dirty="0"/>
              <a:t>支持的簇大小的种类为：</a:t>
            </a:r>
            <a:r>
              <a:rPr lang="en-US" altLang="zh-CN" sz="2000" dirty="0"/>
              <a:t>512Byte</a:t>
            </a:r>
            <a:r>
              <a:rPr lang="zh-CN" altLang="en-US" sz="2000" dirty="0"/>
              <a:t>、</a:t>
            </a:r>
            <a:r>
              <a:rPr lang="en-US" altLang="zh-CN" sz="2000" dirty="0"/>
              <a:t>1024Byte</a:t>
            </a:r>
            <a:r>
              <a:rPr lang="zh-CN" altLang="en-US" sz="2000" dirty="0"/>
              <a:t>、</a:t>
            </a:r>
            <a:r>
              <a:rPr lang="en-US" altLang="zh-CN" sz="2000" dirty="0"/>
              <a:t>2048Byte</a:t>
            </a:r>
            <a:r>
              <a:rPr lang="zh-CN" altLang="en-US" sz="2000" dirty="0"/>
              <a:t>、</a:t>
            </a:r>
            <a:r>
              <a:rPr lang="en-US" altLang="zh-CN" sz="2000" dirty="0"/>
              <a:t>4096Byte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固态硬盘经常用到的</a:t>
            </a:r>
            <a:r>
              <a:rPr lang="en-US" altLang="zh-CN" sz="2000" dirty="0"/>
              <a:t>4K</a:t>
            </a:r>
            <a:r>
              <a:rPr lang="zh-CN" altLang="en-US" sz="2000" dirty="0"/>
              <a:t>对齐就是簇的大小。</a:t>
            </a:r>
            <a:r>
              <a:rPr lang="en-US" altLang="zh-CN" sz="2000" dirty="0"/>
              <a:t>4K</a:t>
            </a:r>
            <a:r>
              <a:rPr lang="zh-CN" altLang="en-US" sz="2000" dirty="0"/>
              <a:t>对齐在分区时选择的就是</a:t>
            </a:r>
            <a:r>
              <a:rPr lang="en-US" altLang="zh-CN" sz="2000" dirty="0"/>
              <a:t>4096Byte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win10</a:t>
            </a:r>
            <a:r>
              <a:rPr lang="zh-CN" altLang="en-US" sz="2000" dirty="0"/>
              <a:t>系统默认</a:t>
            </a:r>
            <a:r>
              <a:rPr lang="en-US" altLang="zh-CN" sz="2000" dirty="0"/>
              <a:t>4K</a:t>
            </a:r>
            <a:r>
              <a:rPr lang="zh-CN" altLang="en-US" sz="2000" dirty="0"/>
              <a:t>对齐的。一般情况下，在分区软件中可以选择要创建的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文件系统，但安装</a:t>
            </a:r>
            <a:r>
              <a:rPr lang="en-US" altLang="zh-CN" sz="2000" dirty="0"/>
              <a:t>win10</a:t>
            </a:r>
            <a:r>
              <a:rPr lang="zh-CN" altLang="en-US" sz="2000" dirty="0"/>
              <a:t>系统时，默认创建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FAT32</a:t>
            </a:r>
            <a:r>
              <a:rPr lang="zh-CN" altLang="en-US" sz="2000" dirty="0"/>
              <a:t>可以用</a:t>
            </a:r>
            <a:r>
              <a:rPr lang="en-US" altLang="zh-CN" sz="2000" dirty="0"/>
              <a:t>Convert.exe</a:t>
            </a:r>
            <a:r>
              <a:rPr lang="zh-CN" altLang="en-US" sz="2000" dirty="0"/>
              <a:t>命令转换到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文件系统。此命令需要在系统下的命令行窗口运行，可以实现系统下文件系统的无损转换。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对单个文件的支持突破了</a:t>
            </a:r>
            <a:r>
              <a:rPr lang="en-US" altLang="zh-CN" sz="2000" dirty="0"/>
              <a:t>4GB</a:t>
            </a:r>
            <a:r>
              <a:rPr lang="zh-CN" altLang="en-US" sz="2000" dirty="0"/>
              <a:t>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3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8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FAT16</a:t>
            </a:r>
            <a:r>
              <a:rPr lang="zh-CN" altLang="en-US" dirty="0"/>
              <a:t>文件系统分区包含簇的最大数目是</a:t>
            </a:r>
            <a:r>
              <a:rPr lang="en-US" altLang="zh-CN" dirty="0"/>
              <a:t>2^16=65,536</a:t>
            </a:r>
            <a:r>
              <a:rPr lang="zh-CN" altLang="en-US" dirty="0"/>
              <a:t>个簇。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Win9X</a:t>
            </a:r>
            <a:r>
              <a:rPr lang="zh-CN" altLang="en-US" dirty="0"/>
              <a:t>平台中，最大簇为</a:t>
            </a:r>
            <a:r>
              <a:rPr lang="en-US" altLang="zh-CN" dirty="0"/>
              <a:t>64</a:t>
            </a:r>
            <a:r>
              <a:rPr lang="zh-CN" altLang="en-US" dirty="0"/>
              <a:t>个扇区</a:t>
            </a:r>
            <a:r>
              <a:rPr lang="en-US" altLang="zh-CN" dirty="0"/>
              <a:t>=2^6*2^9=2^15=32,768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2^16*2^15=2^31=2G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Win2000</a:t>
            </a:r>
            <a:r>
              <a:rPr lang="zh-CN" altLang="en-US" dirty="0"/>
              <a:t>中，最大簇为</a:t>
            </a:r>
            <a:r>
              <a:rPr lang="en-US" altLang="zh-CN" dirty="0"/>
              <a:t>128</a:t>
            </a:r>
            <a:r>
              <a:rPr lang="zh-CN" altLang="en-US" dirty="0"/>
              <a:t>个扇区</a:t>
            </a:r>
            <a:r>
              <a:rPr lang="en-US" altLang="zh-CN" dirty="0"/>
              <a:t>=2^7*2^9=2^16=65,536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2^16*2^16=2^32=4G</a:t>
            </a:r>
            <a:r>
              <a:rPr lang="zh-CN" altLang="en-US" dirty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362"/>
            <a:ext cx="285252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支持文件系统的磁盘结构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345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管理文件与文件夹的访问许可权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200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共享文件夹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14370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1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000" y="6141172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自伐无功 自矜不长</a:t>
            </a:r>
          </a:p>
        </p:txBody>
      </p:sp>
    </p:spTree>
    <p:extLst>
      <p:ext uri="{BB962C8B-B14F-4D97-AF65-F5344CB8AC3E}">
        <p14:creationId xmlns:p14="http://schemas.microsoft.com/office/powerpoint/2010/main" val="37168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4779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28859"/>
            <a:ext cx="4300799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Introduction to Widows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2132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FAT File System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0160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3300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NTFS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328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1085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CDFS and UDF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4100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6721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9908603" y="20976"/>
            <a:ext cx="2245940" cy="284393"/>
            <a:chOff x="1268" y="3828"/>
            <a:chExt cx="2608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683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文件系统管理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1" r:id="rId7"/>
    <p:sldLayoutId id="2147483690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9695C336-76F1-4EF8-A3B8-BCB3180ECD25}"/>
              </a:ext>
            </a:extLst>
          </p:cNvPr>
          <p:cNvSpPr txBox="1">
            <a:spLocks/>
          </p:cNvSpPr>
          <p:nvPr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8A6ABE-5284-4D28-8E1D-4EB8B296364F}"/>
              </a:ext>
            </a:extLst>
          </p:cNvPr>
          <p:cNvSpPr txBox="1"/>
          <p:nvPr/>
        </p:nvSpPr>
        <p:spPr>
          <a:xfrm>
            <a:off x="748180" y="1591717"/>
            <a:ext cx="812623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B8DA97-9C1C-4A52-AFDB-69F0EF885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文件系统简介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C9FD1E-6A34-4656-84C3-411F99D78E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882775"/>
            <a:ext cx="8439150" cy="4213225"/>
          </a:xfrm>
        </p:spPr>
        <p:txBody>
          <a:bodyPr/>
          <a:lstStyle/>
          <a:p>
            <a:r>
              <a:rPr lang="en-US" altLang="zh-CN" sz="2800" dirty="0"/>
              <a:t> FAT16</a:t>
            </a:r>
          </a:p>
          <a:p>
            <a:pPr lvl="1"/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95</a:t>
            </a:r>
            <a:r>
              <a:rPr lang="zh-CN" altLang="en-US" sz="2400" dirty="0"/>
              <a:t>使用的文件系统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最大可以管理</a:t>
            </a:r>
            <a:r>
              <a:rPr lang="en-US" altLang="zh-CN" sz="2400" dirty="0"/>
              <a:t>4GB</a:t>
            </a:r>
            <a:r>
              <a:rPr lang="zh-CN" altLang="en-US" sz="2400" dirty="0">
                <a:latin typeface="宋体" panose="02010600030101010101" pitchFamily="2" charset="-122"/>
              </a:rPr>
              <a:t>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dirty="0"/>
              <a:t>65525</a:t>
            </a:r>
            <a:r>
              <a:rPr lang="zh-CN" altLang="en-US" sz="2400" dirty="0">
                <a:latin typeface="宋体" panose="02010600030101010101" pitchFamily="2" charset="-122"/>
              </a:rPr>
              <a:t>个簇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en-US" altLang="zh-CN" sz="2800" dirty="0"/>
              <a:t> FAT32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支持</a:t>
            </a:r>
            <a:r>
              <a:rPr lang="en-US" altLang="zh-CN" sz="2400" dirty="0"/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/>
              <a:t>2048G</a:t>
            </a:r>
            <a:r>
              <a:rPr lang="zh-CN" altLang="en-US" sz="2400" dirty="0">
                <a:latin typeface="宋体" panose="02010600030101010101" pitchFamily="2" charset="-122"/>
              </a:rPr>
              <a:t>）的分区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使用的簇比</a:t>
            </a:r>
            <a:r>
              <a:rPr lang="en-US" altLang="zh-CN" sz="2400" dirty="0"/>
              <a:t>FAT16</a:t>
            </a:r>
            <a:r>
              <a:rPr lang="zh-CN" altLang="en-US" sz="2400" dirty="0">
                <a:latin typeface="宋体" panose="02010600030101010101" pitchFamily="2" charset="-122"/>
              </a:rPr>
              <a:t>小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34B8-C9CB-4B20-9785-77AA3D4B4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文件系统的优点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2F4B-4220-4D02-B7BE-FFCE4E0BA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z="24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 文件系统所占容量与计算机的开销少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支持各种操作系统 </a:t>
            </a:r>
            <a:r>
              <a:rPr lang="en-US" altLang="zh-CN" sz="2400" dirty="0"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</a:rPr>
              <a:t>可移植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方便的用于传送数据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10CDA9-7E58-4B8F-9C39-4E62875FF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8.3</a:t>
            </a:r>
            <a:r>
              <a:rPr lang="zh-CN" altLang="en-US" sz="2400" dirty="0"/>
              <a:t>模式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2E54AE-A83A-45FA-9328-EE391715F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A16-7CCF-4496-B596-F4679BBDA4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ew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echnology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ystem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80" y="1863203"/>
            <a:ext cx="8378404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日志类</a:t>
            </a:r>
            <a:r>
              <a:rPr lang="zh-CN" altLang="en-US" sz="2400" dirty="0"/>
              <a:t>的文件系统，使用</a:t>
            </a:r>
            <a:r>
              <a:rPr lang="en-US" altLang="zh-CN" sz="2400" dirty="0"/>
              <a:t>NTFS</a:t>
            </a:r>
            <a:r>
              <a:rPr lang="zh-CN" altLang="en-US" sz="2400" dirty="0"/>
              <a:t>日志记录数据</a:t>
            </a:r>
          </a:p>
          <a:p>
            <a:r>
              <a:rPr lang="zh-CN" altLang="en-US" sz="2400" dirty="0"/>
              <a:t> 文件夹或者目录最多可以使用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255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zh-CN" altLang="en-US" sz="2400" dirty="0"/>
              <a:t> 可以管理最大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256TB</a:t>
            </a:r>
            <a:r>
              <a:rPr lang="zh-CN" altLang="en-US" sz="2400" dirty="0"/>
              <a:t>的单个文件大小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支持文件的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安全、存储和容错</a:t>
            </a:r>
            <a:r>
              <a:rPr lang="zh-CN" altLang="en-US" sz="2400" dirty="0"/>
              <a:t>功能</a:t>
            </a:r>
          </a:p>
          <a:p>
            <a:pPr eaLnBrk="1" hangingPunct="1"/>
            <a:r>
              <a:rPr lang="zh-CN" altLang="en-US" sz="2400" dirty="0"/>
              <a:t> 设计目标是在大容量的硬盘上能够很快地执行读、写和搜索等标准的文件操作，包括文件系统恢复等高级操作</a:t>
            </a:r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支持对于关键数据、重要的数据访问控制和私有权限</a:t>
            </a:r>
          </a:p>
          <a:p>
            <a:pPr eaLnBrk="1" hangingPunct="1"/>
            <a:r>
              <a:rPr lang="zh-CN" altLang="en-US" sz="2400" dirty="0"/>
              <a:t> 可以为单个文件设定权限</a:t>
            </a:r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C105-961C-4B2B-9B0E-3FB51E6515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更为安全的文件保障，提供文件加密，能够大大提高信息的安全性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更好的磁盘压缩功能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可以赋予单个文件和文件夹权限：对同一个文件或者文件夹为不同用户可以指定不同的权限；可以为单个用户设置权限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F408-BEE6-4AAD-84CA-6121EA71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NTFS</a:t>
            </a:r>
            <a:r>
              <a:rPr lang="zh-CN" altLang="en-US" sz="2400" dirty="0"/>
              <a:t>文件夹的</a:t>
            </a:r>
            <a:r>
              <a:rPr lang="en-US" altLang="zh-CN" sz="2400" dirty="0"/>
              <a:t>B-Tree</a:t>
            </a:r>
            <a:r>
              <a:rPr lang="zh-CN" altLang="en-US" sz="2400" dirty="0"/>
              <a:t>结构使得用户在访问较大文件夹中的文件时，速度甚至较访问卷中较小文件夹中的文件还快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可以在</a:t>
            </a:r>
            <a:r>
              <a:rPr lang="en-US" altLang="zh-CN" sz="2400" dirty="0"/>
              <a:t>NTFS</a:t>
            </a:r>
            <a:r>
              <a:rPr lang="zh-CN" altLang="en-US" sz="2400" dirty="0"/>
              <a:t>卷中压缩单个文件和文件夹。且用户不需要使用解压软件将这些文件展开，而直接读写压缩文件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支持活动目录和域：可以帮助用户方便灵活地查看和控制网络资源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支持稀疏文件：应用程序生成的一种特殊文件，它的文件尺寸非常大，但实际上只需要很少的磁盘空间；</a:t>
            </a:r>
            <a:r>
              <a:rPr lang="en-US" altLang="zh-CN" sz="2400" dirty="0"/>
              <a:t>NTFS</a:t>
            </a:r>
            <a:r>
              <a:rPr lang="zh-CN" altLang="en-US" sz="2400" dirty="0"/>
              <a:t>只需要给这种文件实际写入的数据分配磁盘存储空间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支持磁盘配额：可以管理和控制每个用户所能使用的最大磁盘空间</a:t>
            </a:r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0A2-20BC-44FB-82D9-DE5E64E17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 许可权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定义用户或组可以访问哪些文件或目录，并为不同的用户提供不同的访问等级</a:t>
            </a:r>
          </a:p>
          <a:p>
            <a:pPr eaLnBrk="1" hangingPunct="1"/>
            <a:r>
              <a:rPr lang="zh-CN" altLang="en-US" sz="2400" dirty="0"/>
              <a:t> 审计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可将与</a:t>
            </a:r>
            <a:r>
              <a:rPr lang="en-US" altLang="zh-CN" sz="2400" dirty="0"/>
              <a:t>NTFS</a:t>
            </a:r>
            <a:r>
              <a:rPr lang="zh-CN" altLang="en-US" sz="2400" dirty="0"/>
              <a:t>安全有关的事件记录到安全记录中，可利用“事件查看器”进行查看</a:t>
            </a:r>
          </a:p>
          <a:p>
            <a:pPr eaLnBrk="1" hangingPunct="1"/>
            <a:r>
              <a:rPr lang="zh-CN" altLang="en-US" sz="2400" dirty="0"/>
              <a:t> 拥有权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记住文件的所属关系，创建文件或目录的用户拥有对它的全部权限；管理员或个别具有相应许可的人可以接受文件或目录的拥有权</a:t>
            </a:r>
          </a:p>
          <a:p>
            <a:pPr eaLnBrk="1" hangingPunct="1"/>
            <a:r>
              <a:rPr lang="zh-CN" altLang="en-US" sz="2400" dirty="0"/>
              <a:t> 可靠的文件清除 </a:t>
            </a:r>
            <a:r>
              <a:rPr lang="en-US" altLang="zh-CN" sz="2400" dirty="0"/>
              <a:t>—— NTFS</a:t>
            </a:r>
            <a:r>
              <a:rPr lang="zh-CN" altLang="en-US" sz="2400" dirty="0"/>
              <a:t>会回收未分配的磁盘扇区中的数据，对这种扇区的访问将返回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52E9-44E5-4B01-86CC-8BB543503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上次访问时间标记</a:t>
            </a:r>
          </a:p>
          <a:p>
            <a:pPr eaLnBrk="1" hangingPunct="1"/>
            <a:r>
              <a:rPr lang="zh-CN" altLang="en-US" sz="2400" dirty="0"/>
              <a:t> 自动缓写功能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基于记录的文件系统，记录文件和目录的变化，记录在系统失效情况下如何取消（</a:t>
            </a:r>
            <a:r>
              <a:rPr lang="en-US" altLang="zh-CN" sz="2400" dirty="0"/>
              <a:t>undo</a:t>
            </a:r>
            <a:r>
              <a:rPr lang="zh-CN" altLang="en-US" sz="2400" dirty="0"/>
              <a:t>）和重作（</a:t>
            </a:r>
            <a:r>
              <a:rPr lang="en-US" altLang="zh-CN" sz="2400" dirty="0"/>
              <a:t>redo</a:t>
            </a:r>
            <a:r>
              <a:rPr lang="zh-CN" altLang="en-US" sz="2400" dirty="0"/>
              <a:t>）这些变更</a:t>
            </a:r>
          </a:p>
          <a:p>
            <a:pPr eaLnBrk="1" hangingPunct="1"/>
            <a:r>
              <a:rPr lang="zh-CN" altLang="en-US" sz="2400" dirty="0"/>
              <a:t> 热修复功能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当扇区发生写故障时，</a:t>
            </a:r>
            <a:r>
              <a:rPr lang="en-US" altLang="zh-CN" sz="2400" dirty="0"/>
              <a:t>NTFS</a:t>
            </a:r>
            <a:r>
              <a:rPr lang="zh-CN" altLang="en-US" sz="2400" dirty="0"/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/>
              <a:t> 磁盘镜像功能</a:t>
            </a:r>
          </a:p>
          <a:p>
            <a:pPr eaLnBrk="1" hangingPunct="1"/>
            <a:r>
              <a:rPr lang="zh-CN" altLang="en-US" sz="2400" dirty="0"/>
              <a:t> 有校验的磁盘条带化</a:t>
            </a:r>
          </a:p>
          <a:p>
            <a:pPr eaLnBrk="1" hangingPunct="1"/>
            <a:r>
              <a:rPr lang="zh-CN" altLang="en-US" sz="2400" dirty="0"/>
              <a:t> 文件加密 </a:t>
            </a:r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1304-F6C2-40AC-811F-BB6DC6D21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 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扇区和簇</a:t>
            </a:r>
          </a:p>
          <a:p>
            <a:pPr eaLnBrk="1" hangingPunct="1"/>
            <a:r>
              <a:rPr lang="zh-CN" altLang="en-US" sz="2800" dirty="0"/>
              <a:t> 分区和卷</a:t>
            </a:r>
          </a:p>
          <a:p>
            <a:pPr eaLnBrk="1" hangingPunct="1"/>
            <a:r>
              <a:rPr lang="zh-CN" altLang="en-US" sz="2800" dirty="0"/>
              <a:t> 分区引导扇区</a:t>
            </a:r>
          </a:p>
          <a:p>
            <a:pPr eaLnBrk="1" hangingPunct="1"/>
            <a:r>
              <a:rPr lang="en-US" altLang="zh-CN" sz="2800" dirty="0"/>
              <a:t> BIOS</a:t>
            </a:r>
            <a:r>
              <a:rPr lang="zh-CN" altLang="en-US" sz="2800" dirty="0"/>
              <a:t>参数块</a:t>
            </a:r>
          </a:p>
          <a:p>
            <a:pPr eaLnBrk="1" hangingPunct="1"/>
            <a:r>
              <a:rPr lang="zh-CN" altLang="en-US" sz="2800" dirty="0"/>
              <a:t> 文件分配表</a:t>
            </a:r>
            <a:r>
              <a:rPr lang="en-US" altLang="zh-CN" sz="2800" dirty="0"/>
              <a:t>FAT</a:t>
            </a:r>
          </a:p>
          <a:p>
            <a:pPr eaLnBrk="1" hangingPunct="1"/>
            <a:r>
              <a:rPr lang="zh-CN" altLang="en-US" sz="2800" dirty="0"/>
              <a:t> 主文件表</a:t>
            </a:r>
            <a:r>
              <a:rPr lang="en-US" altLang="zh-CN" sz="2800" dirty="0"/>
              <a:t>MFT</a:t>
            </a:r>
          </a:p>
          <a:p>
            <a:pPr eaLnBrk="1" hangingPunct="1"/>
            <a:r>
              <a:rPr lang="zh-CN" altLang="en-US" sz="2800" dirty="0"/>
              <a:t> 目录</a:t>
            </a:r>
          </a:p>
          <a:p>
            <a:pPr eaLnBrk="1" hangingPunct="1"/>
            <a:r>
              <a:rPr lang="zh-CN" altLang="en-US" sz="2800" dirty="0"/>
              <a:t> 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771136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11112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07997"/>
            <a:ext cx="3922486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1496482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983983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5" y="131762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2" y="98742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0" y="42291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分区引导扇区：第一个扇区</a:t>
            </a:r>
          </a:p>
          <a:p>
            <a:pPr eaLnBrk="1" hangingPunct="1"/>
            <a:r>
              <a:rPr lang="zh-CN" altLang="en-US" dirty="0"/>
              <a:t> 前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EB 3C 90 4D 53 44 4F 53 35 2E 30 00 02  04 01 00 . &lt; . MSDOS5.0 </a:t>
            </a:r>
            <a:r>
              <a:rPr lang="zh-CN" altLang="en-US" dirty="0"/>
              <a:t>。。。。</a:t>
            </a:r>
          </a:p>
          <a:p>
            <a:pPr eaLnBrk="1" hangingPunct="1"/>
            <a:r>
              <a:rPr lang="en-US" altLang="zh-CN" dirty="0"/>
              <a:t> BIOS BPB</a:t>
            </a:r>
          </a:p>
          <a:p>
            <a:pPr eaLnBrk="1" hangingPunct="1"/>
            <a:r>
              <a:rPr lang="zh-CN" altLang="en-US" dirty="0"/>
              <a:t> 扩展</a:t>
            </a:r>
            <a:r>
              <a:rPr lang="en-US" altLang="zh-CN" dirty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C61787-4F7F-4B6A-9582-72EA58378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AC1365-F63A-406C-ACEF-E03D34A05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 每扇区字节数</a:t>
            </a:r>
          </a:p>
          <a:p>
            <a:pPr lvl="1" eaLnBrk="1" hangingPunct="1"/>
            <a:r>
              <a:rPr lang="zh-CN" altLang="en-US" sz="2400" dirty="0"/>
              <a:t> 每簇扇区数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 根目录中项目的最大数量</a:t>
            </a:r>
          </a:p>
          <a:p>
            <a:pPr lvl="1" eaLnBrk="1" hangingPunct="1"/>
            <a:r>
              <a:rPr lang="zh-CN" altLang="en-US" sz="2400" dirty="0"/>
              <a:t> 扇区数量</a:t>
            </a:r>
          </a:p>
          <a:p>
            <a:pPr lvl="1" eaLnBrk="1" hangingPunct="1"/>
            <a:r>
              <a:rPr lang="zh-CN" altLang="en-US" sz="2400" dirty="0"/>
              <a:t> 介质描述符</a:t>
            </a:r>
          </a:p>
          <a:p>
            <a:pPr lvl="1" eaLnBrk="1" hangingPunct="1"/>
            <a:r>
              <a:rPr lang="zh-CN" altLang="en-US" sz="2400" dirty="0"/>
              <a:t> 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磁盘签名</a:t>
            </a:r>
          </a:p>
          <a:p>
            <a:pPr eaLnBrk="1" hangingPunct="1"/>
            <a:r>
              <a:rPr lang="zh-CN" altLang="en-US" sz="2800" dirty="0"/>
              <a:t> 卷的序列号</a:t>
            </a:r>
          </a:p>
          <a:p>
            <a:pPr eaLnBrk="1" hangingPunct="1"/>
            <a:r>
              <a:rPr lang="zh-CN" altLang="en-US" sz="2800" dirty="0"/>
              <a:t> 传统卷标</a:t>
            </a:r>
          </a:p>
          <a:p>
            <a:pPr eaLnBrk="1" hangingPunct="1"/>
            <a:r>
              <a:rPr lang="zh-CN" altLang="en-US" sz="2800" dirty="0"/>
              <a:t> 文件系统描述符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每扇区的字节数</a:t>
            </a:r>
          </a:p>
          <a:p>
            <a:pPr eaLnBrk="1" hangingPunct="1"/>
            <a:r>
              <a:rPr lang="zh-CN" altLang="en-US" sz="2800" dirty="0"/>
              <a:t> 每簇的扇区数</a:t>
            </a:r>
          </a:p>
          <a:p>
            <a:pPr eaLnBrk="1" hangingPunct="1"/>
            <a:r>
              <a:rPr lang="zh-CN" altLang="en-US" sz="2800" dirty="0"/>
              <a:t> 保留的扇区数</a:t>
            </a:r>
          </a:p>
          <a:p>
            <a:pPr eaLnBrk="1" hangingPunct="1"/>
            <a:r>
              <a:rPr lang="en-US" altLang="zh-CN" sz="2800" dirty="0"/>
              <a:t> FAT</a:t>
            </a:r>
            <a:r>
              <a:rPr lang="zh-CN" altLang="en-US" sz="2800" dirty="0"/>
              <a:t>表的数量</a:t>
            </a:r>
          </a:p>
          <a:p>
            <a:pPr eaLnBrk="1" hangingPunct="1"/>
            <a:r>
              <a:rPr lang="zh-CN" altLang="en-US" sz="2800" dirty="0"/>
              <a:t> 根目录的最大项数</a:t>
            </a:r>
          </a:p>
          <a:p>
            <a:pPr eaLnBrk="1" hangingPunct="1"/>
            <a:r>
              <a:rPr lang="zh-CN" altLang="en-US" sz="2800" dirty="0"/>
              <a:t> 小扇区数</a:t>
            </a:r>
          </a:p>
          <a:p>
            <a:pPr eaLnBrk="1" hangingPunct="1"/>
            <a:r>
              <a:rPr lang="zh-CN" altLang="en-US" sz="2800" dirty="0"/>
              <a:t> 介质描述符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隐藏的扇区数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</a:t>
            </a:r>
          </a:p>
          <a:p>
            <a:pPr eaLnBrk="1" hangingPunct="1"/>
            <a:r>
              <a:rPr lang="zh-CN" altLang="en-US" sz="2800" dirty="0"/>
              <a:t> 标志位</a:t>
            </a:r>
          </a:p>
          <a:p>
            <a:pPr eaLnBrk="1" hangingPunct="1"/>
            <a:r>
              <a:rPr lang="zh-CN" altLang="en-US" sz="2800" dirty="0"/>
              <a:t> 文件系统版本号</a:t>
            </a:r>
          </a:p>
          <a:p>
            <a:pPr eaLnBrk="1" hangingPunct="1"/>
            <a:r>
              <a:rPr lang="zh-CN" altLang="en-US" sz="2800" dirty="0"/>
              <a:t> 根目录所在簇</a:t>
            </a:r>
          </a:p>
          <a:p>
            <a:pPr eaLnBrk="1" hangingPunct="1"/>
            <a:r>
              <a:rPr lang="zh-CN" altLang="en-US" sz="2800" dirty="0"/>
              <a:t> 文件系统信息扇区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引导扇区备份</a:t>
            </a:r>
          </a:p>
          <a:p>
            <a:pPr eaLnBrk="1" hangingPunct="1"/>
            <a:r>
              <a:rPr lang="zh-CN" altLang="en-US" sz="2800" dirty="0"/>
              <a:t> 保留域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签名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卷标</a:t>
            </a:r>
          </a:p>
          <a:p>
            <a:pPr eaLnBrk="1" hangingPunct="1"/>
            <a:r>
              <a:rPr lang="zh-CN" altLang="en-US" sz="2800" dirty="0"/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File systems in Windows are implemented as file system drivers working above the storage system.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Every system-supplied file system in Windows is designed to provide reliable data storage with varying features to meet the user's requirements.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Standard file systems available in Windows include NTFS, </a:t>
            </a:r>
            <a:r>
              <a:rPr lang="en-US" altLang="zh-CN" b="0" kern="0" dirty="0" err="1"/>
              <a:t>ReFS</a:t>
            </a:r>
            <a:r>
              <a:rPr lang="en-US" altLang="zh-CN" b="0" kern="0"/>
              <a:t>, </a:t>
            </a:r>
            <a:r>
              <a:rPr lang="en-US" altLang="zh-CN" b="0" kern="0" dirty="0" err="1"/>
              <a:t>ExFAT</a:t>
            </a:r>
            <a:r>
              <a:rPr lang="en-US" altLang="zh-CN" b="0" kern="0" dirty="0"/>
              <a:t>, UDF, and FAT32. 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File Systems in Windows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878F08-61A5-4F5C-B3A1-C8FC3CBD079D}"/>
              </a:ext>
            </a:extLst>
          </p:cNvPr>
          <p:cNvSpPr/>
          <p:nvPr/>
        </p:nvSpPr>
        <p:spPr>
          <a:xfrm>
            <a:off x="1714500" y="4963545"/>
            <a:ext cx="9048750" cy="138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文件系统是操作系统用于明确存储设备（常见的是磁盘，也有基于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NAND Flash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的固态硬盘）或分区上的文件的方法和数据结构；即在存储设备上组织文件的方法。</a:t>
            </a:r>
          </a:p>
        </p:txBody>
      </p:sp>
    </p:spTree>
    <p:extLst>
      <p:ext uri="{BB962C8B-B14F-4D97-AF65-F5344CB8AC3E}">
        <p14:creationId xmlns:p14="http://schemas.microsoft.com/office/powerpoint/2010/main" val="106443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B40D-AF18-4E8B-80F8-2A4E8F294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3A4-A3A6-448A-AB92-7021C0E79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B5D9-513D-4676-BB0C-2FC73F611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F94B1-AFC1-4500-B3DF-0509CE96D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7" y="1690691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8B562E-B4BB-4169-8023-DEB7402E8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13" y="1627365"/>
            <a:ext cx="6436371" cy="48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 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767B-6994-4FC2-982A-6F4575569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1009"/>
              </p:ext>
            </p:extLst>
          </p:nvPr>
        </p:nvGraphicFramePr>
        <p:xfrm>
          <a:off x="1981199" y="1793081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793081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FF186-5D6F-49CD-8DD0-DA78332FE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559EF2-25BD-461B-A706-CEF20909D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2904236" y="1916388"/>
            <a:ext cx="7184394" cy="319971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0" kern="0" dirty="0"/>
              <a:t> 文件系统的接口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对对象操纵和管理的软件集合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对象及属性</a:t>
            </a:r>
            <a:endParaRPr lang="en-US" altLang="zh-CN" sz="1800" b="0" kern="0" dirty="0"/>
          </a:p>
          <a:p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文件系统由三部分组成</a:t>
            </a:r>
          </a:p>
        </p:txBody>
      </p:sp>
    </p:spTree>
    <p:extLst>
      <p:ext uri="{BB962C8B-B14F-4D97-AF65-F5344CB8AC3E}">
        <p14:creationId xmlns:p14="http://schemas.microsoft.com/office/powerpoint/2010/main" val="7129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 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主文件表的逻辑簇编号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863203"/>
            <a:ext cx="359722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0E0451-F88C-42A2-8582-59BD385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0" y="1863203"/>
            <a:ext cx="3597221" cy="42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BadClus</a:t>
            </a:r>
            <a:endParaRPr lang="en-US" altLang="zh-CN" sz="2800" b="0" kern="0" dirty="0"/>
          </a:p>
          <a:p>
            <a:r>
              <a:rPr lang="en-US" altLang="zh-CN" sz="2800" b="0" kern="0" dirty="0"/>
              <a:t>$ Secure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UpCase</a:t>
            </a:r>
            <a:endParaRPr lang="en-US" altLang="zh-CN" sz="2800" b="0" kern="0" dirty="0"/>
          </a:p>
          <a:p>
            <a:r>
              <a:rPr lang="en-US" altLang="zh-CN" sz="2800" b="0" kern="0" dirty="0"/>
              <a:t>$ Extend</a:t>
            </a:r>
          </a:p>
          <a:p>
            <a:r>
              <a:rPr lang="en-US" altLang="zh-CN" sz="2800" b="0" kern="0" dirty="0"/>
              <a:t>$ Quota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ObjID</a:t>
            </a:r>
            <a:endParaRPr lang="en-US" altLang="zh-CN" sz="2800" b="0" kern="0" dirty="0"/>
          </a:p>
          <a:p>
            <a:r>
              <a:rPr lang="en-US" altLang="zh-CN" sz="2800" b="0" kern="0" dirty="0"/>
              <a:t>$ Reparse</a:t>
            </a:r>
          </a:p>
          <a:p>
            <a:r>
              <a:rPr lang="en-US" altLang="zh-CN" sz="2800" b="0" kern="0" dirty="0"/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143DE1-A7D7-4783-872C-0C15A00F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B8D84-207F-4280-AADE-375727CFB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 对象由包含特定属性的类派生</a:t>
            </a:r>
          </a:p>
          <a:p>
            <a:pPr eaLnBrk="1" hangingPunct="1"/>
            <a:r>
              <a:rPr lang="zh-CN" altLang="en-US" sz="2400" dirty="0"/>
              <a:t> 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E365B-6781-487A-8BF4-5F62618874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7C6699-6E9A-400C-B4D3-2F1B8DEC5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22010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606550"/>
            <a:ext cx="8439041" cy="4921250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kern="0" dirty="0"/>
          </a:p>
          <a:p>
            <a:r>
              <a:rPr lang="zh-CN" altLang="en-US" b="0" kern="0" dirty="0"/>
              <a:t>	</a:t>
            </a:r>
            <a:r>
              <a:rPr lang="en-US" altLang="zh-CN" sz="1800" b="0" kern="0" dirty="0"/>
              <a:t>FAT</a:t>
            </a:r>
          </a:p>
          <a:p>
            <a:r>
              <a:rPr lang="en-US" altLang="zh-CN" sz="1800" b="0" kern="0" dirty="0"/>
              <a:t>	NTFS</a:t>
            </a:r>
            <a:r>
              <a:rPr lang="zh-CN" altLang="en-US" sz="1800" b="0" kern="0" dirty="0"/>
              <a:t>、</a:t>
            </a:r>
            <a:r>
              <a:rPr lang="en-US" altLang="zh-CN" sz="1800" b="0" kern="0" dirty="0"/>
              <a:t>	</a:t>
            </a:r>
            <a:r>
              <a:rPr lang="en-US" altLang="zh-CN" sz="1800" b="0" kern="0" dirty="0" err="1"/>
              <a:t>ReFS</a:t>
            </a:r>
            <a:endParaRPr lang="en-US" altLang="zh-CN" sz="1800" b="0" kern="0" dirty="0"/>
          </a:p>
          <a:p>
            <a:r>
              <a:rPr lang="en-US" altLang="zh-CN" sz="1800" b="0" kern="0" dirty="0"/>
              <a:t>	CDFS</a:t>
            </a:r>
          </a:p>
          <a:p>
            <a:r>
              <a:rPr lang="en-US" altLang="zh-CN" sz="1800" b="0" kern="0" dirty="0"/>
              <a:t>	UDF</a:t>
            </a:r>
          </a:p>
          <a:p>
            <a:endParaRPr lang="en-US" altLang="zh-CN" b="0" kern="0" dirty="0"/>
          </a:p>
          <a:p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支持的文件系统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4078122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73014"/>
              </p:ext>
            </p:extLst>
          </p:nvPr>
        </p:nvGraphicFramePr>
        <p:xfrm>
          <a:off x="3559174" y="114300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4" y="114300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80955-49E4-4665-A423-43DCF847F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8FAB3D-E509-4889-A600-F75666067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7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729396-DB7A-470B-A881-F8A043348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516C8A-FE49-4525-9929-4CA2423A2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6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5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1C4CE-9C19-448C-A93E-8A9E6DDA9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F78EF2-BE08-4E2D-A947-07236DA3DE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92" y="491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E9B0C-2A8E-466F-89CF-CE30ECE36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FE6B5E-D482-4C40-9FFA-680208123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8" y="19261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F5E22-6594-43D4-A5E1-1A6AE1AB9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6C5CA-F5C9-45C5-9F53-65F652678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7DAD9B-0BDA-47F3-A695-5452A0FF4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033927-CFD1-45F9-857C-A0598C94B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A file system filter driver intercepts requests targeted at a file system or another file system filter driver. 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By intercepting the request before it reaches its intended target, the filter driver can extend or replace functionality provided by the original target of the request. Examples of filter drivers include: </a:t>
            </a:r>
          </a:p>
          <a:p>
            <a:pPr lvl="1"/>
            <a:r>
              <a:rPr lang="en-US" altLang="zh-CN" b="0" kern="0" dirty="0"/>
              <a:t> </a:t>
            </a:r>
            <a:r>
              <a:rPr lang="en-US" altLang="zh-CN" b="0" dirty="0"/>
              <a:t>Anti-virus filters</a:t>
            </a:r>
          </a:p>
          <a:p>
            <a:pPr lvl="1"/>
            <a:r>
              <a:rPr lang="en-US" altLang="zh-CN" b="0" kern="0" dirty="0"/>
              <a:t> Backup agents</a:t>
            </a:r>
          </a:p>
          <a:p>
            <a:pPr lvl="1"/>
            <a:r>
              <a:rPr lang="en-US" altLang="zh-CN" b="0" kern="0" dirty="0"/>
              <a:t> Encryption products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File system filter drivers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287E-2C88-4E00-ACA9-B926578CBCE5}"/>
              </a:ext>
            </a:extLst>
          </p:cNvPr>
          <p:cNvSpPr/>
          <p:nvPr/>
        </p:nvSpPr>
        <p:spPr>
          <a:xfrm>
            <a:off x="2209798" y="5478577"/>
            <a:ext cx="7772401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https://github.com/Microsoft/Windows-driver-samples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62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F72E0-5E1A-49FA-8487-CF7B4229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581028-4172-41B2-AF51-33CFEE593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8583ED-48C7-434F-A52C-E15FE6A9C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3708B-7F96-4348-9D91-9280B3DD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4349E5-BF5E-4FFA-B785-A1A6E88A9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1638299" y="8301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AD99F5-13AA-44FE-BB89-665AC2328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BDD0-2B59-40A4-A7A6-FC2B3253FC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4.6.2 </a:t>
            </a:r>
            <a:r>
              <a:rPr lang="zh-CN" altLang="en-US" sz="3200" dirty="0">
                <a:solidFill>
                  <a:schemeClr val="tx1"/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832021" y="260669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90248"/>
              </p:ext>
            </p:extLst>
          </p:nvPr>
        </p:nvGraphicFramePr>
        <p:xfrm>
          <a:off x="1203768" y="3067912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Windows Azure Active Directory</a:t>
            </a:r>
            <a:endParaRPr lang="zh-CN" altLang="en-US" dirty="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422CCD6-BFA1-4172-9CE0-CA5B5ACBDB7E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Windows Azure Active Directory</a:t>
            </a:r>
            <a:r>
              <a:rPr lang="zh-CN" altLang="en-US" b="0" kern="0" dirty="0"/>
              <a:t>提供了云端的身份和访问管理</a:t>
            </a:r>
            <a:endParaRPr lang="en-US" altLang="zh-CN" b="0" kern="0" dirty="0"/>
          </a:p>
          <a:p>
            <a:endParaRPr lang="zh-CN" altLang="en-US" b="0" kern="0" dirty="0"/>
          </a:p>
          <a:p>
            <a:r>
              <a:rPr lang="zh-CN" altLang="en-US" b="0" kern="0" dirty="0"/>
              <a:t> 本质上</a:t>
            </a:r>
            <a:r>
              <a:rPr lang="en-US" altLang="zh-CN" b="0" kern="0" dirty="0"/>
              <a:t>Windows Azure Active Directory</a:t>
            </a:r>
            <a:r>
              <a:rPr lang="zh-CN" altLang="en-US" b="0" kern="0" dirty="0"/>
              <a:t>让用户通过认证来使用一些服务</a:t>
            </a:r>
            <a:endParaRPr lang="en-US" altLang="zh-CN" b="0" kern="0" dirty="0"/>
          </a:p>
          <a:p>
            <a:pPr lvl="1"/>
            <a:r>
              <a:rPr lang="zh-CN" altLang="en-US" b="0" kern="0" dirty="0"/>
              <a:t>例如</a:t>
            </a:r>
            <a:r>
              <a:rPr lang="en-US" altLang="zh-CN" b="0" kern="0" dirty="0"/>
              <a:t>Exchange Online</a:t>
            </a:r>
            <a:r>
              <a:rPr lang="zh-CN" altLang="en-US" b="0" kern="0" dirty="0"/>
              <a:t>邮箱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Windows Azure Active Directory </a:t>
            </a:r>
            <a:r>
              <a:rPr lang="zh-CN" altLang="en-US" b="0" kern="0" dirty="0"/>
              <a:t>有免费、基础和高级版本</a:t>
            </a:r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757546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4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536759"/>
            <a:ext cx="44481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38287" y="1863203"/>
            <a:ext cx="3852863" cy="4213865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</a:rPr>
              <a:t> 选定文件或文件夹的图标，单击鼠标右键打开快捷菜单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然后选择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命令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在打开的文件或文件夹的属性对话框中单击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标签。</a:t>
            </a:r>
            <a:r>
              <a:rPr lang="zh-CN" altLang="en-US" sz="24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143625" y="6321482"/>
            <a:ext cx="45720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查看文件或文件夹的访问许可权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14379" y="1862139"/>
            <a:ext cx="538157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4859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273800" y="6296027"/>
            <a:ext cx="48768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设置文件或文件夹的高级访问权限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2661" y="1827217"/>
            <a:ext cx="50712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查看</a:t>
            </a:r>
            <a:r>
              <a:rPr lang="en-US" altLang="zh-CN" sz="2800" dirty="0">
                <a:latin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</a:rPr>
              <a:t>编辑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，打开选定对象的权限项目对话框，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用户可以通过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应用到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64238" y="6426195"/>
            <a:ext cx="502920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13843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添加共享文件夹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/>
              <a:t>停止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映射网络驱动器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91460"/>
              </p:ext>
            </p:extLst>
          </p:nvPr>
        </p:nvGraphicFramePr>
        <p:xfrm>
          <a:off x="559525" y="2658293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38BAB1-C4DE-4CF6-9C86-9F7D574C8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1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Azure Active Directory</a:t>
            </a:r>
            <a:r>
              <a:rPr lang="zh-CN" altLang="en-US" dirty="0"/>
              <a:t>功能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简化单一登录，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AD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支持超过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2,800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个预先集成的软件即服务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(SaaS)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应用程序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通过单一登录，使用户可以在任何平台上从任何位置无缝访问应用，自动化用户生命周期和预配工作流，借助自助服务管理，节省时间和资源，了解单一登录的详细信息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实施强身份验证和条件访问策略来保护用户凭据通，过确保正确的人员有权访问所需的资源，有效地管理标识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通过一个标识提供者为外部用户获取灵活、可缩放的标识和访问管理，自定义用户旅程并简化访问应用程序的身份验证过程</a:t>
            </a:r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00276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04BE4D-5569-49D0-B146-E790DD40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1BAD2-A80E-4AF6-A4CA-031990D14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C9815-7995-4706-B75E-891950B79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文件夹的共享选项</a:t>
            </a:r>
            <a:r>
              <a:rPr lang="zh-CN" altLang="en-US" dirty="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文件夹的共享许可权限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4.7.3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D5199F-1F9A-42B6-9A7B-D36A34B5B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7-10 “Public”</a:t>
            </a:r>
            <a:r>
              <a:rPr lang="zh-CN" altLang="en-US">
                <a:latin typeface="宋体" panose="02010600030101010101" pitchFamily="2" charset="-122"/>
              </a:rPr>
              <a:t>对话框</a:t>
            </a:r>
            <a:r>
              <a:rPr lang="zh-CN" altLang="en-US" sz="2500"/>
              <a:t> 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AADFF-FBE4-4EE3-9E08-D2028979B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映射网络驱动器对话框</a:t>
            </a:r>
            <a:r>
              <a:rPr lang="zh-CN" altLang="en-US" dirty="0"/>
              <a:t>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是否象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Linux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那样有根文件系统、树形结构？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是否能象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NFS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那样通过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进行挂载？</a:t>
            </a:r>
            <a:r>
              <a:rPr lang="en-US" altLang="zh-CN" sz="2400" b="0" dirty="0" err="1">
                <a:solidFill>
                  <a:schemeClr val="bg2">
                    <a:lumMod val="25000"/>
                  </a:schemeClr>
                </a:solidFill>
              </a:rPr>
              <a:t>wsl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呢？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活动目录能否挂载到本地？阿里云盘呢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本地目录能否挂载到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PowerShell</a:t>
            </a:r>
          </a:p>
          <a:p>
            <a:pPr lvl="1"/>
            <a:r>
              <a:rPr lang="zh-CN" altLang="en-US" sz="2100" b="0" dirty="0">
                <a:solidFill>
                  <a:schemeClr val="bg2">
                    <a:lumMod val="25000"/>
                  </a:schemeClr>
                </a:solidFill>
              </a:rPr>
              <a:t>安装非常缓慢</a:t>
            </a:r>
            <a:endParaRPr lang="en-US" altLang="zh-CN" sz="21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b="0" kern="0" dirty="0" err="1">
                <a:solidFill>
                  <a:schemeClr val="bg2">
                    <a:lumMod val="25000"/>
                  </a:schemeClr>
                </a:solidFill>
              </a:rPr>
              <a:t>ReFS</a:t>
            </a:r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kern="0" dirty="0">
                <a:solidFill>
                  <a:schemeClr val="bg2">
                    <a:lumMod val="25000"/>
                  </a:schemeClr>
                </a:solidFill>
              </a:rPr>
              <a:t>的讲解</a:t>
            </a:r>
            <a:endParaRPr lang="en-US" altLang="zh-CN" sz="2400" b="0" kern="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2100" b="0" kern="0" dirty="0">
                <a:solidFill>
                  <a:schemeClr val="bg2">
                    <a:lumMod val="25000"/>
                  </a:schemeClr>
                </a:solidFill>
              </a:rPr>
              <a:t>如何打开、使用？</a:t>
            </a:r>
            <a:endParaRPr lang="en-US" altLang="zh-CN" sz="2100" b="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b="0" kern="0" dirty="0"/>
              <a:t> </a:t>
            </a:r>
            <a:r>
              <a:rPr lang="zh-CN" altLang="en-US" b="0" kern="0" dirty="0"/>
              <a:t>与 </a:t>
            </a:r>
            <a:r>
              <a:rPr lang="en-US" altLang="zh-CN" b="0" kern="0" dirty="0"/>
              <a:t>ext4 </a:t>
            </a:r>
            <a:r>
              <a:rPr lang="zh-CN" altLang="en-US" b="0" kern="0" dirty="0"/>
              <a:t>对比</a:t>
            </a:r>
            <a:endParaRPr lang="en-US" altLang="zh-CN" b="0" kern="0" dirty="0"/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051B4-106D-4FD0-A916-79EED082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7" y="708729"/>
            <a:ext cx="98788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86200" y="6186489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通过映射的驱动器访问共享文件夹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9138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采用文件读写方式，按指定顺序合并某个文件夹中的文本文件集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上机练习作业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principleWindows_1</Template>
  <TotalTime>3405</TotalTime>
  <Words>4354</Words>
  <Application>Microsoft Office PowerPoint</Application>
  <PresentationFormat>宽屏</PresentationFormat>
  <Paragraphs>544</Paragraphs>
  <Slides>92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7" baseType="lpstr">
      <vt:lpstr>华文行楷</vt:lpstr>
      <vt:lpstr>楷体_GB2312</vt:lpstr>
      <vt:lpstr>宋体</vt:lpstr>
      <vt:lpstr>微软雅黑</vt:lpstr>
      <vt:lpstr>Arial</vt:lpstr>
      <vt:lpstr>Calibri</vt:lpstr>
      <vt:lpstr>Calibri Light</vt:lpstr>
      <vt:lpstr>Consolas</vt:lpstr>
      <vt:lpstr>Tahoma</vt:lpstr>
      <vt:lpstr>Times New Roman</vt:lpstr>
      <vt:lpstr>Verdana</vt:lpstr>
      <vt:lpstr>Wingdings</vt:lpstr>
      <vt:lpstr>自定义设计方案</vt:lpstr>
      <vt:lpstr>simple</vt:lpstr>
      <vt:lpstr>Photo Editor 照片</vt:lpstr>
      <vt:lpstr>PowerPoint 演示文稿</vt:lpstr>
      <vt:lpstr>outlines</vt:lpstr>
      <vt:lpstr>File Systems in Windows</vt:lpstr>
      <vt:lpstr>文件系统由三部分组成</vt:lpstr>
      <vt:lpstr>Windows支持的文件系统</vt:lpstr>
      <vt:lpstr>File system filter drivers</vt:lpstr>
      <vt:lpstr>Windows Azure Active Directory</vt:lpstr>
      <vt:lpstr>Azure Active Directory功能</vt:lpstr>
      <vt:lpstr>问题</vt:lpstr>
      <vt:lpstr>FAT 文件系统简介</vt:lpstr>
      <vt:lpstr>FAT 文件系统的优点</vt:lpstr>
      <vt:lpstr>FAT 文件系统的缺点</vt:lpstr>
      <vt:lpstr>New Technology File System</vt:lpstr>
      <vt:lpstr>NTFS 优点</vt:lpstr>
      <vt:lpstr>NTFS 优点</vt:lpstr>
      <vt:lpstr>NTFS的安全特性</vt:lpstr>
      <vt:lpstr>NTFS的安全特性</vt:lpstr>
      <vt:lpstr>PowerPoint 演示文稿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238</cp:revision>
  <dcterms:created xsi:type="dcterms:W3CDTF">2014-12-05T07:09:50Z</dcterms:created>
  <dcterms:modified xsi:type="dcterms:W3CDTF">2020-10-07T07:19:55Z</dcterms:modified>
</cp:coreProperties>
</file>